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A046"/>
    <a:srgbClr val="FFFFCC"/>
    <a:srgbClr val="A04D20"/>
    <a:srgbClr val="537577"/>
    <a:srgbClr val="729B9D"/>
    <a:srgbClr val="666C58"/>
    <a:srgbClr val="9DA38F"/>
    <a:srgbClr val="DEE0D9"/>
    <a:srgbClr val="F47C73"/>
    <a:srgbClr val="A2C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 el fundamento de la fe</a:t>
          </a: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 creer en sus promesas renovamos nuestra fe y valor</a:t>
          </a: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 hojas son como el fruto del árbol de la vida</a:t>
          </a: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Irradia gozo, esperanza y luz</a:t>
          </a: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dirección, certeza, fortaleza y sabiduría</a:t>
          </a: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Vivifica nuestro ser física, mental, emocional y espiritualmente</a:t>
          </a: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se propuso corregir los errores de la Biblia de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Wiclef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(traducida del latín), realizando una traducción directa de los idiomas originales. Publicó el Nuevo Testamento traducido del griego.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continuó y complementó la obra de Tyndale con la traducción del Antiguo Testamento desde los originales hebreos. De este modo, en 1535, se publicó la primera Biblia impresa en inglés.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 versión sirvió de base para la traducción bíblica más usada entre los angloparlantes: </a:t>
          </a:r>
          <a:r>
            <a:rPr lang="es-ES" sz="2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 Version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publicada en 1611. El trabajo de Tyndale, Coverdale, y los eruditos que prepararon la </a:t>
          </a:r>
          <a:r>
            <a:rPr lang="es-ES" sz="2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KJV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impactado a millones de personas, llevándolas al conocimiento de Dios.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Curiosamente, un hombre que nunca abrazó abiertamente la reforma fue una ayuda indispensable en estas traducciones: Erasmo de Róterdam, que publicó en aquella época el Nuevo Testamento en griego (el cual sirvió de base para todas las traducciones de los reformadores).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Martín Lutero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/>
            <a:t>Alemán (1534)</a:t>
          </a:r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Olivétan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Francés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Biblia de </a:t>
          </a:r>
          <a:r>
            <a:rPr lang="es-ES" sz="1800" b="1" dirty="0" err="1">
              <a:solidFill>
                <a:srgbClr val="FFFFCC"/>
              </a:solidFill>
            </a:rPr>
            <a:t>Kralice</a:t>
          </a:r>
          <a:endParaRPr lang="es-ES" sz="1800" b="1" dirty="0">
            <a:solidFill>
              <a:srgbClr val="FFFFCC"/>
            </a:solidFill>
          </a:endParaRP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Checo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Lituano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Esloveno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Italiano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Portugués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Español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Biblia de Brest</a:t>
          </a: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Polaco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 el fundamento de la fe</a:t>
          </a: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 creer en sus promesas renovamos nuestra fe y valor</a:t>
          </a: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 hojas son como el fruto del árbol de la vida</a:t>
          </a: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Irradia gozo, esperanza y luz</a:t>
          </a: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dirección, certeza, fortaleza y sabiduría</a:t>
          </a: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Vivifica nuestro ser física, mental, emocional y espiritualmente</a:t>
          </a: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se propuso corregir los errores de la Biblia de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Wiclef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(traducida del latín), realizando una traducción directa de los idiomas originales. Publicó el Nuevo Testamento traducido del griego.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continuó y complementó la obra de Tyndale con la traducción del Antiguo Testamento desde los originales hebreos. De este modo, en 1535, se publicó la primera Biblia impresa en inglés.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 versión sirvió de base para la traducción bíblica más usada entre los angloparlantes: </a:t>
          </a:r>
          <a:r>
            <a:rPr lang="es-ES" sz="2000" b="1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 Version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publicada en 1611. El trabajo de Tyndale, Coverdale, y los eruditos que prepararon la </a:t>
          </a:r>
          <a:r>
            <a:rPr lang="es-ES" sz="2000" b="1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KJV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impactado a millones de personas, llevándolas al conocimiento de Dios.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Curiosamente, un hombre que nunca abrazó abiertamente la reforma fue una ayuda indispensable en estas traducciones: Erasmo de Róterdam, que publicó en aquella época el Nuevo Testamento en griego (el cual sirvió de base para todas las traducciones de los reformadores).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Martín Lutero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/>
            <a:t>Alemán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Olivétan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Francés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Biblia de Brest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Polaco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Español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Biblia de </a:t>
          </a:r>
          <a:r>
            <a:rPr lang="es-ES" sz="1800" b="1" kern="1200" dirty="0" err="1">
              <a:solidFill>
                <a:srgbClr val="FFFFCC"/>
              </a:solidFill>
            </a:rPr>
            <a:t>Kralice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Checo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Lituano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Esloveno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Italiano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Portugués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5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2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2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5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5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9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6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6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5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2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03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3721626"/>
            <a:ext cx="579279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FE CONTRA TODO PRONÓSTICO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499200"/>
                </a:solidFill>
              </a:rPr>
              <a:t>Lección 5 para el 4 de mayo de 2024</a:t>
            </a: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EL FUNDAMENTO DE LA SALVACIÓN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SOLUS CHRISTUS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92061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“Porque por gracia sois salvos por medio de la fe; y esto no de vosotros, pues es don de Dios”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(Efesios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34566" y="1099875"/>
            <a:ext cx="5977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Tres verdades fundamentales se desprenden de Efesios 2:8.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793514"/>
            <a:ext cx="647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Somos salvos </a:t>
            </a:r>
            <a:r>
              <a:rPr lang="es-ES" sz="2000" b="1" u="sng" dirty="0">
                <a:solidFill>
                  <a:srgbClr val="B82B1C"/>
                </a:solidFill>
              </a:rPr>
              <a:t>solo por gracia</a:t>
            </a:r>
          </a:p>
          <a:p>
            <a:r>
              <a:rPr lang="es-ES" sz="2000" b="1" dirty="0"/>
              <a:t>El medio para alcanzar la gracia es </a:t>
            </a:r>
            <a:r>
              <a:rPr lang="es-ES" sz="2000" b="1" u="sng" dirty="0">
                <a:solidFill>
                  <a:srgbClr val="6863AB"/>
                </a:solidFill>
              </a:rPr>
              <a:t>solo por fe</a:t>
            </a:r>
          </a:p>
          <a:p>
            <a:r>
              <a:rPr lang="es-ES" sz="2000" b="1" dirty="0"/>
              <a:t>Esto es don de Dios, el don de su Hijo: </a:t>
            </a:r>
            <a:r>
              <a:rPr lang="es-ES" sz="2000" b="1" u="sng" dirty="0">
                <a:solidFill>
                  <a:srgbClr val="4F6E00"/>
                </a:solidFill>
              </a:rPr>
              <a:t>solo Cristo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832493"/>
            <a:ext cx="6846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causa de nuestro pecado, estamos condenados a la muerte eterna (Rom. 6:23a). Sin embargo, Dios ha provisto una forma de pagar nuestra deuda y darnos vida eterna (Rom. 6:23b).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783" y="1304459"/>
            <a:ext cx="4861480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391338"/>
            <a:ext cx="1195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Aunque la salvación es gratuita, su coste fue infinito, y suficiente para todos (</a:t>
            </a:r>
            <a:r>
              <a:rPr lang="es-ES" sz="2000" b="1" dirty="0" err="1"/>
              <a:t>Jn</a:t>
            </a:r>
            <a:r>
              <a:rPr lang="es-ES" sz="2000" b="1" dirty="0"/>
              <a:t>. 3:16; Rom. 8:32).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19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52" y="5102465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Martín Lutero descubrió que Cristo era su única fuente de salvación, comenzó a predicar esa verdad. Miles, que habían estado encadenados por los engaños del enemigo, fueron liberados y transformados.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4121367"/>
            <a:ext cx="7093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¿Y por qué necesitamos que Dios pague nuestra deuda? Porque nosotros no podemos pagarla de ningún modo</a:t>
            </a:r>
            <a:br>
              <a:rPr lang="es-ES" sz="2000" b="1" dirty="0"/>
            </a:br>
            <a:r>
              <a:rPr lang="es-ES" sz="2000" b="1" dirty="0"/>
              <a:t>(Sal. 49:8; Ef. 2:9).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CRECER EN LA GRACIA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“Antes bien, creced en la gracia y el conocimiento de nuestro Señor y Salvador Jesucristo. A él sea gloria ahora y hasta el día de la eternidad. Amén”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(2ª de Pedro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Durante la Edad Media, las personas pensaban en ganarse su salvación (y la de sus ancestros) a través de misas, bulas, laceraciones, peregrinaciones…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Todo ello resultaba angustioso. Nunca era suficiente. Hasta que descubrieron la gracia de Cristo. A partir de ese momento se sintieron verdaderamente libres.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Saberse salvo por gracia no le llevó a despreciar la Ley, sino a estudiarla más detenidamente, para que su vida estuviese cada vez más en armonía con la vida que Cristo esperaba de él.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394681"/>
            <a:ext cx="855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Esa libertad, ¿los llevó a despreciar la Ley, o a la obediencia a ella?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94791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John Wesley (1703-1791), uno de los fundadores del movimiento metodista, fue conmovido por la lectura de la introducción de Lutero a Romanos. Su nueva fe le llevó a buscar el crecimiento en la gracia.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31132" y="992382"/>
            <a:ext cx="104864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“El gran principio que sostenían estos reformadores —el mismo que sustentaron los valdenses, </a:t>
            </a:r>
            <a:r>
              <a:rPr lang="es-ES" sz="2400" b="1" dirty="0" err="1">
                <a:latin typeface="Constantia" panose="02030602050306030303" pitchFamily="18" charset="0"/>
              </a:rPr>
              <a:t>Wiclef</a:t>
            </a:r>
            <a:r>
              <a:rPr lang="es-ES" sz="2400" b="1" dirty="0">
                <a:latin typeface="Constantia" panose="02030602050306030303" pitchFamily="18" charset="0"/>
              </a:rPr>
              <a:t>, Juan </a:t>
            </a:r>
            <a:r>
              <a:rPr lang="es-ES" sz="2400" b="1" dirty="0" err="1">
                <a:latin typeface="Constantia" panose="02030602050306030303" pitchFamily="18" charset="0"/>
              </a:rPr>
              <a:t>Hus</a:t>
            </a:r>
            <a:r>
              <a:rPr lang="es-ES" sz="2400" b="1" dirty="0">
                <a:latin typeface="Constantia" panose="02030602050306030303" pitchFamily="18" charset="0"/>
              </a:rPr>
              <a:t>, Lutero, Zuinglio y los que se unieron a ellos— era la infalible autoridad de las Santas Escrituras como regla de fe y práctica. Negaban a los papas</a:t>
            </a:r>
            <a:r>
              <a:rPr lang="es-ES" sz="2400" b="1">
                <a:latin typeface="Constantia" panose="02030602050306030303" pitchFamily="18" charset="0"/>
              </a:rPr>
              <a:t>, a </a:t>
            </a:r>
            <a:r>
              <a:rPr lang="es-ES" sz="2400" b="1" dirty="0">
                <a:latin typeface="Constantia" panose="02030602050306030303" pitchFamily="18" charset="0"/>
              </a:rPr>
              <a:t>los concilios, a los padres y a los reyes todo derecho para dominar las conciencias en asuntos de religión. La Biblia era su autoridad y por las enseñanzas de ella juzgaban todas las doctrinas y exigencias. La fe en Dios y en su Palabra era la que sostenía a estos santos varones cuando entregaban su vida en la hoguera. “Ten buen ánimo —decía </a:t>
            </a:r>
            <a:r>
              <a:rPr lang="es-ES" sz="2400" b="1" dirty="0" err="1">
                <a:latin typeface="Constantia" panose="02030602050306030303" pitchFamily="18" charset="0"/>
              </a:rPr>
              <a:t>Látimer</a:t>
            </a:r>
            <a:r>
              <a:rPr lang="es-ES" sz="2400" b="1" dirty="0">
                <a:latin typeface="Constantia" panose="02030602050306030303" pitchFamily="18" charset="0"/>
              </a:rPr>
              <a:t> a su compañero de martirio cuando las llamas estaban a punto de acallar sus voces—, que en este día encenderemos una luz tal en Inglaterra, que, confío en la gracia de Dios, jamás se apagará”. Works of Hugh </a:t>
            </a:r>
            <a:r>
              <a:rPr lang="es-ES" sz="2400" b="1" dirty="0" err="1">
                <a:latin typeface="Constantia" panose="02030602050306030303" pitchFamily="18" charset="0"/>
              </a:rPr>
              <a:t>Latimer</a:t>
            </a:r>
            <a:r>
              <a:rPr lang="es-ES" sz="2400" b="1" dirty="0">
                <a:latin typeface="Constantia" panose="02030602050306030303" pitchFamily="18" charset="0"/>
              </a:rPr>
              <a:t> 1:13”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240879" y="5740333"/>
            <a:ext cx="4057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(El conflicto de los siglos, pg. 254)</a:t>
            </a:r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201990"/>
            <a:ext cx="113823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“En mi corazón he guardado tus dichos, para no pecar contra ti” 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fundamento de la fe: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Biblia al alcance de todos.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intérprete de la Biblia.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fundamento de la salvación: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Crecer en la gracia.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siglo XVI, la obra comenzada 200 años antes por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Wiclif</a:t>
            </a: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lucero de la reforma”, comenzó a brillar con intensidad. Había llegado el esplendor de la reforma.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(solo la Escritura)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(solo la gracia)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(solo la fe)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(solo Cristo)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(solo a Dios la gloria)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reforma se basó en cinco puntos fundamentales: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EL FUNDAMENTO DE LA FE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“Fueron halladas tus palabras, y yo las comí; y tu palabra me fue por gozo y por alegría de mi corazón; porque tu nombre se invocó sobre mí, oh Jehová Dios de los ejércitos”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(Jeremías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Los reformadores del siglo XVI cambiaron literalmente el mundo. Pero dejaron en claro que no había en ellos nada especial. Eran personas transformadas por Dios. Por ello declaraban: “Solo a Dios la gloria”.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8809066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aquellos tiempos de tinieblas, la Biblia saturó sus vidas hasta el punto de dar su vida por mantenerse fieles a sus enseñanzas. Y hoy, ¿satura también tu vida?</a:t>
            </a:r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hizo la Biblia por ellos, y qué puede hacer por nosotros?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¿Cómo se realizó en ellos esa transformación? Fue la lectura de la Palabra de Dios la que realizó el milagro.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BIBLIA AL ALCANCE DE TODOS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“Pero la palabra de Dios seguía extendiéndose y difundiéndose”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(Hechos 12:24 </a:t>
            </a:r>
            <a:r>
              <a:rPr lang="es-ES" sz="11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213022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BIBLIA AL ALCANCE DE TODOS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Mientras se preparaban y publicaban las versiones inglesas de la Biblia, otros reformadores tradujeron también la Biblia a su idioma nativo. De esta forma, la Biblia pudo ser leída directamente por los habitantes de Europa, y del recién descubierto “Nuevo Mundo”.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697753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INTÉRPRETE DE LA BIBLIA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“Ante todo, tengan muy presente que ninguna profecía de la Escritura surge de la interpretación particular de nadie”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(2ª de Pedro 1:20 </a:t>
            </a:r>
            <a:r>
              <a:rPr lang="es-ES" sz="1100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Martín Lutero leyó por primera vez la Biblia en latín, su vida quedó transformada.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5413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partir de ese momento fue evidente que no podía haber armonía entre las tradiciones enseñadas por la iglesia oficial y las verdades contenidas en la Biblia. La única regla de fe y conducta está contenida en la Biblia, y nos es revelada por el Espíritu Santo.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Espíritu Santo, único intérprete autorizado de la Biblia, fue el que le reveló las verdades contenidas en ella. ¡Y el mismo Espíritu Santo se nos da a nosotros para que también podamos comprenderla! (Juan 14:26; 16:13).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Mientras ojeaba sus páginas, era consciente de que un poder superior iluminaba su mente. El Evangelio se hacía vivo y eficaz. Las oscuras tradiciones se desvanecieron, y surgió la gracia de Cristo. ¿Qué poder iluminó su mente?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068785"/>
            <a:ext cx="1091534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“La predicación de la palabra sería inútil sin la continua presencia y ayuda del Espíritu Santo. Este es el único maestro eficaz de la verdad divina. Únicamente cuando la verdad vaya al corazón acompañada por el Espíritu vivificará la conciencia o transformará la vida. Uno podría presentar la letra de la Palabra de Dios, estar familiarizado con todos sus mandamientos y promesas; pero a menos que el Espíritu Santo grabe la verdad, ninguna alma caerá sobre la Roca y será quebrantada”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3592948" y="5658850"/>
            <a:ext cx="4700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/>
              <a:t>E. G. W. (El Deseado de todas las gentes, pg. 625)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1564</Words>
  <Application>Microsoft Office PowerPoint</Application>
  <PresentationFormat>Panorámica</PresentationFormat>
  <Paragraphs>85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96</cp:revision>
  <dcterms:created xsi:type="dcterms:W3CDTF">2024-04-13T15:21:38Z</dcterms:created>
  <dcterms:modified xsi:type="dcterms:W3CDTF">2024-04-14T20:06:47Z</dcterms:modified>
</cp:coreProperties>
</file>