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1" r:id="rId2"/>
    <p:sldId id="256" r:id="rId3"/>
    <p:sldId id="260" r:id="rId4"/>
    <p:sldId id="261" r:id="rId5"/>
    <p:sldId id="263" r:id="rId6"/>
    <p:sldId id="262" r:id="rId7"/>
    <p:sldId id="276" r:id="rId8"/>
    <p:sldId id="264" r:id="rId9"/>
    <p:sldId id="265" r:id="rId10"/>
    <p:sldId id="266" r:id="rId11"/>
    <p:sldId id="267" r:id="rId12"/>
    <p:sldId id="272" r:id="rId13"/>
    <p:sldId id="274" r:id="rId14"/>
    <p:sldId id="279" r:id="rId15"/>
    <p:sldId id="273" r:id="rId16"/>
    <p:sldId id="268" r:id="rId17"/>
    <p:sldId id="275" r:id="rId18"/>
    <p:sldId id="269" r:id="rId19"/>
    <p:sldId id="270" r:id="rId20"/>
    <p:sldId id="277" r:id="rId21"/>
    <p:sldId id="271" r:id="rId22"/>
    <p:sldId id="278" r:id="rId23"/>
    <p:sldId id="280" r:id="rId2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96" autoAdjust="0"/>
    <p:restoredTop sz="94660"/>
  </p:normalViewPr>
  <p:slideViewPr>
    <p:cSldViewPr>
      <p:cViewPr varScale="1">
        <p:scale>
          <a:sx n="97" d="100"/>
          <a:sy n="97" d="100"/>
        </p:scale>
        <p:origin x="-2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892383-8E1C-4994-9451-139E1FCDB9B6}" type="doc">
      <dgm:prSet loTypeId="urn:microsoft.com/office/officeart/2005/8/layout/pList2" loCatId="pictur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5CF4246-140B-480E-822E-B6C21F7DC485}">
      <dgm:prSet custT="1"/>
      <dgm:spPr>
        <a:xfrm>
          <a:off x="2626523" y="1090"/>
          <a:ext cx="5111570" cy="1025929"/>
        </a:xfrm>
        <a:solidFill>
          <a:srgbClr val="60B5CC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rtl="0"/>
          <a:r>
            <a:rPr lang="es-ES" sz="20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Las hormigas, animalitos de escasas fuerzas, pero que almacenan su comida en el verano</a:t>
          </a:r>
          <a:endParaRPr lang="es-ES" sz="2000" b="1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B4B47F38-0981-4F37-9770-790F77876BAD}" type="parTrans" cxnId="{1708DBA5-869D-4C49-84C1-F40E662C064F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67E7B5F1-B0B8-406A-B455-446C1FA0AB13}" type="sibTrans" cxnId="{1708DBA5-869D-4C49-84C1-F40E662C064F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C0BDC57-A9BC-4C92-BA23-5BF6EC14549C}">
      <dgm:prSet custT="1"/>
      <dgm:spPr>
        <a:xfrm>
          <a:off x="1160478" y="1196298"/>
          <a:ext cx="5111570" cy="1025929"/>
        </a:xfrm>
        <a:solidFill>
          <a:srgbClr val="E66C7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rtl="0"/>
          <a:r>
            <a:rPr lang="es-ES" sz="20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Los tejones, animalitos de poca monta, pero que construyen su casa entre las rocas</a:t>
          </a:r>
          <a:endParaRPr lang="es-ES" sz="2000" b="1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F3FAF7D9-B6A6-4B02-8ED6-231F99D7C865}" type="parTrans" cxnId="{F94D877B-4AB3-41E6-8173-CDB7E20FCA10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7E6EFADE-D2DC-41DC-89B8-1B4C2F279A12}" type="sibTrans" cxnId="{F94D877B-4AB3-41E6-8173-CDB7E20FCA10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90A5524D-AD24-41E8-9CF5-DFD9B0C78F7F}">
      <dgm:prSet custT="1"/>
      <dgm:spPr>
        <a:xfrm>
          <a:off x="2626523" y="2391506"/>
          <a:ext cx="5111570" cy="1025929"/>
        </a:xfrm>
        <a:solidFill>
          <a:srgbClr val="6BB76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rtl="0"/>
          <a:r>
            <a:rPr lang="es-ES" sz="20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Las langostas, que no tienen rey, pero que avanzan en formación perfecta</a:t>
          </a:r>
          <a:endParaRPr lang="es-ES" sz="2000" b="1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60BE04B6-0EA1-4329-9772-5A5861FAAD03}" type="parTrans" cxnId="{C320FE73-D044-4FDC-BA73-99E36002F662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90F822BD-846F-4DC1-8589-DABAA5ADE76A}" type="sibTrans" cxnId="{C320FE73-D044-4FDC-BA73-99E36002F662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64FF6C12-93D4-4C18-9938-685BE7717E7D}">
      <dgm:prSet custT="1"/>
      <dgm:spPr>
        <a:xfrm>
          <a:off x="1160478" y="3586715"/>
          <a:ext cx="5111570" cy="1025929"/>
        </a:xfrm>
        <a:solidFill>
          <a:srgbClr val="E88651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rtl="0"/>
          <a:r>
            <a:rPr lang="es-ES" sz="20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Las lagartijas, que se atrapan con la mano, pero que habitan hasta en los palacios</a:t>
          </a:r>
          <a:endParaRPr lang="es-ES" sz="2000" b="1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40A3CFA2-ACBA-41FB-8748-B66447396661}" type="parTrans" cxnId="{21D08918-5E99-4D69-8BDA-DE40C213C183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9CA5FCED-2A49-4479-9AF3-FF040A4ADF5E}" type="sibTrans" cxnId="{21D08918-5E99-4D69-8BDA-DE40C213C183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48516DB0-F07B-4270-A018-FA4AA09819F4}" type="pres">
      <dgm:prSet presAssocID="{4B892383-8E1C-4994-9451-139E1FCDB9B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C4AE8B8-1A4C-49C2-860D-BB2ACD3D27FB}" type="pres">
      <dgm:prSet presAssocID="{4B892383-8E1C-4994-9451-139E1FCDB9B6}" presName="bkgdShp" presStyleLbl="alignAccFollowNode1" presStyleIdx="0" presStyleCnt="1"/>
      <dgm:spPr/>
    </dgm:pt>
    <dgm:pt modelId="{05D4CA84-4AF5-456D-97ED-448EB237E016}" type="pres">
      <dgm:prSet presAssocID="{4B892383-8E1C-4994-9451-139E1FCDB9B6}" presName="linComp" presStyleCnt="0"/>
      <dgm:spPr/>
    </dgm:pt>
    <dgm:pt modelId="{0B49B03C-5B9B-44EC-8FDC-F4AADB983195}" type="pres">
      <dgm:prSet presAssocID="{D5CF4246-140B-480E-822E-B6C21F7DC485}" presName="compNode" presStyleCnt="0"/>
      <dgm:spPr/>
    </dgm:pt>
    <dgm:pt modelId="{347B5182-595B-46EB-9712-F03A5F5E65A1}" type="pres">
      <dgm:prSet presAssocID="{D5CF4246-140B-480E-822E-B6C21F7DC485}" presName="node" presStyleLbl="node1" presStyleIdx="0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B31E0FC3-99BE-4451-91B0-49489349A914}" type="pres">
      <dgm:prSet presAssocID="{D5CF4246-140B-480E-822E-B6C21F7DC485}" presName="invisiNode" presStyleLbl="node1" presStyleIdx="0" presStyleCnt="4"/>
      <dgm:spPr/>
    </dgm:pt>
    <dgm:pt modelId="{DF7E72BF-DF22-4A47-8D1E-F763ED0DE13C}" type="pres">
      <dgm:prSet presAssocID="{D5CF4246-140B-480E-822E-B6C21F7DC485}" presName="imagNode" presStyleLbl="fgImgPlace1" presStyleIdx="0" presStyleCnt="4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40BE0A8-1FD7-4374-A88C-5A9DC0DE64F0}" type="pres">
      <dgm:prSet presAssocID="{67E7B5F1-B0B8-406A-B455-446C1FA0AB13}" presName="sibTrans" presStyleLbl="sibTrans2D1" presStyleIdx="0" presStyleCnt="0"/>
      <dgm:spPr/>
      <dgm:t>
        <a:bodyPr/>
        <a:lstStyle/>
        <a:p>
          <a:endParaRPr lang="es-ES"/>
        </a:p>
      </dgm:t>
    </dgm:pt>
    <dgm:pt modelId="{1B66F106-E0AF-4EAB-8F8F-7C98DAD30EE2}" type="pres">
      <dgm:prSet presAssocID="{5C0BDC57-A9BC-4C92-BA23-5BF6EC14549C}" presName="compNode" presStyleCnt="0"/>
      <dgm:spPr/>
    </dgm:pt>
    <dgm:pt modelId="{B991A3C4-14D8-49BA-97F7-5F770FC4F146}" type="pres">
      <dgm:prSet presAssocID="{5C0BDC57-A9BC-4C92-BA23-5BF6EC14549C}" presName="node" presStyleLbl="node1" presStyleIdx="1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4CBC88E8-6AFD-4CFC-8D37-94FB77991B37}" type="pres">
      <dgm:prSet presAssocID="{5C0BDC57-A9BC-4C92-BA23-5BF6EC14549C}" presName="invisiNode" presStyleLbl="node1" presStyleIdx="1" presStyleCnt="4"/>
      <dgm:spPr/>
    </dgm:pt>
    <dgm:pt modelId="{D6B3CD43-9178-4C28-A77C-1C95C7DBBC47}" type="pres">
      <dgm:prSet presAssocID="{5C0BDC57-A9BC-4C92-BA23-5BF6EC14549C}" presName="imagNode" presStyleLbl="fgImgPlace1" presStyleIdx="1" presStyleCnt="4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C8B43AE-43CF-46EE-A43A-DED042A39FE7}" type="pres">
      <dgm:prSet presAssocID="{7E6EFADE-D2DC-41DC-89B8-1B4C2F279A1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005F16F-C0BF-4353-8FED-C274A9577961}" type="pres">
      <dgm:prSet presAssocID="{90A5524D-AD24-41E8-9CF5-DFD9B0C78F7F}" presName="compNode" presStyleCnt="0"/>
      <dgm:spPr/>
    </dgm:pt>
    <dgm:pt modelId="{F08529DB-D24C-424C-99B6-A9B517100A27}" type="pres">
      <dgm:prSet presAssocID="{90A5524D-AD24-41E8-9CF5-DFD9B0C78F7F}" presName="node" presStyleLbl="node1" presStyleIdx="2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FBB722D6-1381-4780-BF58-45F8C9D5B367}" type="pres">
      <dgm:prSet presAssocID="{90A5524D-AD24-41E8-9CF5-DFD9B0C78F7F}" presName="invisiNode" presStyleLbl="node1" presStyleIdx="2" presStyleCnt="4"/>
      <dgm:spPr/>
    </dgm:pt>
    <dgm:pt modelId="{F84D109D-EED8-4927-A2E1-46239F6AADFA}" type="pres">
      <dgm:prSet presAssocID="{90A5524D-AD24-41E8-9CF5-DFD9B0C78F7F}" presName="imagNode" presStyleLbl="fgImgPlace1" presStyleIdx="2" presStyleCnt="4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EB2C39D5-EE9A-4401-A53A-23177B651FA2}" type="pres">
      <dgm:prSet presAssocID="{90F822BD-846F-4DC1-8589-DABAA5ADE76A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F2577C2-BE43-45BA-9E2F-CDCE8F61CB37}" type="pres">
      <dgm:prSet presAssocID="{64FF6C12-93D4-4C18-9938-685BE7717E7D}" presName="compNode" presStyleCnt="0"/>
      <dgm:spPr/>
    </dgm:pt>
    <dgm:pt modelId="{E8CDCC81-4454-48CE-80EF-34AC84722970}" type="pres">
      <dgm:prSet presAssocID="{64FF6C12-93D4-4C18-9938-685BE7717E7D}" presName="node" presStyleLbl="node1" presStyleIdx="3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4AF1BB4F-469B-477D-90A0-4B75BF338330}" type="pres">
      <dgm:prSet presAssocID="{64FF6C12-93D4-4C18-9938-685BE7717E7D}" presName="invisiNode" presStyleLbl="node1" presStyleIdx="3" presStyleCnt="4"/>
      <dgm:spPr/>
    </dgm:pt>
    <dgm:pt modelId="{E8D62E94-2B56-46BD-936A-36B33A677DC6}" type="pres">
      <dgm:prSet presAssocID="{64FF6C12-93D4-4C18-9938-685BE7717E7D}" presName="imagNode" presStyleLbl="fgImgPlace1" presStyleIdx="3" presStyleCnt="4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C36D8D4A-1754-4DDA-AA3A-B9E893042219}" type="presOf" srcId="{7E6EFADE-D2DC-41DC-89B8-1B4C2F279A12}" destId="{5C8B43AE-43CF-46EE-A43A-DED042A39FE7}" srcOrd="0" destOrd="0" presId="urn:microsoft.com/office/officeart/2005/8/layout/pList2"/>
    <dgm:cxn modelId="{7839A77A-AF98-4716-BE11-E81B9956A316}" type="presOf" srcId="{90F822BD-846F-4DC1-8589-DABAA5ADE76A}" destId="{EB2C39D5-EE9A-4401-A53A-23177B651FA2}" srcOrd="0" destOrd="0" presId="urn:microsoft.com/office/officeart/2005/8/layout/pList2"/>
    <dgm:cxn modelId="{0566F1F6-896A-4866-90AA-4B6923999F7A}" type="presOf" srcId="{64FF6C12-93D4-4C18-9938-685BE7717E7D}" destId="{E8CDCC81-4454-48CE-80EF-34AC84722970}" srcOrd="0" destOrd="0" presId="urn:microsoft.com/office/officeart/2005/8/layout/pList2"/>
    <dgm:cxn modelId="{1708DBA5-869D-4C49-84C1-F40E662C064F}" srcId="{4B892383-8E1C-4994-9451-139E1FCDB9B6}" destId="{D5CF4246-140B-480E-822E-B6C21F7DC485}" srcOrd="0" destOrd="0" parTransId="{B4B47F38-0981-4F37-9770-790F77876BAD}" sibTransId="{67E7B5F1-B0B8-406A-B455-446C1FA0AB13}"/>
    <dgm:cxn modelId="{656C9702-0EBC-4DC2-BDEA-29F53982A8F5}" type="presOf" srcId="{4B892383-8E1C-4994-9451-139E1FCDB9B6}" destId="{48516DB0-F07B-4270-A018-FA4AA09819F4}" srcOrd="0" destOrd="0" presId="urn:microsoft.com/office/officeart/2005/8/layout/pList2"/>
    <dgm:cxn modelId="{21D08918-5E99-4D69-8BDA-DE40C213C183}" srcId="{4B892383-8E1C-4994-9451-139E1FCDB9B6}" destId="{64FF6C12-93D4-4C18-9938-685BE7717E7D}" srcOrd="3" destOrd="0" parTransId="{40A3CFA2-ACBA-41FB-8748-B66447396661}" sibTransId="{9CA5FCED-2A49-4479-9AF3-FF040A4ADF5E}"/>
    <dgm:cxn modelId="{F94D877B-4AB3-41E6-8173-CDB7E20FCA10}" srcId="{4B892383-8E1C-4994-9451-139E1FCDB9B6}" destId="{5C0BDC57-A9BC-4C92-BA23-5BF6EC14549C}" srcOrd="1" destOrd="0" parTransId="{F3FAF7D9-B6A6-4B02-8ED6-231F99D7C865}" sibTransId="{7E6EFADE-D2DC-41DC-89B8-1B4C2F279A12}"/>
    <dgm:cxn modelId="{4F170D1E-34AB-4FBB-99E3-BFB995BC3A1B}" type="presOf" srcId="{67E7B5F1-B0B8-406A-B455-446C1FA0AB13}" destId="{940BE0A8-1FD7-4374-A88C-5A9DC0DE64F0}" srcOrd="0" destOrd="0" presId="urn:microsoft.com/office/officeart/2005/8/layout/pList2"/>
    <dgm:cxn modelId="{5CAD8449-76FF-4E97-9BD3-ACB608973AA2}" type="presOf" srcId="{D5CF4246-140B-480E-822E-B6C21F7DC485}" destId="{347B5182-595B-46EB-9712-F03A5F5E65A1}" srcOrd="0" destOrd="0" presId="urn:microsoft.com/office/officeart/2005/8/layout/pList2"/>
    <dgm:cxn modelId="{C320FE73-D044-4FDC-BA73-99E36002F662}" srcId="{4B892383-8E1C-4994-9451-139E1FCDB9B6}" destId="{90A5524D-AD24-41E8-9CF5-DFD9B0C78F7F}" srcOrd="2" destOrd="0" parTransId="{60BE04B6-0EA1-4329-9772-5A5861FAAD03}" sibTransId="{90F822BD-846F-4DC1-8589-DABAA5ADE76A}"/>
    <dgm:cxn modelId="{E4F25574-0AAD-4DD7-B495-7CD317ECD8DD}" type="presOf" srcId="{5C0BDC57-A9BC-4C92-BA23-5BF6EC14549C}" destId="{B991A3C4-14D8-49BA-97F7-5F770FC4F146}" srcOrd="0" destOrd="0" presId="urn:microsoft.com/office/officeart/2005/8/layout/pList2"/>
    <dgm:cxn modelId="{59C9A18D-662C-49D3-8230-AE7715E07961}" type="presOf" srcId="{90A5524D-AD24-41E8-9CF5-DFD9B0C78F7F}" destId="{F08529DB-D24C-424C-99B6-A9B517100A27}" srcOrd="0" destOrd="0" presId="urn:microsoft.com/office/officeart/2005/8/layout/pList2"/>
    <dgm:cxn modelId="{369B9029-4A73-40F8-B5E7-11334710E2BE}" type="presParOf" srcId="{48516DB0-F07B-4270-A018-FA4AA09819F4}" destId="{9C4AE8B8-1A4C-49C2-860D-BB2ACD3D27FB}" srcOrd="0" destOrd="0" presId="urn:microsoft.com/office/officeart/2005/8/layout/pList2"/>
    <dgm:cxn modelId="{C333785E-5820-418E-ABF3-3A4C47BFC8B8}" type="presParOf" srcId="{48516DB0-F07B-4270-A018-FA4AA09819F4}" destId="{05D4CA84-4AF5-456D-97ED-448EB237E016}" srcOrd="1" destOrd="0" presId="urn:microsoft.com/office/officeart/2005/8/layout/pList2"/>
    <dgm:cxn modelId="{42614F50-1F49-44FC-96C2-9B2A5D415B55}" type="presParOf" srcId="{05D4CA84-4AF5-456D-97ED-448EB237E016}" destId="{0B49B03C-5B9B-44EC-8FDC-F4AADB983195}" srcOrd="0" destOrd="0" presId="urn:microsoft.com/office/officeart/2005/8/layout/pList2"/>
    <dgm:cxn modelId="{E7941AB9-F73D-45B3-AE6F-188E0F164328}" type="presParOf" srcId="{0B49B03C-5B9B-44EC-8FDC-F4AADB983195}" destId="{347B5182-595B-46EB-9712-F03A5F5E65A1}" srcOrd="0" destOrd="0" presId="urn:microsoft.com/office/officeart/2005/8/layout/pList2"/>
    <dgm:cxn modelId="{DED73435-A1AA-420E-9777-867216107D37}" type="presParOf" srcId="{0B49B03C-5B9B-44EC-8FDC-F4AADB983195}" destId="{B31E0FC3-99BE-4451-91B0-49489349A914}" srcOrd="1" destOrd="0" presId="urn:microsoft.com/office/officeart/2005/8/layout/pList2"/>
    <dgm:cxn modelId="{4F70C3AB-8CC1-4796-9973-2988C39C7CA4}" type="presParOf" srcId="{0B49B03C-5B9B-44EC-8FDC-F4AADB983195}" destId="{DF7E72BF-DF22-4A47-8D1E-F763ED0DE13C}" srcOrd="2" destOrd="0" presId="urn:microsoft.com/office/officeart/2005/8/layout/pList2"/>
    <dgm:cxn modelId="{7F6E47C3-7713-4419-B756-4CFC6C4DEEF9}" type="presParOf" srcId="{05D4CA84-4AF5-456D-97ED-448EB237E016}" destId="{940BE0A8-1FD7-4374-A88C-5A9DC0DE64F0}" srcOrd="1" destOrd="0" presId="urn:microsoft.com/office/officeart/2005/8/layout/pList2"/>
    <dgm:cxn modelId="{DB27E5DA-D10D-43D9-BA90-38D140408A3B}" type="presParOf" srcId="{05D4CA84-4AF5-456D-97ED-448EB237E016}" destId="{1B66F106-E0AF-4EAB-8F8F-7C98DAD30EE2}" srcOrd="2" destOrd="0" presId="urn:microsoft.com/office/officeart/2005/8/layout/pList2"/>
    <dgm:cxn modelId="{C5754BDB-8DDF-48E1-8A9B-CB6CC0A2B249}" type="presParOf" srcId="{1B66F106-E0AF-4EAB-8F8F-7C98DAD30EE2}" destId="{B991A3C4-14D8-49BA-97F7-5F770FC4F146}" srcOrd="0" destOrd="0" presId="urn:microsoft.com/office/officeart/2005/8/layout/pList2"/>
    <dgm:cxn modelId="{2D6A31BE-A2E8-46A6-AEA3-56B08592FF60}" type="presParOf" srcId="{1B66F106-E0AF-4EAB-8F8F-7C98DAD30EE2}" destId="{4CBC88E8-6AFD-4CFC-8D37-94FB77991B37}" srcOrd="1" destOrd="0" presId="urn:microsoft.com/office/officeart/2005/8/layout/pList2"/>
    <dgm:cxn modelId="{FEBA3118-BB34-4373-A557-662FAFADA13A}" type="presParOf" srcId="{1B66F106-E0AF-4EAB-8F8F-7C98DAD30EE2}" destId="{D6B3CD43-9178-4C28-A77C-1C95C7DBBC47}" srcOrd="2" destOrd="0" presId="urn:microsoft.com/office/officeart/2005/8/layout/pList2"/>
    <dgm:cxn modelId="{BDAB7C0E-DFEE-4C47-97C1-8CC0362B285F}" type="presParOf" srcId="{05D4CA84-4AF5-456D-97ED-448EB237E016}" destId="{5C8B43AE-43CF-46EE-A43A-DED042A39FE7}" srcOrd="3" destOrd="0" presId="urn:microsoft.com/office/officeart/2005/8/layout/pList2"/>
    <dgm:cxn modelId="{0B1B4D7F-D24B-4182-802F-32F7B0477BDE}" type="presParOf" srcId="{05D4CA84-4AF5-456D-97ED-448EB237E016}" destId="{D005F16F-C0BF-4353-8FED-C274A9577961}" srcOrd="4" destOrd="0" presId="urn:microsoft.com/office/officeart/2005/8/layout/pList2"/>
    <dgm:cxn modelId="{19F8CE83-9E48-4B1D-BE35-CB33930328EB}" type="presParOf" srcId="{D005F16F-C0BF-4353-8FED-C274A9577961}" destId="{F08529DB-D24C-424C-99B6-A9B517100A27}" srcOrd="0" destOrd="0" presId="urn:microsoft.com/office/officeart/2005/8/layout/pList2"/>
    <dgm:cxn modelId="{55A4DA6D-BE24-49CE-9C85-3936B1D6339C}" type="presParOf" srcId="{D005F16F-C0BF-4353-8FED-C274A9577961}" destId="{FBB722D6-1381-4780-BF58-45F8C9D5B367}" srcOrd="1" destOrd="0" presId="urn:microsoft.com/office/officeart/2005/8/layout/pList2"/>
    <dgm:cxn modelId="{FBC85F15-F855-423C-A5D7-7BDA6D6F9FF3}" type="presParOf" srcId="{D005F16F-C0BF-4353-8FED-C274A9577961}" destId="{F84D109D-EED8-4927-A2E1-46239F6AADFA}" srcOrd="2" destOrd="0" presId="urn:microsoft.com/office/officeart/2005/8/layout/pList2"/>
    <dgm:cxn modelId="{92A064C9-A2AC-4D37-BEE2-6366026F9487}" type="presParOf" srcId="{05D4CA84-4AF5-456D-97ED-448EB237E016}" destId="{EB2C39D5-EE9A-4401-A53A-23177B651FA2}" srcOrd="5" destOrd="0" presId="urn:microsoft.com/office/officeart/2005/8/layout/pList2"/>
    <dgm:cxn modelId="{A3E94904-0F40-4E48-8AEC-93444BBB674D}" type="presParOf" srcId="{05D4CA84-4AF5-456D-97ED-448EB237E016}" destId="{CF2577C2-BE43-45BA-9E2F-CDCE8F61CB37}" srcOrd="6" destOrd="0" presId="urn:microsoft.com/office/officeart/2005/8/layout/pList2"/>
    <dgm:cxn modelId="{C6CD9FCB-8806-4E6C-AD88-6F1AB253A5EE}" type="presParOf" srcId="{CF2577C2-BE43-45BA-9E2F-CDCE8F61CB37}" destId="{E8CDCC81-4454-48CE-80EF-34AC84722970}" srcOrd="0" destOrd="0" presId="urn:microsoft.com/office/officeart/2005/8/layout/pList2"/>
    <dgm:cxn modelId="{FCDF65C7-3651-4FD9-BD4F-B689392B3A0C}" type="presParOf" srcId="{CF2577C2-BE43-45BA-9E2F-CDCE8F61CB37}" destId="{4AF1BB4F-469B-477D-90A0-4B75BF338330}" srcOrd="1" destOrd="0" presId="urn:microsoft.com/office/officeart/2005/8/layout/pList2"/>
    <dgm:cxn modelId="{0EEAFA38-282C-4631-A19C-FF789BE605D1}" type="presParOf" srcId="{CF2577C2-BE43-45BA-9E2F-CDCE8F61CB37}" destId="{E8D62E94-2B56-46BD-936A-36B33A677DC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AE8B8-1A4C-49C2-860D-BB2ACD3D27FB}">
      <dsp:nvSpPr>
        <dsp:cNvPr id="0" name=""/>
        <dsp:cNvSpPr/>
      </dsp:nvSpPr>
      <dsp:spPr>
        <a:xfrm>
          <a:off x="0" y="0"/>
          <a:ext cx="8810222" cy="20761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7E72BF-DF22-4A47-8D1E-F763ED0DE13C}">
      <dsp:nvSpPr>
        <dsp:cNvPr id="0" name=""/>
        <dsp:cNvSpPr/>
      </dsp:nvSpPr>
      <dsp:spPr>
        <a:xfrm>
          <a:off x="266732" y="276824"/>
          <a:ext cx="1924827" cy="15225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47B5182-595B-46EB-9712-F03A5F5E65A1}">
      <dsp:nvSpPr>
        <dsp:cNvPr id="0" name=""/>
        <dsp:cNvSpPr/>
      </dsp:nvSpPr>
      <dsp:spPr>
        <a:xfrm rot="10800000">
          <a:off x="266732" y="2076180"/>
          <a:ext cx="1924827" cy="2537554"/>
        </a:xfrm>
        <a:prstGeom prst="rect">
          <a:avLst/>
        </a:prstGeom>
        <a:solidFill>
          <a:srgbClr val="60B5CC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Las hormigas, animalitos de escasas fuerzas, pero que almacenan su comida en el verano</a:t>
          </a:r>
          <a:endParaRPr lang="es-ES" sz="2000" b="1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 rot="10800000">
        <a:off x="266732" y="2076180"/>
        <a:ext cx="1924827" cy="2537554"/>
      </dsp:txXfrm>
    </dsp:sp>
    <dsp:sp modelId="{D6B3CD43-9178-4C28-A77C-1C95C7DBBC47}">
      <dsp:nvSpPr>
        <dsp:cNvPr id="0" name=""/>
        <dsp:cNvSpPr/>
      </dsp:nvSpPr>
      <dsp:spPr>
        <a:xfrm>
          <a:off x="2384042" y="276824"/>
          <a:ext cx="1924827" cy="15225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991A3C4-14D8-49BA-97F7-5F770FC4F146}">
      <dsp:nvSpPr>
        <dsp:cNvPr id="0" name=""/>
        <dsp:cNvSpPr/>
      </dsp:nvSpPr>
      <dsp:spPr>
        <a:xfrm rot="10800000">
          <a:off x="2384042" y="2076180"/>
          <a:ext cx="1924827" cy="2537554"/>
        </a:xfrm>
        <a:prstGeom prst="rect">
          <a:avLst/>
        </a:prstGeom>
        <a:solidFill>
          <a:srgbClr val="E66C7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Los tejones, animalitos de poca monta, pero que construyen su casa entre las rocas</a:t>
          </a:r>
          <a:endParaRPr lang="es-ES" sz="2000" b="1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 rot="10800000">
        <a:off x="2384042" y="2076180"/>
        <a:ext cx="1924827" cy="2537554"/>
      </dsp:txXfrm>
    </dsp:sp>
    <dsp:sp modelId="{F84D109D-EED8-4927-A2E1-46239F6AADFA}">
      <dsp:nvSpPr>
        <dsp:cNvPr id="0" name=""/>
        <dsp:cNvSpPr/>
      </dsp:nvSpPr>
      <dsp:spPr>
        <a:xfrm>
          <a:off x="4501352" y="276824"/>
          <a:ext cx="1924827" cy="15225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8529DB-D24C-424C-99B6-A9B517100A27}">
      <dsp:nvSpPr>
        <dsp:cNvPr id="0" name=""/>
        <dsp:cNvSpPr/>
      </dsp:nvSpPr>
      <dsp:spPr>
        <a:xfrm rot="10800000">
          <a:off x="4501352" y="2076180"/>
          <a:ext cx="1924827" cy="2537554"/>
        </a:xfrm>
        <a:prstGeom prst="rect">
          <a:avLst/>
        </a:prstGeom>
        <a:solidFill>
          <a:srgbClr val="6BB76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Las langostas, que no tienen rey, pero que avanzan en formación perfecta</a:t>
          </a:r>
          <a:endParaRPr lang="es-ES" sz="2000" b="1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 rot="10800000">
        <a:off x="4501352" y="2076180"/>
        <a:ext cx="1924827" cy="2537554"/>
      </dsp:txXfrm>
    </dsp:sp>
    <dsp:sp modelId="{E8D62E94-2B56-46BD-936A-36B33A677DC6}">
      <dsp:nvSpPr>
        <dsp:cNvPr id="0" name=""/>
        <dsp:cNvSpPr/>
      </dsp:nvSpPr>
      <dsp:spPr>
        <a:xfrm>
          <a:off x="6618662" y="276824"/>
          <a:ext cx="1924827" cy="15225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8CDCC81-4454-48CE-80EF-34AC84722970}">
      <dsp:nvSpPr>
        <dsp:cNvPr id="0" name=""/>
        <dsp:cNvSpPr/>
      </dsp:nvSpPr>
      <dsp:spPr>
        <a:xfrm rot="10800000">
          <a:off x="6618662" y="2076180"/>
          <a:ext cx="1924827" cy="2537554"/>
        </a:xfrm>
        <a:prstGeom prst="rect">
          <a:avLst/>
        </a:prstGeom>
        <a:solidFill>
          <a:srgbClr val="E88651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Las lagartijas, que se atrapan con la mano, pero que habitan hasta en los palacios</a:t>
          </a:r>
          <a:endParaRPr lang="es-ES" sz="2000" b="1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 rot="10800000">
        <a:off x="6618662" y="2076180"/>
        <a:ext cx="1924827" cy="2537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868-24EB-45D0-8F6B-A3082C058955}" type="datetimeFigureOut">
              <a:rPr lang="es-ES" smtClean="0"/>
              <a:t>04/03/2015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9FEF-D1F6-47D8-8AD1-80F84F4468C6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868-24EB-45D0-8F6B-A3082C058955}" type="datetimeFigureOut">
              <a:rPr lang="es-ES" smtClean="0"/>
              <a:t>04/03/2015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9FEF-D1F6-47D8-8AD1-80F84F4468C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868-24EB-45D0-8F6B-A3082C058955}" type="datetimeFigureOut">
              <a:rPr lang="es-ES" smtClean="0"/>
              <a:t>04/03/2015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9FEF-D1F6-47D8-8AD1-80F84F4468C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868-24EB-45D0-8F6B-A3082C058955}" type="datetimeFigureOut">
              <a:rPr lang="es-ES" smtClean="0"/>
              <a:t>04/03/2015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9FEF-D1F6-47D8-8AD1-80F84F4468C6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868-24EB-45D0-8F6B-A3082C058955}" type="datetimeFigureOut">
              <a:rPr lang="es-ES" smtClean="0"/>
              <a:t>04/03/2015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9FEF-D1F6-47D8-8AD1-80F84F4468C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868-24EB-45D0-8F6B-A3082C058955}" type="datetimeFigureOut">
              <a:rPr lang="es-ES" smtClean="0"/>
              <a:t>04/03/2015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9FEF-D1F6-47D8-8AD1-80F84F4468C6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868-24EB-45D0-8F6B-A3082C058955}" type="datetimeFigureOut">
              <a:rPr lang="es-ES" smtClean="0"/>
              <a:t>04/03/2015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9FEF-D1F6-47D8-8AD1-80F84F4468C6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868-24EB-45D0-8F6B-A3082C058955}" type="datetimeFigureOut">
              <a:rPr lang="es-ES" smtClean="0"/>
              <a:t>04/03/2015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9FEF-D1F6-47D8-8AD1-80F84F4468C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868-24EB-45D0-8F6B-A3082C058955}" type="datetimeFigureOut">
              <a:rPr lang="es-ES" smtClean="0"/>
              <a:t>04/03/2015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9FEF-D1F6-47D8-8AD1-80F84F4468C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868-24EB-45D0-8F6B-A3082C058955}" type="datetimeFigureOut">
              <a:rPr lang="es-ES" smtClean="0"/>
              <a:t>04/03/2015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9FEF-D1F6-47D8-8AD1-80F84F4468C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868-24EB-45D0-8F6B-A3082C058955}" type="datetimeFigureOut">
              <a:rPr lang="es-ES" smtClean="0"/>
              <a:t>04/03/2015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9FEF-D1F6-47D8-8AD1-80F84F4468C6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C07A868-24EB-45D0-8F6B-A3082C058955}" type="datetimeFigureOut">
              <a:rPr lang="es-ES" smtClean="0"/>
              <a:t>04/03/2015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A9B9FEF-D1F6-47D8-8AD1-80F84F4468C6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702" y="332656"/>
            <a:ext cx="9111297" cy="5186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>
              <a:spcAft>
                <a:spcPts val="6600"/>
              </a:spcAft>
            </a:pPr>
            <a:r>
              <a:rPr lang="es-ES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¿</a:t>
            </a:r>
            <a:r>
              <a:rPr lang="es-ES" sz="1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DÓNDE</a:t>
            </a:r>
          </a:p>
          <a:p>
            <a:pPr lvl="0" algn="ctr">
              <a:spcAft>
                <a:spcPts val="600"/>
              </a:spcAft>
            </a:pPr>
            <a:r>
              <a:rPr lang="es-ES" sz="1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VIVES</a:t>
            </a:r>
            <a:r>
              <a:rPr lang="es-ES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6492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579452"/>
            <a:ext cx="67922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Tiras de hoja de plátano y enredaderas sirven como material para que </a:t>
            </a:r>
            <a:r>
              <a:rPr lang="es-ES" sz="2000" b="1" dirty="0">
                <a:solidFill>
                  <a:srgbClr val="C00000"/>
                </a:solidFill>
              </a:rPr>
              <a:t>las oropéndolas</a:t>
            </a:r>
            <a:r>
              <a:rPr lang="es-ES" sz="2000" dirty="0">
                <a:solidFill>
                  <a:srgbClr val="C00000"/>
                </a:solidFill>
              </a:rPr>
              <a:t> </a:t>
            </a:r>
            <a:r>
              <a:rPr lang="es-ES" sz="2000" dirty="0"/>
              <a:t>tejan sus nidos. Estos hogares son impermeables (por lo apretado del tejido), </a:t>
            </a:r>
            <a:r>
              <a:rPr lang="es-ES" sz="2000" dirty="0" smtClean="0"/>
              <a:t>miden hasta 2m de longitud y  </a:t>
            </a:r>
            <a:r>
              <a:rPr lang="es-ES" sz="2000" dirty="0"/>
              <a:t>cuelgan de las puntas de las ramas de los árboles de América del Sur y de América </a:t>
            </a:r>
            <a:r>
              <a:rPr lang="es-ES" sz="2000" dirty="0" smtClean="0"/>
              <a:t>Central. </a:t>
            </a:r>
            <a:r>
              <a:rPr lang="es-ES" sz="2000" dirty="0"/>
              <a:t>La entrada de los nidos está ubicada en la parte superior, y la cámara de incubación, en la parte inferior. </a:t>
            </a:r>
            <a:r>
              <a:rPr lang="es-ES" sz="2000" dirty="0" smtClean="0"/>
              <a:t> Una </a:t>
            </a:r>
            <a:r>
              <a:rPr lang="es-ES" sz="2000" dirty="0"/>
              <a:t>oropéndola construye el nido sin ayuda del macho, pues éste pasa mucho tiempo cortejando a otras hembras. Todas las parejas que </a:t>
            </a:r>
            <a:r>
              <a:rPr lang="es-ES" sz="2000" dirty="0" smtClean="0"/>
              <a:t>el macho </a:t>
            </a:r>
            <a:r>
              <a:rPr lang="es-ES" sz="2000" dirty="0"/>
              <a:t>atrae construyen sus nidos cerca de los otros; un macho llega a tener un harén de 40 nidos en el mismo árbol. </a:t>
            </a:r>
            <a:endParaRPr lang="es-ES" sz="2000" dirty="0" smtClean="0"/>
          </a:p>
          <a:p>
            <a:endParaRPr lang="es-E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2207" y="404664"/>
            <a:ext cx="2122796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072" y="3789040"/>
            <a:ext cx="3748216" cy="2932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4060004"/>
            <a:ext cx="4536504" cy="266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0" y="0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ES" sz="2800" b="1" dirty="0" smtClean="0">
                <a:solidFill>
                  <a:schemeClr val="bg2">
                    <a:lumMod val="25000"/>
                  </a:schemeClr>
                </a:solidFill>
              </a:rPr>
              <a:t>Colgando de una rama</a:t>
            </a:r>
            <a:endParaRPr lang="es-E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86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6876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ES" sz="2800" b="1" dirty="0" smtClean="0">
                <a:solidFill>
                  <a:schemeClr val="bg2">
                    <a:lumMod val="25000"/>
                  </a:schemeClr>
                </a:solidFill>
              </a:rPr>
              <a:t>En el interior de una hoja</a:t>
            </a:r>
            <a:endParaRPr lang="es-E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479223"/>
            <a:ext cx="3645004" cy="2733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21432" y="3499261"/>
            <a:ext cx="87129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La presencia </a:t>
            </a:r>
            <a:r>
              <a:rPr lang="es-ES" sz="2000" dirty="0"/>
              <a:t>de líneas blancas </a:t>
            </a:r>
            <a:r>
              <a:rPr lang="es-ES" sz="2000" dirty="0" smtClean="0"/>
              <a:t>en las </a:t>
            </a:r>
            <a:r>
              <a:rPr lang="es-ES" sz="2000" dirty="0"/>
              <a:t>hojas verdes es una señal del trabajo de los </a:t>
            </a:r>
            <a:r>
              <a:rPr lang="es-ES" sz="2000" b="1" dirty="0">
                <a:solidFill>
                  <a:srgbClr val="C00000"/>
                </a:solidFill>
              </a:rPr>
              <a:t>gusanos </a:t>
            </a:r>
            <a:r>
              <a:rPr lang="es-ES" sz="2000" b="1" dirty="0" smtClean="0">
                <a:solidFill>
                  <a:srgbClr val="C00000"/>
                </a:solidFill>
              </a:rPr>
              <a:t>barrenadores</a:t>
            </a:r>
            <a:r>
              <a:rPr lang="es-ES" sz="2000" dirty="0"/>
              <a:t>. Algunas orugas de polilla y las larvas de ciertos escarabajos, </a:t>
            </a:r>
            <a:r>
              <a:rPr lang="es-ES" sz="2000" dirty="0" smtClean="0"/>
              <a:t>gorgojos y moscas son tan </a:t>
            </a:r>
            <a:r>
              <a:rPr lang="es-ES" sz="2000" dirty="0"/>
              <a:t>pequeñas que pueden hacer túneles dentro de las hojas de cualquier planta sin romper la superficie. </a:t>
            </a:r>
          </a:p>
          <a:p>
            <a:r>
              <a:rPr lang="es-ES" sz="2000" dirty="0"/>
              <a:t>Los gusanos barrenadores tienen forma </a:t>
            </a:r>
            <a:r>
              <a:rPr lang="es-ES" sz="2000" dirty="0" smtClean="0"/>
              <a:t>aplanada y pueden vivir en </a:t>
            </a:r>
            <a:r>
              <a:rPr lang="es-ES" sz="2000" dirty="0"/>
              <a:t>el interior de una hoja. Se alimentan de las células nuevas del interior de las hojas, y los túneles que ellos </a:t>
            </a:r>
            <a:r>
              <a:rPr lang="es-ES" sz="2000" dirty="0" smtClean="0"/>
              <a:t>hacen. Son </a:t>
            </a:r>
            <a:r>
              <a:rPr lang="es-ES" sz="2000" dirty="0"/>
              <a:t>los que aparecen como líneas blancas en la superficie de éstas. Para llegar al centro suave de una hoja, los animales grandes se ven forzados a comerse la dura capa externa de ésta, pero para el gusano barrenador esta cubierta externa sirve de protección, igual que lo es para la hoja.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428625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40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093" y="764705"/>
            <a:ext cx="3547468" cy="2376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728963"/>
            <a:ext cx="3676632" cy="2757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35" y="0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ES" sz="2800" b="1" dirty="0" smtClean="0">
                <a:solidFill>
                  <a:schemeClr val="bg2">
                    <a:lumMod val="25000"/>
                  </a:schemeClr>
                </a:solidFill>
              </a:rPr>
              <a:t>En la oscuridad</a:t>
            </a:r>
            <a:endParaRPr lang="es-E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139952" y="116632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000" dirty="0" smtClean="0"/>
              <a:t>El </a:t>
            </a:r>
            <a:r>
              <a:rPr lang="es-ES" sz="2000" b="1" dirty="0" smtClean="0">
                <a:solidFill>
                  <a:srgbClr val="FF0000"/>
                </a:solidFill>
              </a:rPr>
              <a:t>pez víbora </a:t>
            </a:r>
            <a:r>
              <a:rPr lang="es-ES" sz="2000" dirty="0" smtClean="0"/>
              <a:t>se ha </a:t>
            </a:r>
            <a:r>
              <a:rPr lang="es-ES" sz="2000" dirty="0"/>
              <a:t>encontrado a profundidades de más de 4.000 metros. Tienen </a:t>
            </a:r>
            <a:r>
              <a:rPr lang="es-ES" sz="2000" dirty="0" smtClean="0"/>
              <a:t>350 </a:t>
            </a:r>
            <a:r>
              <a:rPr lang="es-ES" sz="2000" dirty="0"/>
              <a:t>órganos que producen luz a lo largo de su cuerpo, boca y </a:t>
            </a:r>
            <a:r>
              <a:rPr lang="es-ES" sz="2000" dirty="0" smtClean="0"/>
              <a:t>al </a:t>
            </a:r>
            <a:r>
              <a:rPr lang="es-ES" sz="2000" dirty="0"/>
              <a:t>final de una aleta, con los que atrae a sus presas</a:t>
            </a:r>
            <a:r>
              <a:rPr lang="es-ES" sz="2000" dirty="0" smtClean="0"/>
              <a:t>.</a:t>
            </a:r>
            <a:endParaRPr lang="es-ES" sz="2000" dirty="0"/>
          </a:p>
          <a:p>
            <a:r>
              <a:rPr lang="es-ES" sz="2000" dirty="0"/>
              <a:t>La mandíbula es tan grande que debe dislocarla para poder tragar a sus presas</a:t>
            </a:r>
            <a:r>
              <a:rPr lang="es-ES" sz="2000" dirty="0" smtClean="0"/>
              <a:t>.</a:t>
            </a:r>
          </a:p>
          <a:p>
            <a:r>
              <a:rPr lang="es-ES" sz="2000" dirty="0" smtClean="0"/>
              <a:t>Este </a:t>
            </a:r>
            <a:r>
              <a:rPr lang="es-ES" sz="2000" dirty="0"/>
              <a:t>pez es en la actualidad el animal marino más omnipresente, ocupando la cuarta parte de los océanos.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166800" y="3227522"/>
            <a:ext cx="50137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La </a:t>
            </a:r>
            <a:r>
              <a:rPr lang="es-ES" sz="2000" b="1" dirty="0" err="1" smtClean="0">
                <a:solidFill>
                  <a:srgbClr val="FF0000"/>
                </a:solidFill>
              </a:rPr>
              <a:t>Ortobalaganensis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>
                <a:solidFill>
                  <a:srgbClr val="FF0000"/>
                </a:solidFill>
              </a:rPr>
              <a:t>Plutomurus</a:t>
            </a:r>
            <a:r>
              <a:rPr lang="es-ES" sz="2000" b="1" dirty="0">
                <a:solidFill>
                  <a:srgbClr val="FF0000"/>
                </a:solidFill>
              </a:rPr>
              <a:t> </a:t>
            </a:r>
            <a:r>
              <a:rPr lang="es-ES" sz="2000" dirty="0" smtClean="0"/>
              <a:t>recién descubierta (2012), se encontró </a:t>
            </a:r>
            <a:r>
              <a:rPr lang="es-ES" sz="2000" dirty="0"/>
              <a:t>a 2.191 metros de profundidad y </a:t>
            </a:r>
            <a:r>
              <a:rPr lang="es-ES" sz="2000" dirty="0" smtClean="0"/>
              <a:t>posee el </a:t>
            </a:r>
            <a:r>
              <a:rPr lang="es-ES" sz="2000" dirty="0"/>
              <a:t>título de "más profundo artrópodo terrestre que se ha encontrado." </a:t>
            </a:r>
            <a:r>
              <a:rPr lang="es-ES" sz="2000" dirty="0" smtClean="0"/>
              <a:t>La encontraron en </a:t>
            </a:r>
            <a:r>
              <a:rPr lang="es-ES" sz="2000" dirty="0" err="1"/>
              <a:t>Krubera-Voronja</a:t>
            </a:r>
            <a:r>
              <a:rPr lang="es-ES" sz="2000" dirty="0"/>
              <a:t>, </a:t>
            </a:r>
            <a:r>
              <a:rPr lang="es-ES" sz="2000" dirty="0" smtClean="0"/>
              <a:t>la cueva </a:t>
            </a:r>
            <a:r>
              <a:rPr lang="es-ES" sz="2000" dirty="0"/>
              <a:t>más profunda del mundo. </a:t>
            </a:r>
            <a:r>
              <a:rPr lang="es-ES" sz="2000" dirty="0" smtClean="0"/>
              <a:t>Son parecidos a insectos </a:t>
            </a:r>
            <a:r>
              <a:rPr lang="es-ES" sz="2000" dirty="0"/>
              <a:t>no </a:t>
            </a:r>
            <a:r>
              <a:rPr lang="es-ES" sz="2000" dirty="0" smtClean="0"/>
              <a:t>voladores, </a:t>
            </a:r>
            <a:r>
              <a:rPr lang="es-ES" sz="2000" dirty="0"/>
              <a:t>criaturas de seis </a:t>
            </a:r>
            <a:r>
              <a:rPr lang="es-ES" sz="2000" dirty="0" smtClean="0"/>
              <a:t>extremidades, </a:t>
            </a:r>
            <a:r>
              <a:rPr lang="es-ES" sz="2000" dirty="0"/>
              <a:t>sin pigmentos </a:t>
            </a:r>
            <a:r>
              <a:rPr lang="es-ES" sz="2000" dirty="0" smtClean="0"/>
              <a:t>y sin ojos. Tiene </a:t>
            </a:r>
            <a:r>
              <a:rPr lang="es-ES" sz="2000" dirty="0"/>
              <a:t>un órgano sensorial </a:t>
            </a:r>
            <a:r>
              <a:rPr lang="es-ES" sz="2000" dirty="0" smtClean="0"/>
              <a:t>quimiorreceptor externo </a:t>
            </a:r>
            <a:r>
              <a:rPr lang="es-ES" sz="2000" dirty="0"/>
              <a:t>para ayudar a navegar en la oscuridad </a:t>
            </a:r>
            <a:r>
              <a:rPr lang="es-ES" sz="2000" dirty="0" smtClean="0"/>
              <a:t>más profunda.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70713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75952" y="3380125"/>
            <a:ext cx="50923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Las </a:t>
            </a:r>
            <a:r>
              <a:rPr lang="es-ES" sz="2000" b="1" dirty="0" err="1">
                <a:solidFill>
                  <a:srgbClr val="FF0000"/>
                </a:solidFill>
              </a:rPr>
              <a:t>escúas</a:t>
            </a:r>
            <a:r>
              <a:rPr lang="es-ES" sz="2000" b="1" dirty="0">
                <a:solidFill>
                  <a:srgbClr val="FF0000"/>
                </a:solidFill>
              </a:rPr>
              <a:t> árticas</a:t>
            </a:r>
            <a:r>
              <a:rPr lang="es-ES" sz="2000" dirty="0"/>
              <a:t>, también llamadas cazadoras parásito, se han ganado una merecida reputación como aves pirata, ya que roban buena parte de su comida a </a:t>
            </a:r>
            <a:r>
              <a:rPr lang="es-ES" sz="2000" dirty="0" smtClean="0"/>
              <a:t>las </a:t>
            </a:r>
            <a:r>
              <a:rPr lang="es-ES" sz="2000" dirty="0"/>
              <a:t>golondrinas de mar, los frailecillos y otras aves que llevan peces y demás presas a sus nidos y crías. Las </a:t>
            </a:r>
            <a:r>
              <a:rPr lang="es-ES" sz="2000" dirty="0" err="1"/>
              <a:t>escúas</a:t>
            </a:r>
            <a:r>
              <a:rPr lang="es-ES" sz="2000" dirty="0"/>
              <a:t> atacan en pleno vuelo, forzando a sus víctimas a arrojar sus capturas. Estos filibusteros suelen agruparse para abrumar a sus víctimas, a las que persiguen incansablemente.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0" y="-38774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s-ES" sz="2800" b="1" dirty="0" smtClean="0">
                <a:solidFill>
                  <a:schemeClr val="bg2">
                    <a:lumMod val="25000"/>
                  </a:schemeClr>
                </a:solidFill>
              </a:rPr>
              <a:t>En el hielo</a:t>
            </a:r>
            <a:endParaRPr lang="es-E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0333" y="175641"/>
            <a:ext cx="4094155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5952" y="620688"/>
            <a:ext cx="46400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El rol del </a:t>
            </a:r>
            <a:r>
              <a:rPr lang="es-ES" sz="2000" b="1" dirty="0" err="1">
                <a:solidFill>
                  <a:srgbClr val="FF0000"/>
                </a:solidFill>
              </a:rPr>
              <a:t>krill</a:t>
            </a:r>
            <a:r>
              <a:rPr lang="es-ES" sz="2000" b="1" dirty="0">
                <a:solidFill>
                  <a:srgbClr val="FF0000"/>
                </a:solidFill>
              </a:rPr>
              <a:t> antártico </a:t>
            </a:r>
            <a:r>
              <a:rPr lang="es-ES" sz="2000" dirty="0"/>
              <a:t>es fundamental en el ecosistema de la </a:t>
            </a:r>
            <a:r>
              <a:rPr lang="es-ES" sz="2000" dirty="0" smtClean="0"/>
              <a:t>Antártida. Mide unos </a:t>
            </a:r>
            <a:r>
              <a:rPr lang="es-ES" sz="2000" dirty="0"/>
              <a:t>3 a 5 cm de </a:t>
            </a:r>
            <a:r>
              <a:rPr lang="es-ES" sz="2000" dirty="0" smtClean="0"/>
              <a:t>longitud y es </a:t>
            </a:r>
            <a:r>
              <a:rPr lang="es-ES" sz="2000" dirty="0"/>
              <a:t>la principal fuente de comida para muchos mamíferos marinos y peces. </a:t>
            </a:r>
            <a:r>
              <a:rPr lang="es-ES" sz="2000" dirty="0" smtClean="0"/>
              <a:t>El </a:t>
            </a:r>
            <a:r>
              <a:rPr lang="es-ES" sz="2000" dirty="0" err="1" smtClean="0"/>
              <a:t>krill</a:t>
            </a:r>
            <a:r>
              <a:rPr lang="es-ES" sz="2000" dirty="0" smtClean="0"/>
              <a:t> se </a:t>
            </a:r>
            <a:r>
              <a:rPr lang="es-ES" sz="2000" dirty="0"/>
              <a:t>alimentan fundamentalmente con </a:t>
            </a:r>
            <a:r>
              <a:rPr lang="es-ES" sz="2000" dirty="0" smtClean="0"/>
              <a:t>algas</a:t>
            </a:r>
            <a:r>
              <a:rPr lang="es-ES" sz="2000" dirty="0"/>
              <a:t>. </a:t>
            </a:r>
            <a:r>
              <a:rPr lang="es-ES" sz="2000" dirty="0" smtClean="0"/>
              <a:t>Es </a:t>
            </a:r>
            <a:r>
              <a:rPr lang="es-ES" sz="2000" dirty="0"/>
              <a:t>capaz de crecer mudando de caparazón y de encoger si no se alimenta.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717032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62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ES" sz="2800" b="1" dirty="0" smtClean="0">
                <a:solidFill>
                  <a:schemeClr val="bg2">
                    <a:lumMod val="25000"/>
                  </a:schemeClr>
                </a:solidFill>
              </a:rPr>
              <a:t>En el arrecife</a:t>
            </a:r>
            <a:endParaRPr lang="es-E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716016" y="44624"/>
            <a:ext cx="44347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El </a:t>
            </a:r>
            <a:r>
              <a:rPr lang="es-ES" sz="2000" b="1" dirty="0">
                <a:solidFill>
                  <a:srgbClr val="FF0000"/>
                </a:solidFill>
              </a:rPr>
              <a:t>Gusano cordón de bota </a:t>
            </a:r>
            <a:r>
              <a:rPr lang="es-ES" sz="2000" dirty="0" smtClean="0"/>
              <a:t>es el animal más largo del mundo. Llega </a:t>
            </a:r>
            <a:r>
              <a:rPr lang="es-ES" sz="2000" dirty="0"/>
              <a:t>a medir 60 metros de longitud </a:t>
            </a:r>
            <a:r>
              <a:rPr lang="es-ES" sz="2000" dirty="0" smtClean="0"/>
              <a:t>aproximadamente. El cuerpo </a:t>
            </a:r>
            <a:r>
              <a:rPr lang="es-ES" sz="2000" dirty="0"/>
              <a:t>del </a:t>
            </a:r>
            <a:r>
              <a:rPr lang="es-ES" sz="2000" dirty="0" smtClean="0"/>
              <a:t>gusano </a:t>
            </a:r>
            <a:r>
              <a:rPr lang="es-ES" sz="2000" dirty="0"/>
              <a:t>cordón de bota es flácido y frágil de color parduzco, con líneas claras que recorren </a:t>
            </a:r>
            <a:r>
              <a:rPr lang="es-ES" sz="2000" dirty="0" smtClean="0"/>
              <a:t>el largo </a:t>
            </a:r>
            <a:r>
              <a:rPr lang="es-ES" sz="2000" dirty="0"/>
              <a:t>del </a:t>
            </a:r>
            <a:r>
              <a:rPr lang="es-ES" sz="2000" dirty="0" smtClean="0"/>
              <a:t>cuerpo. </a:t>
            </a:r>
            <a:r>
              <a:rPr lang="es-ES" sz="2000" dirty="0"/>
              <a:t>Mayormente se le encuentra en las costas británicas; suele ocultarse por debajo de las rocas y camuflarse en medio de los </a:t>
            </a:r>
            <a:r>
              <a:rPr lang="es-ES" sz="2000" dirty="0" smtClean="0"/>
              <a:t>arrecifes en  </a:t>
            </a:r>
            <a:r>
              <a:rPr lang="es-ES" sz="2000" dirty="0"/>
              <a:t>zonas limpias, con aguas muy frías y que estén protegidas de las corrientes marinas.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409222" cy="2918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8064" y="4070213"/>
            <a:ext cx="3866776" cy="2527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0" y="3715285"/>
            <a:ext cx="50760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La </a:t>
            </a:r>
            <a:r>
              <a:rPr lang="es-ES" sz="2000" b="1" dirty="0" smtClean="0">
                <a:solidFill>
                  <a:srgbClr val="FF0000"/>
                </a:solidFill>
              </a:rPr>
              <a:t>estrella de cesta gigante </a:t>
            </a:r>
            <a:r>
              <a:rPr lang="es-ES" sz="2000" dirty="0" smtClean="0"/>
              <a:t>es un invertebrado que vive en el Mar Caribe y en el golfo de México. Durante el día se enrolla en forma de ovillo para protegerse de los depredadores. Por la noche, sube a un punto elevado, extendiendo sus brazos estrechamente ramificados en forma de tazón. A continuación se enrosca alrededor de su presa y los pequeños ganchos a lo largo de estas armas impedirán que su presa escape.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95243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8544" y="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s-ES" sz="2800" b="1" dirty="0" smtClean="0">
                <a:solidFill>
                  <a:schemeClr val="bg2">
                    <a:lumMod val="25000"/>
                  </a:schemeClr>
                </a:solidFill>
              </a:rPr>
              <a:t>En la arena</a:t>
            </a:r>
            <a:endParaRPr lang="es-E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5983" y="49467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000" dirty="0" smtClean="0"/>
              <a:t>Las </a:t>
            </a:r>
            <a:r>
              <a:rPr lang="es-ES" sz="2000" b="1" dirty="0" smtClean="0">
                <a:solidFill>
                  <a:srgbClr val="FF0000"/>
                </a:solidFill>
              </a:rPr>
              <a:t>víboras cornudas</a:t>
            </a:r>
            <a:r>
              <a:rPr lang="es-ES" sz="2000" dirty="0" smtClean="0"/>
              <a:t> se llaman así por las prominentes escamas que tienen sobre los ojos. Cuando </a:t>
            </a:r>
            <a:r>
              <a:rPr lang="es-ES" sz="2000" dirty="0"/>
              <a:t>se esconde en la arena, apenas sus dos cuernos quedan visibles. Bichos ingenuos se aproximan a ellos creyendo que son comida, convirtiéndose en presas fáciles de la víbora. Además de ser muy astuta, es una de las serpientes más flexibles del planeta. 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7983" y="188640"/>
            <a:ext cx="4219296" cy="2710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005064"/>
            <a:ext cx="3331579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577606" y="3027724"/>
            <a:ext cx="55734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La </a:t>
            </a:r>
            <a:r>
              <a:rPr lang="es-ES" sz="2000" b="1" dirty="0" smtClean="0">
                <a:solidFill>
                  <a:srgbClr val="FF0000"/>
                </a:solidFill>
              </a:rPr>
              <a:t>rana</a:t>
            </a:r>
            <a:r>
              <a:rPr lang="es-ES" sz="2000" dirty="0" smtClean="0"/>
              <a:t> </a:t>
            </a:r>
            <a:r>
              <a:rPr lang="es-ES" sz="2000" b="1" dirty="0">
                <a:solidFill>
                  <a:srgbClr val="FF0000"/>
                </a:solidFill>
              </a:rPr>
              <a:t>de retención de agua </a:t>
            </a:r>
            <a:r>
              <a:rPr lang="es-ES" sz="2000" dirty="0"/>
              <a:t>de </a:t>
            </a:r>
            <a:r>
              <a:rPr lang="es-ES" sz="2000" dirty="0" smtClean="0"/>
              <a:t>Australia, en </a:t>
            </a:r>
            <a:r>
              <a:rPr lang="es-ES" sz="2000" dirty="0"/>
              <a:t>los períodos secos, como las aguas superficiales desaparecen, se entierra en el suelo en una cámara de capullo impermeable, forrada con piel mudada. El agua se almacena en la vejiga o en los bolsillos debajo de la piel, y la rana puede reducir su tasa metabólica y permanecer en esta cámara durante periodos secos </a:t>
            </a:r>
            <a:r>
              <a:rPr lang="es-ES" sz="2000" dirty="0" smtClean="0"/>
              <a:t>durante años. </a:t>
            </a:r>
            <a:r>
              <a:rPr lang="es-ES" sz="2000" dirty="0"/>
              <a:t>Este proceso es llamado estivación. El agua puede constituir hasta el sesenta por ciento del peso de la rana. </a:t>
            </a:r>
            <a:r>
              <a:rPr lang="es-ES" sz="2000" dirty="0" smtClean="0"/>
              <a:t>Una ligera presión hace que la rana libere esta agua, que es potable, sin dañarla.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6052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0454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s-ES" sz="2800" b="1" dirty="0" smtClean="0">
                <a:solidFill>
                  <a:schemeClr val="bg2">
                    <a:lumMod val="25000"/>
                  </a:schemeClr>
                </a:solidFill>
              </a:rPr>
              <a:t>Entre hilos de seda</a:t>
            </a:r>
            <a:endParaRPr lang="es-E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79512" y="527189"/>
            <a:ext cx="40876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Todas </a:t>
            </a:r>
            <a:r>
              <a:rPr lang="es-ES" sz="2000" dirty="0" smtClean="0"/>
              <a:t>las </a:t>
            </a:r>
            <a:r>
              <a:rPr lang="es-ES" sz="2000" b="1" dirty="0" smtClean="0">
                <a:solidFill>
                  <a:srgbClr val="FF0000"/>
                </a:solidFill>
              </a:rPr>
              <a:t>arañas</a:t>
            </a:r>
            <a:r>
              <a:rPr lang="es-ES" sz="2000" b="1" dirty="0" smtClean="0"/>
              <a:t>,</a:t>
            </a:r>
            <a:r>
              <a:rPr lang="es-ES" sz="2000" dirty="0" smtClean="0">
                <a:solidFill>
                  <a:srgbClr val="FF0000"/>
                </a:solidFill>
              </a:rPr>
              <a:t> </a:t>
            </a:r>
            <a:r>
              <a:rPr lang="es-ES" sz="2000" dirty="0" smtClean="0"/>
              <a:t>generalmente, son solitarias y son depredadoras de </a:t>
            </a:r>
            <a:r>
              <a:rPr lang="es-ES" sz="2000" dirty="0"/>
              <a:t>pequeños animales. Tienen glándulas venenosas en los quelíceros, con las que paralizan a sus presas. Producen </a:t>
            </a:r>
            <a:r>
              <a:rPr lang="es-ES" sz="2000" dirty="0" smtClean="0"/>
              <a:t>seda, </a:t>
            </a:r>
            <a:r>
              <a:rPr lang="es-ES" sz="2000" dirty="0"/>
              <a:t>llamada tela de araña o telaraña, que usan para tejer redes de caza, tapizar refugios e incluso hacerse llevar por el viento. Hasta la fecha se han descrito más de </a:t>
            </a:r>
            <a:r>
              <a:rPr lang="es-ES" sz="2000" dirty="0" smtClean="0"/>
              <a:t>42.000 especies </a:t>
            </a:r>
            <a:r>
              <a:rPr lang="es-ES" sz="2000" dirty="0"/>
              <a:t>de </a:t>
            </a:r>
            <a:r>
              <a:rPr lang="es-ES" sz="2000" dirty="0" smtClean="0"/>
              <a:t>arañas. </a:t>
            </a:r>
            <a:endParaRPr lang="es-ES" sz="2000" dirty="0"/>
          </a:p>
        </p:txBody>
      </p:sp>
      <p:pic>
        <p:nvPicPr>
          <p:cNvPr id="5122" name="Picture 2" descr="J:\________Curiosidades de los animales\512px-Spiders_Divers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937" y="4041350"/>
            <a:ext cx="3646034" cy="2754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90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s-ES" sz="2800" b="1" dirty="0" smtClean="0">
                <a:solidFill>
                  <a:schemeClr val="bg2">
                    <a:lumMod val="25000"/>
                  </a:schemeClr>
                </a:solidFill>
              </a:rPr>
              <a:t>En un jardín</a:t>
            </a:r>
            <a:endParaRPr lang="es-E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7665" y="339487"/>
            <a:ext cx="4525671" cy="3014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4703" y="404664"/>
            <a:ext cx="41010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Los </a:t>
            </a:r>
            <a:r>
              <a:rPr lang="es-ES" sz="2000" b="1" dirty="0">
                <a:solidFill>
                  <a:srgbClr val="FF0000"/>
                </a:solidFill>
              </a:rPr>
              <a:t>pájaros </a:t>
            </a:r>
            <a:r>
              <a:rPr lang="es-ES" sz="2000" b="1" dirty="0" smtClean="0">
                <a:solidFill>
                  <a:srgbClr val="FF0000"/>
                </a:solidFill>
              </a:rPr>
              <a:t>jardineros </a:t>
            </a:r>
            <a:r>
              <a:rPr lang="es-ES" sz="2000" dirty="0" smtClean="0"/>
              <a:t>se encuentran </a:t>
            </a:r>
            <a:r>
              <a:rPr lang="es-ES" sz="2000" dirty="0"/>
              <a:t>en Oceanía, principalmente en las regiones tropicales del norte de Australia y Nueva Guinea.</a:t>
            </a:r>
          </a:p>
          <a:p>
            <a:r>
              <a:rPr lang="es-ES" sz="2000" dirty="0" smtClean="0"/>
              <a:t>Los </a:t>
            </a:r>
            <a:r>
              <a:rPr lang="es-ES" sz="2000" dirty="0"/>
              <a:t>pájaros jardineros </a:t>
            </a:r>
            <a:r>
              <a:rPr lang="es-ES" sz="2000" dirty="0" smtClean="0"/>
              <a:t>construyen casas complicadas que tienen el objetivo de atraer a la pareja. Sus casas se llaman pérgolas.</a:t>
            </a:r>
            <a:endParaRPr lang="es-ES" sz="2000" dirty="0"/>
          </a:p>
        </p:txBody>
      </p:sp>
      <p:sp>
        <p:nvSpPr>
          <p:cNvPr id="4" name="3 Rectángulo"/>
          <p:cNvSpPr/>
          <p:nvPr/>
        </p:nvSpPr>
        <p:spPr>
          <a:xfrm>
            <a:off x="64703" y="2852936"/>
            <a:ext cx="479532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Hay dos tipos principales de pérgolas. Algunos pájaros construyen la pérgola colocando ramitas alrededor de un árbol joven. Este tipo de pérgolas tiene algo parecido a un tejado. Otros, la mayoría, forma sus pérgolas construyendo dos muros verticales con ramitas, dejando entre ellos una avenida.  Alrededor de su pérgola el macho coloca </a:t>
            </a:r>
            <a:r>
              <a:rPr lang="es-ES" sz="2000" dirty="0" smtClean="0"/>
              <a:t>conchas</a:t>
            </a:r>
            <a:r>
              <a:rPr lang="es-ES" sz="2000" dirty="0"/>
              <a:t>, hojas, flores, plumas, piedras, bayas e incluso cosas de plástico, monedas, conchas, casquillos o trozos de vidrio. El macho puede pasar horas arreglando su colección.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9165" y="124172"/>
            <a:ext cx="1650987" cy="10725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rgbClr val="EAEAEA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618890"/>
            <a:ext cx="4163304" cy="3122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95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511082"/>
            <a:ext cx="3918584" cy="2189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861048"/>
            <a:ext cx="3888432" cy="2916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0" y="0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s-ES" sz="2800" b="1" dirty="0" smtClean="0">
                <a:solidFill>
                  <a:schemeClr val="bg2">
                    <a:lumMod val="25000"/>
                  </a:schemeClr>
                </a:solidFill>
              </a:rPr>
              <a:t>En las peñas</a:t>
            </a:r>
            <a:endParaRPr lang="es-E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118110" y="116632"/>
            <a:ext cx="49473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El </a:t>
            </a:r>
            <a:r>
              <a:rPr lang="es-ES" sz="2000" b="1" dirty="0">
                <a:solidFill>
                  <a:srgbClr val="FF0000"/>
                </a:solidFill>
              </a:rPr>
              <a:t>topillo </a:t>
            </a:r>
            <a:r>
              <a:rPr lang="es-ES" sz="2000" b="1" dirty="0" err="1">
                <a:solidFill>
                  <a:srgbClr val="FF0000"/>
                </a:solidFill>
              </a:rPr>
              <a:t>nival</a:t>
            </a:r>
            <a:r>
              <a:rPr lang="es-ES" sz="2000" b="1" dirty="0">
                <a:solidFill>
                  <a:srgbClr val="FF0000"/>
                </a:solidFill>
              </a:rPr>
              <a:t> </a:t>
            </a:r>
            <a:r>
              <a:rPr lang="es-ES" sz="2000" dirty="0" smtClean="0"/>
              <a:t>vive en </a:t>
            </a:r>
            <a:r>
              <a:rPr lang="es-ES" sz="2000" dirty="0"/>
              <a:t>zonas con acumulaciones rocosas estables y zonas de alta </a:t>
            </a:r>
            <a:r>
              <a:rPr lang="es-ES" sz="2000" dirty="0" smtClean="0"/>
              <a:t>montaña. </a:t>
            </a:r>
            <a:r>
              <a:rPr lang="es-ES" sz="2000" dirty="0"/>
              <a:t>En invierno cuando las temperaturas caen a los </a:t>
            </a:r>
            <a:r>
              <a:rPr lang="es-ES" sz="2000" dirty="0" smtClean="0"/>
              <a:t>25º </a:t>
            </a:r>
            <a:r>
              <a:rPr lang="es-ES" sz="2000" dirty="0"/>
              <a:t>negativos en sus refugios </a:t>
            </a:r>
            <a:r>
              <a:rPr lang="es-ES" sz="2000" dirty="0" smtClean="0"/>
              <a:t>disfruta </a:t>
            </a:r>
            <a:r>
              <a:rPr lang="es-ES" sz="2000" dirty="0"/>
              <a:t>de unos “cálidos” 5 grados</a:t>
            </a:r>
            <a:r>
              <a:rPr lang="es-ES" sz="2000" dirty="0" smtClean="0"/>
              <a:t>. Gran </a:t>
            </a:r>
            <a:r>
              <a:rPr lang="es-ES" sz="2000" dirty="0"/>
              <a:t>parte del año habita en las galerías que forman </a:t>
            </a:r>
            <a:r>
              <a:rPr lang="es-ES" sz="2000" dirty="0" smtClean="0"/>
              <a:t>las grandes </a:t>
            </a:r>
            <a:r>
              <a:rPr lang="es-ES" sz="2000" dirty="0"/>
              <a:t>piedras y debajo de la nieve. El topillo tiene una curiosa costumbre, acumula gramíneas sobre las rocas y las deja que se sequen al sol. Después las introduce en sus galerías para alimentarse de ellas durante el invierno. También come insectos.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29346" y="2791956"/>
            <a:ext cx="408261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El </a:t>
            </a:r>
            <a:r>
              <a:rPr lang="es-ES" sz="2000" b="1" dirty="0" smtClean="0">
                <a:solidFill>
                  <a:srgbClr val="FF0000"/>
                </a:solidFill>
              </a:rPr>
              <a:t>muflón canadiense</a:t>
            </a:r>
            <a:r>
              <a:rPr lang="es-ES" sz="2000" dirty="0" smtClean="0">
                <a:solidFill>
                  <a:srgbClr val="FF0000"/>
                </a:solidFill>
              </a:rPr>
              <a:t> </a:t>
            </a:r>
            <a:r>
              <a:rPr lang="es-ES" sz="2000" dirty="0" smtClean="0"/>
              <a:t>prefiere </a:t>
            </a:r>
            <a:r>
              <a:rPr lang="es-ES" sz="2000" dirty="0"/>
              <a:t>los terrenos escarpados donde el tipo de vegetación dominante son el matorral xerófilo y el pastizal. Usualmente estos sitios les permiten fácilmente escapar de sus depredadores o tener una comunicación </a:t>
            </a:r>
            <a:r>
              <a:rPr lang="es-ES" sz="2000" dirty="0" smtClean="0"/>
              <a:t>visual. Los </a:t>
            </a:r>
            <a:r>
              <a:rPr lang="es-ES" sz="2000" dirty="0"/>
              <a:t>machos son </a:t>
            </a:r>
            <a:r>
              <a:rPr lang="es-ES" sz="2000" dirty="0" smtClean="0"/>
              <a:t>solitarios. Durante </a:t>
            </a:r>
            <a:r>
              <a:rPr lang="es-ES" sz="2000" dirty="0"/>
              <a:t>la temporada de apareamiento los machos descienden de las cimas en busca de grupos de hembras, durante el cortejo los machos se enfrentan en </a:t>
            </a:r>
            <a:r>
              <a:rPr lang="es-ES" sz="2000" dirty="0" smtClean="0"/>
              <a:t>combate.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41249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5659" y="-18479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s-ES" sz="2800" b="1" dirty="0" smtClean="0">
                <a:solidFill>
                  <a:schemeClr val="bg2">
                    <a:lumMod val="25000"/>
                  </a:schemeClr>
                </a:solidFill>
              </a:rPr>
              <a:t>Viajando gratis</a:t>
            </a:r>
            <a:endParaRPr lang="es-E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485" y="260648"/>
            <a:ext cx="4379979" cy="328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51520" y="933899"/>
            <a:ext cx="32674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Las bellotas de mar se pegan de por vida a ballenas y embarcaciones gracias a una sustancia similar al cemento. 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5916" y="122699"/>
            <a:ext cx="1588844" cy="1472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5" name="4 Rectángulo"/>
          <p:cNvSpPr/>
          <p:nvPr/>
        </p:nvSpPr>
        <p:spPr>
          <a:xfrm>
            <a:off x="2901802" y="3687901"/>
            <a:ext cx="624219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La rémora </a:t>
            </a:r>
            <a:r>
              <a:rPr lang="es-ES" sz="2000" dirty="0" smtClean="0"/>
              <a:t>se </a:t>
            </a:r>
            <a:r>
              <a:rPr lang="es-ES" sz="2000" dirty="0"/>
              <a:t>desplaza dejándose llevar por </a:t>
            </a:r>
            <a:r>
              <a:rPr lang="es-ES" sz="2000" dirty="0" smtClean="0"/>
              <a:t>animales </a:t>
            </a:r>
            <a:r>
              <a:rPr lang="es-ES" sz="2000" dirty="0"/>
              <a:t>marinos gracias a una ventosa que posee en la parte superior de la cabeza. </a:t>
            </a:r>
            <a:r>
              <a:rPr lang="es-ES" sz="2000" dirty="0" smtClean="0"/>
              <a:t>Con este </a:t>
            </a:r>
            <a:r>
              <a:rPr lang="es-ES" sz="2000" dirty="0"/>
              <a:t>sistema de viajar gratis </a:t>
            </a:r>
            <a:r>
              <a:rPr lang="es-ES" sz="2000" dirty="0" smtClean="0"/>
              <a:t>ahorra </a:t>
            </a:r>
            <a:r>
              <a:rPr lang="es-ES" sz="2000" dirty="0"/>
              <a:t>energía al ser </a:t>
            </a:r>
            <a:r>
              <a:rPr lang="es-ES" sz="2000" dirty="0" smtClean="0"/>
              <a:t>arrastrada. Por </a:t>
            </a:r>
            <a:r>
              <a:rPr lang="es-ES" sz="2000" dirty="0"/>
              <a:t>otro lado, la </a:t>
            </a:r>
            <a:r>
              <a:rPr lang="es-ES" sz="2000" dirty="0" err="1"/>
              <a:t>remora</a:t>
            </a:r>
            <a:r>
              <a:rPr lang="es-ES" sz="2000" dirty="0"/>
              <a:t> obtiene de esta </a:t>
            </a:r>
            <a:r>
              <a:rPr lang="es-ES" sz="2000" dirty="0" smtClean="0"/>
              <a:t>manera </a:t>
            </a:r>
            <a:r>
              <a:rPr lang="es-ES" sz="2000" dirty="0"/>
              <a:t>la comida con facilidad, ya sea recogiendo los pequeños crustáceos enganchados al cuerpo de su </a:t>
            </a:r>
            <a:r>
              <a:rPr lang="es-ES" sz="2000" dirty="0" err="1"/>
              <a:t>anfítrion</a:t>
            </a:r>
            <a:r>
              <a:rPr lang="es-ES" sz="2000" dirty="0"/>
              <a:t>, ya sea aprovechando los fragmentos que caen a su boca. Además, es muy poco probable que a algún depredador se le ocurra atacar a una rémora cuando va acompañada por un </a:t>
            </a:r>
            <a:r>
              <a:rPr lang="es-ES" sz="2000" dirty="0" smtClean="0"/>
              <a:t>tiburón o una raya. </a:t>
            </a:r>
            <a:endParaRPr lang="es-ES" sz="2000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267" y="3212976"/>
            <a:ext cx="2612533" cy="3483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5611" y="2554965"/>
            <a:ext cx="1585497" cy="10801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124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788024" y="5661248"/>
            <a:ext cx="438049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Animalito sabio</a:t>
            </a:r>
          </a:p>
          <a:p>
            <a:pPr algn="ctr"/>
            <a:r>
              <a:rPr lang="es-E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¿DÓNDE VIVES?</a:t>
            </a:r>
            <a:endParaRPr lang="es-E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4127816644"/>
              </p:ext>
            </p:extLst>
          </p:nvPr>
        </p:nvGraphicFramePr>
        <p:xfrm>
          <a:off x="154910" y="986899"/>
          <a:ext cx="8810222" cy="4613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1 Rectángulo"/>
          <p:cNvSpPr/>
          <p:nvPr/>
        </p:nvSpPr>
        <p:spPr>
          <a:xfrm>
            <a:off x="-23958" y="0"/>
            <a:ext cx="91679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/>
              <a:t>Cuatro cosas hay pequeñas en el </a:t>
            </a:r>
            <a:r>
              <a:rPr lang="es-ES" sz="2800" b="1" dirty="0" smtClean="0"/>
              <a:t>mundo, pero </a:t>
            </a:r>
            <a:r>
              <a:rPr lang="es-ES" sz="2800" b="1" dirty="0"/>
              <a:t>que son más sabias que los </a:t>
            </a:r>
            <a:r>
              <a:rPr lang="es-ES" sz="2800" b="1" dirty="0" smtClean="0"/>
              <a:t>sabios. Proverbios 30:24-28</a:t>
            </a:r>
            <a:endParaRPr lang="es-ES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20059" y="5613047"/>
            <a:ext cx="481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 observar la naturaleza somos conscientes de nuestra ignorancia. Esto nos llena de humildad.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2710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s-ES" sz="2800" b="1" dirty="0" smtClean="0">
                <a:solidFill>
                  <a:schemeClr val="bg2">
                    <a:lumMod val="25000"/>
                  </a:schemeClr>
                </a:solidFill>
              </a:rPr>
              <a:t>En una casa de barro</a:t>
            </a:r>
            <a:endParaRPr lang="es-E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217983" y="3339395"/>
            <a:ext cx="2007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AVISPA DEL BARRO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805" y="645441"/>
            <a:ext cx="355370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210932" y="291565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HORNERO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166" y="260648"/>
            <a:ext cx="3553700" cy="2520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42" y="3978025"/>
            <a:ext cx="3507197" cy="233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73293" y="6428824"/>
            <a:ext cx="2411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GOLONDRINA TIJERETA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2627784" y="4437112"/>
            <a:ext cx="2385571" cy="1594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166" y="3694137"/>
            <a:ext cx="3810000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870600" y="6381328"/>
            <a:ext cx="2449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GOLONDRINA DAÚRICA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1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-32139" y="518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ES" sz="2800" b="1" dirty="0" smtClean="0">
                <a:solidFill>
                  <a:schemeClr val="bg2">
                    <a:lumMod val="25000"/>
                  </a:schemeClr>
                </a:solidFill>
              </a:rPr>
              <a:t>Me adapto a cualquier lugar</a:t>
            </a:r>
            <a:endParaRPr lang="es-E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92900" y="548680"/>
            <a:ext cx="89325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Los </a:t>
            </a:r>
            <a:r>
              <a:rPr lang="es-ES" sz="2000" b="1" dirty="0">
                <a:solidFill>
                  <a:srgbClr val="FF0000"/>
                </a:solidFill>
              </a:rPr>
              <a:t>tardígrados </a:t>
            </a:r>
            <a:r>
              <a:rPr lang="es-ES" sz="2000" dirty="0"/>
              <a:t>son conocidos </a:t>
            </a:r>
            <a:r>
              <a:rPr lang="es-ES" sz="2000" dirty="0" smtClean="0"/>
              <a:t>como </a:t>
            </a:r>
            <a:r>
              <a:rPr lang="es-ES" sz="2000" dirty="0"/>
              <a:t>osos de agua por la manera que tienen de </a:t>
            </a:r>
            <a:r>
              <a:rPr lang="es-ES" sz="2000" dirty="0" smtClean="0"/>
              <a:t>desplazarse. </a:t>
            </a:r>
            <a:r>
              <a:rPr lang="es-ES" sz="2000" dirty="0"/>
              <a:t>Miden  entre 0,05 y 1,5 </a:t>
            </a:r>
            <a:r>
              <a:rPr lang="es-ES" sz="2000" dirty="0" smtClean="0"/>
              <a:t>milímetros. Si </a:t>
            </a:r>
            <a:r>
              <a:rPr lang="es-ES" sz="2000" dirty="0"/>
              <a:t>el medio ambiente en el que viven pierde su </a:t>
            </a:r>
            <a:r>
              <a:rPr lang="es-ES" sz="2000" dirty="0" smtClean="0"/>
              <a:t>agua, </a:t>
            </a:r>
            <a:r>
              <a:rPr lang="es-ES" sz="2000" dirty="0"/>
              <a:t>estos animales </a:t>
            </a:r>
            <a:r>
              <a:rPr lang="es-ES" sz="2000" dirty="0" smtClean="0"/>
              <a:t>reducen su agua del </a:t>
            </a:r>
            <a:r>
              <a:rPr lang="es-ES" sz="2000" dirty="0"/>
              <a:t>85% </a:t>
            </a:r>
            <a:r>
              <a:rPr lang="es-ES" sz="2000" dirty="0" smtClean="0"/>
              <a:t>a </a:t>
            </a:r>
            <a:r>
              <a:rPr lang="es-ES" sz="2000" dirty="0"/>
              <a:t>un 3% y </a:t>
            </a:r>
            <a:r>
              <a:rPr lang="es-ES" sz="2000" dirty="0" smtClean="0"/>
              <a:t>entran en estado </a:t>
            </a:r>
            <a:r>
              <a:rPr lang="es-ES" sz="2000" dirty="0"/>
              <a:t>de </a:t>
            </a:r>
            <a:r>
              <a:rPr lang="es-ES" sz="2000" dirty="0" smtClean="0"/>
              <a:t>letargo. </a:t>
            </a:r>
            <a:r>
              <a:rPr lang="es-ES" sz="2000" dirty="0"/>
              <a:t>Son capaces de pasar 100 años en este </a:t>
            </a:r>
            <a:r>
              <a:rPr lang="es-ES" sz="2000" dirty="0" smtClean="0"/>
              <a:t>estado.</a:t>
            </a:r>
          </a:p>
          <a:p>
            <a:r>
              <a:rPr lang="es-ES" sz="2000" dirty="0" smtClean="0"/>
              <a:t>En </a:t>
            </a:r>
            <a:r>
              <a:rPr lang="es-ES" sz="2000" dirty="0"/>
              <a:t>estado de </a:t>
            </a:r>
            <a:r>
              <a:rPr lang="es-ES" sz="2000" dirty="0" smtClean="0"/>
              <a:t>letargo </a:t>
            </a:r>
            <a:r>
              <a:rPr lang="es-ES" sz="2000" dirty="0"/>
              <a:t>soportan temperaturas </a:t>
            </a:r>
            <a:r>
              <a:rPr lang="es-ES" sz="2000" dirty="0" smtClean="0"/>
              <a:t>entre 272 </a:t>
            </a:r>
            <a:r>
              <a:rPr lang="es-ES" sz="2000" dirty="0"/>
              <a:t>grados bajo cero </a:t>
            </a:r>
            <a:r>
              <a:rPr lang="es-ES" sz="2000" dirty="0" smtClean="0"/>
              <a:t>y  </a:t>
            </a:r>
            <a:r>
              <a:rPr lang="es-ES" sz="2000" dirty="0"/>
              <a:t>151º, una temperatura muy por encima de la ebullición del agua</a:t>
            </a:r>
            <a:r>
              <a:rPr lang="es-ES" sz="2000" dirty="0" smtClean="0"/>
              <a:t>.</a:t>
            </a:r>
          </a:p>
          <a:p>
            <a:r>
              <a:rPr lang="es-ES" sz="2000" dirty="0"/>
              <a:t>Resisten presiones extremas </a:t>
            </a:r>
            <a:r>
              <a:rPr lang="es-ES" sz="2000" dirty="0" smtClean="0"/>
              <a:t>casi </a:t>
            </a:r>
            <a:r>
              <a:rPr lang="es-ES" sz="2000" dirty="0"/>
              <a:t>6 veces </a:t>
            </a:r>
            <a:r>
              <a:rPr lang="es-ES" sz="2000" dirty="0" smtClean="0"/>
              <a:t>por encima del </a:t>
            </a:r>
            <a:r>
              <a:rPr lang="es-ES" sz="2000" dirty="0"/>
              <a:t>punto más profundo de </a:t>
            </a:r>
            <a:r>
              <a:rPr lang="es-ES" sz="2000" dirty="0" smtClean="0"/>
              <a:t>la tierra. En </a:t>
            </a:r>
            <a:r>
              <a:rPr lang="es-ES" sz="2000" dirty="0"/>
              <a:t>2007 </a:t>
            </a:r>
            <a:r>
              <a:rPr lang="es-ES" sz="2000" dirty="0" smtClean="0"/>
              <a:t>se </a:t>
            </a:r>
            <a:r>
              <a:rPr lang="es-ES" sz="2000" dirty="0"/>
              <a:t>colocaron en el exterior de la nave espacial Foton-M3 y sobrevivieron al </a:t>
            </a:r>
            <a:r>
              <a:rPr lang="es-ES" sz="2000" dirty="0" smtClean="0"/>
              <a:t>viaje. Habitan </a:t>
            </a:r>
            <a:r>
              <a:rPr lang="es-ES" sz="2000" dirty="0"/>
              <a:t>en todos los lugares del planeta donde hay agua dulce o salada, y están presentes en todos los ecosistemas de la Tierra.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3743977"/>
            <a:ext cx="3600400" cy="3032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0665" y="3718779"/>
            <a:ext cx="4229807" cy="3057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7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9646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ES" sz="2800" b="1" dirty="0" smtClean="0">
                <a:solidFill>
                  <a:schemeClr val="bg2">
                    <a:lumMod val="25000"/>
                  </a:schemeClr>
                </a:solidFill>
              </a:rPr>
              <a:t>En los bosques</a:t>
            </a:r>
            <a:endParaRPr lang="es-E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0233" y="4258831"/>
            <a:ext cx="60722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El </a:t>
            </a:r>
            <a:r>
              <a:rPr lang="es-ES" sz="2000" b="1" dirty="0" err="1" smtClean="0">
                <a:solidFill>
                  <a:srgbClr val="FF0000"/>
                </a:solidFill>
              </a:rPr>
              <a:t>Margay</a:t>
            </a:r>
            <a:r>
              <a:rPr lang="es-ES" sz="2000" dirty="0" smtClean="0"/>
              <a:t> es carnívoro</a:t>
            </a:r>
            <a:r>
              <a:rPr lang="es-ES" sz="2000" dirty="0"/>
              <a:t>; se alimenta de pequeños </a:t>
            </a:r>
            <a:r>
              <a:rPr lang="es-ES" sz="2000" dirty="0" smtClean="0"/>
              <a:t>mamíferos. Es </a:t>
            </a:r>
            <a:r>
              <a:rPr lang="es-ES" sz="2000" dirty="0"/>
              <a:t>el único felino de la región </a:t>
            </a:r>
            <a:r>
              <a:rPr lang="es-ES" sz="2000" dirty="0" err="1"/>
              <a:t>neotropical</a:t>
            </a:r>
            <a:r>
              <a:rPr lang="es-ES" sz="2000" dirty="0"/>
              <a:t> que posee una articulación en el tobillo que le permite rotar los pies </a:t>
            </a:r>
            <a:r>
              <a:rPr lang="es-ES" sz="2000" dirty="0" smtClean="0"/>
              <a:t>180 </a:t>
            </a:r>
            <a:r>
              <a:rPr lang="es-ES" sz="2000" dirty="0"/>
              <a:t>grados y descender por troncos verticales con la cabeza hacia abajo. Solitario y territorial. Una conducta singular de esta especie es que cubre sus excrementos con hojas y tierra después de defecar. </a:t>
            </a:r>
            <a:r>
              <a:rPr lang="es-ES" sz="2000" dirty="0" smtClean="0"/>
              <a:t>Es </a:t>
            </a:r>
            <a:r>
              <a:rPr lang="es-ES" sz="2000" dirty="0"/>
              <a:t>capaz de saltar hasta </a:t>
            </a:r>
            <a:r>
              <a:rPr lang="es-ES" sz="2000" dirty="0" smtClean="0"/>
              <a:t>3,7 m </a:t>
            </a:r>
            <a:r>
              <a:rPr lang="es-ES" sz="2000" dirty="0"/>
              <a:t>horizontalmente.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2924944"/>
            <a:ext cx="2857500" cy="379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07504" y="548680"/>
            <a:ext cx="52345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La </a:t>
            </a:r>
            <a:r>
              <a:rPr lang="es-ES" sz="2000" b="1" dirty="0" smtClean="0">
                <a:solidFill>
                  <a:srgbClr val="FF0000"/>
                </a:solidFill>
              </a:rPr>
              <a:t>tortuga matamata </a:t>
            </a:r>
            <a:r>
              <a:rPr lang="es-ES" sz="2000" dirty="0" smtClean="0"/>
              <a:t>prefiere </a:t>
            </a:r>
            <a:r>
              <a:rPr lang="es-ES" sz="2000" dirty="0"/>
              <a:t>aguas poco </a:t>
            </a:r>
            <a:r>
              <a:rPr lang="es-ES" sz="2000" dirty="0" smtClean="0"/>
              <a:t>profundas, pero puede </a:t>
            </a:r>
            <a:r>
              <a:rPr lang="es-ES" sz="2000" dirty="0"/>
              <a:t>mantener la respiración por mucho </a:t>
            </a:r>
            <a:r>
              <a:rPr lang="es-ES" sz="2000" dirty="0" smtClean="0"/>
              <a:t>tiempo, quedándose </a:t>
            </a:r>
            <a:r>
              <a:rPr lang="es-ES" sz="2000" dirty="0"/>
              <a:t>inmóvil en el </a:t>
            </a:r>
            <a:r>
              <a:rPr lang="es-ES" sz="2000" dirty="0" smtClean="0"/>
              <a:t>fondo. Es </a:t>
            </a:r>
            <a:r>
              <a:rPr lang="es-ES" sz="2000" dirty="0"/>
              <a:t>una predadora que acecha y espera a su presa, permanece sumergida e inmóvil, con los raros salientes de su piel ayudándola a camuflarse entre la vegetación circundante. La tortuga abre su enorme boca al máximo, causando una corriente que le permite atrapar la presa. La matamata cierra de golpe su boca y mientras que el agua es expelida lentamente, engulle al pez entero. 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5743" y="1268760"/>
            <a:ext cx="3754907" cy="155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4092" y="58232"/>
            <a:ext cx="1858188" cy="13918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2461" y="58231"/>
            <a:ext cx="1868189" cy="12431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2696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1520" y="2534585"/>
            <a:ext cx="49685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Esta es mi futura casa.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20373" y="4725144"/>
            <a:ext cx="60802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66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4DCFA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¿Quieres vivir </a:t>
            </a:r>
            <a:r>
              <a:rPr lang="es-ES" sz="66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4DCFA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allí conmigo?</a:t>
            </a:r>
            <a:endParaRPr lang="es-ES" sz="6600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4DCFA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0" y="-19960"/>
            <a:ext cx="77403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¡¡Oh </a:t>
            </a:r>
            <a:r>
              <a:rPr lang="es-E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Jehová, Señor nuestro,</a:t>
            </a:r>
          </a:p>
          <a:p>
            <a:pPr algn="ctr"/>
            <a:r>
              <a:rPr lang="es-E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cuán </a:t>
            </a:r>
            <a:r>
              <a:rPr lang="es-E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grande es tu nombre en toda la </a:t>
            </a:r>
            <a:r>
              <a:rPr lang="es-E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tierra!!  </a:t>
            </a:r>
            <a:r>
              <a:rPr lang="es-E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Salmo 8:9</a:t>
            </a:r>
            <a:endParaRPr lang="es-E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635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01" y="3295061"/>
            <a:ext cx="4494153" cy="3374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28" y="0"/>
            <a:ext cx="4828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s-ES" sz="2800" b="1" dirty="0" smtClean="0">
                <a:solidFill>
                  <a:schemeClr val="bg2">
                    <a:lumMod val="25000"/>
                  </a:schemeClr>
                </a:solidFill>
              </a:rPr>
              <a:t>Con mi familia en un árbol.</a:t>
            </a:r>
            <a:endParaRPr lang="es-E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16024" y="762429"/>
            <a:ext cx="57961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Los </a:t>
            </a:r>
            <a:r>
              <a:rPr lang="es-ES" sz="2000" b="1" dirty="0" smtClean="0">
                <a:solidFill>
                  <a:srgbClr val="FF0000"/>
                </a:solidFill>
              </a:rPr>
              <a:t>tejedores</a:t>
            </a:r>
            <a:r>
              <a:rPr lang="es-ES" sz="2000" dirty="0" smtClean="0"/>
              <a:t> construyen con paja nidos colgantes en las puntas de las ramas de los árboles o en los tallos de las hierbas altas que pueden llegar hasta cuatro metros de altura.</a:t>
            </a:r>
          </a:p>
          <a:p>
            <a:r>
              <a:rPr lang="es-ES" sz="2000" dirty="0" smtClean="0"/>
              <a:t>Contiene hasta </a:t>
            </a:r>
            <a:r>
              <a:rPr lang="es-ES" sz="2000" dirty="0"/>
              <a:t>300 </a:t>
            </a:r>
            <a:r>
              <a:rPr lang="es-ES" sz="2000" dirty="0" smtClean="0"/>
              <a:t>canastas (cámaras). En verano cada cámara alberga un par de tejedores, en invierno aloja a un par de adultos que se resguardan del frío.</a:t>
            </a:r>
            <a:endParaRPr lang="es-ES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2477" y="3394486"/>
            <a:ext cx="4270489" cy="320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664607"/>
            <a:ext cx="2304256" cy="2442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14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79872" y="548680"/>
            <a:ext cx="58602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Los nidos de las termitas están hechos de vegetal masticado cubierto de arcilla. Forman torres hasta de 7 m de altura y contienen un sinnúmero de cámaras y galerías. Cuentan con aire acondicionado.</a:t>
            </a:r>
          </a:p>
          <a:p>
            <a:endParaRPr lang="es-ES" sz="2000" dirty="0" smtClean="0"/>
          </a:p>
          <a:p>
            <a:r>
              <a:rPr lang="es-ES" sz="2000" b="1" dirty="0" smtClean="0">
                <a:solidFill>
                  <a:srgbClr val="FF0000"/>
                </a:solidFill>
              </a:rPr>
              <a:t>El varano gigante australiano </a:t>
            </a:r>
            <a:r>
              <a:rPr lang="es-ES" sz="2000" dirty="0" smtClean="0"/>
              <a:t>agujerea el termitero y allí deposita sus huevos. Las termitas reparan los daños rápidamente y dejan los huevos seguros en el interior del nido. Así, los huevos tienen aseguradas condiciones casi perfectas para su incubación durante los siguientes nueve meses. Los nuevos varanos nacerán y se verán atrapados entre las duras paredes de arcilla del nido, pero permanecerán inmóviles hasta que su madre regrese por ellos. No corren peligro, pues ella sabe exactamente cuándo sacarlos.</a:t>
            </a:r>
          </a:p>
          <a:p>
            <a:r>
              <a:rPr lang="es-ES" sz="2000" b="1" dirty="0" smtClean="0">
                <a:solidFill>
                  <a:srgbClr val="FF0000"/>
                </a:solidFill>
              </a:rPr>
              <a:t>El periquito de hombros dorados </a:t>
            </a:r>
            <a:r>
              <a:rPr lang="es-ES" sz="2000" dirty="0" smtClean="0"/>
              <a:t>hace túneles y pone los huevos. Las termitas por la noche cierran el agujero pero el periquito lo abre todas las mañanas.</a:t>
            </a:r>
          </a:p>
          <a:p>
            <a:r>
              <a:rPr lang="es-ES" sz="2000" b="1" dirty="0" smtClean="0">
                <a:solidFill>
                  <a:srgbClr val="FF0000"/>
                </a:solidFill>
              </a:rPr>
              <a:t>El </a:t>
            </a:r>
            <a:r>
              <a:rPr lang="es-ES" sz="2000" b="1" dirty="0" err="1" smtClean="0">
                <a:solidFill>
                  <a:srgbClr val="FF0000"/>
                </a:solidFill>
              </a:rPr>
              <a:t>martín</a:t>
            </a:r>
            <a:r>
              <a:rPr lang="es-ES" sz="2000" b="1" dirty="0" smtClean="0">
                <a:solidFill>
                  <a:srgbClr val="FF0000"/>
                </a:solidFill>
              </a:rPr>
              <a:t> pescador y los zorros </a:t>
            </a:r>
            <a:r>
              <a:rPr lang="es-ES" sz="2000" dirty="0" smtClean="0"/>
              <a:t>también utilizan los nidos de termitas. </a:t>
            </a:r>
            <a:endParaRPr lang="es-ES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6176" y="76129"/>
            <a:ext cx="2886075" cy="3392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3662853"/>
            <a:ext cx="2286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5496" y="-27384"/>
            <a:ext cx="542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ES" sz="2800" b="1" dirty="0" smtClean="0">
                <a:solidFill>
                  <a:schemeClr val="bg2">
                    <a:lumMod val="25000"/>
                  </a:schemeClr>
                </a:solidFill>
              </a:rPr>
              <a:t>De inquilino indeseado</a:t>
            </a:r>
            <a:endParaRPr lang="es-E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15" y="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ES" sz="2800" b="1" dirty="0" smtClean="0">
                <a:solidFill>
                  <a:schemeClr val="bg2">
                    <a:lumMod val="25000"/>
                  </a:schemeClr>
                </a:solidFill>
              </a:rPr>
              <a:t>Soy un okupa</a:t>
            </a:r>
            <a:endParaRPr lang="es-E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0" y="548680"/>
            <a:ext cx="50760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El </a:t>
            </a:r>
            <a:r>
              <a:rPr lang="es-ES" sz="2000" b="1" dirty="0" smtClean="0">
                <a:solidFill>
                  <a:srgbClr val="FF0000"/>
                </a:solidFill>
              </a:rPr>
              <a:t>cangrejo ermitaño</a:t>
            </a:r>
            <a:r>
              <a:rPr lang="es-ES" sz="2000" dirty="0" smtClean="0"/>
              <a:t> es muy vulnerable ante los depredadores y esto lo obliga a buscar refugio y defensa en las conchas vacías de los moluscos. Cuando encuentra una, introduce su cuerpo de tal manera que pueda retraerse en él y sostenerla con la parte superior de su cuerpo al caminar. A medida que el cangrejo aumenta su tamaño abandona la concha y busca otra más grande. Algunas especies de cangrejo ermitaño pueden utilizar corales, madera o piedras, en vez de concha.</a:t>
            </a:r>
            <a:endParaRPr lang="es-ES" sz="2000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93894" y="476672"/>
            <a:ext cx="3819470" cy="3092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780" y="4221088"/>
            <a:ext cx="3798156" cy="2534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6320" y="4058939"/>
            <a:ext cx="4026160" cy="2682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67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ES" sz="2800" b="1" dirty="0" smtClean="0">
                <a:solidFill>
                  <a:schemeClr val="bg2">
                    <a:lumMod val="25000"/>
                  </a:schemeClr>
                </a:solidFill>
              </a:rPr>
              <a:t>Compartiendo piso</a:t>
            </a:r>
            <a:endParaRPr lang="es-E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206668"/>
            <a:ext cx="3108960" cy="2532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107505" y="2852936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Las  ranas, diversos insectos y las curujas de patas largas  se convierten en compañeras permanentes de habitación de la tortuga.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07505" y="4077072"/>
            <a:ext cx="54564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Las </a:t>
            </a:r>
            <a:r>
              <a:rPr lang="es-ES" sz="2000" b="1" dirty="0" err="1">
                <a:solidFill>
                  <a:srgbClr val="FF0000"/>
                </a:solidFill>
              </a:rPr>
              <a:t>pardalas</a:t>
            </a:r>
            <a:r>
              <a:rPr lang="es-ES" sz="2000" dirty="0"/>
              <a:t> cavan sus nidos en los </a:t>
            </a:r>
            <a:r>
              <a:rPr lang="es-ES" sz="2000" dirty="0" smtClean="0"/>
              <a:t>riscos </a:t>
            </a:r>
            <a:r>
              <a:rPr lang="es-ES" sz="2000" dirty="0"/>
              <a:t>de algunas islas remotas de Nueva Zelanda. La </a:t>
            </a:r>
            <a:r>
              <a:rPr lang="es-ES" sz="2000" dirty="0" err="1"/>
              <a:t>tuátera</a:t>
            </a:r>
            <a:r>
              <a:rPr lang="es-ES" sz="2000" dirty="0"/>
              <a:t> se instala allí cuando la pardela no está. La </a:t>
            </a:r>
            <a:r>
              <a:rPr lang="es-ES" sz="2000" dirty="0" err="1"/>
              <a:t>tuátera</a:t>
            </a:r>
            <a:r>
              <a:rPr lang="es-ES" sz="2000" dirty="0"/>
              <a:t> es una buena ama de casa y mantiene limpio el </a:t>
            </a:r>
            <a:r>
              <a:rPr lang="es-ES" sz="2000" dirty="0" smtClean="0"/>
              <a:t>nido, </a:t>
            </a:r>
            <a:r>
              <a:rPr lang="es-ES" sz="2000" dirty="0"/>
              <a:t>por lo que la </a:t>
            </a:r>
            <a:r>
              <a:rPr lang="es-ES" sz="2000" dirty="0" err="1" smtClean="0"/>
              <a:t>pardala</a:t>
            </a:r>
            <a:r>
              <a:rPr lang="es-ES" sz="2000" dirty="0" smtClean="0"/>
              <a:t> </a:t>
            </a:r>
            <a:r>
              <a:rPr lang="es-ES" sz="2000" dirty="0"/>
              <a:t>está muy </a:t>
            </a:r>
            <a:r>
              <a:rPr lang="es-ES" sz="2000" dirty="0" smtClean="0"/>
              <a:t>a gusto </a:t>
            </a:r>
            <a:r>
              <a:rPr lang="es-ES" sz="2000" dirty="0"/>
              <a:t>con ella. Hay una </a:t>
            </a:r>
            <a:r>
              <a:rPr lang="es-ES" sz="2000" dirty="0" smtClean="0"/>
              <a:t>excepción, </a:t>
            </a:r>
            <a:r>
              <a:rPr lang="es-ES" sz="2000" dirty="0"/>
              <a:t>cuando le </a:t>
            </a:r>
            <a:r>
              <a:rPr lang="es-ES" sz="2000" dirty="0" smtClean="0"/>
              <a:t>nace </a:t>
            </a:r>
            <a:r>
              <a:rPr lang="es-ES" sz="2000" dirty="0"/>
              <a:t>la cría tiene que tener cuidado o su </a:t>
            </a:r>
            <a:r>
              <a:rPr lang="es-ES" sz="2000" dirty="0" smtClean="0"/>
              <a:t>desagradecida compañera </a:t>
            </a:r>
            <a:r>
              <a:rPr lang="es-ES" sz="2000" dirty="0"/>
              <a:t>de piso se </a:t>
            </a:r>
            <a:r>
              <a:rPr lang="es-ES" sz="2000" dirty="0" smtClean="0"/>
              <a:t>comerá a su cría.</a:t>
            </a:r>
            <a:endParaRPr lang="es-ES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4806652"/>
            <a:ext cx="2543175" cy="179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07505" y="836712"/>
            <a:ext cx="37079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La </a:t>
            </a:r>
            <a:r>
              <a:rPr lang="es-ES" sz="2000" b="1" dirty="0">
                <a:solidFill>
                  <a:srgbClr val="FF0000"/>
                </a:solidFill>
              </a:rPr>
              <a:t>tortuga </a:t>
            </a:r>
            <a:r>
              <a:rPr lang="es-ES" sz="2000" b="1" dirty="0" smtClean="0">
                <a:solidFill>
                  <a:srgbClr val="FF0000"/>
                </a:solidFill>
              </a:rPr>
              <a:t>terrestre</a:t>
            </a:r>
            <a:r>
              <a:rPr lang="es-ES" sz="2000" b="1" dirty="0" smtClean="0"/>
              <a:t>,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dirty="0"/>
              <a:t>de la zona oriental de américa del </a:t>
            </a:r>
            <a:r>
              <a:rPr lang="es-ES" sz="2000" dirty="0" smtClean="0"/>
              <a:t>Norte, </a:t>
            </a:r>
            <a:r>
              <a:rPr lang="es-ES" sz="2000" dirty="0"/>
              <a:t>cava su madriguera apartando la tierra con sus aplanadas patas delanteras. </a:t>
            </a:r>
          </a:p>
        </p:txBody>
      </p:sp>
      <p:grpSp>
        <p:nvGrpSpPr>
          <p:cNvPr id="8" name="7 Grupo"/>
          <p:cNvGrpSpPr/>
          <p:nvPr/>
        </p:nvGrpSpPr>
        <p:grpSpPr>
          <a:xfrm>
            <a:off x="5302514" y="2852936"/>
            <a:ext cx="3540854" cy="1855801"/>
            <a:chOff x="5321776" y="3045190"/>
            <a:chExt cx="3472489" cy="166354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3045190"/>
              <a:ext cx="2494073" cy="1663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6 CuadroTexto"/>
            <p:cNvSpPr txBox="1"/>
            <p:nvPr/>
          </p:nvSpPr>
          <p:spPr>
            <a:xfrm>
              <a:off x="5321776" y="3140968"/>
              <a:ext cx="978416" cy="331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/>
                <a:t>Pardala</a:t>
              </a:r>
              <a:endParaRPr lang="es-ES" b="1" dirty="0"/>
            </a:p>
          </p:txBody>
        </p:sp>
      </p:grpSp>
      <p:sp>
        <p:nvSpPr>
          <p:cNvPr id="9" name="8 Rectángulo"/>
          <p:cNvSpPr/>
          <p:nvPr/>
        </p:nvSpPr>
        <p:spPr>
          <a:xfrm>
            <a:off x="5295536" y="6228020"/>
            <a:ext cx="957891" cy="36933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s-ES" b="1" dirty="0" err="1" smtClean="0"/>
              <a:t>Tuátera</a:t>
            </a:r>
            <a:r>
              <a:rPr lang="es-ES" b="1" dirty="0" smtClean="0"/>
              <a:t> </a:t>
            </a:r>
            <a:endParaRPr lang="es-ES" b="1" dirty="0"/>
          </a:p>
        </p:txBody>
      </p:sp>
      <p:grpSp>
        <p:nvGrpSpPr>
          <p:cNvPr id="11" name="10 Grupo"/>
          <p:cNvGrpSpPr/>
          <p:nvPr/>
        </p:nvGrpSpPr>
        <p:grpSpPr>
          <a:xfrm>
            <a:off x="3995936" y="350684"/>
            <a:ext cx="1656184" cy="1924376"/>
            <a:chOff x="4211961" y="-162664"/>
            <a:chExt cx="1656184" cy="1924376"/>
          </a:xfrm>
        </p:grpSpPr>
        <p:pic>
          <p:nvPicPr>
            <p:cNvPr id="1026" name="Picture 2" descr="http://www.fotografodigital.com.br/trabalhos/775x775/51588.jp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11961" y="206668"/>
              <a:ext cx="1656184" cy="15550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Rectángulo"/>
            <p:cNvSpPr/>
            <p:nvPr/>
          </p:nvSpPr>
          <p:spPr>
            <a:xfrm>
              <a:off x="4618934" y="-162664"/>
              <a:ext cx="8996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 smtClean="0"/>
                <a:t>Curujas</a:t>
              </a:r>
              <a:endParaRPr lang="es-E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7587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2778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s-ES" sz="2800" b="1" dirty="0">
                <a:solidFill>
                  <a:schemeClr val="bg2">
                    <a:lumMod val="25000"/>
                  </a:schemeClr>
                </a:solidFill>
              </a:rPr>
              <a:t>Soy Nómada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076056" y="188640"/>
            <a:ext cx="39239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El </a:t>
            </a:r>
            <a:r>
              <a:rPr lang="es-ES" sz="2000" b="1" dirty="0">
                <a:solidFill>
                  <a:srgbClr val="FF0000"/>
                </a:solidFill>
              </a:rPr>
              <a:t>pangolín</a:t>
            </a:r>
            <a:r>
              <a:rPr lang="es-ES" sz="2000" dirty="0"/>
              <a:t> </a:t>
            </a:r>
            <a:r>
              <a:rPr lang="es-ES" sz="2000" dirty="0" smtClean="0"/>
              <a:t>tiene el </a:t>
            </a:r>
            <a:r>
              <a:rPr lang="es-ES" sz="2000" dirty="0"/>
              <a:t>cuerpo cubierto de escamas, se alimenta principalmente de termitas, para lo cual ha desarrollado una larga lengua pegajosa, y su </a:t>
            </a:r>
            <a:r>
              <a:rPr lang="es-ES" sz="2000" dirty="0" smtClean="0"/>
              <a:t>boca </a:t>
            </a:r>
            <a:r>
              <a:rPr lang="es-ES" sz="2000" dirty="0"/>
              <a:t>carece por completo de dientes. </a:t>
            </a:r>
            <a:r>
              <a:rPr lang="es-ES" sz="2000" dirty="0" smtClean="0"/>
              <a:t>Cuando </a:t>
            </a:r>
            <a:r>
              <a:rPr lang="es-ES" sz="2000" dirty="0"/>
              <a:t>es atacado, tiende a hacerse una bola para protegerse </a:t>
            </a:r>
            <a:r>
              <a:rPr lang="es-ES" sz="2000" dirty="0" smtClean="0"/>
              <a:t>con </a:t>
            </a:r>
            <a:r>
              <a:rPr lang="es-ES" sz="2000" dirty="0"/>
              <a:t>su dura piel. </a:t>
            </a:r>
            <a:r>
              <a:rPr lang="es-ES" sz="2000" dirty="0" smtClean="0"/>
              <a:t>Son </a:t>
            </a:r>
            <a:r>
              <a:rPr lang="es-ES" sz="2000" dirty="0"/>
              <a:t>animales nómadas y solitarios. </a:t>
            </a:r>
            <a:r>
              <a:rPr lang="es-ES" sz="2000" dirty="0" smtClean="0"/>
              <a:t>Habitan en los </a:t>
            </a:r>
            <a:r>
              <a:rPr lang="es-ES" sz="2000" dirty="0"/>
              <a:t>bosques del centro de África y las </a:t>
            </a:r>
            <a:r>
              <a:rPr lang="es-ES" sz="2000" dirty="0" smtClean="0"/>
              <a:t>sabanas.</a:t>
            </a:r>
            <a:endParaRPr lang="es-ES" sz="2000" dirty="0"/>
          </a:p>
        </p:txBody>
      </p:sp>
      <p:grpSp>
        <p:nvGrpSpPr>
          <p:cNvPr id="7" name="6 Grupo"/>
          <p:cNvGrpSpPr/>
          <p:nvPr/>
        </p:nvGrpSpPr>
        <p:grpSpPr>
          <a:xfrm>
            <a:off x="49903" y="908720"/>
            <a:ext cx="5003785" cy="2736304"/>
            <a:chOff x="49903" y="1196752"/>
            <a:chExt cx="5003785" cy="2736304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03" y="1196752"/>
              <a:ext cx="4810129" cy="22554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474897"/>
              <a:ext cx="1777832" cy="145815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</p:grp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899754"/>
            <a:ext cx="3769617" cy="2827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4005064"/>
            <a:ext cx="52200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Las </a:t>
            </a:r>
            <a:r>
              <a:rPr lang="es-ES" sz="2000" b="1" dirty="0">
                <a:solidFill>
                  <a:srgbClr val="FF0000"/>
                </a:solidFill>
              </a:rPr>
              <a:t>cebras </a:t>
            </a:r>
            <a:r>
              <a:rPr lang="es-ES" sz="2000" dirty="0"/>
              <a:t>son animales negros con rayas blancas</a:t>
            </a:r>
            <a:r>
              <a:rPr lang="es-ES" sz="2000" dirty="0" smtClean="0"/>
              <a:t>, </a:t>
            </a:r>
            <a:r>
              <a:rPr lang="es-ES" sz="2000" dirty="0"/>
              <a:t>y con una gran mancha blanca en el vientre que sirve para camuflarse. </a:t>
            </a:r>
            <a:r>
              <a:rPr lang="es-ES" sz="2000" dirty="0" smtClean="0"/>
              <a:t>Las rayas </a:t>
            </a:r>
            <a:r>
              <a:rPr lang="es-ES" sz="2000" dirty="0"/>
              <a:t>de las cebras </a:t>
            </a:r>
            <a:r>
              <a:rPr lang="es-ES" sz="2000" dirty="0" smtClean="0"/>
              <a:t>están  </a:t>
            </a:r>
            <a:r>
              <a:rPr lang="es-ES" sz="2000" dirty="0"/>
              <a:t>ausentes en el feto, que es totalmente </a:t>
            </a:r>
            <a:r>
              <a:rPr lang="es-ES" sz="2000" dirty="0" smtClean="0"/>
              <a:t>negro; las </a:t>
            </a:r>
            <a:r>
              <a:rPr lang="es-ES" sz="2000" dirty="0"/>
              <a:t>rayas aparecen </a:t>
            </a:r>
            <a:r>
              <a:rPr lang="es-ES" sz="2000" dirty="0" smtClean="0"/>
              <a:t>posteriormente y </a:t>
            </a:r>
            <a:r>
              <a:rPr lang="es-ES" sz="2000" dirty="0"/>
              <a:t>crecen conjuntamente con el tamaño del cuerpo. </a:t>
            </a:r>
            <a:r>
              <a:rPr lang="es-ES" sz="2000" dirty="0" smtClean="0"/>
              <a:t>Las </a:t>
            </a:r>
            <a:r>
              <a:rPr lang="es-ES" sz="2000" dirty="0"/>
              <a:t>rayas son un mecanismo de </a:t>
            </a:r>
            <a:r>
              <a:rPr lang="es-ES" sz="2000" dirty="0" smtClean="0"/>
              <a:t>camuflaje y confunden  </a:t>
            </a:r>
            <a:r>
              <a:rPr lang="es-ES" sz="2000" dirty="0"/>
              <a:t>el sistema visual de la mosca tsé-tsé, chupadora de sangre.</a:t>
            </a:r>
          </a:p>
        </p:txBody>
      </p:sp>
    </p:spTree>
    <p:extLst>
      <p:ext uri="{BB962C8B-B14F-4D97-AF65-F5344CB8AC3E}">
        <p14:creationId xmlns:p14="http://schemas.microsoft.com/office/powerpoint/2010/main" val="57569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6183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s-ES" sz="2800" b="1" dirty="0" smtClean="0">
                <a:solidFill>
                  <a:schemeClr val="bg2">
                    <a:lumMod val="25000"/>
                  </a:schemeClr>
                </a:solidFill>
              </a:rPr>
              <a:t>En un cactus</a:t>
            </a:r>
            <a:endParaRPr lang="es-E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06140" y="731757"/>
            <a:ext cx="48245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El </a:t>
            </a:r>
            <a:r>
              <a:rPr lang="es-ES" sz="2000" b="1" dirty="0" smtClean="0">
                <a:solidFill>
                  <a:srgbClr val="FF0000"/>
                </a:solidFill>
              </a:rPr>
              <a:t>carpintero carbonero </a:t>
            </a:r>
            <a:r>
              <a:rPr lang="es-ES" sz="2000" dirty="0" smtClean="0"/>
              <a:t>y </a:t>
            </a:r>
            <a:r>
              <a:rPr lang="es-ES" sz="2000" b="1" dirty="0" smtClean="0">
                <a:solidFill>
                  <a:srgbClr val="FF0000"/>
                </a:solidFill>
              </a:rPr>
              <a:t>el picamaderos dorado</a:t>
            </a:r>
            <a:r>
              <a:rPr lang="es-ES" sz="2000" dirty="0" smtClean="0"/>
              <a:t> viven en el «saguaro», un cactus del desierto mexicano.</a:t>
            </a:r>
          </a:p>
          <a:p>
            <a:r>
              <a:rPr lang="es-ES" sz="2000" dirty="0" smtClean="0"/>
              <a:t>Viven en esta gigantesca planta, que puede medir 15 metros de altura y es un oasis. Por dentro es suave y esponjoso, por lo que su interior es un plácido lugar para vivir.</a:t>
            </a:r>
            <a:endParaRPr lang="es-ES" sz="2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4980" y="2930532"/>
            <a:ext cx="285750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6034980" y="510746"/>
            <a:ext cx="2857500" cy="1943100"/>
            <a:chOff x="5724128" y="510746"/>
            <a:chExt cx="2857500" cy="19431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510746"/>
              <a:ext cx="2857500" cy="19431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3 Rectángulo"/>
            <p:cNvSpPr/>
            <p:nvPr/>
          </p:nvSpPr>
          <p:spPr>
            <a:xfrm>
              <a:off x="6139408" y="524869"/>
              <a:ext cx="20525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 err="1">
                  <a:solidFill>
                    <a:schemeClr val="bg1"/>
                  </a:solidFill>
                </a:rPr>
                <a:t>P</a:t>
              </a:r>
              <a:r>
                <a:rPr lang="es-ES" b="1" dirty="0" err="1" smtClean="0">
                  <a:solidFill>
                    <a:schemeClr val="bg1"/>
                  </a:solidFill>
                </a:rPr>
                <a:t>icamadero</a:t>
              </a:r>
              <a:r>
                <a:rPr lang="es-ES" b="1" dirty="0" smtClean="0">
                  <a:solidFill>
                    <a:schemeClr val="bg1"/>
                  </a:solidFill>
                </a:rPr>
                <a:t> </a:t>
              </a:r>
              <a:r>
                <a:rPr lang="es-ES" b="1" dirty="0">
                  <a:solidFill>
                    <a:schemeClr val="bg1"/>
                  </a:solidFill>
                </a:rPr>
                <a:t>dorado</a:t>
              </a:r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595"/>
          <a:stretch/>
        </p:blipFill>
        <p:spPr bwMode="auto">
          <a:xfrm>
            <a:off x="179512" y="3794628"/>
            <a:ext cx="3274888" cy="271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http://chem.winthrop.edu/faculty/werts/link_to_webpages/personal/Soils%20course/lost_dutchman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0087" y="3650612"/>
            <a:ext cx="2156049" cy="2874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56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4801" y="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s-ES" sz="2800" b="1" dirty="0" smtClean="0">
                <a:solidFill>
                  <a:schemeClr val="bg2">
                    <a:lumMod val="25000"/>
                  </a:schemeClr>
                </a:solidFill>
              </a:rPr>
              <a:t>En mi casa de papel</a:t>
            </a:r>
            <a:endParaRPr lang="es-E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83568" y="1026307"/>
            <a:ext cx="43204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Las </a:t>
            </a:r>
            <a:r>
              <a:rPr lang="es-ES" sz="2000" b="1" dirty="0" smtClean="0">
                <a:solidFill>
                  <a:srgbClr val="FF0000"/>
                </a:solidFill>
              </a:rPr>
              <a:t>avispas</a:t>
            </a:r>
            <a:r>
              <a:rPr lang="es-ES" sz="2000" dirty="0" smtClean="0"/>
              <a:t> construyen su casa de papel. El papel está hecho de la fibra que las avispas obtienen de la hierba, los tallos de las plantas, los postes, las cajas de cartón y vegetales secos, entre otras muchas fuentes. Mezclan esto con su saliva y agua para ablandarlo todo. </a:t>
            </a:r>
          </a:p>
          <a:p>
            <a:endParaRPr lang="es-ES" sz="2000" dirty="0"/>
          </a:p>
          <a:p>
            <a:r>
              <a:rPr lang="es-ES" sz="2000" dirty="0" smtClean="0"/>
              <a:t>Las avispas ordenan las celdillas de manera irregular; otras, en forma vertical. Los nidos tienen varios pisos y cada uno de estos se separa del otro por cuerdas de papel. La mayoría de los nidos están colgados entre las ramas de los árboles, aunque algunos se hayan a nivel del suelo, en madrigueras.</a:t>
            </a:r>
            <a:endParaRPr lang="es-E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404664"/>
            <a:ext cx="2655045" cy="2793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392" y="3573016"/>
            <a:ext cx="3072845" cy="2931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0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nsmisión de listas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nsmisión de lis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1762</TotalTime>
  <Words>2703</Words>
  <Application>Microsoft Office PowerPoint</Application>
  <PresentationFormat>Presentación en pantalla (4:3)</PresentationFormat>
  <Paragraphs>86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Transmisión de listas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Eunice</dc:creator>
  <cp:lastModifiedBy>SFC</cp:lastModifiedBy>
  <cp:revision>260</cp:revision>
  <dcterms:created xsi:type="dcterms:W3CDTF">2015-03-01T09:00:52Z</dcterms:created>
  <dcterms:modified xsi:type="dcterms:W3CDTF">2015-03-04T20:50:40Z</dcterms:modified>
</cp:coreProperties>
</file>