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4" r:id="rId2"/>
    <p:sldId id="256" r:id="rId3"/>
    <p:sldId id="259" r:id="rId4"/>
    <p:sldId id="257" r:id="rId5"/>
    <p:sldId id="260" r:id="rId6"/>
    <p:sldId id="261" r:id="rId7"/>
    <p:sldId id="262" r:id="rId8"/>
    <p:sldId id="258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FFCCCC"/>
    <a:srgbClr val="FFCC99"/>
    <a:srgbClr val="B2B2B2"/>
    <a:srgbClr val="DDDDDD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8" autoAdjust="0"/>
  </p:normalViewPr>
  <p:slideViewPr>
    <p:cSldViewPr>
      <p:cViewPr varScale="1">
        <p:scale>
          <a:sx n="99" d="100"/>
          <a:sy n="99" d="100"/>
        </p:scale>
        <p:origin x="2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4100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101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grpSp>
            <p:nvGrpSpPr>
              <p:cNvPr id="4102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103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04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05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06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07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08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09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10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11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12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13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14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15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16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17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21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22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23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24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33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34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35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36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37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38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39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8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49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0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1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2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3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4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5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6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7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58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4159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160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61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62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63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64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65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66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67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68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69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70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417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17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7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7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7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7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7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7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7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8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8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8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8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8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8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418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</p:grpSp>
        <p:pic>
          <p:nvPicPr>
            <p:cNvPr id="418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</a:p>
        </p:txBody>
      </p:sp>
      <p:sp>
        <p:nvSpPr>
          <p:cNvPr id="4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4190" name="Rectangle 9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191" name="Rectangle 9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192" name="Rectangle 9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627690-992E-49E9-86AB-18AEC2E4242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D3C30-5E3F-4248-9FF3-8E60496E6A3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015290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CFBC5-E880-45C4-B59E-1AA883BC158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594510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C1B1A-C8ED-4432-AD8A-6CC07983B52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099584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9A06B-BB79-4AC8-BC94-A88FE237ECD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511267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8EA47-9ADC-45F9-A65F-C50B380E16C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3434791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D2217-47EF-4794-A247-A251BC76F0F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965975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54EE0-9721-464B-B4F2-532D8D9B00E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837455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18D18-4038-4F4A-93CF-A3830E9F438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120878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30FA3-7DB6-4F44-9E33-5CBBA5CF60A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0387322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39BFA-BD45-4382-A901-F7648CEF803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40021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j-lt"/>
              </a:defRPr>
            </a:lvl1pPr>
          </a:lstStyle>
          <a:p>
            <a:fld id="{C9F1B042-AADF-45A1-BAB1-D4CB7C44D2E2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3080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grpSp>
            <p:nvGrpSpPr>
              <p:cNvPr id="3082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3083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3084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85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86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87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88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89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90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91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92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93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94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95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96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97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98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099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00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01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02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03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04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05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06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07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08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09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10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11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12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13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14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15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16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17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18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19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20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21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22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23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24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25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26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27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28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29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30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31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32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33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34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35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36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37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38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39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3140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3141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42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43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44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45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46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47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48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49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50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51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52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53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54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55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56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57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58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59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60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61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62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63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64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65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66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67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68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69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70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71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72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73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74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75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76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77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78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79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80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81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182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</p:grpSp>
          </p:grpSp>
          <p:grpSp>
            <p:nvGrpSpPr>
              <p:cNvPr id="3183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3184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5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6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7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8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9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90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91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92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93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94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95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96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97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98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99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00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01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02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03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04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3205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3206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07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08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09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10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11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12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13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14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15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16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17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18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19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20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21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22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23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24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25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26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27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28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29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230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</p:grpSp>
        <p:pic>
          <p:nvPicPr>
            <p:cNvPr id="3231" name="Picture 159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7.pn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12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3.jpeg"/><Relationship Id="rId5" Type="http://schemas.openxmlformats.org/officeDocument/2006/relationships/image" Target="../media/image19.png"/><Relationship Id="rId10" Type="http://schemas.openxmlformats.org/officeDocument/2006/relationships/image" Target="../media/image8.png"/><Relationship Id="rId4" Type="http://schemas.openxmlformats.org/officeDocument/2006/relationships/image" Target="../media/image18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7924800" cy="457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D1C39F"/>
                    </a:gs>
                    <a:gs pos="35001">
                      <a:srgbClr val="F0EBD5"/>
                    </a:gs>
                    <a:gs pos="100000">
                      <a:srgbClr val="FFEFD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Las visiones de</a:t>
            </a:r>
          </a:p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D1C39F"/>
                    </a:gs>
                    <a:gs pos="35001">
                      <a:srgbClr val="F0EBD5"/>
                    </a:gs>
                    <a:gs pos="100000">
                      <a:srgbClr val="FFEFD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Daniel 8 y 9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50825" y="765175"/>
            <a:ext cx="8610600" cy="58642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ButtonPour">
              <a:avLst>
                <a:gd name="adj1" fmla="val 10611192"/>
                <a:gd name="adj2" fmla="val 78935"/>
              </a:avLst>
            </a:prstTxWarp>
          </a:bodyPr>
          <a:lstStyle/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156B13"/>
                    </a:gs>
                    <a:gs pos="25000">
                      <a:srgbClr val="9CB86E"/>
                    </a:gs>
                    <a:gs pos="50000">
                      <a:srgbClr val="DDEBCF"/>
                    </a:gs>
                    <a:gs pos="75000">
                      <a:srgbClr val="9CB86E"/>
                    </a:gs>
                    <a:gs pos="100000">
                      <a:srgbClr val="156B13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Una comparación</a:t>
            </a:r>
          </a:p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156B13"/>
                    </a:gs>
                    <a:gs pos="25000">
                      <a:srgbClr val="9CB86E"/>
                    </a:gs>
                    <a:gs pos="50000">
                      <a:srgbClr val="DDEBCF"/>
                    </a:gs>
                    <a:gs pos="75000">
                      <a:srgbClr val="9CB86E"/>
                    </a:gs>
                    <a:gs pos="100000">
                      <a:srgbClr val="156B13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de las visiones de</a:t>
            </a:r>
          </a:p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156B13"/>
                    </a:gs>
                    <a:gs pos="25000">
                      <a:srgbClr val="9CB86E"/>
                    </a:gs>
                    <a:gs pos="50000">
                      <a:srgbClr val="DDEBCF"/>
                    </a:gs>
                    <a:gs pos="75000">
                      <a:srgbClr val="9CB86E"/>
                    </a:gs>
                    <a:gs pos="100000">
                      <a:srgbClr val="156B13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Daniel 2, 7 y 8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74" name="Group 38"/>
          <p:cNvGrpSpPr>
            <a:grpSpLocks/>
          </p:cNvGrpSpPr>
          <p:nvPr/>
        </p:nvGrpSpPr>
        <p:grpSpPr bwMode="auto">
          <a:xfrm>
            <a:off x="0" y="990600"/>
            <a:ext cx="1316038" cy="5867400"/>
            <a:chOff x="0" y="624"/>
            <a:chExt cx="829" cy="3696"/>
          </a:xfrm>
        </p:grpSpPr>
        <p:pic>
          <p:nvPicPr>
            <p:cNvPr id="14339" name="Picture 3" descr="Estatu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624"/>
              <a:ext cx="733" cy="2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40" name="Picture 4" descr="Piedr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18"/>
              <a:ext cx="768" cy="7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341" name="Picture 5" descr="Leó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90600"/>
            <a:ext cx="1295400" cy="9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Os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28800"/>
            <a:ext cx="1295400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Leopard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38200"/>
            <a:ext cx="15144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1" name="Picture 15" descr="expiaci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4495800"/>
            <a:ext cx="1201737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75" name="Group 39"/>
          <p:cNvGrpSpPr>
            <a:grpSpLocks/>
          </p:cNvGrpSpPr>
          <p:nvPr/>
        </p:nvGrpSpPr>
        <p:grpSpPr bwMode="auto">
          <a:xfrm>
            <a:off x="1066800" y="1219200"/>
            <a:ext cx="1676400" cy="5334000"/>
            <a:chOff x="672" y="768"/>
            <a:chExt cx="1056" cy="3360"/>
          </a:xfrm>
        </p:grpSpPr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672" y="768"/>
              <a:ext cx="912" cy="192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D1C39F"/>
                </a:gs>
                <a:gs pos="35001">
                  <a:srgbClr val="F0EBD5"/>
                </a:gs>
                <a:gs pos="100000">
                  <a:srgbClr val="FFEFD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3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720" y="816"/>
              <a:ext cx="816" cy="9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BABILONIA</a:t>
              </a:r>
            </a:p>
          </p:txBody>
        </p:sp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864" y="1248"/>
              <a:ext cx="816" cy="192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D1C39F"/>
                </a:gs>
                <a:gs pos="35001">
                  <a:srgbClr val="F0EBD5"/>
                </a:gs>
                <a:gs pos="100000">
                  <a:srgbClr val="FFEFD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5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912" y="1296"/>
              <a:ext cx="730" cy="9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Arial Black" panose="020B0A04020102020204" pitchFamily="34" charset="0"/>
                </a:rPr>
                <a:t>PERSIA</a:t>
              </a:r>
            </a:p>
          </p:txBody>
        </p: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768" y="1728"/>
              <a:ext cx="768" cy="192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D1C39F"/>
                </a:gs>
                <a:gs pos="35001">
                  <a:srgbClr val="F0EBD5"/>
                </a:gs>
                <a:gs pos="100000">
                  <a:srgbClr val="FFEFD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7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816" y="1776"/>
              <a:ext cx="672" cy="9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Arial Black" panose="020B0A04020102020204" pitchFamily="34" charset="0"/>
                </a:rPr>
                <a:t>GRECIA</a:t>
              </a:r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auto">
            <a:xfrm>
              <a:off x="864" y="2256"/>
              <a:ext cx="672" cy="192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D1C39F"/>
                </a:gs>
                <a:gs pos="35001">
                  <a:srgbClr val="F0EBD5"/>
                </a:gs>
                <a:gs pos="100000">
                  <a:srgbClr val="FFEFD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5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960" y="2304"/>
              <a:ext cx="528" cy="9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08080"/>
                  </a:solidFill>
                  <a:latin typeface="Arial Black" panose="020B0A04020102020204" pitchFamily="34" charset="0"/>
                </a:rPr>
                <a:t>ROMA</a:t>
              </a:r>
            </a:p>
          </p:txBody>
        </p:sp>
        <p:sp>
          <p:nvSpPr>
            <p:cNvPr id="14360" name="AutoShape 24"/>
            <p:cNvSpPr>
              <a:spLocks noChangeArrowheads="1"/>
            </p:cNvSpPr>
            <p:nvPr/>
          </p:nvSpPr>
          <p:spPr bwMode="auto">
            <a:xfrm>
              <a:off x="768" y="2928"/>
              <a:ext cx="912" cy="192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D1C39F"/>
                </a:gs>
                <a:gs pos="35001">
                  <a:srgbClr val="F0EBD5"/>
                </a:gs>
                <a:gs pos="100000">
                  <a:srgbClr val="FFEFD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1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864" y="2976"/>
              <a:ext cx="672" cy="9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chemeClr val="tx2"/>
                      </a:gs>
                      <a:gs pos="50000">
                        <a:schemeClr val="tx1"/>
                      </a:gs>
                      <a:gs pos="100000">
                        <a:schemeClr val="tx2"/>
                      </a:gs>
                    </a:gsLst>
                    <a:lin ang="2700000" scaled="1"/>
                  </a:gradFill>
                  <a:latin typeface="Arial Black" panose="020B0A04020102020204" pitchFamily="34" charset="0"/>
                </a:rPr>
                <a:t>EUROPA</a:t>
              </a:r>
            </a:p>
          </p:txBody>
        </p:sp>
        <p:sp>
          <p:nvSpPr>
            <p:cNvPr id="14362" name="AutoShape 26"/>
            <p:cNvSpPr>
              <a:spLocks noChangeArrowheads="1"/>
            </p:cNvSpPr>
            <p:nvPr/>
          </p:nvSpPr>
          <p:spPr bwMode="auto">
            <a:xfrm>
              <a:off x="816" y="3936"/>
              <a:ext cx="912" cy="192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D1C39F"/>
                </a:gs>
                <a:gs pos="35001">
                  <a:srgbClr val="F0EBD5"/>
                </a:gs>
                <a:gs pos="100000">
                  <a:srgbClr val="FFEFD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3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864" y="3984"/>
              <a:ext cx="816" cy="9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 panose="020B0A04020102020204" pitchFamily="34" charset="0"/>
                </a:rPr>
                <a:t>REINO ETERNO</a:t>
              </a:r>
            </a:p>
          </p:txBody>
        </p:sp>
      </p:grpSp>
      <p:grpSp>
        <p:nvGrpSpPr>
          <p:cNvPr id="14376" name="Group 40"/>
          <p:cNvGrpSpPr>
            <a:grpSpLocks/>
          </p:cNvGrpSpPr>
          <p:nvPr/>
        </p:nvGrpSpPr>
        <p:grpSpPr bwMode="auto">
          <a:xfrm>
            <a:off x="2667000" y="2819400"/>
            <a:ext cx="3276600" cy="2133600"/>
            <a:chOff x="1680" y="1776"/>
            <a:chExt cx="2064" cy="1344"/>
          </a:xfrm>
        </p:grpSpPr>
        <p:pic>
          <p:nvPicPr>
            <p:cNvPr id="14344" name="Picture 8" descr="Bestia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776"/>
              <a:ext cx="1322" cy="13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3024" y="2208"/>
              <a:ext cx="720" cy="86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D1C39F"/>
                </a:gs>
                <a:gs pos="35001">
                  <a:srgbClr val="F0EBD5"/>
                </a:gs>
                <a:gs pos="100000">
                  <a:srgbClr val="FFEFD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6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168" y="2352"/>
              <a:ext cx="528" cy="57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Arial Black" panose="020B0A04020102020204" pitchFamily="34" charset="0"/>
                </a:rPr>
                <a:t>ROMA</a:t>
              </a:r>
            </a:p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Arial Black" panose="020B0A04020102020204" pitchFamily="34" charset="0"/>
                </a:rPr>
                <a:t>PAGANA</a:t>
              </a:r>
            </a:p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Arial Black" panose="020B0A04020102020204" pitchFamily="34" charset="0"/>
                </a:rPr>
                <a:t>Y PAPAL</a:t>
              </a:r>
            </a:p>
          </p:txBody>
        </p:sp>
      </p:grpSp>
      <p:grpSp>
        <p:nvGrpSpPr>
          <p:cNvPr id="14378" name="Group 42"/>
          <p:cNvGrpSpPr>
            <a:grpSpLocks/>
          </p:cNvGrpSpPr>
          <p:nvPr/>
        </p:nvGrpSpPr>
        <p:grpSpPr bwMode="auto">
          <a:xfrm>
            <a:off x="6781800" y="1219200"/>
            <a:ext cx="2181225" cy="1320800"/>
            <a:chOff x="4272" y="768"/>
            <a:chExt cx="1374" cy="832"/>
          </a:xfrm>
        </p:grpSpPr>
        <p:pic>
          <p:nvPicPr>
            <p:cNvPr id="14347" name="Picture 11" descr="Carnero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768"/>
              <a:ext cx="875" cy="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5118" y="960"/>
              <a:ext cx="528" cy="14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D1C39F"/>
                </a:gs>
                <a:gs pos="35001">
                  <a:srgbClr val="F0EBD5"/>
                </a:gs>
                <a:gs pos="100000">
                  <a:srgbClr val="FFEFD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68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5136" y="1008"/>
              <a:ext cx="472" cy="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Arial Black" panose="020B0A04020102020204" pitchFamily="34" charset="0"/>
                </a:rPr>
                <a:t>PERSIA</a:t>
              </a:r>
            </a:p>
          </p:txBody>
        </p:sp>
      </p:grpSp>
      <p:pic>
        <p:nvPicPr>
          <p:cNvPr id="14350" name="Picture 14" descr="Cuerno pequeñ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95600"/>
            <a:ext cx="1954213" cy="261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77" name="Group 41"/>
          <p:cNvGrpSpPr>
            <a:grpSpLocks/>
          </p:cNvGrpSpPr>
          <p:nvPr/>
        </p:nvGrpSpPr>
        <p:grpSpPr bwMode="auto">
          <a:xfrm>
            <a:off x="3429000" y="4876800"/>
            <a:ext cx="4114800" cy="1447800"/>
            <a:chOff x="2160" y="3072"/>
            <a:chExt cx="2592" cy="912"/>
          </a:xfrm>
        </p:grpSpPr>
        <p:pic>
          <p:nvPicPr>
            <p:cNvPr id="14346" name="Picture 10" descr="Juicio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61" t="4355" r="2644" b="8708"/>
            <a:stretch>
              <a:fillRect/>
            </a:stretch>
          </p:blipFill>
          <p:spPr bwMode="auto">
            <a:xfrm>
              <a:off x="2160" y="3120"/>
              <a:ext cx="632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2" name="AutoShape 36"/>
            <p:cNvSpPr>
              <a:spLocks noChangeArrowheads="1"/>
            </p:cNvSpPr>
            <p:nvPr/>
          </p:nvSpPr>
          <p:spPr bwMode="auto">
            <a:xfrm>
              <a:off x="2688" y="3072"/>
              <a:ext cx="2064" cy="912"/>
            </a:xfrm>
            <a:prstGeom prst="irregularSeal2">
              <a:avLst/>
            </a:prstGeom>
            <a:gradFill rotWithShape="0">
              <a:gsLst>
                <a:gs pos="0">
                  <a:srgbClr val="66FF33"/>
                </a:gs>
                <a:gs pos="100000">
                  <a:srgbClr val="CCFF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73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3168" y="3408"/>
              <a:ext cx="1056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 panose="020B0A04020102020204" pitchFamily="34" charset="0"/>
                </a:rPr>
                <a:t>EL JUICIO</a:t>
              </a:r>
            </a:p>
          </p:txBody>
        </p:sp>
      </p:grpSp>
      <p:sp>
        <p:nvSpPr>
          <p:cNvPr id="14364" name="AutoShape 28"/>
          <p:cNvSpPr>
            <a:spLocks noChangeArrowheads="1"/>
          </p:cNvSpPr>
          <p:nvPr/>
        </p:nvSpPr>
        <p:spPr bwMode="auto">
          <a:xfrm>
            <a:off x="3048000" y="6096000"/>
            <a:ext cx="1905000" cy="762000"/>
          </a:xfrm>
          <a:prstGeom prst="cloudCallout">
            <a:avLst>
              <a:gd name="adj1" fmla="val -35667"/>
              <a:gd name="adj2" fmla="val 22708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/>
              <a:t>Muerte de la Bestia</a:t>
            </a:r>
          </a:p>
        </p:txBody>
      </p:sp>
      <p:grpSp>
        <p:nvGrpSpPr>
          <p:cNvPr id="14398" name="Group 62"/>
          <p:cNvGrpSpPr>
            <a:grpSpLocks/>
          </p:cNvGrpSpPr>
          <p:nvPr/>
        </p:nvGrpSpPr>
        <p:grpSpPr bwMode="auto">
          <a:xfrm>
            <a:off x="7321550" y="6297613"/>
            <a:ext cx="1447800" cy="304800"/>
            <a:chOff x="4612" y="3967"/>
            <a:chExt cx="912" cy="192"/>
          </a:xfrm>
        </p:grpSpPr>
        <p:sp>
          <p:nvSpPr>
            <p:cNvPr id="14394" name="AutoShape 58"/>
            <p:cNvSpPr>
              <a:spLocks noChangeArrowheads="1"/>
            </p:cNvSpPr>
            <p:nvPr/>
          </p:nvSpPr>
          <p:spPr bwMode="auto">
            <a:xfrm>
              <a:off x="4612" y="3967"/>
              <a:ext cx="912" cy="192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D1C39F"/>
                </a:gs>
                <a:gs pos="35001">
                  <a:srgbClr val="F0EBD5"/>
                </a:gs>
                <a:gs pos="100000">
                  <a:srgbClr val="FFEFD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395" name="WordArt 59"/>
            <p:cNvSpPr>
              <a:spLocks noChangeArrowheads="1" noChangeShapeType="1" noTextEdit="1"/>
            </p:cNvSpPr>
            <p:nvPr/>
          </p:nvSpPr>
          <p:spPr bwMode="auto">
            <a:xfrm>
              <a:off x="4660" y="4015"/>
              <a:ext cx="816" cy="9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 panose="020B0A04020102020204" pitchFamily="34" charset="0"/>
                </a:rPr>
                <a:t>REINO ETERNO</a:t>
              </a:r>
            </a:p>
          </p:txBody>
        </p:sp>
      </p:grpSp>
      <p:grpSp>
        <p:nvGrpSpPr>
          <p:cNvPr id="14397" name="Group 61"/>
          <p:cNvGrpSpPr>
            <a:grpSpLocks/>
          </p:cNvGrpSpPr>
          <p:nvPr/>
        </p:nvGrpSpPr>
        <p:grpSpPr bwMode="auto">
          <a:xfrm>
            <a:off x="6781800" y="2133600"/>
            <a:ext cx="2209800" cy="1295400"/>
            <a:chOff x="4272" y="1344"/>
            <a:chExt cx="1392" cy="816"/>
          </a:xfrm>
        </p:grpSpPr>
        <p:pic>
          <p:nvPicPr>
            <p:cNvPr id="14348" name="Picture 12" descr="Macho cabrío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392"/>
              <a:ext cx="1258" cy="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49" name="Picture 13" descr="Cuatro cuernos solos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1344"/>
              <a:ext cx="610" cy="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4396" name="Group 60"/>
            <p:cNvGrpSpPr>
              <a:grpSpLocks/>
            </p:cNvGrpSpPr>
            <p:nvPr/>
          </p:nvGrpSpPr>
          <p:grpSpPr bwMode="auto">
            <a:xfrm>
              <a:off x="5040" y="1968"/>
              <a:ext cx="624" cy="144"/>
              <a:chOff x="5040" y="1968"/>
              <a:chExt cx="624" cy="144"/>
            </a:xfrm>
          </p:grpSpPr>
          <p:sp>
            <p:nvSpPr>
              <p:cNvPr id="14369" name="AutoShape 33"/>
              <p:cNvSpPr>
                <a:spLocks noChangeArrowheads="1"/>
              </p:cNvSpPr>
              <p:nvPr/>
            </p:nvSpPr>
            <p:spPr bwMode="auto">
              <a:xfrm>
                <a:off x="5040" y="1968"/>
                <a:ext cx="624" cy="144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D1C39F"/>
                  </a:gs>
                  <a:gs pos="35001">
                    <a:srgbClr val="F0EBD5"/>
                  </a:gs>
                  <a:gs pos="100000">
                    <a:srgbClr val="FFEFD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4370" name="WordArt 34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70" y="2016"/>
                <a:ext cx="546" cy="72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s-E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folHlink"/>
                    </a:solidFill>
                    <a:latin typeface="Arial Black" panose="020B0A04020102020204" pitchFamily="34" charset="0"/>
                  </a:rPr>
                  <a:t>GRECIA</a:t>
                </a:r>
              </a:p>
            </p:txBody>
          </p:sp>
        </p:grpSp>
      </p:grpSp>
      <p:sp>
        <p:nvSpPr>
          <p:cNvPr id="14399" name="WordArt 63"/>
          <p:cNvSpPr>
            <a:spLocks noChangeArrowheads="1" noChangeShapeType="1" noTextEdit="1"/>
          </p:cNvSpPr>
          <p:nvPr/>
        </p:nvSpPr>
        <p:spPr bwMode="auto">
          <a:xfrm>
            <a:off x="1371600" y="304800"/>
            <a:ext cx="7086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panose="020B0A04020102020204" pitchFamily="34" charset="0"/>
              </a:rPr>
              <a:t>Daniel 2, 7 y 8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n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62200"/>
            <a:ext cx="36925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arn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"/>
            <a:ext cx="1981200" cy="1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304800" y="609600"/>
            <a:ext cx="6705600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3012"/>
                    </a:gs>
                    <a:gs pos="15000">
                      <a:srgbClr val="A65528"/>
                    </a:gs>
                    <a:gs pos="35000">
                      <a:srgbClr val="D49E6C"/>
                    </a:gs>
                    <a:gs pos="50000">
                      <a:srgbClr val="D6B19C"/>
                    </a:gs>
                    <a:gs pos="65000">
                      <a:srgbClr val="D49E6C"/>
                    </a:gs>
                    <a:gs pos="85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EL CARNERO</a:t>
            </a:r>
          </a:p>
        </p:txBody>
      </p:sp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304800" y="1752600"/>
            <a:ext cx="8229600" cy="346075"/>
            <a:chOff x="192" y="1104"/>
            <a:chExt cx="5184" cy="218"/>
          </a:xfrm>
        </p:grpSpPr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92" y="1104"/>
              <a:ext cx="2496" cy="218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VISIÓN (v. 3)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2784" y="1104"/>
              <a:ext cx="2592" cy="218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INTERPRETACIÓN (v. 20)</a:t>
              </a:r>
            </a:p>
          </p:txBody>
        </p:sp>
      </p:grp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381000" y="2286000"/>
            <a:ext cx="8153400" cy="701675"/>
            <a:chOff x="240" y="1440"/>
            <a:chExt cx="5136" cy="442"/>
          </a:xfrm>
        </p:grpSpPr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Tenía dos cuernos.</a:t>
              </a: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Los reyes de Media y de Persia.</a:t>
              </a:r>
            </a:p>
          </p:txBody>
        </p:sp>
      </p:grpSp>
      <p:grpSp>
        <p:nvGrpSpPr>
          <p:cNvPr id="2070" name="Group 22"/>
          <p:cNvGrpSpPr>
            <a:grpSpLocks/>
          </p:cNvGrpSpPr>
          <p:nvPr/>
        </p:nvGrpSpPr>
        <p:grpSpPr bwMode="auto">
          <a:xfrm>
            <a:off x="381000" y="5562600"/>
            <a:ext cx="8305800" cy="701675"/>
            <a:chOff x="240" y="3504"/>
            <a:chExt cx="5232" cy="442"/>
          </a:xfrm>
        </p:grpSpPr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784" y="3504"/>
              <a:ext cx="26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Nadie pudo resistirse a su avance.</a:t>
              </a: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40" y="3504"/>
              <a:ext cx="240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Hacía conforme a su voluntad y se engrandecía.</a:t>
              </a:r>
            </a:p>
          </p:txBody>
        </p:sp>
      </p:grp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381000" y="4419600"/>
            <a:ext cx="8229600" cy="1006475"/>
            <a:chOff x="240" y="2784"/>
            <a:chExt cx="5184" cy="634"/>
          </a:xfrm>
        </p:grpSpPr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784" y="2784"/>
              <a:ext cx="264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Se desplazó hacia el oeste en sus conquistas, desde Asia menor hacia Europa.</a:t>
              </a: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40" y="2784"/>
              <a:ext cx="24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Acometía contra el poniente, el norte y el sur.</a:t>
              </a:r>
            </a:p>
          </p:txBody>
        </p:sp>
      </p:grpSp>
      <p:grpSp>
        <p:nvGrpSpPr>
          <p:cNvPr id="2068" name="Group 20"/>
          <p:cNvGrpSpPr>
            <a:grpSpLocks/>
          </p:cNvGrpSpPr>
          <p:nvPr/>
        </p:nvGrpSpPr>
        <p:grpSpPr bwMode="auto">
          <a:xfrm>
            <a:off x="381000" y="3200400"/>
            <a:ext cx="8153400" cy="1006475"/>
            <a:chOff x="240" y="2016"/>
            <a:chExt cx="5136" cy="634"/>
          </a:xfrm>
        </p:grpSpPr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2784" y="2016"/>
              <a:ext cx="25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Persia surgió después pero se hizo más fuerte que Media.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40" y="2016"/>
              <a:ext cx="244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Uno más alto que el otro, aunque comenzó a crecer después.</a:t>
              </a:r>
            </a:p>
          </p:txBody>
        </p:sp>
      </p:grpSp>
      <p:pic>
        <p:nvPicPr>
          <p:cNvPr id="2071" name="Picture 23" descr="Carn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38400"/>
            <a:ext cx="36925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acho cabrí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6324600" cy="276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 rot="809538">
            <a:off x="1905000" y="533400"/>
            <a:ext cx="6705600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3012"/>
                    </a:gs>
                    <a:gs pos="15000">
                      <a:srgbClr val="A65528"/>
                    </a:gs>
                    <a:gs pos="35000">
                      <a:srgbClr val="D49E6C"/>
                    </a:gs>
                    <a:gs pos="50000">
                      <a:srgbClr val="D6B19C"/>
                    </a:gs>
                    <a:gs pos="65000">
                      <a:srgbClr val="D49E6C"/>
                    </a:gs>
                    <a:gs pos="85000">
                      <a:srgbClr val="A65528"/>
                    </a:gs>
                    <a:gs pos="100000">
                      <a:srgbClr val="663012"/>
                    </a:gs>
                  </a:gsLst>
                  <a:lin ang="4590462" scaled="1"/>
                </a:gradFill>
                <a:latin typeface="Arial Black" panose="020B0A04020102020204" pitchFamily="34" charset="0"/>
              </a:rPr>
              <a:t>EL MACHO CABRÍO</a:t>
            </a:r>
          </a:p>
        </p:txBody>
      </p:sp>
      <p:pic>
        <p:nvPicPr>
          <p:cNvPr id="7172" name="Picture 4" descr="Macho cabrí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2667000" cy="11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304800" y="1752600"/>
            <a:ext cx="8229600" cy="346075"/>
            <a:chOff x="192" y="1104"/>
            <a:chExt cx="5184" cy="218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92" y="1104"/>
              <a:ext cx="2496" cy="218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VISIÓN (vv. 5-7)</a:t>
              </a: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2784" y="1104"/>
              <a:ext cx="2592" cy="218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INTERPRETACIÓN (v. 21)</a:t>
              </a:r>
            </a:p>
          </p:txBody>
        </p:sp>
      </p:grp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381000" y="2286000"/>
            <a:ext cx="8153400" cy="396875"/>
            <a:chOff x="240" y="1440"/>
            <a:chExt cx="5136" cy="250"/>
          </a:xfrm>
        </p:grpSpPr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Un macho cabrío.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El rey de Grecia.</a:t>
              </a:r>
            </a:p>
          </p:txBody>
        </p:sp>
      </p:grpSp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457200" y="4343400"/>
            <a:ext cx="8305800" cy="701675"/>
            <a:chOff x="240" y="3504"/>
            <a:chExt cx="5232" cy="442"/>
          </a:xfrm>
        </p:grpSpPr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784" y="3504"/>
              <a:ext cx="26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El primer rey que conquista, Alejandro Magno.</a:t>
              </a: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240" y="3504"/>
              <a:ext cx="240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Un cuerno bien visible entre sus ojos.</a:t>
              </a:r>
            </a:p>
          </p:txBody>
        </p:sp>
      </p:grpSp>
      <p:grpSp>
        <p:nvGrpSpPr>
          <p:cNvPr id="7182" name="Group 14"/>
          <p:cNvGrpSpPr>
            <a:grpSpLocks/>
          </p:cNvGrpSpPr>
          <p:nvPr/>
        </p:nvGrpSpPr>
        <p:grpSpPr bwMode="auto">
          <a:xfrm>
            <a:off x="457200" y="3581400"/>
            <a:ext cx="8229600" cy="701675"/>
            <a:chOff x="240" y="2784"/>
            <a:chExt cx="5184" cy="442"/>
          </a:xfrm>
        </p:grpSpPr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2784" y="2784"/>
              <a:ext cx="26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Conquistó la tierra a gran velocidad.</a:t>
              </a: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240" y="2784"/>
              <a:ext cx="24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Sin tocar el suelo.</a:t>
              </a:r>
            </a:p>
          </p:txBody>
        </p:sp>
      </p:grp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381000" y="2819400"/>
            <a:ext cx="8153400" cy="701675"/>
            <a:chOff x="240" y="2016"/>
            <a:chExt cx="5136" cy="442"/>
          </a:xfrm>
        </p:grpSpPr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2784" y="2016"/>
              <a:ext cx="25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Surge de Europa (el oeste visto desde Jerusalén).</a:t>
              </a:r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240" y="2016"/>
              <a:ext cx="24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Venía del lado del poniente.</a:t>
              </a:r>
            </a:p>
          </p:txBody>
        </p:sp>
      </p:grp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533400" y="5257800"/>
            <a:ext cx="8305800" cy="701675"/>
            <a:chOff x="240" y="3504"/>
            <a:chExt cx="5232" cy="442"/>
          </a:xfrm>
        </p:grpSpPr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2784" y="3504"/>
              <a:ext cx="26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Conquistó todo el territorio de Medo-Persia.</a:t>
              </a:r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240" y="3504"/>
              <a:ext cx="2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Derribó al carnero.</a:t>
              </a:r>
            </a:p>
          </p:txBody>
        </p:sp>
      </p:grpSp>
      <p:pic>
        <p:nvPicPr>
          <p:cNvPr id="7191" name="Picture 23" descr="Lucha de besti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5668963" cy="461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143000" y="914400"/>
            <a:ext cx="69342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2" dir="t"/>
            </a:scene3d>
            <a:sp3d extrusionH="163500" prstMaterial="legacyPlastic">
              <a:extrusionClr>
                <a:srgbClr val="FFCC99"/>
              </a:extrusionClr>
              <a:contourClr>
                <a:schemeClr val="hlink"/>
              </a:contourClr>
            </a:sp3d>
          </a:bodyPr>
          <a:lstStyle/>
          <a:p>
            <a:r>
              <a:rPr lang="es-ES" sz="3600" kern="10">
                <a:ln w="12700">
                  <a:round/>
                  <a:headEnd/>
                  <a:tailEnd/>
                </a:ln>
                <a:solidFill>
                  <a:schemeClr val="hlink">
                    <a:alpha val="50000"/>
                  </a:schemeClr>
                </a:solidFill>
                <a:latin typeface="Arial Black" panose="020B0A04020102020204" pitchFamily="34" charset="0"/>
              </a:rPr>
              <a:t>LOS CUATRO CUERNOS</a:t>
            </a: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04800" y="1752600"/>
            <a:ext cx="8229600" cy="346075"/>
            <a:chOff x="192" y="1104"/>
            <a:chExt cx="5184" cy="218"/>
          </a:xfrm>
        </p:grpSpPr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192" y="1104"/>
              <a:ext cx="2496" cy="218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VISIÓN (v. 8)</a:t>
              </a: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784" y="1104"/>
              <a:ext cx="2592" cy="218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INTERPRETACIÓN (v. 22)</a:t>
              </a:r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381000" y="2286000"/>
            <a:ext cx="8153400" cy="1006475"/>
            <a:chOff x="240" y="1440"/>
            <a:chExt cx="5136" cy="634"/>
          </a:xfrm>
        </p:grpSpPr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El gran cuerno fue quebrado estando en su mayor fuerza.</a:t>
              </a: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Alejandro murió joven como emperador de un amplio imperio.</a:t>
              </a:r>
            </a:p>
          </p:txBody>
        </p:sp>
      </p:grp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381000" y="3352800"/>
            <a:ext cx="8153400" cy="701675"/>
            <a:chOff x="240" y="1440"/>
            <a:chExt cx="5136" cy="442"/>
          </a:xfrm>
        </p:grpSpPr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Salieron otros cuatro cuernos.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Cuatro reyes. Casandro, Lisímaco, Seleuco y Ptolomeo.</a:t>
              </a:r>
            </a:p>
          </p:txBody>
        </p:sp>
      </p:grp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381000" y="4267200"/>
            <a:ext cx="8153400" cy="701675"/>
            <a:chOff x="240" y="1440"/>
            <a:chExt cx="5136" cy="442"/>
          </a:xfrm>
        </p:grpSpPr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Hacia los cuatro vientos del cielo.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Inicialmente, se repartieron el imperio en cuatro divisiones.</a:t>
              </a:r>
            </a:p>
          </p:txBody>
        </p:sp>
      </p:grpSp>
      <p:pic>
        <p:nvPicPr>
          <p:cNvPr id="5137" name="Picture 17" descr="Cuatro cuernos so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052513"/>
            <a:ext cx="409575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Cuatro cuernos so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"/>
            <a:ext cx="1422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Cuatro cuernos so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981075"/>
            <a:ext cx="409575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143000" y="914400"/>
            <a:ext cx="69342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2" dir="t"/>
            </a:scene3d>
            <a:sp3d extrusionH="163500" prstMaterial="legacyPlastic">
              <a:extrusionClr>
                <a:srgbClr val="FFCC99"/>
              </a:extrusionClr>
              <a:contourClr>
                <a:schemeClr val="hlink"/>
              </a:contourClr>
            </a:sp3d>
          </a:bodyPr>
          <a:lstStyle/>
          <a:p>
            <a:r>
              <a:rPr lang="es-ES" sz="3600" kern="10">
                <a:ln w="12700">
                  <a:round/>
                  <a:headEnd/>
                  <a:tailEnd/>
                </a:ln>
                <a:solidFill>
                  <a:schemeClr val="hlink">
                    <a:alpha val="50000"/>
                  </a:schemeClr>
                </a:solidFill>
                <a:latin typeface="Arial Black" panose="020B0A04020102020204" pitchFamily="34" charset="0"/>
              </a:rPr>
              <a:t>EL CUERNO PEQUEÑO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304800" y="1752600"/>
            <a:ext cx="8229600" cy="346075"/>
            <a:chOff x="192" y="1104"/>
            <a:chExt cx="5184" cy="218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192" y="1104"/>
              <a:ext cx="2496" cy="218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VISIÓN (vv. 9-12)</a:t>
              </a: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2784" y="1104"/>
              <a:ext cx="2592" cy="218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INTERPRETACIÓN (vv. 23-25)</a:t>
              </a:r>
            </a:p>
          </p:txBody>
        </p:sp>
      </p:grp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381000" y="2286000"/>
            <a:ext cx="8153400" cy="581025"/>
            <a:chOff x="240" y="1440"/>
            <a:chExt cx="5136" cy="366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De uno de ellos salió un cuerno pequeño.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Al fin del reinado de éstos, surge (del territorio del oeste) el nuevo rey.</a:t>
              </a:r>
            </a:p>
          </p:txBody>
        </p:sp>
      </p:grp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381000" y="2895600"/>
            <a:ext cx="8153400" cy="581025"/>
            <a:chOff x="240" y="1440"/>
            <a:chExt cx="5136" cy="366"/>
          </a:xfrm>
        </p:grpSpPr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Creció mucho hacia el sur y el oriente, y hacia la tierra gloriosa.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Roma se expande hacia Egipto, Grecia, Palestina.</a:t>
              </a:r>
            </a:p>
          </p:txBody>
        </p:sp>
      </p:grp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381000" y="3505200"/>
            <a:ext cx="8153400" cy="581025"/>
            <a:chOff x="240" y="1440"/>
            <a:chExt cx="5136" cy="366"/>
          </a:xfrm>
        </p:grpSpPr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Parte del ejército y de las estrellas echó por tierra.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Destruirá a los fuertes y al pueblo de los santos.</a:t>
              </a:r>
            </a:p>
          </p:txBody>
        </p: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381000" y="4191000"/>
            <a:ext cx="8153400" cy="825500"/>
            <a:chOff x="240" y="1440"/>
            <a:chExt cx="5136" cy="520"/>
          </a:xfrm>
        </p:grpSpPr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Contra el príncipe de los ejércitos se irguió y por él fue quitado el continuo sacrificio.</a:t>
              </a: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Mandó crucificar a Cristo. Como Roma Papal, sustituyó el sacrificio de Cristo por el de sacerdotes humanos.</a:t>
              </a:r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81000" y="5029200"/>
            <a:ext cx="8153400" cy="825500"/>
            <a:chOff x="240" y="1440"/>
            <a:chExt cx="5136" cy="520"/>
          </a:xfrm>
        </p:grpSpPr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El lugar de su santuario fue echado por tierra.</a:t>
              </a:r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El templo físico fue destruido por Roma en el 70 d. C.; el celestial, sustituído por el rito de la misa.</a:t>
              </a:r>
            </a:p>
          </p:txBody>
        </p:sp>
      </p:grp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457200" y="5715000"/>
            <a:ext cx="8153400" cy="581025"/>
            <a:chOff x="240" y="1440"/>
            <a:chExt cx="5136" cy="366"/>
          </a:xfrm>
        </p:grpSpPr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Echó por tierra la verdad.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/>
                <a:t>En su fase papal, Roma destruyó la verdad y le acompañó el éxito.</a:t>
              </a:r>
            </a:p>
          </p:txBody>
        </p:sp>
      </p:grpSp>
      <p:pic>
        <p:nvPicPr>
          <p:cNvPr id="8216" name="Picture 24" descr="Cuerno pequeñ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4379912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8" name="Picture 26" descr="Cuerno pequeñ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1090613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9" name="Picture 27" descr="Cuerno pequeñ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00213"/>
            <a:ext cx="4379912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299913">
            <a:off x="2286000" y="914400"/>
            <a:ext cx="65532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>
                <a:gradFill rotWithShape="0">
                  <a:gsLst>
                    <a:gs pos="0">
                      <a:srgbClr val="FAE3B7"/>
                    </a:gs>
                    <a:gs pos="8999">
                      <a:srgbClr val="A28949"/>
                    </a:gs>
                    <a:gs pos="15500">
                      <a:srgbClr val="835E17"/>
                    </a:gs>
                    <a:gs pos="16500">
                      <a:srgbClr val="BD922A"/>
                    </a:gs>
                    <a:gs pos="18500">
                      <a:srgbClr val="FBE4AE"/>
                    </a:gs>
                    <a:gs pos="39500">
                      <a:srgbClr val="BD922A"/>
                    </a:gs>
                    <a:gs pos="43500">
                      <a:srgbClr val="BD922A"/>
                    </a:gs>
                    <a:gs pos="50000">
                      <a:srgbClr val="FBE4AE"/>
                    </a:gs>
                    <a:gs pos="56500">
                      <a:srgbClr val="BD922A"/>
                    </a:gs>
                    <a:gs pos="60501">
                      <a:srgbClr val="BD922A"/>
                    </a:gs>
                    <a:gs pos="81500">
                      <a:srgbClr val="FBE4AE"/>
                    </a:gs>
                    <a:gs pos="83500">
                      <a:srgbClr val="BD922A"/>
                    </a:gs>
                    <a:gs pos="84500">
                      <a:srgbClr val="835E17"/>
                    </a:gs>
                    <a:gs pos="91001">
                      <a:srgbClr val="A28949"/>
                    </a:gs>
                    <a:gs pos="100000">
                      <a:srgbClr val="FAE3B7"/>
                    </a:gs>
                  </a:gsLst>
                  <a:lin ang="2400087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TARDES Y MAÑANAS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04800" y="1752600"/>
            <a:ext cx="8229600" cy="346075"/>
            <a:chOff x="192" y="1104"/>
            <a:chExt cx="5184" cy="218"/>
          </a:xfrm>
        </p:grpSpPr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192" y="1104"/>
              <a:ext cx="2496" cy="218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VISIÓN (vv. 13-14)</a:t>
              </a: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2784" y="1104"/>
              <a:ext cx="2592" cy="218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INTERPRETACIÓN (v. 26)</a:t>
              </a: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381000" y="2286000"/>
            <a:ext cx="8153400" cy="1006475"/>
            <a:chOff x="240" y="1440"/>
            <a:chExt cx="5136" cy="634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240" y="1440"/>
              <a:ext cx="244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99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Hasta 2.300 tardes y mañanas; luego el santuario será purificado.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2784" y="1440"/>
              <a:ext cx="259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s-ES" sz="2000"/>
                <a:t>La visión de las tardes y mañanas que se ha referido es verdadera.</a:t>
              </a:r>
            </a:p>
          </p:txBody>
        </p:sp>
      </p:grpSp>
      <p:sp>
        <p:nvSpPr>
          <p:cNvPr id="9225" name="WordArt 9" descr="Papel carta"/>
          <p:cNvSpPr>
            <a:spLocks noChangeArrowheads="1" noChangeShapeType="1" noTextEdit="1"/>
          </p:cNvSpPr>
          <p:nvPr/>
        </p:nvSpPr>
        <p:spPr bwMode="auto">
          <a:xfrm>
            <a:off x="2362200" y="2928938"/>
            <a:ext cx="5410200" cy="21764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ObliqueTopLeft"/>
              <a:lightRig rig="legacyHarsh3" dir="t"/>
            </a:scene3d>
            <a:sp3d extrusionH="430200" prstMaterial="legacyMatte">
              <a:extrusionClr>
                <a:srgbClr val="FFCC99"/>
              </a:extrusionClr>
              <a:contourClr>
                <a:srgbClr val="FFFFCC"/>
              </a:contourClr>
            </a:sp3d>
          </a:bodyPr>
          <a:lstStyle/>
          <a:p>
            <a:r>
              <a:rPr lang="es-E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2.300</a:t>
            </a:r>
          </a:p>
        </p:txBody>
      </p:sp>
      <p:sp>
        <p:nvSpPr>
          <p:cNvPr id="9226" name="WordArt 10" descr="Papel carta"/>
          <p:cNvSpPr>
            <a:spLocks noChangeArrowheads="1" noChangeShapeType="1" noTextEdit="1"/>
          </p:cNvSpPr>
          <p:nvPr/>
        </p:nvSpPr>
        <p:spPr bwMode="auto">
          <a:xfrm>
            <a:off x="304800" y="838200"/>
            <a:ext cx="1905000" cy="957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ObliqueTopLeft"/>
              <a:lightRig rig="legacyHarsh3" dir="t"/>
            </a:scene3d>
            <a:sp3d extrusionH="430200" prstMaterial="legacyMatte">
              <a:extrusionClr>
                <a:srgbClr val="FFCC99"/>
              </a:extrusionClr>
              <a:contourClr>
                <a:srgbClr val="FFFFCC"/>
              </a:contourClr>
            </a:sp3d>
          </a:bodyPr>
          <a:lstStyle/>
          <a:p>
            <a:r>
              <a:rPr lang="es-E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2.300</a:t>
            </a:r>
          </a:p>
        </p:txBody>
      </p:sp>
      <p:sp>
        <p:nvSpPr>
          <p:cNvPr id="9227" name="WordArt 11"/>
          <p:cNvSpPr>
            <a:spLocks noChangeArrowheads="1" noChangeShapeType="1" noTextEdit="1"/>
          </p:cNvSpPr>
          <p:nvPr/>
        </p:nvSpPr>
        <p:spPr bwMode="auto">
          <a:xfrm>
            <a:off x="2590800" y="3200400"/>
            <a:ext cx="2728913" cy="327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50000">
                      <a:srgbClr val="FF3300">
                        <a:gamma/>
                        <a:shade val="46275"/>
                        <a:invGamma/>
                      </a:srgbClr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6" grpId="0" animBg="1"/>
      <p:bldP spid="92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07720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8800">
                <a:solidFill>
                  <a:srgbClr val="008000"/>
                </a:solidFill>
              </a:rPr>
              <a:t>“Comprende, pues, la orden y entienda la</a:t>
            </a:r>
            <a:r>
              <a:rPr lang="es-ES" sz="8800"/>
              <a:t> </a:t>
            </a:r>
            <a:r>
              <a:rPr lang="es-ES" sz="8800">
                <a:solidFill>
                  <a:srgbClr val="0033CC"/>
                </a:solidFill>
              </a:rPr>
              <a:t>visión</a:t>
            </a:r>
            <a:r>
              <a:rPr lang="es-ES" sz="8800">
                <a:solidFill>
                  <a:srgbClr val="008000"/>
                </a:solidFill>
              </a:rPr>
              <a:t>”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0"/>
            <a:ext cx="7772400" cy="990600"/>
          </a:xfrm>
        </p:spPr>
        <p:txBody>
          <a:bodyPr/>
          <a:lstStyle/>
          <a:p>
            <a:pPr algn="ctr"/>
            <a:r>
              <a:rPr lang="es-ES" sz="6000">
                <a:latin typeface="Broadway" panose="04040905080B02020502" pitchFamily="82" charset="0"/>
              </a:rPr>
              <a:t>DANIEL, 9</a:t>
            </a:r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381000" y="1066800"/>
            <a:ext cx="8229600" cy="466725"/>
            <a:chOff x="240" y="672"/>
            <a:chExt cx="5184" cy="294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240" y="672"/>
              <a:ext cx="3648" cy="294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sz="2400"/>
                <a:t>VISIÓN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3984" y="672"/>
              <a:ext cx="1440" cy="294"/>
            </a:xfrm>
            <a:prstGeom prst="rect">
              <a:avLst/>
            </a:prstGeom>
            <a:gradFill rotWithShape="0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sz="2400"/>
                <a:t>EXPLICADA</a:t>
              </a:r>
            </a:p>
          </p:txBody>
        </p:sp>
      </p:grp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381000" y="1600200"/>
            <a:ext cx="8229600" cy="701675"/>
            <a:chOff x="240" y="1008"/>
            <a:chExt cx="5184" cy="442"/>
          </a:xfrm>
        </p:grpSpPr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40" y="1008"/>
              <a:ext cx="35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s-ES" sz="2800"/>
                <a:t>El carnero.</a:t>
              </a: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3984" y="1008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sz="4000">
                  <a:solidFill>
                    <a:srgbClr val="008000"/>
                  </a:solidFill>
                  <a:sym typeface="Wingdings" panose="05000000000000000000" pitchFamily="2" charset="2"/>
                </a:rPr>
                <a:t></a:t>
              </a:r>
              <a:endParaRPr lang="es-ES" sz="4000">
                <a:solidFill>
                  <a:srgbClr val="008000"/>
                </a:solidFill>
              </a:endParaRPr>
            </a:p>
          </p:txBody>
        </p:sp>
      </p:grpSp>
      <p:grpSp>
        <p:nvGrpSpPr>
          <p:cNvPr id="10251" name="Group 11"/>
          <p:cNvGrpSpPr>
            <a:grpSpLocks/>
          </p:cNvGrpSpPr>
          <p:nvPr/>
        </p:nvGrpSpPr>
        <p:grpSpPr bwMode="auto">
          <a:xfrm>
            <a:off x="381000" y="2362200"/>
            <a:ext cx="8229600" cy="701675"/>
            <a:chOff x="240" y="1008"/>
            <a:chExt cx="5184" cy="442"/>
          </a:xfrm>
        </p:grpSpPr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240" y="1008"/>
              <a:ext cx="35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s-ES" sz="2800"/>
                <a:t>El macho cabrío.</a:t>
              </a: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984" y="1008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sz="4000">
                  <a:solidFill>
                    <a:srgbClr val="008000"/>
                  </a:solidFill>
                  <a:sym typeface="Wingdings" panose="05000000000000000000" pitchFamily="2" charset="2"/>
                </a:rPr>
                <a:t></a:t>
              </a:r>
              <a:endParaRPr lang="es-ES" sz="4000">
                <a:solidFill>
                  <a:srgbClr val="008000"/>
                </a:solidFill>
              </a:endParaRPr>
            </a:p>
          </p:txBody>
        </p:sp>
      </p:grp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381000" y="3048000"/>
            <a:ext cx="8229600" cy="701675"/>
            <a:chOff x="240" y="1008"/>
            <a:chExt cx="5184" cy="442"/>
          </a:xfrm>
        </p:grpSpPr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40" y="1008"/>
              <a:ext cx="35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s-ES" sz="2800"/>
                <a:t>Los cuatro cuernos.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3984" y="1008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sz="4000">
                  <a:solidFill>
                    <a:srgbClr val="008000"/>
                  </a:solidFill>
                  <a:sym typeface="Wingdings" panose="05000000000000000000" pitchFamily="2" charset="2"/>
                </a:rPr>
                <a:t></a:t>
              </a:r>
              <a:endParaRPr lang="es-ES" sz="4000">
                <a:solidFill>
                  <a:srgbClr val="008000"/>
                </a:solidFill>
              </a:endParaRPr>
            </a:p>
          </p:txBody>
        </p:sp>
      </p:grp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381000" y="3733800"/>
            <a:ext cx="8229600" cy="701675"/>
            <a:chOff x="240" y="1008"/>
            <a:chExt cx="5184" cy="442"/>
          </a:xfrm>
        </p:grpSpPr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240" y="1008"/>
              <a:ext cx="35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s-ES" sz="2800"/>
                <a:t>El cuerno pequeño.</a:t>
              </a: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3984" y="1008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sz="4000">
                  <a:solidFill>
                    <a:srgbClr val="008000"/>
                  </a:solidFill>
                  <a:sym typeface="Wingdings" panose="05000000000000000000" pitchFamily="2" charset="2"/>
                </a:rPr>
                <a:t></a:t>
              </a:r>
              <a:endParaRPr lang="es-ES" sz="4000">
                <a:solidFill>
                  <a:srgbClr val="008000"/>
                </a:solidFill>
              </a:endParaRPr>
            </a:p>
          </p:txBody>
        </p: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381000" y="4419600"/>
            <a:ext cx="8229600" cy="701675"/>
            <a:chOff x="240" y="1008"/>
            <a:chExt cx="5184" cy="442"/>
          </a:xfrm>
        </p:grpSpPr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240" y="1008"/>
              <a:ext cx="35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s-ES" sz="2800"/>
                <a:t>Las 2.300 tardes y mañanas.</a:t>
              </a:r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3984" y="1008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sz="4000">
                  <a:solidFill>
                    <a:srgbClr val="FF3300"/>
                  </a:solidFill>
                  <a:cs typeface="Arial" panose="020B0604020202020204" pitchFamily="34" charset="0"/>
                  <a:sym typeface="Wingdings" panose="05000000000000000000" pitchFamily="2" charset="2"/>
                </a:rPr>
                <a:t>ø</a:t>
              </a:r>
              <a:endParaRPr lang="es-ES" sz="4000">
                <a:solidFill>
                  <a:srgbClr val="FF3300"/>
                </a:solidFill>
              </a:endParaRPr>
            </a:p>
          </p:txBody>
        </p:sp>
      </p:grpSp>
      <p:sp>
        <p:nvSpPr>
          <p:cNvPr id="10263" name="WordArt 23"/>
          <p:cNvSpPr>
            <a:spLocks noChangeArrowheads="1" noChangeShapeType="1" noTextEdit="1"/>
          </p:cNvSpPr>
          <p:nvPr/>
        </p:nvSpPr>
        <p:spPr bwMode="auto">
          <a:xfrm>
            <a:off x="457200" y="5029200"/>
            <a:ext cx="7924800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3300"/>
                    </a:gs>
                    <a:gs pos="50000">
                      <a:schemeClr val="tx2"/>
                    </a:gs>
                    <a:gs pos="100000">
                      <a:srgbClr val="993300"/>
                    </a:gs>
                  </a:gsLst>
                  <a:lin ang="2700000" scaled="1"/>
                </a:gradFill>
                <a:latin typeface="Arial Black" panose="020B0A04020102020204" pitchFamily="34" charset="0"/>
              </a:rPr>
              <a:t>Gabriel comienza la explicación,</a:t>
            </a:r>
          </a:p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3300"/>
                    </a:gs>
                    <a:gs pos="50000">
                      <a:schemeClr val="tx2"/>
                    </a:gs>
                    <a:gs pos="100000">
                      <a:srgbClr val="993300"/>
                    </a:gs>
                  </a:gsLst>
                  <a:lin ang="2700000" scaled="1"/>
                </a:gradFill>
                <a:latin typeface="Arial Black" panose="020B0A04020102020204" pitchFamily="34" charset="0"/>
              </a:rPr>
              <a:t>y Gabriel la termina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152400" y="914400"/>
            <a:ext cx="8763000" cy="533400"/>
            <a:chOff x="192" y="576"/>
            <a:chExt cx="5376" cy="336"/>
          </a:xfrm>
        </p:grpSpPr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192" y="576"/>
              <a:ext cx="5376" cy="336"/>
            </a:xfrm>
            <a:prstGeom prst="leftRightArrow">
              <a:avLst>
                <a:gd name="adj1" fmla="val 59528"/>
                <a:gd name="adj2" fmla="val 45037"/>
              </a:avLst>
            </a:prstGeom>
            <a:gradFill rotWithShape="0">
              <a:gsLst>
                <a:gs pos="0">
                  <a:srgbClr val="FFCC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15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160" y="672"/>
              <a:ext cx="1152" cy="14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Comic Sans MS" panose="030F0702030302020204" pitchFamily="66" charset="0"/>
                </a:rPr>
                <a:t>70 semanas</a:t>
              </a:r>
            </a:p>
          </p:txBody>
        </p:sp>
      </p:grp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2209800" y="2133600"/>
            <a:ext cx="2438400" cy="533400"/>
            <a:chOff x="1392" y="1344"/>
            <a:chExt cx="1536" cy="336"/>
          </a:xfrm>
        </p:grpSpPr>
        <p:sp>
          <p:nvSpPr>
            <p:cNvPr id="6165" name="AutoShape 21"/>
            <p:cNvSpPr>
              <a:spLocks noChangeArrowheads="1"/>
            </p:cNvSpPr>
            <p:nvPr/>
          </p:nvSpPr>
          <p:spPr bwMode="auto">
            <a:xfrm>
              <a:off x="1392" y="1344"/>
              <a:ext cx="1536" cy="336"/>
            </a:xfrm>
            <a:prstGeom prst="leftRightArrow">
              <a:avLst>
                <a:gd name="adj1" fmla="val 59528"/>
                <a:gd name="adj2" fmla="val 12868"/>
              </a:avLst>
            </a:prstGeom>
            <a:gradFill rotWithShape="0">
              <a:gsLst>
                <a:gs pos="0">
                  <a:srgbClr val="FFCC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166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728" y="1440"/>
              <a:ext cx="922" cy="14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Comic Sans MS" panose="030F0702030302020204" pitchFamily="66" charset="0"/>
                </a:rPr>
                <a:t>62 semanas</a:t>
              </a:r>
            </a:p>
          </p:txBody>
        </p:sp>
      </p:grpSp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228600" y="4953000"/>
            <a:ext cx="1752600" cy="1646238"/>
            <a:chOff x="144" y="3120"/>
            <a:chExt cx="1104" cy="1037"/>
          </a:xfrm>
        </p:grpSpPr>
        <p:pic>
          <p:nvPicPr>
            <p:cNvPr id="6146" name="Picture 2" descr="Decret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3120"/>
              <a:ext cx="533" cy="1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384" y="3888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s-ES"/>
                <a:t>El decreto</a:t>
              </a:r>
            </a:p>
          </p:txBody>
        </p:sp>
      </p:grpSp>
      <p:grpSp>
        <p:nvGrpSpPr>
          <p:cNvPr id="6186" name="Group 42"/>
          <p:cNvGrpSpPr>
            <a:grpSpLocks/>
          </p:cNvGrpSpPr>
          <p:nvPr/>
        </p:nvGrpSpPr>
        <p:grpSpPr bwMode="auto">
          <a:xfrm>
            <a:off x="304800" y="2133600"/>
            <a:ext cx="3200400" cy="3933825"/>
            <a:chOff x="192" y="1344"/>
            <a:chExt cx="2016" cy="2478"/>
          </a:xfrm>
        </p:grpSpPr>
        <p:grpSp>
          <p:nvGrpSpPr>
            <p:cNvPr id="6180" name="Group 36"/>
            <p:cNvGrpSpPr>
              <a:grpSpLocks/>
            </p:cNvGrpSpPr>
            <p:nvPr/>
          </p:nvGrpSpPr>
          <p:grpSpPr bwMode="auto">
            <a:xfrm>
              <a:off x="192" y="1344"/>
              <a:ext cx="1752" cy="2131"/>
              <a:chOff x="192" y="1344"/>
              <a:chExt cx="1752" cy="2131"/>
            </a:xfrm>
          </p:grpSpPr>
          <p:pic>
            <p:nvPicPr>
              <p:cNvPr id="6147" name="Picture 3" descr="Reconstrucción de Jerusalé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8" y="2640"/>
                <a:ext cx="936" cy="8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6163" name="Group 19"/>
              <p:cNvGrpSpPr>
                <a:grpSpLocks/>
              </p:cNvGrpSpPr>
              <p:nvPr/>
            </p:nvGrpSpPr>
            <p:grpSpPr bwMode="auto">
              <a:xfrm>
                <a:off x="192" y="1344"/>
                <a:ext cx="1200" cy="336"/>
                <a:chOff x="192" y="1344"/>
                <a:chExt cx="1200" cy="336"/>
              </a:xfrm>
            </p:grpSpPr>
            <p:sp>
              <p:nvSpPr>
                <p:cNvPr id="6161" name="AutoShape 17"/>
                <p:cNvSpPr>
                  <a:spLocks noChangeArrowheads="1"/>
                </p:cNvSpPr>
                <p:nvPr/>
              </p:nvSpPr>
              <p:spPr bwMode="auto">
                <a:xfrm>
                  <a:off x="192" y="1344"/>
                  <a:ext cx="1200" cy="336"/>
                </a:xfrm>
                <a:prstGeom prst="leftRightArrow">
                  <a:avLst>
                    <a:gd name="adj1" fmla="val 59528"/>
                    <a:gd name="adj2" fmla="val 10053"/>
                  </a:avLst>
                </a:prstGeom>
                <a:gradFill rotWithShape="0">
                  <a:gsLst>
                    <a:gs pos="0">
                      <a:srgbClr val="FFCCFF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6162" name="WordArt 1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32" y="1440"/>
                  <a:ext cx="720" cy="144"/>
                </a:xfrm>
                <a:prstGeom prst="rect">
                  <a:avLst/>
                </a:prstGeom>
                <a:extLs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s-ES" sz="3600" kern="10"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 panose="030F0702030302020204" pitchFamily="66" charset="0"/>
                    </a:rPr>
                    <a:t>7 semanas</a:t>
                  </a:r>
                </a:p>
              </p:txBody>
            </p:sp>
          </p:grpSp>
        </p:grpSp>
        <p:sp>
          <p:nvSpPr>
            <p:cNvPr id="6185" name="Text Box 41"/>
            <p:cNvSpPr txBox="1">
              <a:spLocks noChangeArrowheads="1"/>
            </p:cNvSpPr>
            <p:nvPr/>
          </p:nvSpPr>
          <p:spPr bwMode="auto">
            <a:xfrm>
              <a:off x="1104" y="3456"/>
              <a:ext cx="110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Reconstrucción de Jerusalén</a:t>
              </a:r>
            </a:p>
          </p:txBody>
        </p:sp>
      </p:grpSp>
      <p:grpSp>
        <p:nvGrpSpPr>
          <p:cNvPr id="6209" name="Group 65"/>
          <p:cNvGrpSpPr>
            <a:grpSpLocks/>
          </p:cNvGrpSpPr>
          <p:nvPr/>
        </p:nvGrpSpPr>
        <p:grpSpPr bwMode="auto">
          <a:xfrm>
            <a:off x="304800" y="1524000"/>
            <a:ext cx="4999038" cy="4968875"/>
            <a:chOff x="192" y="960"/>
            <a:chExt cx="3149" cy="3130"/>
          </a:xfrm>
        </p:grpSpPr>
        <p:grpSp>
          <p:nvGrpSpPr>
            <p:cNvPr id="6208" name="Group 64"/>
            <p:cNvGrpSpPr>
              <a:grpSpLocks/>
            </p:cNvGrpSpPr>
            <p:nvPr/>
          </p:nvGrpSpPr>
          <p:grpSpPr bwMode="auto">
            <a:xfrm>
              <a:off x="192" y="960"/>
              <a:ext cx="2784" cy="336"/>
              <a:chOff x="192" y="960"/>
              <a:chExt cx="2784" cy="336"/>
            </a:xfrm>
          </p:grpSpPr>
          <p:sp>
            <p:nvSpPr>
              <p:cNvPr id="6157" name="AutoShape 13"/>
              <p:cNvSpPr>
                <a:spLocks noChangeArrowheads="1"/>
              </p:cNvSpPr>
              <p:nvPr/>
            </p:nvSpPr>
            <p:spPr bwMode="auto">
              <a:xfrm>
                <a:off x="192" y="960"/>
                <a:ext cx="2784" cy="336"/>
              </a:xfrm>
              <a:prstGeom prst="leftRightArrow">
                <a:avLst>
                  <a:gd name="adj1" fmla="val 59528"/>
                  <a:gd name="adj2" fmla="val 23323"/>
                </a:avLst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158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56" y="1056"/>
                <a:ext cx="1104" cy="14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s-ES" sz="3600" kern="1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69 semanas</a:t>
                </a:r>
              </a:p>
            </p:txBody>
          </p:sp>
        </p:grpSp>
        <p:pic>
          <p:nvPicPr>
            <p:cNvPr id="6148" name="Picture 4" descr="Bautismo de Crist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3168"/>
              <a:ext cx="749" cy="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2304" y="2928"/>
              <a:ext cx="76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El Mesías Príncipe</a:t>
              </a:r>
            </a:p>
          </p:txBody>
        </p:sp>
      </p:grpSp>
      <p:grpSp>
        <p:nvGrpSpPr>
          <p:cNvPr id="6192" name="Group 48"/>
          <p:cNvGrpSpPr>
            <a:grpSpLocks/>
          </p:cNvGrpSpPr>
          <p:nvPr/>
        </p:nvGrpSpPr>
        <p:grpSpPr bwMode="auto">
          <a:xfrm>
            <a:off x="4800600" y="1524000"/>
            <a:ext cx="4098925" cy="5070475"/>
            <a:chOff x="3024" y="960"/>
            <a:chExt cx="2582" cy="3194"/>
          </a:xfrm>
        </p:grpSpPr>
        <p:grpSp>
          <p:nvGrpSpPr>
            <p:cNvPr id="6181" name="Group 37"/>
            <p:cNvGrpSpPr>
              <a:grpSpLocks/>
            </p:cNvGrpSpPr>
            <p:nvPr/>
          </p:nvGrpSpPr>
          <p:grpSpPr bwMode="auto">
            <a:xfrm>
              <a:off x="3024" y="960"/>
              <a:ext cx="2582" cy="3194"/>
              <a:chOff x="3024" y="960"/>
              <a:chExt cx="2582" cy="3194"/>
            </a:xfrm>
          </p:grpSpPr>
          <p:pic>
            <p:nvPicPr>
              <p:cNvPr id="6150" name="Picture 6" descr="Martirio de Esteban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2" y="3168"/>
                <a:ext cx="1094" cy="9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6171" name="Group 27"/>
              <p:cNvGrpSpPr>
                <a:grpSpLocks/>
              </p:cNvGrpSpPr>
              <p:nvPr/>
            </p:nvGrpSpPr>
            <p:grpSpPr bwMode="auto">
              <a:xfrm>
                <a:off x="3024" y="960"/>
                <a:ext cx="2496" cy="336"/>
                <a:chOff x="3024" y="960"/>
                <a:chExt cx="2496" cy="336"/>
              </a:xfrm>
            </p:grpSpPr>
            <p:sp>
              <p:nvSpPr>
                <p:cNvPr id="6169" name="AutoShape 25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2496" cy="336"/>
                </a:xfrm>
                <a:prstGeom prst="leftRightArrow">
                  <a:avLst>
                    <a:gd name="adj1" fmla="val 59528"/>
                    <a:gd name="adj2" fmla="val 20910"/>
                  </a:avLst>
                </a:prstGeom>
                <a:gradFill rotWithShape="0">
                  <a:gsLst>
                    <a:gs pos="0">
                      <a:srgbClr val="FFCCFF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6170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92" y="1056"/>
                  <a:ext cx="1104" cy="144"/>
                </a:xfrm>
                <a:prstGeom prst="rect">
                  <a:avLst/>
                </a:prstGeom>
                <a:extLs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s-ES" sz="3600" kern="10"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 panose="030F0702030302020204" pitchFamily="66" charset="0"/>
                    </a:rPr>
                    <a:t>1 semana</a:t>
                  </a:r>
                </a:p>
              </p:txBody>
            </p:sp>
          </p:grpSp>
        </p:grpSp>
        <p:sp>
          <p:nvSpPr>
            <p:cNvPr id="6190" name="Text Box 46"/>
            <p:cNvSpPr txBox="1">
              <a:spLocks noChangeArrowheads="1"/>
            </p:cNvSpPr>
            <p:nvPr/>
          </p:nvSpPr>
          <p:spPr bwMode="auto">
            <a:xfrm>
              <a:off x="4032" y="3552"/>
              <a:ext cx="672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Martirio de Esteban</a:t>
              </a:r>
            </a:p>
          </p:txBody>
        </p:sp>
      </p:grpSp>
      <p:grpSp>
        <p:nvGrpSpPr>
          <p:cNvPr id="6195" name="Group 51"/>
          <p:cNvGrpSpPr>
            <a:grpSpLocks/>
          </p:cNvGrpSpPr>
          <p:nvPr/>
        </p:nvGrpSpPr>
        <p:grpSpPr bwMode="auto">
          <a:xfrm>
            <a:off x="4800600" y="2133600"/>
            <a:ext cx="3962400" cy="3421063"/>
            <a:chOff x="3024" y="1344"/>
            <a:chExt cx="2496" cy="2155"/>
          </a:xfrm>
        </p:grpSpPr>
        <p:pic>
          <p:nvPicPr>
            <p:cNvPr id="6149" name="Picture 5" descr="Muerte de Crist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2160"/>
              <a:ext cx="590" cy="1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175" name="Group 31"/>
            <p:cNvGrpSpPr>
              <a:grpSpLocks/>
            </p:cNvGrpSpPr>
            <p:nvPr/>
          </p:nvGrpSpPr>
          <p:grpSpPr bwMode="auto">
            <a:xfrm>
              <a:off x="3024" y="1344"/>
              <a:ext cx="1248" cy="336"/>
              <a:chOff x="3024" y="1344"/>
              <a:chExt cx="1200" cy="336"/>
            </a:xfrm>
          </p:grpSpPr>
          <p:sp>
            <p:nvSpPr>
              <p:cNvPr id="6173" name="AutoShape 29"/>
              <p:cNvSpPr>
                <a:spLocks noChangeArrowheads="1"/>
              </p:cNvSpPr>
              <p:nvPr/>
            </p:nvSpPr>
            <p:spPr bwMode="auto">
              <a:xfrm>
                <a:off x="3024" y="1344"/>
                <a:ext cx="1200" cy="336"/>
              </a:xfrm>
              <a:prstGeom prst="leftRightArrow">
                <a:avLst>
                  <a:gd name="adj1" fmla="val 59528"/>
                  <a:gd name="adj2" fmla="val 10053"/>
                </a:avLst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174" name="WordArt 3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20" y="1440"/>
                <a:ext cx="960" cy="14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s-ES" sz="3600" kern="1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½ semana</a:t>
                </a:r>
              </a:p>
            </p:txBody>
          </p:sp>
        </p:grpSp>
        <p:grpSp>
          <p:nvGrpSpPr>
            <p:cNvPr id="6176" name="Group 32"/>
            <p:cNvGrpSpPr>
              <a:grpSpLocks/>
            </p:cNvGrpSpPr>
            <p:nvPr/>
          </p:nvGrpSpPr>
          <p:grpSpPr bwMode="auto">
            <a:xfrm>
              <a:off x="4272" y="1344"/>
              <a:ext cx="1248" cy="336"/>
              <a:chOff x="3024" y="1344"/>
              <a:chExt cx="1200" cy="336"/>
            </a:xfrm>
          </p:grpSpPr>
          <p:sp>
            <p:nvSpPr>
              <p:cNvPr id="6177" name="AutoShape 33"/>
              <p:cNvSpPr>
                <a:spLocks noChangeArrowheads="1"/>
              </p:cNvSpPr>
              <p:nvPr/>
            </p:nvSpPr>
            <p:spPr bwMode="auto">
              <a:xfrm>
                <a:off x="3024" y="1344"/>
                <a:ext cx="1200" cy="336"/>
              </a:xfrm>
              <a:prstGeom prst="leftRightArrow">
                <a:avLst>
                  <a:gd name="adj1" fmla="val 59528"/>
                  <a:gd name="adj2" fmla="val 10053"/>
                </a:avLst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178" name="WordArt 3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20" y="1440"/>
                <a:ext cx="960" cy="14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s-ES" sz="3600" kern="1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½ semana</a:t>
                </a:r>
              </a:p>
            </p:txBody>
          </p:sp>
        </p:grpSp>
        <p:sp>
          <p:nvSpPr>
            <p:cNvPr id="6191" name="Text Box 47"/>
            <p:cNvSpPr txBox="1">
              <a:spLocks noChangeArrowheads="1"/>
            </p:cNvSpPr>
            <p:nvPr/>
          </p:nvSpPr>
          <p:spPr bwMode="auto">
            <a:xfrm>
              <a:off x="4368" y="2448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Muerte de Cristo</a:t>
              </a:r>
            </a:p>
          </p:txBody>
        </p:sp>
      </p:grpSp>
      <p:grpSp>
        <p:nvGrpSpPr>
          <p:cNvPr id="6207" name="Group 63"/>
          <p:cNvGrpSpPr>
            <a:grpSpLocks/>
          </p:cNvGrpSpPr>
          <p:nvPr/>
        </p:nvGrpSpPr>
        <p:grpSpPr bwMode="auto">
          <a:xfrm>
            <a:off x="152400" y="2819400"/>
            <a:ext cx="8991600" cy="2362200"/>
            <a:chOff x="96" y="1776"/>
            <a:chExt cx="5664" cy="1488"/>
          </a:xfrm>
        </p:grpSpPr>
        <p:sp>
          <p:nvSpPr>
            <p:cNvPr id="6197" name="Text Box 53"/>
            <p:cNvSpPr txBox="1">
              <a:spLocks noChangeArrowheads="1"/>
            </p:cNvSpPr>
            <p:nvPr/>
          </p:nvSpPr>
          <p:spPr bwMode="auto">
            <a:xfrm>
              <a:off x="96" y="1776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457 a.C.</a:t>
              </a:r>
            </a:p>
          </p:txBody>
        </p:sp>
        <p:sp>
          <p:nvSpPr>
            <p:cNvPr id="6198" name="Text Box 54"/>
            <p:cNvSpPr txBox="1">
              <a:spLocks noChangeArrowheads="1"/>
            </p:cNvSpPr>
            <p:nvPr/>
          </p:nvSpPr>
          <p:spPr bwMode="auto">
            <a:xfrm>
              <a:off x="1104" y="1776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408 a.C.</a:t>
              </a:r>
            </a:p>
          </p:txBody>
        </p:sp>
        <p:sp>
          <p:nvSpPr>
            <p:cNvPr id="6199" name="Text Box 55"/>
            <p:cNvSpPr txBox="1">
              <a:spLocks noChangeArrowheads="1"/>
            </p:cNvSpPr>
            <p:nvPr/>
          </p:nvSpPr>
          <p:spPr bwMode="auto">
            <a:xfrm>
              <a:off x="2640" y="1776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27 d.C.</a:t>
              </a:r>
            </a:p>
          </p:txBody>
        </p:sp>
        <p:sp>
          <p:nvSpPr>
            <p:cNvPr id="6200" name="Text Box 56"/>
            <p:cNvSpPr txBox="1">
              <a:spLocks noChangeArrowheads="1"/>
            </p:cNvSpPr>
            <p:nvPr/>
          </p:nvSpPr>
          <p:spPr bwMode="auto">
            <a:xfrm>
              <a:off x="3888" y="1776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31 d.C.</a:t>
              </a:r>
            </a:p>
          </p:txBody>
        </p:sp>
        <p:sp>
          <p:nvSpPr>
            <p:cNvPr id="6201" name="Text Box 57"/>
            <p:cNvSpPr txBox="1">
              <a:spLocks noChangeArrowheads="1"/>
            </p:cNvSpPr>
            <p:nvPr/>
          </p:nvSpPr>
          <p:spPr bwMode="auto">
            <a:xfrm>
              <a:off x="5136" y="1776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34 d.C.</a:t>
              </a:r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>
              <a:off x="336" y="1968"/>
              <a:ext cx="0" cy="1056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203" name="Line 59"/>
            <p:cNvSpPr>
              <a:spLocks noChangeShapeType="1"/>
            </p:cNvSpPr>
            <p:nvPr/>
          </p:nvSpPr>
          <p:spPr bwMode="auto">
            <a:xfrm>
              <a:off x="1392" y="1968"/>
              <a:ext cx="0" cy="624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204" name="Line 60"/>
            <p:cNvSpPr>
              <a:spLocks noChangeShapeType="1"/>
            </p:cNvSpPr>
            <p:nvPr/>
          </p:nvSpPr>
          <p:spPr bwMode="auto">
            <a:xfrm>
              <a:off x="2976" y="1968"/>
              <a:ext cx="0" cy="960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205" name="Line 61"/>
            <p:cNvSpPr>
              <a:spLocks noChangeShapeType="1"/>
            </p:cNvSpPr>
            <p:nvPr/>
          </p:nvSpPr>
          <p:spPr bwMode="auto">
            <a:xfrm>
              <a:off x="4176" y="1920"/>
              <a:ext cx="0" cy="192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206" name="Line 62"/>
            <p:cNvSpPr>
              <a:spLocks noChangeShapeType="1"/>
            </p:cNvSpPr>
            <p:nvPr/>
          </p:nvSpPr>
          <p:spPr bwMode="auto">
            <a:xfrm>
              <a:off x="5472" y="2016"/>
              <a:ext cx="0" cy="1248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211" name="WordArt 67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65151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Principio dia-año (Ez. 4: 6)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1371600" y="304800"/>
            <a:ext cx="7086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panose="020B0A04020102020204" pitchFamily="34" charset="0"/>
              </a:rPr>
              <a:t>Daniel 8 =&gt; Daniel 9</a:t>
            </a:r>
          </a:p>
        </p:txBody>
      </p:sp>
      <p:grpSp>
        <p:nvGrpSpPr>
          <p:cNvPr id="11302" name="Group 38"/>
          <p:cNvGrpSpPr>
            <a:grpSpLocks/>
          </p:cNvGrpSpPr>
          <p:nvPr/>
        </p:nvGrpSpPr>
        <p:grpSpPr bwMode="auto">
          <a:xfrm>
            <a:off x="381000" y="990600"/>
            <a:ext cx="8229600" cy="838200"/>
            <a:chOff x="240" y="624"/>
            <a:chExt cx="5184" cy="528"/>
          </a:xfrm>
        </p:grpSpPr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>
              <a:off x="240" y="624"/>
              <a:ext cx="5184" cy="528"/>
            </a:xfrm>
            <a:prstGeom prst="leftRightArrow">
              <a:avLst>
                <a:gd name="adj1" fmla="val 61574"/>
                <a:gd name="adj2" fmla="val 24136"/>
              </a:avLst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26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968" y="768"/>
              <a:ext cx="1680" cy="20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s-E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2.300 años</a:t>
              </a:r>
            </a:p>
          </p:txBody>
        </p:sp>
      </p:grpSp>
      <p:grpSp>
        <p:nvGrpSpPr>
          <p:cNvPr id="11303" name="Group 39"/>
          <p:cNvGrpSpPr>
            <a:grpSpLocks/>
          </p:cNvGrpSpPr>
          <p:nvPr/>
        </p:nvGrpSpPr>
        <p:grpSpPr bwMode="auto">
          <a:xfrm>
            <a:off x="228600" y="1752600"/>
            <a:ext cx="4953000" cy="4846638"/>
            <a:chOff x="144" y="1104"/>
            <a:chExt cx="3120" cy="3053"/>
          </a:xfrm>
        </p:grpSpPr>
        <p:grpSp>
          <p:nvGrpSpPr>
            <p:cNvPr id="11300" name="Group 36"/>
            <p:cNvGrpSpPr>
              <a:grpSpLocks/>
            </p:cNvGrpSpPr>
            <p:nvPr/>
          </p:nvGrpSpPr>
          <p:grpSpPr bwMode="auto">
            <a:xfrm>
              <a:off x="240" y="1104"/>
              <a:ext cx="1920" cy="528"/>
              <a:chOff x="240" y="1104"/>
              <a:chExt cx="1920" cy="528"/>
            </a:xfrm>
          </p:grpSpPr>
          <p:sp>
            <p:nvSpPr>
              <p:cNvPr id="11269" name="AutoShape 5"/>
              <p:cNvSpPr>
                <a:spLocks noChangeArrowheads="1"/>
              </p:cNvSpPr>
              <p:nvPr/>
            </p:nvSpPr>
            <p:spPr bwMode="auto">
              <a:xfrm>
                <a:off x="240" y="1104"/>
                <a:ext cx="1920" cy="528"/>
              </a:xfrm>
              <a:prstGeom prst="leftRightArrow">
                <a:avLst>
                  <a:gd name="adj1" fmla="val 58713"/>
                  <a:gd name="adj2" fmla="val 24242"/>
                </a:avLst>
              </a:prstGeom>
              <a:gradFill rotWithShape="0">
                <a:gsLst>
                  <a:gs pos="0">
                    <a:srgbClr val="CCFFFF">
                      <a:gamma/>
                      <a:shade val="46275"/>
                      <a:invGamma/>
                    </a:srgbClr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1270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768" y="1248"/>
                <a:ext cx="864" cy="192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s-E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CCFFFF"/>
                    </a:solidFill>
                    <a:latin typeface="Arial Black" panose="020B0A04020102020204" pitchFamily="34" charset="0"/>
                  </a:rPr>
                  <a:t>490 años</a:t>
                </a:r>
              </a:p>
            </p:txBody>
          </p:sp>
        </p:grpSp>
        <p:grpSp>
          <p:nvGrpSpPr>
            <p:cNvPr id="11276" name="Group 12"/>
            <p:cNvGrpSpPr>
              <a:grpSpLocks/>
            </p:cNvGrpSpPr>
            <p:nvPr/>
          </p:nvGrpSpPr>
          <p:grpSpPr bwMode="auto">
            <a:xfrm>
              <a:off x="144" y="3120"/>
              <a:ext cx="1104" cy="1037"/>
              <a:chOff x="144" y="3120"/>
              <a:chExt cx="1104" cy="1037"/>
            </a:xfrm>
          </p:grpSpPr>
          <p:pic>
            <p:nvPicPr>
              <p:cNvPr id="11277" name="Picture 13" descr="Decreto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3120"/>
                <a:ext cx="533" cy="10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278" name="Text Box 14"/>
              <p:cNvSpPr txBox="1">
                <a:spLocks noChangeArrowheads="1"/>
              </p:cNvSpPr>
              <p:nvPr/>
            </p:nvSpPr>
            <p:spPr bwMode="auto">
              <a:xfrm>
                <a:off x="384" y="3888"/>
                <a:ext cx="86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s-ES"/>
                  <a:t>El decreto</a:t>
                </a:r>
              </a:p>
            </p:txBody>
          </p:sp>
        </p:grpSp>
        <p:grpSp>
          <p:nvGrpSpPr>
            <p:cNvPr id="11287" name="Group 23"/>
            <p:cNvGrpSpPr>
              <a:grpSpLocks/>
            </p:cNvGrpSpPr>
            <p:nvPr/>
          </p:nvGrpSpPr>
          <p:grpSpPr bwMode="auto">
            <a:xfrm>
              <a:off x="1488" y="3168"/>
              <a:ext cx="1776" cy="986"/>
              <a:chOff x="1488" y="3168"/>
              <a:chExt cx="1776" cy="986"/>
            </a:xfrm>
          </p:grpSpPr>
          <p:pic>
            <p:nvPicPr>
              <p:cNvPr id="11281" name="Picture 17" descr="Martirio de Esteba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3168"/>
                <a:ext cx="1094" cy="9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285" name="Text Box 21"/>
              <p:cNvSpPr txBox="1">
                <a:spLocks noChangeArrowheads="1"/>
              </p:cNvSpPr>
              <p:nvPr/>
            </p:nvSpPr>
            <p:spPr bwMode="auto">
              <a:xfrm>
                <a:off x="2592" y="3600"/>
                <a:ext cx="672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s-ES"/>
                  <a:t>Martirio de Esteban</a:t>
                </a:r>
              </a:p>
            </p:txBody>
          </p:sp>
        </p:grpSp>
      </p:grpSp>
      <p:grpSp>
        <p:nvGrpSpPr>
          <p:cNvPr id="11304" name="Group 40"/>
          <p:cNvGrpSpPr>
            <a:grpSpLocks/>
          </p:cNvGrpSpPr>
          <p:nvPr/>
        </p:nvGrpSpPr>
        <p:grpSpPr bwMode="auto">
          <a:xfrm>
            <a:off x="3429000" y="1752600"/>
            <a:ext cx="5421313" cy="4695825"/>
            <a:chOff x="2160" y="1104"/>
            <a:chExt cx="3415" cy="2958"/>
          </a:xfrm>
        </p:grpSpPr>
        <p:grpSp>
          <p:nvGrpSpPr>
            <p:cNvPr id="11301" name="Group 37"/>
            <p:cNvGrpSpPr>
              <a:grpSpLocks/>
            </p:cNvGrpSpPr>
            <p:nvPr/>
          </p:nvGrpSpPr>
          <p:grpSpPr bwMode="auto">
            <a:xfrm>
              <a:off x="2160" y="1104"/>
              <a:ext cx="3264" cy="528"/>
              <a:chOff x="2160" y="1104"/>
              <a:chExt cx="3264" cy="528"/>
            </a:xfrm>
          </p:grpSpPr>
          <p:sp>
            <p:nvSpPr>
              <p:cNvPr id="11271" name="AutoShape 7"/>
              <p:cNvSpPr>
                <a:spLocks noChangeArrowheads="1"/>
              </p:cNvSpPr>
              <p:nvPr/>
            </p:nvSpPr>
            <p:spPr bwMode="auto">
              <a:xfrm>
                <a:off x="2160" y="1104"/>
                <a:ext cx="3264" cy="528"/>
              </a:xfrm>
              <a:prstGeom prst="leftRightArrow">
                <a:avLst>
                  <a:gd name="adj1" fmla="val 61741"/>
                  <a:gd name="adj2" fmla="val 24441"/>
                </a:avLst>
              </a:prstGeom>
              <a:gradFill rotWithShape="0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1272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16" y="1248"/>
                <a:ext cx="1057" cy="206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s-E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CCFFFF"/>
                    </a:solidFill>
                    <a:latin typeface="Arial Black" panose="020B0A04020102020204" pitchFamily="34" charset="0"/>
                  </a:rPr>
                  <a:t>1.810 años</a:t>
                </a:r>
              </a:p>
            </p:txBody>
          </p:sp>
        </p:grpSp>
        <p:grpSp>
          <p:nvGrpSpPr>
            <p:cNvPr id="11289" name="Group 25"/>
            <p:cNvGrpSpPr>
              <a:grpSpLocks/>
            </p:cNvGrpSpPr>
            <p:nvPr/>
          </p:nvGrpSpPr>
          <p:grpSpPr bwMode="auto">
            <a:xfrm>
              <a:off x="3936" y="3024"/>
              <a:ext cx="1639" cy="1038"/>
              <a:chOff x="3936" y="3024"/>
              <a:chExt cx="1639" cy="1038"/>
            </a:xfrm>
          </p:grpSpPr>
          <p:pic>
            <p:nvPicPr>
              <p:cNvPr id="11275" name="Picture 11" descr="Jesucrist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3024"/>
                <a:ext cx="727" cy="10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288" name="Text Box 24"/>
              <p:cNvSpPr txBox="1">
                <a:spLocks noChangeArrowheads="1"/>
              </p:cNvSpPr>
              <p:nvPr/>
            </p:nvSpPr>
            <p:spPr bwMode="auto">
              <a:xfrm>
                <a:off x="3936" y="3696"/>
                <a:ext cx="1200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s-ES"/>
                  <a:t>El santuario será purificado</a:t>
                </a:r>
              </a:p>
            </p:txBody>
          </p:sp>
        </p:grpSp>
      </p:grpSp>
      <p:grpSp>
        <p:nvGrpSpPr>
          <p:cNvPr id="11299" name="Group 35"/>
          <p:cNvGrpSpPr>
            <a:grpSpLocks/>
          </p:cNvGrpSpPr>
          <p:nvPr/>
        </p:nvGrpSpPr>
        <p:grpSpPr bwMode="auto">
          <a:xfrm>
            <a:off x="228600" y="2743200"/>
            <a:ext cx="8464550" cy="2057400"/>
            <a:chOff x="144" y="1728"/>
            <a:chExt cx="5332" cy="1296"/>
          </a:xfrm>
        </p:grpSpPr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144" y="1728"/>
              <a:ext cx="6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/>
                <a:t>457 a. C.</a:t>
              </a:r>
            </a:p>
          </p:txBody>
        </p:sp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1856" y="1728"/>
              <a:ext cx="5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/>
                <a:t>34 d. C.</a:t>
              </a:r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4762" y="1728"/>
              <a:ext cx="71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/>
                <a:t>1844 d. C.</a:t>
              </a:r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384" y="1968"/>
              <a:ext cx="0" cy="1056"/>
            </a:xfrm>
            <a:prstGeom prst="line">
              <a:avLst/>
            </a:prstGeom>
            <a:noFill/>
            <a:ln w="762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2112" y="1968"/>
              <a:ext cx="0" cy="1056"/>
            </a:xfrm>
            <a:prstGeom prst="line">
              <a:avLst/>
            </a:prstGeom>
            <a:noFill/>
            <a:ln w="762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5184" y="1968"/>
              <a:ext cx="0" cy="912"/>
            </a:xfrm>
            <a:prstGeom prst="line">
              <a:avLst/>
            </a:prstGeom>
            <a:noFill/>
            <a:ln w="762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presentaciones\Global.pot</Template>
  <TotalTime>428</TotalTime>
  <Words>652</Words>
  <Application>Microsoft Office PowerPoint</Application>
  <PresentationFormat>Presentación en pantalla (4:3)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Times New Roman</vt:lpstr>
      <vt:lpstr>Tahoma</vt:lpstr>
      <vt:lpstr>Arial</vt:lpstr>
      <vt:lpstr>Wingdings</vt:lpstr>
      <vt:lpstr>Broadway</vt:lpstr>
      <vt:lpstr>Global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DANIEL, 9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</dc:creator>
  <cp:lastModifiedBy>Sergio Fustero Carreras</cp:lastModifiedBy>
  <cp:revision>59</cp:revision>
  <dcterms:created xsi:type="dcterms:W3CDTF">2002-03-18T21:23:15Z</dcterms:created>
  <dcterms:modified xsi:type="dcterms:W3CDTF">2016-01-12T18:44:01Z</dcterms:modified>
</cp:coreProperties>
</file>