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2" r:id="rId14"/>
    <p:sldId id="273" r:id="rId15"/>
    <p:sldId id="269" r:id="rId16"/>
    <p:sldId id="270" r:id="rId17"/>
    <p:sldId id="271"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4" r:id="rId38"/>
    <p:sldId id="293" r:id="rId39"/>
  </p:sldIdLst>
  <p:sldSz cx="9144000" cy="6858000" type="screen4x3"/>
  <p:notesSz cx="6858000" cy="9144000"/>
  <p:embeddedFontLst>
    <p:embeddedFont>
      <p:font typeface="Rockwell Extra Bold" pitchFamily="18" charset="0"/>
      <p:bold r:id="rId4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75" d="100"/>
          <a:sy n="75" d="100"/>
        </p:scale>
        <p:origin x="-298"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3276FFB-FE23-4B54-8C8B-A036AB90E4C3}" type="datetimeFigureOut">
              <a:rPr lang="es-ES" smtClean="0"/>
              <a:pPr/>
              <a:t>18/10/2009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9C9588-E60B-4468-8D1A-3E4767E2B31F}" type="slidenum">
              <a:rPr lang="es-ES" smtClean="0"/>
              <a:pPr/>
              <a:t>‹Nº›</a:t>
            </a:fld>
            <a:endParaRPr lang="es-E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276FFB-FE23-4B54-8C8B-A036AB90E4C3}" type="datetimeFigureOut">
              <a:rPr lang="es-ES" smtClean="0"/>
              <a:pPr/>
              <a:t>18/10/2009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9C9588-E60B-4468-8D1A-3E4767E2B31F}" type="slidenum">
              <a:rPr lang="es-ES" smtClean="0"/>
              <a:pPr/>
              <a:t>‹Nº›</a:t>
            </a:fld>
            <a:endParaRPr lang="es-E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276FFB-FE23-4B54-8C8B-A036AB90E4C3}" type="datetimeFigureOut">
              <a:rPr lang="es-ES" smtClean="0"/>
              <a:pPr/>
              <a:t>18/10/2009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9C9588-E60B-4468-8D1A-3E4767E2B31F}" type="slidenum">
              <a:rPr lang="es-ES" smtClean="0"/>
              <a:pPr/>
              <a:t>‹Nº›</a:t>
            </a:fld>
            <a:endParaRPr lang="es-E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3276FFB-FE23-4B54-8C8B-A036AB90E4C3}" type="datetimeFigureOut">
              <a:rPr lang="es-ES" smtClean="0"/>
              <a:pPr/>
              <a:t>18/10/2009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9C9588-E60B-4468-8D1A-3E4767E2B31F}" type="slidenum">
              <a:rPr lang="es-ES" smtClean="0"/>
              <a:pPr/>
              <a:t>‹Nº›</a:t>
            </a:fld>
            <a:endParaRPr lang="es-E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3276FFB-FE23-4B54-8C8B-A036AB90E4C3}" type="datetimeFigureOut">
              <a:rPr lang="es-ES" smtClean="0"/>
              <a:pPr/>
              <a:t>18/10/2009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59C9588-E60B-4468-8D1A-3E4767E2B31F}" type="slidenum">
              <a:rPr lang="es-ES" smtClean="0"/>
              <a:pPr/>
              <a:t>‹Nº›</a:t>
            </a:fld>
            <a:endParaRPr lang="es-E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3276FFB-FE23-4B54-8C8B-A036AB90E4C3}" type="datetimeFigureOut">
              <a:rPr lang="es-ES" smtClean="0"/>
              <a:pPr/>
              <a:t>18/10/2009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9C9588-E60B-4468-8D1A-3E4767E2B31F}" type="slidenum">
              <a:rPr lang="es-ES" smtClean="0"/>
              <a:pPr/>
              <a:t>‹Nº›</a:t>
            </a:fld>
            <a:endParaRPr lang="es-E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3276FFB-FE23-4B54-8C8B-A036AB90E4C3}" type="datetimeFigureOut">
              <a:rPr lang="es-ES" smtClean="0"/>
              <a:pPr/>
              <a:t>18/10/2009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59C9588-E60B-4468-8D1A-3E4767E2B31F}" type="slidenum">
              <a:rPr lang="es-ES" smtClean="0"/>
              <a:pPr/>
              <a:t>‹Nº›</a:t>
            </a:fld>
            <a:endParaRPr lang="es-E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3276FFB-FE23-4B54-8C8B-A036AB90E4C3}" type="datetimeFigureOut">
              <a:rPr lang="es-ES" smtClean="0"/>
              <a:pPr/>
              <a:t>18/10/2009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59C9588-E60B-4468-8D1A-3E4767E2B31F}" type="slidenum">
              <a:rPr lang="es-ES" smtClean="0"/>
              <a:pPr/>
              <a:t>‹Nº›</a:t>
            </a:fld>
            <a:endParaRPr lang="es-E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3276FFB-FE23-4B54-8C8B-A036AB90E4C3}" type="datetimeFigureOut">
              <a:rPr lang="es-ES" smtClean="0"/>
              <a:pPr/>
              <a:t>18/10/2009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59C9588-E60B-4468-8D1A-3E4767E2B31F}" type="slidenum">
              <a:rPr lang="es-ES" smtClean="0"/>
              <a:pPr/>
              <a:t>‹Nº›</a:t>
            </a:fld>
            <a:endParaRPr lang="es-ES"/>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276FFB-FE23-4B54-8C8B-A036AB90E4C3}" type="datetimeFigureOut">
              <a:rPr lang="es-ES" smtClean="0"/>
              <a:pPr/>
              <a:t>18/10/2009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9C9588-E60B-4468-8D1A-3E4767E2B31F}" type="slidenum">
              <a:rPr lang="es-ES" smtClean="0"/>
              <a:pPr/>
              <a:t>‹Nº›</a:t>
            </a:fld>
            <a:endParaRPr lang="es-ES"/>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3276FFB-FE23-4B54-8C8B-A036AB90E4C3}" type="datetimeFigureOut">
              <a:rPr lang="es-ES" smtClean="0"/>
              <a:pPr/>
              <a:t>18/10/2009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59C9588-E60B-4468-8D1A-3E4767E2B31F}" type="slidenum">
              <a:rPr lang="es-ES" smtClean="0"/>
              <a:pPr/>
              <a:t>‹Nº›</a:t>
            </a:fld>
            <a:endParaRPr lang="es-ES"/>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blip>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276FFB-FE23-4B54-8C8B-A036AB90E4C3}" type="datetimeFigureOut">
              <a:rPr lang="es-ES" smtClean="0"/>
              <a:pPr/>
              <a:t>18/10/2009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C9588-E60B-4468-8D1A-3E4767E2B31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umi-she-amda.jpg"/>
          <p:cNvPicPr>
            <a:picLocks noChangeAspect="1"/>
          </p:cNvPicPr>
          <p:nvPr/>
        </p:nvPicPr>
        <p:blipFill>
          <a:blip r:embed="rId2" cstate="email">
            <a:clrChange>
              <a:clrFrom>
                <a:srgbClr val="FFFFFF"/>
              </a:clrFrom>
              <a:clrTo>
                <a:srgbClr val="FFFFFF">
                  <a:alpha val="0"/>
                </a:srgbClr>
              </a:clrTo>
            </a:clrChange>
          </a:blip>
          <a:srcRect/>
          <a:stretch>
            <a:fillRect/>
          </a:stretch>
        </p:blipFill>
        <p:spPr>
          <a:xfrm>
            <a:off x="0" y="-1"/>
            <a:ext cx="9144000" cy="6890257"/>
          </a:xfrm>
          <a:prstGeom prst="rect">
            <a:avLst/>
          </a:prstGeom>
          <a:effectLst>
            <a:softEdge rad="31750"/>
          </a:effectLst>
        </p:spPr>
      </p:pic>
      <p:sp>
        <p:nvSpPr>
          <p:cNvPr id="3" name="2 CuadroTexto"/>
          <p:cNvSpPr txBox="1"/>
          <p:nvPr/>
        </p:nvSpPr>
        <p:spPr>
          <a:xfrm>
            <a:off x="0" y="-13295"/>
            <a:ext cx="9144000" cy="55399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dist="76200" dir="4200000" algn="tl">
                    <a:schemeClr val="tx1"/>
                  </a:outerShdw>
                </a:effectLst>
                <a:latin typeface="Rockwell Extra Bold" pitchFamily="18" charset="0"/>
              </a:rPr>
              <a:t>LA PASCUA EN TIEMPO DE JESÚS</a:t>
            </a:r>
            <a:endParaRPr lang="es-ES" sz="3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dist="76200" dir="4200000" algn="tl">
                  <a:schemeClr val="tx1"/>
                </a:outerShdw>
              </a:effectLst>
              <a:latin typeface="Rockwell Extra Bold" pitchFamily="18" charset="0"/>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descr="17.jpg"/>
          <p:cNvPicPr>
            <a:picLocks noChangeAspect="1"/>
          </p:cNvPicPr>
          <p:nvPr/>
        </p:nvPicPr>
        <p:blipFill>
          <a:blip r:embed="rId2" cstate="email"/>
          <a:stretch>
            <a:fillRect/>
          </a:stretch>
        </p:blipFill>
        <p:spPr>
          <a:xfrm>
            <a:off x="4643438" y="142852"/>
            <a:ext cx="4286280" cy="6533330"/>
          </a:xfrm>
          <a:prstGeom prst="rect">
            <a:avLst/>
          </a:prstGeom>
          <a:scene3d>
            <a:camera prst="orthographicFront"/>
            <a:lightRig rig="threePt" dir="t"/>
          </a:scene3d>
          <a:sp3d>
            <a:bevelT w="139700" h="139700" prst="divot"/>
          </a:sp3d>
        </p:spPr>
      </p:pic>
      <p:grpSp>
        <p:nvGrpSpPr>
          <p:cNvPr id="8" name="7 Grupo"/>
          <p:cNvGrpSpPr/>
          <p:nvPr/>
        </p:nvGrpSpPr>
        <p:grpSpPr>
          <a:xfrm>
            <a:off x="142844" y="1391111"/>
            <a:ext cx="4286280" cy="4036813"/>
            <a:chOff x="4643438" y="1793690"/>
            <a:chExt cx="4286280" cy="4036813"/>
          </a:xfrm>
        </p:grpSpPr>
        <p:sp>
          <p:nvSpPr>
            <p:cNvPr id="2" name="1 CuadroTexto"/>
            <p:cNvSpPr txBox="1"/>
            <p:nvPr/>
          </p:nvSpPr>
          <p:spPr>
            <a:xfrm>
              <a:off x="4643438" y="1793690"/>
              <a:ext cx="4286280" cy="923330"/>
            </a:xfrm>
            <a:prstGeom prst="rect">
              <a:avLst/>
            </a:prstGeom>
            <a:noFill/>
          </p:spPr>
          <p:txBody>
            <a:bodyPr wrap="square" rtlCol="0">
              <a:spAutoFit/>
            </a:bodyPr>
            <a:lstStyle/>
            <a:p>
              <a:pPr>
                <a:spcBef>
                  <a:spcPts val="1200"/>
                </a:spcBef>
                <a:spcAft>
                  <a:spcPts val="1200"/>
                </a:spcAft>
              </a:pPr>
              <a:r>
                <a:rPr lang="es-ES" b="1" dirty="0" smtClean="0"/>
                <a:t>Existían tres maneras en las que se permitía la destrucción del </a:t>
              </a:r>
              <a:r>
                <a:rPr lang="es-ES" b="1" i="1" dirty="0" err="1" smtClean="0"/>
                <a:t>chametz</a:t>
              </a:r>
              <a:r>
                <a:rPr lang="es-ES" b="1" dirty="0" smtClean="0"/>
                <a:t> (pan con levadura):</a:t>
              </a:r>
            </a:p>
          </p:txBody>
        </p:sp>
        <p:pic>
          <p:nvPicPr>
            <p:cNvPr id="4" name="3 Imagen" descr="pan.png"/>
            <p:cNvPicPr>
              <a:picLocks noChangeAspect="1"/>
            </p:cNvPicPr>
            <p:nvPr/>
          </p:nvPicPr>
          <p:blipFill>
            <a:blip r:embed="rId3" cstate="email"/>
            <a:stretch>
              <a:fillRect/>
            </a:stretch>
          </p:blipFill>
          <p:spPr>
            <a:xfrm>
              <a:off x="4693885" y="3143248"/>
              <a:ext cx="449619" cy="327688"/>
            </a:xfrm>
            <a:prstGeom prst="rect">
              <a:avLst/>
            </a:prstGeom>
          </p:spPr>
        </p:pic>
        <p:sp>
          <p:nvSpPr>
            <p:cNvPr id="5" name="4 Rectángulo"/>
            <p:cNvSpPr/>
            <p:nvPr/>
          </p:nvSpPr>
          <p:spPr>
            <a:xfrm>
              <a:off x="5143504" y="3122069"/>
              <a:ext cx="3571900" cy="2708434"/>
            </a:xfrm>
            <a:prstGeom prst="rect">
              <a:avLst/>
            </a:prstGeom>
          </p:spPr>
          <p:txBody>
            <a:bodyPr wrap="square">
              <a:spAutoFit/>
            </a:bodyPr>
            <a:lstStyle/>
            <a:p>
              <a:pPr lvl="0">
                <a:spcBef>
                  <a:spcPts val="2400"/>
                </a:spcBef>
                <a:spcAft>
                  <a:spcPts val="2400"/>
                </a:spcAft>
              </a:pPr>
              <a:r>
                <a:rPr lang="es-ES" b="1" dirty="0" smtClean="0">
                  <a:solidFill>
                    <a:prstClr val="black"/>
                  </a:solidFill>
                </a:rPr>
                <a:t>Quemarlo.</a:t>
              </a:r>
            </a:p>
            <a:p>
              <a:pPr lvl="0">
                <a:spcBef>
                  <a:spcPts val="2400"/>
                </a:spcBef>
                <a:spcAft>
                  <a:spcPts val="2400"/>
                </a:spcAft>
              </a:pPr>
              <a:r>
                <a:rPr lang="es-ES" b="1" dirty="0" smtClean="0">
                  <a:solidFill>
                    <a:prstClr val="black"/>
                  </a:solidFill>
                </a:rPr>
                <a:t>Hacerlo migajas y esparcirlo al viento.</a:t>
              </a:r>
            </a:p>
            <a:p>
              <a:pPr lvl="0">
                <a:spcBef>
                  <a:spcPts val="2400"/>
                </a:spcBef>
                <a:spcAft>
                  <a:spcPts val="2400"/>
                </a:spcAft>
              </a:pPr>
              <a:r>
                <a:rPr lang="es-ES" b="1" dirty="0" smtClean="0">
                  <a:solidFill>
                    <a:prstClr val="black"/>
                  </a:solidFill>
                </a:rPr>
                <a:t>Tirarlo al mar o a una corriente de agua.</a:t>
              </a:r>
              <a:endParaRPr lang="es-ES" b="1" dirty="0">
                <a:solidFill>
                  <a:prstClr val="black"/>
                </a:solidFill>
              </a:endParaRPr>
            </a:p>
          </p:txBody>
        </p:sp>
        <p:pic>
          <p:nvPicPr>
            <p:cNvPr id="6" name="5 Imagen" descr="pan.png"/>
            <p:cNvPicPr>
              <a:picLocks noChangeAspect="1"/>
            </p:cNvPicPr>
            <p:nvPr/>
          </p:nvPicPr>
          <p:blipFill>
            <a:blip r:embed="rId3" cstate="email"/>
            <a:stretch>
              <a:fillRect/>
            </a:stretch>
          </p:blipFill>
          <p:spPr>
            <a:xfrm>
              <a:off x="4714876" y="4059508"/>
              <a:ext cx="449619" cy="327688"/>
            </a:xfrm>
            <a:prstGeom prst="rect">
              <a:avLst/>
            </a:prstGeom>
          </p:spPr>
        </p:pic>
        <p:pic>
          <p:nvPicPr>
            <p:cNvPr id="7" name="6 Imagen" descr="pan.png"/>
            <p:cNvPicPr>
              <a:picLocks noChangeAspect="1"/>
            </p:cNvPicPr>
            <p:nvPr/>
          </p:nvPicPr>
          <p:blipFill>
            <a:blip r:embed="rId3" cstate="email"/>
            <a:stretch>
              <a:fillRect/>
            </a:stretch>
          </p:blipFill>
          <p:spPr>
            <a:xfrm>
              <a:off x="4714876" y="5173014"/>
              <a:ext cx="449619" cy="327688"/>
            </a:xfrm>
            <a:prstGeom prst="rect">
              <a:avLst/>
            </a:prstGeom>
          </p:spPr>
        </p:pic>
      </p:gr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500562" y="3643314"/>
            <a:ext cx="4429156" cy="2893100"/>
          </a:xfrm>
          <a:prstGeom prst="rect">
            <a:avLst/>
          </a:prstGeom>
          <a:noFill/>
        </p:spPr>
        <p:txBody>
          <a:bodyPr wrap="square" rtlCol="0">
            <a:spAutoFit/>
          </a:bodyPr>
          <a:lstStyle/>
          <a:p>
            <a:pPr>
              <a:spcBef>
                <a:spcPts val="600"/>
              </a:spcBef>
              <a:spcAft>
                <a:spcPts val="600"/>
              </a:spcAft>
            </a:pPr>
            <a:r>
              <a:rPr lang="es-ES" b="1" dirty="0" smtClean="0"/>
              <a:t>Inmediatamente se procedía a preparar </a:t>
            </a:r>
            <a:r>
              <a:rPr lang="es-ES" b="1" i="1" dirty="0" err="1" smtClean="0"/>
              <a:t>matzot</a:t>
            </a:r>
            <a:r>
              <a:rPr lang="es-ES" b="1" dirty="0" smtClean="0"/>
              <a:t> (pan sin levadura).</a:t>
            </a:r>
          </a:p>
          <a:p>
            <a:pPr>
              <a:spcBef>
                <a:spcPts val="600"/>
              </a:spcBef>
              <a:spcAft>
                <a:spcPts val="600"/>
              </a:spcAft>
            </a:pPr>
            <a:r>
              <a:rPr lang="es-ES" b="1" dirty="0" smtClean="0"/>
              <a:t>Había que trabajar rápido y en equipo para poder cocer el pan antes que se pudiese leudar accidentalmente.</a:t>
            </a:r>
          </a:p>
          <a:p>
            <a:pPr>
              <a:spcBef>
                <a:spcPts val="600"/>
              </a:spcBef>
              <a:spcAft>
                <a:spcPts val="600"/>
              </a:spcAft>
            </a:pPr>
            <a:r>
              <a:rPr lang="es-ES" b="1" dirty="0" smtClean="0"/>
              <a:t>La siguiente tarea era la preparación del horno para asar el cordero en cuanto fuese traído del Templo, una vez sacrificado.</a:t>
            </a:r>
            <a:endParaRPr lang="es-ES" b="1" dirty="0"/>
          </a:p>
        </p:txBody>
      </p:sp>
      <p:pic>
        <p:nvPicPr>
          <p:cNvPr id="3" name="2 Imagen" descr="18.jpg"/>
          <p:cNvPicPr>
            <a:picLocks noChangeAspect="1"/>
          </p:cNvPicPr>
          <p:nvPr/>
        </p:nvPicPr>
        <p:blipFill>
          <a:blip r:embed="rId2" cstate="email"/>
          <a:stretch>
            <a:fillRect/>
          </a:stretch>
        </p:blipFill>
        <p:spPr>
          <a:xfrm>
            <a:off x="142844" y="142852"/>
            <a:ext cx="4256972" cy="6500858"/>
          </a:xfrm>
          <a:prstGeom prst="rect">
            <a:avLst/>
          </a:prstGeom>
          <a:scene3d>
            <a:camera prst="orthographicFront"/>
            <a:lightRig rig="threePt" dir="t"/>
          </a:scene3d>
          <a:sp3d>
            <a:bevelT w="101600" prst="riblet"/>
          </a:sp3d>
        </p:spPr>
      </p:pic>
      <p:pic>
        <p:nvPicPr>
          <p:cNvPr id="4" name="3 Imagen" descr="19.jpg"/>
          <p:cNvPicPr>
            <a:picLocks noChangeAspect="1"/>
          </p:cNvPicPr>
          <p:nvPr/>
        </p:nvPicPr>
        <p:blipFill>
          <a:blip r:embed="rId3" cstate="email"/>
          <a:stretch>
            <a:fillRect/>
          </a:stretch>
        </p:blipFill>
        <p:spPr>
          <a:xfrm>
            <a:off x="4475119" y="142852"/>
            <a:ext cx="4449813" cy="3357586"/>
          </a:xfrm>
          <a:prstGeom prst="rect">
            <a:avLst/>
          </a:prstGeom>
          <a:scene3d>
            <a:camera prst="orthographicFront"/>
            <a:lightRig rig="threePt" dir="t"/>
          </a:scene3d>
          <a:sp3d>
            <a:bevelT w="101600" prst="riblet"/>
          </a:sp3d>
        </p:spPr>
      </p:pic>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466721"/>
            <a:ext cx="4286280" cy="2462213"/>
          </a:xfrm>
          <a:prstGeom prst="rect">
            <a:avLst/>
          </a:prstGeom>
          <a:noFill/>
        </p:spPr>
        <p:txBody>
          <a:bodyPr wrap="square" rtlCol="0">
            <a:spAutoFit/>
          </a:bodyPr>
          <a:lstStyle/>
          <a:p>
            <a:pPr>
              <a:spcBef>
                <a:spcPts val="600"/>
              </a:spcBef>
              <a:spcAft>
                <a:spcPts val="600"/>
              </a:spcAft>
            </a:pPr>
            <a:r>
              <a:rPr lang="es-ES" b="1" dirty="0" smtClean="0"/>
              <a:t>Jerusalén se llenaba de grupos de hombres que llevaban sus corderos hacia el Templo.</a:t>
            </a:r>
          </a:p>
          <a:p>
            <a:pPr>
              <a:spcBef>
                <a:spcPts val="600"/>
              </a:spcBef>
              <a:spcAft>
                <a:spcPts val="600"/>
              </a:spcAft>
            </a:pPr>
            <a:r>
              <a:rPr lang="es-ES" b="1" dirty="0" smtClean="0"/>
              <a:t>Al llegar, eran recibidos en las escalinatas del Templo por el coro de sacerdotes y levitas que, con sus trompetas de plata, les daban la bienvenida.</a:t>
            </a:r>
            <a:endParaRPr lang="es-ES" b="1" dirty="0"/>
          </a:p>
        </p:txBody>
      </p:sp>
      <p:pic>
        <p:nvPicPr>
          <p:cNvPr id="3" name="2 Imagen" descr="20.jpg"/>
          <p:cNvPicPr>
            <a:picLocks noChangeAspect="1"/>
          </p:cNvPicPr>
          <p:nvPr/>
        </p:nvPicPr>
        <p:blipFill>
          <a:blip r:embed="rId2" cstate="email"/>
          <a:stretch>
            <a:fillRect/>
          </a:stretch>
        </p:blipFill>
        <p:spPr>
          <a:xfrm>
            <a:off x="4714876" y="142852"/>
            <a:ext cx="4292930" cy="6589452"/>
          </a:xfrm>
          <a:prstGeom prst="rect">
            <a:avLst/>
          </a:prstGeom>
          <a:scene3d>
            <a:camera prst="orthographicFront"/>
            <a:lightRig rig="threePt" dir="t"/>
          </a:scene3d>
          <a:sp3d>
            <a:bevelT w="114300" prst="hardEdge"/>
          </a:sp3d>
        </p:spPr>
      </p:pic>
      <p:pic>
        <p:nvPicPr>
          <p:cNvPr id="4" name="3 Imagen" descr="21.jpg"/>
          <p:cNvPicPr>
            <a:picLocks noChangeAspect="1"/>
          </p:cNvPicPr>
          <p:nvPr/>
        </p:nvPicPr>
        <p:blipFill>
          <a:blip r:embed="rId3" cstate="email"/>
          <a:stretch>
            <a:fillRect/>
          </a:stretch>
        </p:blipFill>
        <p:spPr>
          <a:xfrm>
            <a:off x="214282" y="3550932"/>
            <a:ext cx="4286280" cy="3181372"/>
          </a:xfrm>
          <a:prstGeom prst="rect">
            <a:avLst/>
          </a:prstGeom>
          <a:scene3d>
            <a:camera prst="orthographicFront"/>
            <a:lightRig rig="threePt" dir="t"/>
          </a:scene3d>
          <a:sp3d>
            <a:bevelT w="114300" prst="hardEdge"/>
          </a:sp3d>
        </p:spPr>
      </p:pic>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643438" y="339092"/>
            <a:ext cx="4357718" cy="3447098"/>
          </a:xfrm>
          <a:prstGeom prst="rect">
            <a:avLst/>
          </a:prstGeom>
          <a:noFill/>
        </p:spPr>
        <p:txBody>
          <a:bodyPr wrap="square" rtlCol="0">
            <a:spAutoFit/>
          </a:bodyPr>
          <a:lstStyle/>
          <a:p>
            <a:pPr>
              <a:spcBef>
                <a:spcPts val="600"/>
              </a:spcBef>
              <a:spcAft>
                <a:spcPts val="600"/>
              </a:spcAft>
            </a:pPr>
            <a:r>
              <a:rPr lang="es-ES" b="1" dirty="0" smtClean="0"/>
              <a:t>Cuando el 14 de Nisán caía en sábado semanal, las estrictas leyes del </a:t>
            </a:r>
            <a:r>
              <a:rPr lang="es-ES" b="1" dirty="0" err="1" smtClean="0"/>
              <a:t>Shabbat</a:t>
            </a:r>
            <a:r>
              <a:rPr lang="es-ES" b="1" dirty="0" smtClean="0"/>
              <a:t> les impedían cargar con el cuchillo para sacrificar el cordero por las calles de Jerusalén.</a:t>
            </a:r>
          </a:p>
          <a:p>
            <a:pPr>
              <a:spcBef>
                <a:spcPts val="600"/>
              </a:spcBef>
              <a:spcAft>
                <a:spcPts val="600"/>
              </a:spcAft>
            </a:pPr>
            <a:r>
              <a:rPr lang="es-ES" b="1" dirty="0" smtClean="0"/>
              <a:t>Para evitar quebrar esta ley, ataban el cuchillo entre los cuernos o a la grupa del cordero para que lo llevase.</a:t>
            </a:r>
          </a:p>
          <a:p>
            <a:pPr>
              <a:spcBef>
                <a:spcPts val="600"/>
              </a:spcBef>
              <a:spcAft>
                <a:spcPts val="600"/>
              </a:spcAft>
            </a:pPr>
            <a:r>
              <a:rPr lang="es-ES" b="1" dirty="0" smtClean="0"/>
              <a:t>Así, Jesús recorrió Jerusalén cargando el instrumento con el cual iba a ser sacrificado: la cruz.</a:t>
            </a:r>
            <a:endParaRPr lang="es-ES" b="1" dirty="0"/>
          </a:p>
        </p:txBody>
      </p:sp>
      <p:pic>
        <p:nvPicPr>
          <p:cNvPr id="3" name="2 Imagen" descr="27.jpg"/>
          <p:cNvPicPr>
            <a:picLocks noChangeAspect="1"/>
          </p:cNvPicPr>
          <p:nvPr/>
        </p:nvPicPr>
        <p:blipFill>
          <a:blip r:embed="rId2" cstate="email"/>
          <a:stretch>
            <a:fillRect/>
          </a:stretch>
        </p:blipFill>
        <p:spPr>
          <a:xfrm>
            <a:off x="142844" y="178571"/>
            <a:ext cx="4381294" cy="6500858"/>
          </a:xfrm>
          <a:prstGeom prst="rect">
            <a:avLst/>
          </a:prstGeom>
          <a:scene3d>
            <a:camera prst="orthographicFront"/>
            <a:lightRig rig="threePt" dir="t"/>
          </a:scene3d>
          <a:sp3d>
            <a:bevelT w="114300" prst="artDeco"/>
          </a:sp3d>
        </p:spPr>
      </p:pic>
      <p:pic>
        <p:nvPicPr>
          <p:cNvPr id="4" name="3 Imagen" descr="19.gif"/>
          <p:cNvPicPr>
            <a:picLocks noChangeAspect="1"/>
          </p:cNvPicPr>
          <p:nvPr/>
        </p:nvPicPr>
        <p:blipFill>
          <a:blip r:embed="rId3" cstate="email"/>
          <a:stretch>
            <a:fillRect/>
          </a:stretch>
        </p:blipFill>
        <p:spPr>
          <a:xfrm>
            <a:off x="4857752" y="3976043"/>
            <a:ext cx="3940796" cy="2703386"/>
          </a:xfrm>
          <a:prstGeom prst="rect">
            <a:avLst/>
          </a:prstGeom>
          <a:scene3d>
            <a:camera prst="orthographicFront"/>
            <a:lightRig rig="threePt" dir="t"/>
          </a:scene3d>
          <a:sp3d>
            <a:bevelT w="114300" prst="artDeco"/>
          </a:sp3d>
        </p:spPr>
      </p:pic>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4714884"/>
            <a:ext cx="8501122" cy="2062103"/>
          </a:xfrm>
          <a:prstGeom prst="rect">
            <a:avLst/>
          </a:prstGeom>
          <a:noFill/>
        </p:spPr>
        <p:txBody>
          <a:bodyPr wrap="square" rtlCol="0">
            <a:spAutoFit/>
          </a:bodyPr>
          <a:lstStyle/>
          <a:p>
            <a:pPr>
              <a:spcBef>
                <a:spcPts val="600"/>
              </a:spcBef>
              <a:spcAft>
                <a:spcPts val="600"/>
              </a:spcAft>
            </a:pPr>
            <a:r>
              <a:rPr lang="es-ES" b="1" dirty="0" smtClean="0"/>
              <a:t>Otro impedimento era que no podían volver cargando con el cordero sacrificado hasta sus casas.</a:t>
            </a:r>
          </a:p>
          <a:p>
            <a:pPr>
              <a:spcBef>
                <a:spcPts val="600"/>
              </a:spcBef>
              <a:spcAft>
                <a:spcPts val="600"/>
              </a:spcAft>
            </a:pPr>
            <a:r>
              <a:rPr lang="es-ES" b="1" dirty="0" smtClean="0"/>
              <a:t>Por ello, permanecían en el monte del Templo hasta que pasase el </a:t>
            </a:r>
            <a:r>
              <a:rPr lang="es-ES" b="1" dirty="0" err="1" smtClean="0"/>
              <a:t>Shabbat</a:t>
            </a:r>
            <a:r>
              <a:rPr lang="es-ES" b="1" dirty="0" smtClean="0"/>
              <a:t> antes de llevar a sus casas el cordero para ser asado.</a:t>
            </a:r>
          </a:p>
          <a:p>
            <a:pPr>
              <a:spcBef>
                <a:spcPts val="600"/>
              </a:spcBef>
              <a:spcAft>
                <a:spcPts val="600"/>
              </a:spcAft>
            </a:pPr>
            <a:r>
              <a:rPr lang="es-ES" b="1" dirty="0" smtClean="0"/>
              <a:t>Por supuesto, si el 14 de Nisán no caía en sábado no existían ninguno de estos impedimentos.</a:t>
            </a:r>
            <a:endParaRPr lang="es-ES" b="1" dirty="0"/>
          </a:p>
        </p:txBody>
      </p:sp>
      <p:pic>
        <p:nvPicPr>
          <p:cNvPr id="3" name="2 Imagen" descr="28.jpg"/>
          <p:cNvPicPr>
            <a:picLocks noChangeAspect="1"/>
          </p:cNvPicPr>
          <p:nvPr/>
        </p:nvPicPr>
        <p:blipFill>
          <a:blip r:embed="rId2" cstate="email"/>
          <a:stretch>
            <a:fillRect/>
          </a:stretch>
        </p:blipFill>
        <p:spPr>
          <a:xfrm>
            <a:off x="1464448" y="285728"/>
            <a:ext cx="6215105" cy="4286280"/>
          </a:xfrm>
          <a:prstGeom prst="rect">
            <a:avLst/>
          </a:prstGeom>
          <a:scene3d>
            <a:camera prst="orthographicFront"/>
            <a:lightRig rig="threePt" dir="t"/>
          </a:scene3d>
          <a:sp3d>
            <a:bevelT/>
          </a:sp3d>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14942" y="714356"/>
            <a:ext cx="3786214" cy="1754326"/>
          </a:xfrm>
          <a:prstGeom prst="rect">
            <a:avLst/>
          </a:prstGeom>
          <a:noFill/>
        </p:spPr>
        <p:txBody>
          <a:bodyPr wrap="square" rtlCol="0">
            <a:spAutoFit/>
          </a:bodyPr>
          <a:lstStyle/>
          <a:p>
            <a:r>
              <a:rPr lang="es-ES" b="1" dirty="0" smtClean="0"/>
              <a:t>Para entrar en el Templo se seguía un ritual que comenzaba en la doble puerta de </a:t>
            </a:r>
            <a:r>
              <a:rPr lang="es-ES" b="1" dirty="0" err="1" smtClean="0"/>
              <a:t>Hulda</a:t>
            </a:r>
            <a:r>
              <a:rPr lang="es-ES" b="1" dirty="0" smtClean="0"/>
              <a:t>, donde los oferentes se quitaban sus sandalias de cuero y entraban a la plaza del Templo.</a:t>
            </a:r>
          </a:p>
        </p:txBody>
      </p:sp>
      <p:pic>
        <p:nvPicPr>
          <p:cNvPr id="4" name="3 Imagen" descr="23.jpg"/>
          <p:cNvPicPr>
            <a:picLocks noChangeAspect="1"/>
          </p:cNvPicPr>
          <p:nvPr/>
        </p:nvPicPr>
        <p:blipFill>
          <a:blip r:embed="rId2" cstate="email"/>
          <a:stretch>
            <a:fillRect/>
          </a:stretch>
        </p:blipFill>
        <p:spPr>
          <a:xfrm>
            <a:off x="4500562" y="3312101"/>
            <a:ext cx="4520572" cy="3434461"/>
          </a:xfrm>
          <a:prstGeom prst="rect">
            <a:avLst/>
          </a:prstGeom>
          <a:scene3d>
            <a:camera prst="orthographicFront"/>
            <a:lightRig rig="threePt" dir="t"/>
          </a:scene3d>
          <a:sp3d>
            <a:bevelT prst="relaxedInset"/>
          </a:sp3d>
        </p:spPr>
      </p:pic>
      <p:sp>
        <p:nvSpPr>
          <p:cNvPr id="5" name="4 Rectángulo"/>
          <p:cNvSpPr/>
          <p:nvPr/>
        </p:nvSpPr>
        <p:spPr>
          <a:xfrm>
            <a:off x="857240" y="4452002"/>
            <a:ext cx="2928942" cy="1477328"/>
          </a:xfrm>
          <a:prstGeom prst="rect">
            <a:avLst/>
          </a:prstGeom>
        </p:spPr>
        <p:txBody>
          <a:bodyPr wrap="square">
            <a:spAutoFit/>
          </a:bodyPr>
          <a:lstStyle/>
          <a:p>
            <a:pPr lvl="0"/>
            <a:r>
              <a:rPr lang="es-ES" b="1" dirty="0" smtClean="0">
                <a:solidFill>
                  <a:prstClr val="black"/>
                </a:solidFill>
              </a:rPr>
              <a:t>Desde allí se dirigían al atrio, desde la parte este hasta la entrada del norte, donde había cuatro puertas.</a:t>
            </a:r>
            <a:endParaRPr lang="es-ES" b="1" dirty="0">
              <a:solidFill>
                <a:prstClr val="black"/>
              </a:solidFill>
            </a:endParaRPr>
          </a:p>
        </p:txBody>
      </p:sp>
      <p:pic>
        <p:nvPicPr>
          <p:cNvPr id="3" name="2 Imagen" descr="22.jpg"/>
          <p:cNvPicPr>
            <a:picLocks noChangeAspect="1"/>
          </p:cNvPicPr>
          <p:nvPr/>
        </p:nvPicPr>
        <p:blipFill>
          <a:blip r:embed="rId3" cstate="email"/>
          <a:stretch>
            <a:fillRect/>
          </a:stretch>
        </p:blipFill>
        <p:spPr>
          <a:xfrm>
            <a:off x="142844" y="142852"/>
            <a:ext cx="4738306" cy="3500462"/>
          </a:xfrm>
          <a:prstGeom prst="rect">
            <a:avLst/>
          </a:prstGeom>
          <a:scene3d>
            <a:camera prst="orthographicFront"/>
            <a:lightRig rig="threePt" dir="t"/>
          </a:scene3d>
          <a:sp3d>
            <a:bevelT prst="relaxedInset"/>
          </a:sp3d>
        </p:spPr>
      </p:pic>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42910" y="714356"/>
            <a:ext cx="3429024" cy="1477328"/>
          </a:xfrm>
          <a:prstGeom prst="rect">
            <a:avLst/>
          </a:prstGeom>
        </p:spPr>
        <p:txBody>
          <a:bodyPr wrap="square">
            <a:spAutoFit/>
          </a:bodyPr>
          <a:lstStyle/>
          <a:p>
            <a:r>
              <a:rPr lang="es-ES" b="1" dirty="0" smtClean="0"/>
              <a:t>Allí se encontraba el </a:t>
            </a:r>
            <a:r>
              <a:rPr lang="es-ES" b="1" i="1" dirty="0" err="1" smtClean="0"/>
              <a:t>sorreg</a:t>
            </a:r>
            <a:r>
              <a:rPr lang="es-ES" b="1" dirty="0" smtClean="0"/>
              <a:t>, una valla que solo podían cruzar aquellos que habían sido purificados por la ceniza de la vaca roja.</a:t>
            </a:r>
            <a:endParaRPr lang="es-ES" b="1" dirty="0"/>
          </a:p>
        </p:txBody>
      </p:sp>
      <p:pic>
        <p:nvPicPr>
          <p:cNvPr id="3" name="2 Imagen" descr="24.jpg"/>
          <p:cNvPicPr>
            <a:picLocks noChangeAspect="1"/>
          </p:cNvPicPr>
          <p:nvPr/>
        </p:nvPicPr>
        <p:blipFill>
          <a:blip r:embed="rId2" cstate="email"/>
          <a:stretch>
            <a:fillRect/>
          </a:stretch>
        </p:blipFill>
        <p:spPr>
          <a:xfrm>
            <a:off x="4736467" y="142852"/>
            <a:ext cx="4231328" cy="3143272"/>
          </a:xfrm>
          <a:prstGeom prst="rect">
            <a:avLst/>
          </a:prstGeom>
          <a:scene3d>
            <a:camera prst="orthographicFront"/>
            <a:lightRig rig="threePt" dir="t"/>
          </a:scene3d>
          <a:sp3d>
            <a:bevelT w="139700" prst="cross"/>
          </a:sp3d>
        </p:spPr>
      </p:pic>
      <p:pic>
        <p:nvPicPr>
          <p:cNvPr id="4" name="3 Imagen" descr="25.jpg"/>
          <p:cNvPicPr>
            <a:picLocks noChangeAspect="1"/>
          </p:cNvPicPr>
          <p:nvPr/>
        </p:nvPicPr>
        <p:blipFill>
          <a:blip r:embed="rId3" cstate="email"/>
          <a:stretch>
            <a:fillRect/>
          </a:stretch>
        </p:blipFill>
        <p:spPr>
          <a:xfrm>
            <a:off x="142844" y="3370666"/>
            <a:ext cx="4357718" cy="3345416"/>
          </a:xfrm>
          <a:prstGeom prst="rect">
            <a:avLst/>
          </a:prstGeom>
          <a:scene3d>
            <a:camera prst="orthographicFront"/>
            <a:lightRig rig="threePt" dir="t"/>
          </a:scene3d>
          <a:sp3d>
            <a:bevelT w="139700" prst="cross"/>
          </a:sp3d>
        </p:spPr>
      </p:pic>
      <p:sp>
        <p:nvSpPr>
          <p:cNvPr id="5" name="4 Rectángulo"/>
          <p:cNvSpPr/>
          <p:nvPr/>
        </p:nvSpPr>
        <p:spPr>
          <a:xfrm>
            <a:off x="4945089" y="4000504"/>
            <a:ext cx="3913191" cy="2031325"/>
          </a:xfrm>
          <a:prstGeom prst="rect">
            <a:avLst/>
          </a:prstGeom>
        </p:spPr>
        <p:txBody>
          <a:bodyPr wrap="square">
            <a:spAutoFit/>
          </a:bodyPr>
          <a:lstStyle/>
          <a:p>
            <a:r>
              <a:rPr lang="es-ES" b="1" dirty="0" smtClean="0">
                <a:solidFill>
                  <a:prstClr val="black"/>
                </a:solidFill>
              </a:rPr>
              <a:t>Junto al </a:t>
            </a:r>
            <a:r>
              <a:rPr lang="es-ES" b="1" i="1" dirty="0" err="1" smtClean="0">
                <a:solidFill>
                  <a:prstClr val="black"/>
                </a:solidFill>
              </a:rPr>
              <a:t>sorreg</a:t>
            </a:r>
            <a:r>
              <a:rPr lang="es-ES" b="1" dirty="0" smtClean="0">
                <a:solidFill>
                  <a:prstClr val="black"/>
                </a:solidFill>
              </a:rPr>
              <a:t> estaban colocadas unas losas sobre las cuales los oferentes se postraban en oración humilde para dar gracias a Dios antes de entrar al Atrio, según una tradición que se remontaba al tiempo de Salomón.</a:t>
            </a:r>
            <a:endParaRPr lang="es-ES" dirty="0"/>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2857496"/>
            <a:ext cx="8715436" cy="923330"/>
          </a:xfrm>
          <a:prstGeom prst="rect">
            <a:avLst/>
          </a:prstGeom>
          <a:noFill/>
        </p:spPr>
        <p:txBody>
          <a:bodyPr wrap="square" rtlCol="0">
            <a:spAutoFit/>
          </a:bodyPr>
          <a:lstStyle/>
          <a:p>
            <a:r>
              <a:rPr lang="es-ES" b="1" dirty="0" smtClean="0"/>
              <a:t>Cuando un grupo había acabado sus sacrificios, las puertas se abrían para dejar entrar a un nuevo grupo que era recibido nuevamente al son del </a:t>
            </a:r>
            <a:r>
              <a:rPr lang="es-ES" b="1" i="1" dirty="0" err="1" smtClean="0"/>
              <a:t>shofar</a:t>
            </a:r>
            <a:r>
              <a:rPr lang="es-ES" b="1" dirty="0" smtClean="0"/>
              <a:t> y las trompetas de plata.</a:t>
            </a:r>
            <a:endParaRPr lang="es-ES" b="1" dirty="0"/>
          </a:p>
        </p:txBody>
      </p:sp>
      <p:pic>
        <p:nvPicPr>
          <p:cNvPr id="3" name="2 Imagen" descr="26.jpg"/>
          <p:cNvPicPr>
            <a:picLocks noChangeAspect="1"/>
          </p:cNvPicPr>
          <p:nvPr/>
        </p:nvPicPr>
        <p:blipFill>
          <a:blip r:embed="rId2" cstate="email"/>
          <a:stretch>
            <a:fillRect/>
          </a:stretch>
        </p:blipFill>
        <p:spPr>
          <a:xfrm>
            <a:off x="214282" y="142852"/>
            <a:ext cx="3459480" cy="2545080"/>
          </a:xfrm>
          <a:prstGeom prst="rect">
            <a:avLst/>
          </a:prstGeom>
          <a:scene3d>
            <a:camera prst="orthographicFront"/>
            <a:lightRig rig="threePt" dir="t"/>
          </a:scene3d>
          <a:sp3d>
            <a:bevelT w="165100" prst="coolSlant"/>
          </a:sp3d>
        </p:spPr>
      </p:pic>
      <p:pic>
        <p:nvPicPr>
          <p:cNvPr id="4" name="3 Imagen" descr="29.jpg"/>
          <p:cNvPicPr>
            <a:picLocks noChangeAspect="1"/>
          </p:cNvPicPr>
          <p:nvPr/>
        </p:nvPicPr>
        <p:blipFill>
          <a:blip r:embed="rId3" cstate="email"/>
          <a:stretch>
            <a:fillRect/>
          </a:stretch>
        </p:blipFill>
        <p:spPr>
          <a:xfrm>
            <a:off x="5429256" y="142852"/>
            <a:ext cx="3543300" cy="2545080"/>
          </a:xfrm>
          <a:prstGeom prst="rect">
            <a:avLst/>
          </a:prstGeom>
          <a:scene3d>
            <a:camera prst="orthographicFront"/>
            <a:lightRig rig="threePt" dir="t"/>
          </a:scene3d>
          <a:sp3d>
            <a:bevelT w="165100" prst="coolSlant"/>
          </a:sp3d>
        </p:spPr>
      </p:pic>
      <p:pic>
        <p:nvPicPr>
          <p:cNvPr id="5" name="4 Imagen" descr="31.jpg"/>
          <p:cNvPicPr>
            <a:picLocks noChangeAspect="1"/>
          </p:cNvPicPr>
          <p:nvPr/>
        </p:nvPicPr>
        <p:blipFill>
          <a:blip r:embed="rId4" cstate="email"/>
          <a:stretch>
            <a:fillRect/>
          </a:stretch>
        </p:blipFill>
        <p:spPr>
          <a:xfrm>
            <a:off x="2293636" y="3929065"/>
            <a:ext cx="4278628" cy="2786083"/>
          </a:xfrm>
          <a:prstGeom prst="rect">
            <a:avLst/>
          </a:prstGeom>
          <a:scene3d>
            <a:camera prst="orthographicFront"/>
            <a:lightRig rig="threePt" dir="t"/>
          </a:scene3d>
          <a:sp3d>
            <a:bevelT w="165100" prst="coolSlant"/>
          </a:sp3d>
        </p:spPr>
      </p:pic>
      <p:sp>
        <p:nvSpPr>
          <p:cNvPr id="6" name="5 Rectángulo"/>
          <p:cNvSpPr/>
          <p:nvPr/>
        </p:nvSpPr>
        <p:spPr>
          <a:xfrm>
            <a:off x="3714744" y="261230"/>
            <a:ext cx="1643074" cy="2308324"/>
          </a:xfrm>
          <a:prstGeom prst="rect">
            <a:avLst/>
          </a:prstGeom>
        </p:spPr>
        <p:txBody>
          <a:bodyPr wrap="square">
            <a:spAutoFit/>
          </a:bodyPr>
          <a:lstStyle/>
          <a:p>
            <a:pPr lvl="0"/>
            <a:r>
              <a:rPr lang="es-ES" b="1" dirty="0" smtClean="0">
                <a:solidFill>
                  <a:prstClr val="black"/>
                </a:solidFill>
              </a:rPr>
              <a:t>Los sacerdotes debían cerrar las puertas del Atrio para limitar el aforo del recinto.</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929058" y="785794"/>
            <a:ext cx="5072098" cy="1754326"/>
          </a:xfrm>
          <a:prstGeom prst="rect">
            <a:avLst/>
          </a:prstGeom>
          <a:noFill/>
        </p:spPr>
        <p:txBody>
          <a:bodyPr wrap="square" rtlCol="0">
            <a:spAutoFit/>
          </a:bodyPr>
          <a:lstStyle/>
          <a:p>
            <a:r>
              <a:rPr lang="es-ES" b="1" dirty="0" smtClean="0"/>
              <a:t>Mientras se dirigían al lugar donde debían sacrificar el cordero, el coro de levitas (acompañado por trompetas, arpas, liras y címbalos) entonaban los cánticos de </a:t>
            </a:r>
            <a:r>
              <a:rPr lang="es-ES" b="1" i="1" dirty="0" err="1" smtClean="0"/>
              <a:t>Hallel</a:t>
            </a:r>
            <a:r>
              <a:rPr lang="es-ES" b="1" dirty="0" smtClean="0"/>
              <a:t> (una colección de salmos que incluyen alabanzas –Aleluyas)</a:t>
            </a:r>
            <a:endParaRPr lang="es-ES" b="1" dirty="0"/>
          </a:p>
        </p:txBody>
      </p:sp>
      <p:pic>
        <p:nvPicPr>
          <p:cNvPr id="3" name="2 Imagen" descr="30.jpg"/>
          <p:cNvPicPr>
            <a:picLocks noChangeAspect="1"/>
          </p:cNvPicPr>
          <p:nvPr/>
        </p:nvPicPr>
        <p:blipFill>
          <a:blip r:embed="rId2" cstate="email"/>
          <a:stretch>
            <a:fillRect/>
          </a:stretch>
        </p:blipFill>
        <p:spPr>
          <a:xfrm>
            <a:off x="142844" y="214290"/>
            <a:ext cx="3613334" cy="6429420"/>
          </a:xfrm>
          <a:prstGeom prst="rect">
            <a:avLst/>
          </a:prstGeom>
          <a:scene3d>
            <a:camera prst="orthographicFront"/>
            <a:lightRig rig="threePt" dir="t"/>
          </a:scene3d>
          <a:sp3d>
            <a:bevelT prst="angle"/>
          </a:sp3d>
        </p:spPr>
      </p:pic>
      <p:pic>
        <p:nvPicPr>
          <p:cNvPr id="4" name="3 Imagen" descr="32.jpg"/>
          <p:cNvPicPr>
            <a:picLocks noChangeAspect="1"/>
          </p:cNvPicPr>
          <p:nvPr/>
        </p:nvPicPr>
        <p:blipFill>
          <a:blip r:embed="rId3" cstate="email"/>
          <a:stretch>
            <a:fillRect/>
          </a:stretch>
        </p:blipFill>
        <p:spPr>
          <a:xfrm>
            <a:off x="3786182" y="2971797"/>
            <a:ext cx="5245590" cy="3671913"/>
          </a:xfrm>
          <a:prstGeom prst="rect">
            <a:avLst/>
          </a:prstGeom>
          <a:scene3d>
            <a:camera prst="orthographicFront"/>
            <a:lightRig rig="threePt" dir="t"/>
          </a:scene3d>
          <a:sp3d>
            <a:bevelT prst="angle"/>
          </a:sp3d>
        </p:spPr>
      </p:pic>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descr="33.jpg"/>
          <p:cNvPicPr>
            <a:picLocks noChangeAspect="1"/>
          </p:cNvPicPr>
          <p:nvPr/>
        </p:nvPicPr>
        <p:blipFill>
          <a:blip r:embed="rId2" cstate="email"/>
          <a:stretch>
            <a:fillRect/>
          </a:stretch>
        </p:blipFill>
        <p:spPr>
          <a:xfrm>
            <a:off x="203002" y="857232"/>
            <a:ext cx="4583312" cy="3286148"/>
          </a:xfrm>
          <a:prstGeom prst="rect">
            <a:avLst/>
          </a:prstGeom>
          <a:scene3d>
            <a:camera prst="orthographicFront"/>
            <a:lightRig rig="threePt" dir="t"/>
          </a:scene3d>
          <a:sp3d>
            <a:bevelT w="152400" h="50800" prst="softRound"/>
          </a:sp3d>
        </p:spPr>
      </p:pic>
      <p:pic>
        <p:nvPicPr>
          <p:cNvPr id="3" name="2 Imagen" descr="34.jpg"/>
          <p:cNvPicPr>
            <a:picLocks noChangeAspect="1"/>
          </p:cNvPicPr>
          <p:nvPr/>
        </p:nvPicPr>
        <p:blipFill>
          <a:blip r:embed="rId3" cstate="email"/>
          <a:stretch>
            <a:fillRect/>
          </a:stretch>
        </p:blipFill>
        <p:spPr>
          <a:xfrm>
            <a:off x="5143504" y="857232"/>
            <a:ext cx="3817620" cy="3276600"/>
          </a:xfrm>
          <a:prstGeom prst="rect">
            <a:avLst/>
          </a:prstGeom>
          <a:scene3d>
            <a:camera prst="orthographicFront"/>
            <a:lightRig rig="threePt" dir="t"/>
          </a:scene3d>
          <a:sp3d>
            <a:bevelT w="152400" h="50800" prst="softRound"/>
          </a:sp3d>
        </p:spPr>
      </p:pic>
      <p:sp>
        <p:nvSpPr>
          <p:cNvPr id="4" name="3 CuadroTexto"/>
          <p:cNvSpPr txBox="1"/>
          <p:nvPr/>
        </p:nvSpPr>
        <p:spPr>
          <a:xfrm>
            <a:off x="357158" y="4857760"/>
            <a:ext cx="8215370" cy="1287532"/>
          </a:xfrm>
          <a:prstGeom prst="rect">
            <a:avLst/>
          </a:prstGeom>
          <a:noFill/>
        </p:spPr>
        <p:txBody>
          <a:bodyPr wrap="square" rtlCol="0">
            <a:spAutoFit/>
          </a:bodyPr>
          <a:lstStyle/>
          <a:p>
            <a:pPr>
              <a:lnSpc>
                <a:spcPct val="150000"/>
              </a:lnSpc>
            </a:pPr>
            <a:r>
              <a:rPr lang="es-ES" b="1" dirty="0" smtClean="0"/>
              <a:t>En el lugar preparado para los sacrificios, estaban clavados unos hierros en forma de U invertida donde se colocaba el cuello del animal para facilitar su degüelle y recoger fácilmente la sangre.</a:t>
            </a:r>
            <a:endParaRPr lang="es-ES" b="1"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142852"/>
            <a:ext cx="8858312" cy="2616101"/>
          </a:xfrm>
          <a:prstGeom prst="rect">
            <a:avLst/>
          </a:prstGeom>
        </p:spPr>
        <p:txBody>
          <a:bodyPr wrap="square">
            <a:spAutoFit/>
          </a:bodyPr>
          <a:lstStyle/>
          <a:p>
            <a:pPr>
              <a:spcBef>
                <a:spcPts val="600"/>
              </a:spcBef>
              <a:spcAft>
                <a:spcPts val="600"/>
              </a:spcAft>
            </a:pPr>
            <a:r>
              <a:rPr lang="es-ES" b="1" dirty="0"/>
              <a:t>Los preparativos para la Pascua </a:t>
            </a:r>
            <a:r>
              <a:rPr lang="es-ES" b="1" dirty="0" smtClean="0"/>
              <a:t>comenzaban en </a:t>
            </a:r>
            <a:r>
              <a:rPr lang="es-ES" b="1" dirty="0" err="1"/>
              <a:t>Rosh</a:t>
            </a:r>
            <a:r>
              <a:rPr lang="es-ES" b="1" dirty="0"/>
              <a:t> </a:t>
            </a:r>
            <a:r>
              <a:rPr lang="es-ES" b="1" dirty="0" err="1"/>
              <a:t>Jodesh</a:t>
            </a:r>
            <a:r>
              <a:rPr lang="es-ES" b="1" dirty="0"/>
              <a:t> </a:t>
            </a:r>
            <a:r>
              <a:rPr lang="es-ES" b="1" dirty="0" err="1"/>
              <a:t>Adar</a:t>
            </a:r>
            <a:r>
              <a:rPr lang="es-ES" b="1" dirty="0"/>
              <a:t>, (el primero de </a:t>
            </a:r>
            <a:r>
              <a:rPr lang="es-ES" b="1" dirty="0" err="1"/>
              <a:t>Adar</a:t>
            </a:r>
            <a:r>
              <a:rPr lang="es-ES" b="1" dirty="0"/>
              <a:t>), seis semanas </a:t>
            </a:r>
            <a:r>
              <a:rPr lang="es-ES" b="1" dirty="0" smtClean="0"/>
              <a:t>antes </a:t>
            </a:r>
            <a:r>
              <a:rPr lang="es-ES" b="1" dirty="0"/>
              <a:t>de la noche </a:t>
            </a:r>
            <a:r>
              <a:rPr lang="es-ES" b="1" dirty="0" smtClean="0"/>
              <a:t>de Pascua.</a:t>
            </a:r>
          </a:p>
          <a:p>
            <a:pPr>
              <a:spcBef>
                <a:spcPts val="600"/>
              </a:spcBef>
              <a:spcAft>
                <a:spcPts val="600"/>
              </a:spcAft>
            </a:pPr>
            <a:r>
              <a:rPr lang="es-ES" b="1" dirty="0" smtClean="0"/>
              <a:t>Cada familia tenía la </a:t>
            </a:r>
            <a:r>
              <a:rPr lang="es-ES" b="1" dirty="0"/>
              <a:t>obligación de contribuir con </a:t>
            </a:r>
            <a:r>
              <a:rPr lang="es-ES" b="1" dirty="0" smtClean="0"/>
              <a:t>medio </a:t>
            </a:r>
            <a:r>
              <a:rPr lang="es-ES" b="1" dirty="0"/>
              <a:t>shekel </a:t>
            </a:r>
            <a:r>
              <a:rPr lang="es-ES" b="1" dirty="0" smtClean="0"/>
              <a:t>a la compra de animales para los sacrificios que se realizaban en el </a:t>
            </a:r>
            <a:r>
              <a:rPr lang="es-ES" b="1" dirty="0"/>
              <a:t>Templo </a:t>
            </a:r>
            <a:r>
              <a:rPr lang="es-ES" b="1" dirty="0" smtClean="0"/>
              <a:t>de Jerusalén en nombre de la comunidad (los sacrificios matutino y vespertino, los sacrificios especiales de las festividades, etc.).</a:t>
            </a:r>
          </a:p>
          <a:p>
            <a:pPr>
              <a:spcBef>
                <a:spcPts val="600"/>
              </a:spcBef>
              <a:spcAft>
                <a:spcPts val="600"/>
              </a:spcAft>
            </a:pPr>
            <a:r>
              <a:rPr lang="es-ES" b="1" dirty="0" smtClean="0"/>
              <a:t>Ese día se recogía esta contribución y se entregaba a una persona designada especialmente para llevarla a los tesoros del Templo.</a:t>
            </a:r>
            <a:endParaRPr lang="es-ES" b="1" dirty="0"/>
          </a:p>
        </p:txBody>
      </p:sp>
      <p:pic>
        <p:nvPicPr>
          <p:cNvPr id="3" name="2 Imagen" descr="01.JPG"/>
          <p:cNvPicPr>
            <a:picLocks noChangeAspect="1"/>
          </p:cNvPicPr>
          <p:nvPr/>
        </p:nvPicPr>
        <p:blipFill>
          <a:blip r:embed="rId2" cstate="email"/>
          <a:stretch>
            <a:fillRect/>
          </a:stretch>
        </p:blipFill>
        <p:spPr>
          <a:xfrm>
            <a:off x="1714480" y="2786058"/>
            <a:ext cx="5715040" cy="3897613"/>
          </a:xfrm>
          <a:prstGeom prst="rect">
            <a:avLst/>
          </a:prstGeom>
          <a:scene3d>
            <a:camera prst="orthographicFront"/>
            <a:lightRig rig="threePt" dir="t"/>
          </a:scene3d>
          <a:sp3d>
            <a:bevelT/>
          </a:sp3d>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592654"/>
            <a:ext cx="4000528" cy="5693866"/>
          </a:xfrm>
          <a:prstGeom prst="rect">
            <a:avLst/>
          </a:prstGeom>
          <a:noFill/>
        </p:spPr>
        <p:txBody>
          <a:bodyPr wrap="square" rtlCol="0">
            <a:spAutoFit/>
          </a:bodyPr>
          <a:lstStyle/>
          <a:p>
            <a:pPr>
              <a:spcBef>
                <a:spcPts val="600"/>
              </a:spcBef>
              <a:spcAft>
                <a:spcPts val="600"/>
              </a:spcAft>
            </a:pPr>
            <a:r>
              <a:rPr lang="es-ES" b="1" dirty="0" smtClean="0"/>
              <a:t>Cada sacerdote se colocaba al lado de un oferente formando dos hileras en forma de U.</a:t>
            </a:r>
          </a:p>
          <a:p>
            <a:pPr>
              <a:spcBef>
                <a:spcPts val="600"/>
              </a:spcBef>
              <a:spcAft>
                <a:spcPts val="600"/>
              </a:spcAft>
            </a:pPr>
            <a:r>
              <a:rPr lang="es-ES" b="1" dirty="0" smtClean="0"/>
              <a:t>La sangre se recogía en unos recipientes llamados </a:t>
            </a:r>
            <a:r>
              <a:rPr lang="es-ES" b="1" i="1" dirty="0" err="1" smtClean="0"/>
              <a:t>mizrak</a:t>
            </a:r>
            <a:r>
              <a:rPr lang="es-ES" b="1" dirty="0" smtClean="0"/>
              <a:t>.</a:t>
            </a:r>
          </a:p>
          <a:p>
            <a:pPr>
              <a:spcBef>
                <a:spcPts val="600"/>
              </a:spcBef>
              <a:spcAft>
                <a:spcPts val="600"/>
              </a:spcAft>
            </a:pPr>
            <a:r>
              <a:rPr lang="es-ES" b="1" dirty="0" smtClean="0"/>
              <a:t>El sacerdote colocado en el extremo de la U más cercano al altar vertía el contenido de su </a:t>
            </a:r>
            <a:r>
              <a:rPr lang="es-ES" b="1" i="1" dirty="0" err="1" smtClean="0"/>
              <a:t>mizrak</a:t>
            </a:r>
            <a:r>
              <a:rPr lang="es-ES" b="1" dirty="0" smtClean="0"/>
              <a:t> en la base del Altar de los Holocaustos.</a:t>
            </a:r>
          </a:p>
          <a:p>
            <a:pPr>
              <a:spcBef>
                <a:spcPts val="600"/>
              </a:spcBef>
              <a:spcAft>
                <a:spcPts val="600"/>
              </a:spcAft>
            </a:pPr>
            <a:r>
              <a:rPr lang="es-ES" b="1" dirty="0" smtClean="0"/>
              <a:t>En ese momento, cada sacerdote pasaba su </a:t>
            </a:r>
            <a:r>
              <a:rPr lang="es-ES" b="1" i="1" dirty="0" err="1" smtClean="0"/>
              <a:t>mizrak</a:t>
            </a:r>
            <a:r>
              <a:rPr lang="es-ES" b="1" dirty="0" smtClean="0"/>
              <a:t> al sacerdote que tenía al lado y el sacerdote del otro extremo de la U recibía la </a:t>
            </a:r>
            <a:r>
              <a:rPr lang="es-ES" b="1" i="1" dirty="0" err="1" smtClean="0"/>
              <a:t>mizrak</a:t>
            </a:r>
            <a:r>
              <a:rPr lang="es-ES" b="1" dirty="0" smtClean="0"/>
              <a:t> vacía.</a:t>
            </a:r>
          </a:p>
          <a:p>
            <a:pPr>
              <a:spcBef>
                <a:spcPts val="600"/>
              </a:spcBef>
              <a:spcAft>
                <a:spcPts val="600"/>
              </a:spcAft>
            </a:pPr>
            <a:r>
              <a:rPr lang="es-ES" b="1" dirty="0" smtClean="0"/>
              <a:t>De esta forma se podía derramar toda la sangre con asombrosa rapidez.</a:t>
            </a:r>
            <a:endParaRPr lang="es-ES" b="1" dirty="0"/>
          </a:p>
        </p:txBody>
      </p:sp>
      <p:pic>
        <p:nvPicPr>
          <p:cNvPr id="3" name="2 Imagen" descr="35.jpg"/>
          <p:cNvPicPr>
            <a:picLocks noChangeAspect="1"/>
          </p:cNvPicPr>
          <p:nvPr/>
        </p:nvPicPr>
        <p:blipFill>
          <a:blip r:embed="rId2" cstate="email"/>
          <a:stretch>
            <a:fillRect/>
          </a:stretch>
        </p:blipFill>
        <p:spPr>
          <a:xfrm>
            <a:off x="4397047" y="142852"/>
            <a:ext cx="4546460" cy="3286148"/>
          </a:xfrm>
          <a:prstGeom prst="rect">
            <a:avLst/>
          </a:prstGeom>
          <a:scene3d>
            <a:camera prst="orthographicFront"/>
            <a:lightRig rig="threePt" dir="t"/>
          </a:scene3d>
          <a:sp3d>
            <a:bevelT prst="convex"/>
          </a:sp3d>
        </p:spPr>
      </p:pic>
      <p:pic>
        <p:nvPicPr>
          <p:cNvPr id="4" name="3 Imagen" descr="36.jpg"/>
          <p:cNvPicPr>
            <a:picLocks noChangeAspect="1"/>
          </p:cNvPicPr>
          <p:nvPr/>
        </p:nvPicPr>
        <p:blipFill>
          <a:blip r:embed="rId3" cstate="email"/>
          <a:stretch>
            <a:fillRect/>
          </a:stretch>
        </p:blipFill>
        <p:spPr>
          <a:xfrm>
            <a:off x="5584180" y="3500438"/>
            <a:ext cx="2172195" cy="3187124"/>
          </a:xfrm>
          <a:prstGeom prst="rect">
            <a:avLst/>
          </a:prstGeom>
          <a:scene3d>
            <a:camera prst="orthographicFront"/>
            <a:lightRig rig="threePt" dir="t"/>
          </a:scene3d>
          <a:sp3d>
            <a:bevelT prst="convex"/>
          </a:sp3d>
        </p:spPr>
      </p:pic>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214942" y="2369736"/>
            <a:ext cx="3714776" cy="2118529"/>
          </a:xfrm>
          <a:prstGeom prst="rect">
            <a:avLst/>
          </a:prstGeom>
          <a:noFill/>
        </p:spPr>
        <p:txBody>
          <a:bodyPr wrap="square" rtlCol="0">
            <a:spAutoFit/>
          </a:bodyPr>
          <a:lstStyle/>
          <a:p>
            <a:pPr>
              <a:lnSpc>
                <a:spcPct val="150000"/>
              </a:lnSpc>
            </a:pPr>
            <a:r>
              <a:rPr lang="es-ES" b="1" dirty="0" smtClean="0"/>
              <a:t>Los sacerdotes entonces llevaban al Altar las partes de los corderos que no se podían comer (por ejemplo, la grasa) donde eran arrojadas al fuego.</a:t>
            </a:r>
            <a:endParaRPr lang="es-ES" b="1" dirty="0"/>
          </a:p>
        </p:txBody>
      </p:sp>
      <p:pic>
        <p:nvPicPr>
          <p:cNvPr id="3" name="2 Imagen" descr="37.jpg"/>
          <p:cNvPicPr>
            <a:picLocks noChangeAspect="1"/>
          </p:cNvPicPr>
          <p:nvPr/>
        </p:nvPicPr>
        <p:blipFill>
          <a:blip r:embed="rId2" cstate="email"/>
          <a:stretch>
            <a:fillRect/>
          </a:stretch>
        </p:blipFill>
        <p:spPr>
          <a:xfrm>
            <a:off x="142843" y="142852"/>
            <a:ext cx="4692990" cy="3357586"/>
          </a:xfrm>
          <a:prstGeom prst="rect">
            <a:avLst/>
          </a:prstGeom>
          <a:scene3d>
            <a:camera prst="orthographicFront"/>
            <a:lightRig rig="threePt" dir="t"/>
          </a:scene3d>
          <a:sp3d>
            <a:bevelT prst="slope"/>
          </a:sp3d>
        </p:spPr>
      </p:pic>
      <p:pic>
        <p:nvPicPr>
          <p:cNvPr id="4" name="3 Imagen" descr="38.jpg"/>
          <p:cNvPicPr>
            <a:picLocks noChangeAspect="1"/>
          </p:cNvPicPr>
          <p:nvPr/>
        </p:nvPicPr>
        <p:blipFill>
          <a:blip r:embed="rId3" cstate="email"/>
          <a:stretch>
            <a:fillRect/>
          </a:stretch>
        </p:blipFill>
        <p:spPr>
          <a:xfrm>
            <a:off x="142844" y="3554713"/>
            <a:ext cx="4714908" cy="3143272"/>
          </a:xfrm>
          <a:prstGeom prst="rect">
            <a:avLst/>
          </a:prstGeom>
          <a:scene3d>
            <a:camera prst="orthographicFront"/>
            <a:lightRig rig="threePt" dir="t"/>
          </a:scene3d>
          <a:sp3d>
            <a:bevelT prst="slope"/>
          </a:sp3d>
        </p:spPr>
      </p:pic>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71414"/>
            <a:ext cx="9144000" cy="800219"/>
          </a:xfrm>
          <a:prstGeom prst="rect">
            <a:avLst/>
          </a:prstGeom>
          <a:noFill/>
        </p:spPr>
        <p:txBody>
          <a:bodyPr wrap="square" rtlCol="0">
            <a:spAutoFit/>
          </a:bodyPr>
          <a:lstStyle/>
          <a:p>
            <a:pPr>
              <a:spcBef>
                <a:spcPts val="600"/>
              </a:spcBef>
              <a:spcAft>
                <a:spcPts val="600"/>
              </a:spcAft>
            </a:pPr>
            <a:r>
              <a:rPr lang="es-ES" b="1" dirty="0" smtClean="0"/>
              <a:t>El sacerdote colgaba el cordero en un pilar de mármol y lo desollaba.</a:t>
            </a:r>
          </a:p>
          <a:p>
            <a:pPr>
              <a:spcBef>
                <a:spcPts val="600"/>
              </a:spcBef>
              <a:spcAft>
                <a:spcPts val="600"/>
              </a:spcAft>
            </a:pPr>
            <a:r>
              <a:rPr lang="es-ES" b="1" dirty="0" smtClean="0"/>
              <a:t>Como no había suficientes pilares, algunos eran desollados colgados de un palo.</a:t>
            </a:r>
            <a:endParaRPr lang="es-ES" b="1" dirty="0"/>
          </a:p>
        </p:txBody>
      </p:sp>
      <p:pic>
        <p:nvPicPr>
          <p:cNvPr id="3" name="2 Imagen" descr="39.jpg"/>
          <p:cNvPicPr>
            <a:picLocks noChangeAspect="1"/>
          </p:cNvPicPr>
          <p:nvPr/>
        </p:nvPicPr>
        <p:blipFill>
          <a:blip r:embed="rId2" cstate="email"/>
          <a:stretch>
            <a:fillRect/>
          </a:stretch>
        </p:blipFill>
        <p:spPr>
          <a:xfrm>
            <a:off x="357157" y="987474"/>
            <a:ext cx="3857653" cy="5727674"/>
          </a:xfrm>
          <a:prstGeom prst="rect">
            <a:avLst/>
          </a:prstGeom>
          <a:scene3d>
            <a:camera prst="orthographicFront"/>
            <a:lightRig rig="threePt" dir="t"/>
          </a:scene3d>
          <a:sp3d>
            <a:bevelT/>
          </a:sp3d>
        </p:spPr>
      </p:pic>
      <p:pic>
        <p:nvPicPr>
          <p:cNvPr id="4" name="3 Imagen" descr="40.jpg"/>
          <p:cNvPicPr>
            <a:picLocks noChangeAspect="1"/>
          </p:cNvPicPr>
          <p:nvPr/>
        </p:nvPicPr>
        <p:blipFill>
          <a:blip r:embed="rId3" cstate="email"/>
          <a:stretch>
            <a:fillRect/>
          </a:stretch>
        </p:blipFill>
        <p:spPr>
          <a:xfrm>
            <a:off x="4714876" y="1013337"/>
            <a:ext cx="4051286" cy="5701811"/>
          </a:xfrm>
          <a:prstGeom prst="rect">
            <a:avLst/>
          </a:prstGeom>
          <a:scene3d>
            <a:camera prst="orthographicFront"/>
            <a:lightRig rig="threePt" dir="t"/>
          </a:scene3d>
          <a:sp3d>
            <a:bevelT/>
          </a:sp3d>
        </p:spPr>
      </p:pic>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4500570"/>
            <a:ext cx="4572032" cy="1477328"/>
          </a:xfrm>
          <a:prstGeom prst="rect">
            <a:avLst/>
          </a:prstGeom>
          <a:noFill/>
        </p:spPr>
        <p:txBody>
          <a:bodyPr wrap="square" rtlCol="0">
            <a:spAutoFit/>
          </a:bodyPr>
          <a:lstStyle/>
          <a:p>
            <a:r>
              <a:rPr lang="es-ES" b="1" dirty="0" smtClean="0"/>
              <a:t>Tras este laborioso trabajo, la “</a:t>
            </a:r>
            <a:r>
              <a:rPr lang="es-ES" b="1" dirty="0" err="1" smtClean="0"/>
              <a:t>Korban</a:t>
            </a:r>
            <a:r>
              <a:rPr lang="es-ES" b="1" dirty="0" smtClean="0"/>
              <a:t> </a:t>
            </a:r>
            <a:r>
              <a:rPr lang="es-ES" b="1" dirty="0" err="1" smtClean="0"/>
              <a:t>Pesach</a:t>
            </a:r>
            <a:r>
              <a:rPr lang="es-ES" b="1" dirty="0" smtClean="0"/>
              <a:t>” (ofrenda de Pascua) estaba prepara para ser llevada a casa y asada en el horno especialmente preparado para ello.</a:t>
            </a:r>
            <a:endParaRPr lang="es-ES" b="1" dirty="0"/>
          </a:p>
        </p:txBody>
      </p:sp>
      <p:pic>
        <p:nvPicPr>
          <p:cNvPr id="3" name="2 Imagen" descr="41.jpg"/>
          <p:cNvPicPr>
            <a:picLocks noChangeAspect="1"/>
          </p:cNvPicPr>
          <p:nvPr/>
        </p:nvPicPr>
        <p:blipFill>
          <a:blip r:embed="rId2" cstate="email"/>
          <a:stretch>
            <a:fillRect/>
          </a:stretch>
        </p:blipFill>
        <p:spPr>
          <a:xfrm>
            <a:off x="214281" y="571480"/>
            <a:ext cx="4520919" cy="3357586"/>
          </a:xfrm>
          <a:prstGeom prst="rect">
            <a:avLst/>
          </a:prstGeom>
          <a:scene3d>
            <a:camera prst="orthographicFront"/>
            <a:lightRig rig="threePt" dir="t"/>
          </a:scene3d>
          <a:sp3d>
            <a:bevelT w="139700" h="139700" prst="divot"/>
          </a:sp3d>
        </p:spPr>
      </p:pic>
      <p:pic>
        <p:nvPicPr>
          <p:cNvPr id="4" name="3 Imagen" descr="43.jpg"/>
          <p:cNvPicPr>
            <a:picLocks noChangeAspect="1"/>
          </p:cNvPicPr>
          <p:nvPr/>
        </p:nvPicPr>
        <p:blipFill>
          <a:blip r:embed="rId3" cstate="email"/>
          <a:stretch>
            <a:fillRect/>
          </a:stretch>
        </p:blipFill>
        <p:spPr>
          <a:xfrm>
            <a:off x="4896644" y="571480"/>
            <a:ext cx="4090205" cy="5572164"/>
          </a:xfrm>
          <a:prstGeom prst="rect">
            <a:avLst/>
          </a:prstGeom>
          <a:scene3d>
            <a:camera prst="orthographicFront"/>
            <a:lightRig rig="threePt" dir="t"/>
          </a:scene3d>
          <a:sp3d>
            <a:bevelT w="139700" h="139700" prst="divot"/>
          </a:sp3d>
        </p:spPr>
      </p:pic>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750199" y="5506066"/>
            <a:ext cx="5643602" cy="923330"/>
          </a:xfrm>
          <a:prstGeom prst="rect">
            <a:avLst/>
          </a:prstGeom>
          <a:noFill/>
        </p:spPr>
        <p:txBody>
          <a:bodyPr wrap="square" rtlCol="0">
            <a:spAutoFit/>
          </a:bodyPr>
          <a:lstStyle/>
          <a:p>
            <a:pPr>
              <a:lnSpc>
                <a:spcPct val="150000"/>
              </a:lnSpc>
            </a:pPr>
            <a:r>
              <a:rPr lang="es-ES" b="1" dirty="0" smtClean="0"/>
              <a:t>Cuando todos los sacrificios habían concluido, los sacerdotes debían limpiar con agua el Atrio.</a:t>
            </a:r>
            <a:endParaRPr lang="es-ES" b="1" dirty="0"/>
          </a:p>
        </p:txBody>
      </p:sp>
      <p:pic>
        <p:nvPicPr>
          <p:cNvPr id="3" name="2 Imagen" descr="42.jpg"/>
          <p:cNvPicPr>
            <a:picLocks noChangeAspect="1"/>
          </p:cNvPicPr>
          <p:nvPr/>
        </p:nvPicPr>
        <p:blipFill>
          <a:blip r:embed="rId2" cstate="email"/>
          <a:stretch>
            <a:fillRect/>
          </a:stretch>
        </p:blipFill>
        <p:spPr>
          <a:xfrm>
            <a:off x="1071538" y="285727"/>
            <a:ext cx="7000924" cy="4783741"/>
          </a:xfrm>
          <a:prstGeom prst="rect">
            <a:avLst/>
          </a:prstGeom>
          <a:scene3d>
            <a:camera prst="orthographicFront"/>
            <a:lightRig rig="threePt" dir="t"/>
          </a:scene3d>
          <a:sp3d>
            <a:bevelT w="101600" prst="riblet"/>
          </a:sp3d>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72066" y="2098783"/>
            <a:ext cx="3714776" cy="2616101"/>
          </a:xfrm>
          <a:prstGeom prst="rect">
            <a:avLst/>
          </a:prstGeom>
          <a:noFill/>
        </p:spPr>
        <p:txBody>
          <a:bodyPr wrap="square" rtlCol="0">
            <a:spAutoFit/>
          </a:bodyPr>
          <a:lstStyle/>
          <a:p>
            <a:pPr>
              <a:spcBef>
                <a:spcPts val="600"/>
              </a:spcBef>
              <a:spcAft>
                <a:spcPts val="600"/>
              </a:spcAft>
            </a:pPr>
            <a:r>
              <a:rPr lang="es-ES" b="1" dirty="0" smtClean="0"/>
              <a:t>Al llegar a la casa se procedía a asar el </a:t>
            </a:r>
            <a:r>
              <a:rPr lang="es-ES" b="1" dirty="0" smtClean="0"/>
              <a:t>cordero.</a:t>
            </a:r>
          </a:p>
          <a:p>
            <a:pPr>
              <a:spcBef>
                <a:spcPts val="600"/>
              </a:spcBef>
              <a:spcAft>
                <a:spcPts val="600"/>
              </a:spcAft>
            </a:pPr>
            <a:r>
              <a:rPr lang="es-ES" b="1" dirty="0" smtClean="0"/>
              <a:t>Estaba </a:t>
            </a:r>
            <a:r>
              <a:rPr lang="es-ES" b="1" dirty="0" smtClean="0"/>
              <a:t>prohibido cocinar el cordero de Pascua de cualquier otra </a:t>
            </a:r>
            <a:r>
              <a:rPr lang="es-ES" b="1" dirty="0" smtClean="0"/>
              <a:t>forma.</a:t>
            </a:r>
          </a:p>
          <a:p>
            <a:pPr>
              <a:spcBef>
                <a:spcPts val="600"/>
              </a:spcBef>
              <a:spcAft>
                <a:spcPts val="600"/>
              </a:spcAft>
            </a:pPr>
            <a:r>
              <a:rPr lang="es-ES" b="1" dirty="0" smtClean="0"/>
              <a:t>Cuando </a:t>
            </a:r>
            <a:r>
              <a:rPr lang="es-ES" b="1" dirty="0" smtClean="0"/>
              <a:t>ya estaba completamente asado era retirado del horno.</a:t>
            </a:r>
            <a:endParaRPr lang="es-ES" b="1" dirty="0"/>
          </a:p>
        </p:txBody>
      </p:sp>
      <p:pic>
        <p:nvPicPr>
          <p:cNvPr id="3" name="2 Imagen" descr="44.jpg"/>
          <p:cNvPicPr>
            <a:picLocks noChangeAspect="1"/>
          </p:cNvPicPr>
          <p:nvPr/>
        </p:nvPicPr>
        <p:blipFill>
          <a:blip r:embed="rId2" cstate="email"/>
          <a:stretch>
            <a:fillRect/>
          </a:stretch>
        </p:blipFill>
        <p:spPr>
          <a:xfrm>
            <a:off x="214281" y="214290"/>
            <a:ext cx="4209379" cy="3000396"/>
          </a:xfrm>
          <a:prstGeom prst="rect">
            <a:avLst/>
          </a:prstGeom>
          <a:scene3d>
            <a:camera prst="orthographicFront"/>
            <a:lightRig rig="threePt" dir="t"/>
          </a:scene3d>
          <a:sp3d>
            <a:bevelT w="114300" prst="hardEdge"/>
          </a:sp3d>
        </p:spPr>
      </p:pic>
      <p:pic>
        <p:nvPicPr>
          <p:cNvPr id="4" name="3 Imagen" descr="45.jpg"/>
          <p:cNvPicPr>
            <a:picLocks noChangeAspect="1"/>
          </p:cNvPicPr>
          <p:nvPr/>
        </p:nvPicPr>
        <p:blipFill>
          <a:blip r:embed="rId3" cstate="email"/>
          <a:stretch>
            <a:fillRect/>
          </a:stretch>
        </p:blipFill>
        <p:spPr>
          <a:xfrm>
            <a:off x="214282" y="3625273"/>
            <a:ext cx="4214842" cy="2987301"/>
          </a:xfrm>
          <a:prstGeom prst="rect">
            <a:avLst/>
          </a:prstGeom>
          <a:scene3d>
            <a:camera prst="orthographicFront"/>
            <a:lightRig rig="threePt" dir="t"/>
          </a:scene3d>
          <a:sp3d>
            <a:bevelT w="114300" prst="hardEdge"/>
          </a:sp3d>
        </p:spPr>
      </p:pic>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2214554"/>
            <a:ext cx="4286280" cy="2215991"/>
          </a:xfrm>
          <a:prstGeom prst="rect">
            <a:avLst/>
          </a:prstGeom>
        </p:spPr>
        <p:txBody>
          <a:bodyPr wrap="square">
            <a:spAutoFit/>
          </a:bodyPr>
          <a:lstStyle/>
          <a:p>
            <a:pPr>
              <a:spcBef>
                <a:spcPts val="1800"/>
              </a:spcBef>
              <a:spcAft>
                <a:spcPts val="1800"/>
              </a:spcAft>
            </a:pPr>
            <a:r>
              <a:rPr lang="es-ES" b="1" dirty="0" smtClean="0"/>
              <a:t>El cordero, ya asado</a:t>
            </a:r>
            <a:r>
              <a:rPr lang="es-ES" b="1" dirty="0"/>
              <a:t>, </a:t>
            </a:r>
            <a:r>
              <a:rPr lang="es-ES" b="1" dirty="0" smtClean="0"/>
              <a:t>era dividido cuidadosamente </a:t>
            </a:r>
            <a:r>
              <a:rPr lang="es-ES" b="1" dirty="0"/>
              <a:t>en </a:t>
            </a:r>
            <a:r>
              <a:rPr lang="es-ES" b="1" dirty="0" smtClean="0"/>
              <a:t>porciones.</a:t>
            </a:r>
          </a:p>
          <a:p>
            <a:pPr>
              <a:spcBef>
                <a:spcPts val="1800"/>
              </a:spcBef>
              <a:spcAft>
                <a:spcPts val="1800"/>
              </a:spcAft>
            </a:pPr>
            <a:r>
              <a:rPr lang="es-ES" b="1" dirty="0" smtClean="0"/>
              <a:t>Esto </a:t>
            </a:r>
            <a:r>
              <a:rPr lang="es-ES" b="1" dirty="0" smtClean="0"/>
              <a:t>se hacía para que nadie, por descuido, pudiese quebrar algún hueso del animal, ya que esto estaba estrictamente </a:t>
            </a:r>
            <a:r>
              <a:rPr lang="es-ES" b="1" dirty="0"/>
              <a:t>prohibido</a:t>
            </a:r>
            <a:r>
              <a:rPr lang="es-ES" b="1" dirty="0" smtClean="0"/>
              <a:t>.</a:t>
            </a:r>
            <a:endParaRPr lang="es-ES" b="1" dirty="0"/>
          </a:p>
        </p:txBody>
      </p:sp>
      <p:pic>
        <p:nvPicPr>
          <p:cNvPr id="3" name="2 Imagen" descr="46.jpg"/>
          <p:cNvPicPr>
            <a:picLocks noChangeAspect="1"/>
          </p:cNvPicPr>
          <p:nvPr/>
        </p:nvPicPr>
        <p:blipFill>
          <a:blip r:embed="rId2" cstate="email"/>
          <a:stretch>
            <a:fillRect/>
          </a:stretch>
        </p:blipFill>
        <p:spPr>
          <a:xfrm>
            <a:off x="4714876" y="142851"/>
            <a:ext cx="4292930" cy="6576403"/>
          </a:xfrm>
          <a:prstGeom prst="rect">
            <a:avLst/>
          </a:prstGeom>
          <a:scene3d>
            <a:camera prst="orthographicFront"/>
            <a:lightRig rig="threePt" dir="t"/>
          </a:scene3d>
          <a:sp3d>
            <a:bevelT w="114300" prst="artDeco"/>
          </a:sp3d>
        </p:spPr>
      </p:pic>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214290"/>
            <a:ext cx="7500990" cy="1631216"/>
          </a:xfrm>
          <a:prstGeom prst="rect">
            <a:avLst/>
          </a:prstGeom>
          <a:noFill/>
        </p:spPr>
        <p:txBody>
          <a:bodyPr wrap="square" rtlCol="0">
            <a:spAutoFit/>
          </a:bodyPr>
          <a:lstStyle/>
          <a:p>
            <a:pPr>
              <a:spcBef>
                <a:spcPts val="600"/>
              </a:spcBef>
              <a:spcAft>
                <a:spcPts val="600"/>
              </a:spcAft>
            </a:pPr>
            <a:r>
              <a:rPr lang="es-ES" b="1" dirty="0" smtClean="0"/>
              <a:t>Había llegado el momento del </a:t>
            </a:r>
            <a:r>
              <a:rPr lang="es-ES" b="1" i="1" dirty="0" err="1" smtClean="0"/>
              <a:t>Seder</a:t>
            </a:r>
            <a:r>
              <a:rPr lang="es-ES" b="1" dirty="0" smtClean="0"/>
              <a:t> (la cena pascual) y cada uno ocupaba su lugar alrededor de la mesa, sentado en mullidas almohadas e inclinados sobre su lado izquierdo (esto demostraba que eran hombres libres</a:t>
            </a:r>
            <a:r>
              <a:rPr lang="es-ES" b="1" dirty="0" smtClean="0"/>
              <a:t>).</a:t>
            </a:r>
          </a:p>
          <a:p>
            <a:pPr>
              <a:spcBef>
                <a:spcPts val="600"/>
              </a:spcBef>
              <a:spcAft>
                <a:spcPts val="600"/>
              </a:spcAft>
            </a:pPr>
            <a:r>
              <a:rPr lang="es-ES" b="1" dirty="0" smtClean="0"/>
              <a:t>Había </a:t>
            </a:r>
            <a:r>
              <a:rPr lang="es-ES" b="1" dirty="0" smtClean="0"/>
              <a:t>llegado el momento de escuchar el relato del </a:t>
            </a:r>
            <a:r>
              <a:rPr lang="es-ES" b="1" i="1" dirty="0" err="1" smtClean="0"/>
              <a:t>Hagaddah</a:t>
            </a:r>
            <a:r>
              <a:rPr lang="es-ES" b="1" dirty="0" smtClean="0"/>
              <a:t>.</a:t>
            </a:r>
          </a:p>
        </p:txBody>
      </p:sp>
      <p:pic>
        <p:nvPicPr>
          <p:cNvPr id="3" name="2 Imagen" descr="47.jpg"/>
          <p:cNvPicPr>
            <a:picLocks noChangeAspect="1"/>
          </p:cNvPicPr>
          <p:nvPr/>
        </p:nvPicPr>
        <p:blipFill>
          <a:blip r:embed="rId2" cstate="email"/>
          <a:stretch>
            <a:fillRect/>
          </a:stretch>
        </p:blipFill>
        <p:spPr>
          <a:xfrm>
            <a:off x="821505" y="1991220"/>
            <a:ext cx="7500990" cy="4623898"/>
          </a:xfrm>
          <a:prstGeom prst="rect">
            <a:avLst/>
          </a:prstGeom>
          <a:scene3d>
            <a:camera prst="orthographicFront"/>
            <a:lightRig rig="threePt" dir="t"/>
          </a:scene3d>
          <a:sp3d>
            <a:bevelT/>
          </a:sp3d>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142976" y="5162006"/>
            <a:ext cx="6929486" cy="1338828"/>
          </a:xfrm>
          <a:prstGeom prst="rect">
            <a:avLst/>
          </a:prstGeom>
          <a:noFill/>
        </p:spPr>
        <p:txBody>
          <a:bodyPr wrap="square" rtlCol="0">
            <a:spAutoFit/>
          </a:bodyPr>
          <a:lstStyle/>
          <a:p>
            <a:pPr>
              <a:lnSpc>
                <a:spcPct val="150000"/>
              </a:lnSpc>
            </a:pPr>
            <a:r>
              <a:rPr lang="es-ES" b="1" dirty="0" smtClean="0"/>
              <a:t>Sobre la mesa se encontraba, además del cordero pascual: el </a:t>
            </a:r>
            <a:r>
              <a:rPr lang="es-ES" b="1" i="1" dirty="0" err="1" smtClean="0"/>
              <a:t>matzot</a:t>
            </a:r>
            <a:r>
              <a:rPr lang="es-ES" b="1" dirty="0" smtClean="0"/>
              <a:t> (pan ácimo), hierbas amargas y el </a:t>
            </a:r>
            <a:r>
              <a:rPr lang="es-ES" b="1" i="1" dirty="0" err="1" smtClean="0"/>
              <a:t>charoset</a:t>
            </a:r>
            <a:r>
              <a:rPr lang="es-ES" b="1" dirty="0" smtClean="0"/>
              <a:t> (una salsa donde se untaban las hierbas amargas)</a:t>
            </a:r>
            <a:endParaRPr lang="es-ES" b="1" dirty="0"/>
          </a:p>
        </p:txBody>
      </p:sp>
      <p:pic>
        <p:nvPicPr>
          <p:cNvPr id="3" name="2 Imagen" descr="48.jpg"/>
          <p:cNvPicPr>
            <a:picLocks noChangeAspect="1"/>
          </p:cNvPicPr>
          <p:nvPr/>
        </p:nvPicPr>
        <p:blipFill>
          <a:blip r:embed="rId2" cstate="email"/>
          <a:stretch>
            <a:fillRect/>
          </a:stretch>
        </p:blipFill>
        <p:spPr>
          <a:xfrm>
            <a:off x="1109358" y="357166"/>
            <a:ext cx="6925284" cy="4572032"/>
          </a:xfrm>
          <a:prstGeom prst="rect">
            <a:avLst/>
          </a:prstGeom>
          <a:scene3d>
            <a:camera prst="orthographicFront"/>
            <a:lightRig rig="threePt" dir="t"/>
          </a:scene3d>
          <a:sp3d>
            <a:bevelT prst="relaxedInset"/>
          </a:sp3d>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857752" y="571480"/>
            <a:ext cx="3857652" cy="2031325"/>
          </a:xfrm>
          <a:prstGeom prst="rect">
            <a:avLst/>
          </a:prstGeom>
          <a:noFill/>
        </p:spPr>
        <p:txBody>
          <a:bodyPr wrap="square" rtlCol="0">
            <a:spAutoFit/>
          </a:bodyPr>
          <a:lstStyle/>
          <a:p>
            <a:pPr>
              <a:spcBef>
                <a:spcPts val="600"/>
              </a:spcBef>
              <a:spcAft>
                <a:spcPts val="600"/>
              </a:spcAft>
            </a:pPr>
            <a:r>
              <a:rPr lang="es-ES" b="1" dirty="0" smtClean="0"/>
              <a:t>El niño más pequeño, pero suficientemente mayor como para entender lo que se hablaba, preguntaba “Cada noche comemos carne asada, hervida o cocida, ¿por qué esta noche solo podemos tomarla asada</a:t>
            </a:r>
            <a:r>
              <a:rPr lang="es-ES" b="1" dirty="0" smtClean="0"/>
              <a:t>?”.</a:t>
            </a:r>
          </a:p>
        </p:txBody>
      </p:sp>
      <p:pic>
        <p:nvPicPr>
          <p:cNvPr id="3" name="2 Imagen" descr="49.jpg"/>
          <p:cNvPicPr>
            <a:picLocks noChangeAspect="1"/>
          </p:cNvPicPr>
          <p:nvPr/>
        </p:nvPicPr>
        <p:blipFill>
          <a:blip r:embed="rId2" cstate="email"/>
          <a:stretch>
            <a:fillRect/>
          </a:stretch>
        </p:blipFill>
        <p:spPr>
          <a:xfrm>
            <a:off x="214282" y="214290"/>
            <a:ext cx="4351506" cy="3214710"/>
          </a:xfrm>
          <a:prstGeom prst="rect">
            <a:avLst/>
          </a:prstGeom>
          <a:scene3d>
            <a:camera prst="orthographicFront"/>
            <a:lightRig rig="threePt" dir="t"/>
          </a:scene3d>
          <a:sp3d>
            <a:bevelT w="139700" prst="cross"/>
          </a:sp3d>
        </p:spPr>
      </p:pic>
      <p:pic>
        <p:nvPicPr>
          <p:cNvPr id="4" name="3 Imagen" descr="50.jpg"/>
          <p:cNvPicPr>
            <a:picLocks noChangeAspect="1"/>
          </p:cNvPicPr>
          <p:nvPr/>
        </p:nvPicPr>
        <p:blipFill>
          <a:blip r:embed="rId3" cstate="email"/>
          <a:stretch>
            <a:fillRect/>
          </a:stretch>
        </p:blipFill>
        <p:spPr>
          <a:xfrm>
            <a:off x="4643438" y="3529425"/>
            <a:ext cx="4293876" cy="3075215"/>
          </a:xfrm>
          <a:prstGeom prst="rect">
            <a:avLst/>
          </a:prstGeom>
          <a:scene3d>
            <a:camera prst="orthographicFront"/>
            <a:lightRig rig="threePt" dir="t"/>
          </a:scene3d>
          <a:sp3d>
            <a:bevelT w="139700" prst="cross"/>
          </a:sp3d>
        </p:spPr>
      </p:pic>
      <p:sp>
        <p:nvSpPr>
          <p:cNvPr id="5" name="4 Rectángulo"/>
          <p:cNvSpPr/>
          <p:nvPr/>
        </p:nvSpPr>
        <p:spPr>
          <a:xfrm>
            <a:off x="928662" y="4720248"/>
            <a:ext cx="2428892" cy="1287532"/>
          </a:xfrm>
          <a:prstGeom prst="rect">
            <a:avLst/>
          </a:prstGeom>
        </p:spPr>
        <p:txBody>
          <a:bodyPr wrap="square">
            <a:spAutoFit/>
          </a:bodyPr>
          <a:lstStyle/>
          <a:p>
            <a:pPr lvl="0">
              <a:lnSpc>
                <a:spcPct val="150000"/>
              </a:lnSpc>
              <a:spcBef>
                <a:spcPts val="600"/>
              </a:spcBef>
              <a:spcAft>
                <a:spcPts val="600"/>
              </a:spcAft>
            </a:pPr>
            <a:r>
              <a:rPr lang="es-ES" b="1" dirty="0" smtClean="0">
                <a:solidFill>
                  <a:prstClr val="black"/>
                </a:solidFill>
              </a:rPr>
              <a:t>En ese momento, se tomaba la primera copa de vino.</a:t>
            </a:r>
            <a:endParaRPr lang="es-ES" b="1" dirty="0">
              <a:solidFill>
                <a:prstClr val="black"/>
              </a:solidFill>
            </a:endParaRP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5637930"/>
            <a:ext cx="8715436" cy="1077218"/>
          </a:xfrm>
          <a:prstGeom prst="rect">
            <a:avLst/>
          </a:prstGeom>
          <a:noFill/>
        </p:spPr>
        <p:txBody>
          <a:bodyPr wrap="square" rtlCol="0">
            <a:spAutoFit/>
          </a:bodyPr>
          <a:lstStyle/>
          <a:p>
            <a:pPr>
              <a:spcBef>
                <a:spcPts val="600"/>
              </a:spcBef>
              <a:spcAft>
                <a:spcPts val="600"/>
              </a:spcAft>
            </a:pPr>
            <a:r>
              <a:rPr lang="es-ES" b="1" dirty="0" smtClean="0"/>
              <a:t>La Pascua era la primera de estas fiestas.</a:t>
            </a:r>
          </a:p>
          <a:p>
            <a:pPr>
              <a:spcBef>
                <a:spcPts val="600"/>
              </a:spcBef>
              <a:spcAft>
                <a:spcPts val="600"/>
              </a:spcAft>
            </a:pPr>
            <a:r>
              <a:rPr lang="es-ES" b="1" dirty="0" smtClean="0"/>
              <a:t>Si se podía, el viaje lo hacía toda la familia y se reunían en grupos numerosos para realizar el trayecto.</a:t>
            </a:r>
            <a:endParaRPr lang="es-ES" b="1" dirty="0"/>
          </a:p>
        </p:txBody>
      </p:sp>
      <p:pic>
        <p:nvPicPr>
          <p:cNvPr id="3" name="2 Imagen" descr="02.jpg"/>
          <p:cNvPicPr>
            <a:picLocks noChangeAspect="1"/>
          </p:cNvPicPr>
          <p:nvPr/>
        </p:nvPicPr>
        <p:blipFill>
          <a:blip r:embed="rId2" cstate="email"/>
          <a:stretch>
            <a:fillRect/>
          </a:stretch>
        </p:blipFill>
        <p:spPr>
          <a:xfrm>
            <a:off x="1775672" y="1471618"/>
            <a:ext cx="5592656" cy="4100522"/>
          </a:xfrm>
          <a:prstGeom prst="rect">
            <a:avLst/>
          </a:prstGeom>
          <a:scene3d>
            <a:camera prst="orthographicFront"/>
            <a:lightRig rig="threePt" dir="t"/>
          </a:scene3d>
          <a:sp3d>
            <a:bevelT prst="relaxedInset"/>
          </a:sp3d>
        </p:spPr>
      </p:pic>
      <p:sp>
        <p:nvSpPr>
          <p:cNvPr id="4" name="3 Rectángulo"/>
          <p:cNvSpPr/>
          <p:nvPr/>
        </p:nvSpPr>
        <p:spPr>
          <a:xfrm>
            <a:off x="214282" y="71414"/>
            <a:ext cx="8715436" cy="1354217"/>
          </a:xfrm>
          <a:prstGeom prst="rect">
            <a:avLst/>
          </a:prstGeom>
        </p:spPr>
        <p:txBody>
          <a:bodyPr wrap="square">
            <a:spAutoFit/>
          </a:bodyPr>
          <a:lstStyle/>
          <a:p>
            <a:pPr>
              <a:spcBef>
                <a:spcPts val="600"/>
              </a:spcBef>
              <a:spcAft>
                <a:spcPts val="600"/>
              </a:spcAft>
            </a:pPr>
            <a:r>
              <a:rPr lang="es-ES" b="1" dirty="0" smtClean="0"/>
              <a:t>Los peregrinos comenzaban su viaje con la suficiente antelación como para llegar unos días antes de la pascua a Jerusalén.</a:t>
            </a:r>
          </a:p>
          <a:p>
            <a:pPr>
              <a:spcBef>
                <a:spcPts val="600"/>
              </a:spcBef>
              <a:spcAft>
                <a:spcPts val="600"/>
              </a:spcAft>
            </a:pPr>
            <a:r>
              <a:rPr lang="es-ES" b="1" dirty="0" smtClean="0"/>
              <a:t>La Ley obligaba a los varones a asistir tres veces al año a Jerusalén a celebrar fiesta para Dios.</a:t>
            </a: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000100" y="297586"/>
            <a:ext cx="7143800" cy="1631216"/>
          </a:xfrm>
          <a:prstGeom prst="rect">
            <a:avLst/>
          </a:prstGeom>
          <a:noFill/>
        </p:spPr>
        <p:txBody>
          <a:bodyPr wrap="square" rtlCol="0">
            <a:spAutoFit/>
          </a:bodyPr>
          <a:lstStyle/>
          <a:p>
            <a:pPr>
              <a:spcBef>
                <a:spcPts val="600"/>
              </a:spcBef>
              <a:spcAft>
                <a:spcPts val="600"/>
              </a:spcAft>
            </a:pPr>
            <a:r>
              <a:rPr lang="es-ES" b="1" dirty="0" smtClean="0"/>
              <a:t>Entonces, comenzaba el relato del </a:t>
            </a:r>
            <a:r>
              <a:rPr lang="es-ES" b="1" i="1" dirty="0" err="1" smtClean="0"/>
              <a:t>Hagaddah</a:t>
            </a:r>
            <a:r>
              <a:rPr lang="es-ES" b="1" dirty="0" smtClean="0"/>
              <a:t>.</a:t>
            </a:r>
          </a:p>
          <a:p>
            <a:pPr>
              <a:spcBef>
                <a:spcPts val="600"/>
              </a:spcBef>
              <a:spcAft>
                <a:spcPts val="600"/>
              </a:spcAft>
            </a:pPr>
            <a:r>
              <a:rPr lang="es-ES" b="1" dirty="0" smtClean="0"/>
              <a:t>Consistía </a:t>
            </a:r>
            <a:r>
              <a:rPr lang="es-ES" b="1" dirty="0" smtClean="0"/>
              <a:t>en la narración de la primera Pascua, cuando los hijos de Israel sacrificaron el cordero y con su sangre rociaron los postes y el dintel de sus casas y Dios les protegió salvando a los primogénitos y liberándolos de Egipto. </a:t>
            </a:r>
            <a:endParaRPr lang="es-ES" b="1" dirty="0"/>
          </a:p>
        </p:txBody>
      </p:sp>
      <p:pic>
        <p:nvPicPr>
          <p:cNvPr id="3" name="2 Imagen" descr="51.jpg"/>
          <p:cNvPicPr>
            <a:picLocks noChangeAspect="1"/>
          </p:cNvPicPr>
          <p:nvPr/>
        </p:nvPicPr>
        <p:blipFill>
          <a:blip r:embed="rId2" cstate="email"/>
          <a:stretch>
            <a:fillRect/>
          </a:stretch>
        </p:blipFill>
        <p:spPr>
          <a:xfrm>
            <a:off x="892943" y="2073631"/>
            <a:ext cx="7358114" cy="4570079"/>
          </a:xfrm>
          <a:prstGeom prst="rect">
            <a:avLst/>
          </a:prstGeom>
          <a:scene3d>
            <a:camera prst="orthographicFront"/>
            <a:lightRig rig="threePt" dir="t"/>
          </a:scene3d>
          <a:sp3d>
            <a:bevelT w="165100" prst="coolSlant"/>
          </a:sp3d>
        </p:spPr>
      </p:pic>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6248" y="5640189"/>
            <a:ext cx="4643470" cy="646331"/>
          </a:xfrm>
          <a:prstGeom prst="rect">
            <a:avLst/>
          </a:prstGeom>
          <a:noFill/>
        </p:spPr>
        <p:txBody>
          <a:bodyPr wrap="square" rtlCol="0">
            <a:spAutoFit/>
          </a:bodyPr>
          <a:lstStyle/>
          <a:p>
            <a:r>
              <a:rPr lang="es-ES" b="1" dirty="0" smtClean="0"/>
              <a:t>Después</a:t>
            </a:r>
            <a:r>
              <a:rPr lang="es-ES" b="1" dirty="0" smtClean="0"/>
              <a:t>, se subía a la azotea y, mirando hacia el Templo, se entonaba un </a:t>
            </a:r>
            <a:r>
              <a:rPr lang="es-ES" b="1" i="1" dirty="0" err="1" smtClean="0"/>
              <a:t>Hallel</a:t>
            </a:r>
            <a:r>
              <a:rPr lang="es-ES" b="1" dirty="0" smtClean="0"/>
              <a:t>.</a:t>
            </a:r>
            <a:endParaRPr lang="es-ES" b="1" dirty="0"/>
          </a:p>
        </p:txBody>
      </p:sp>
      <p:pic>
        <p:nvPicPr>
          <p:cNvPr id="3" name="2 Imagen" descr="52.jpg"/>
          <p:cNvPicPr>
            <a:picLocks noChangeAspect="1"/>
          </p:cNvPicPr>
          <p:nvPr/>
        </p:nvPicPr>
        <p:blipFill>
          <a:blip r:embed="rId2" cstate="email"/>
          <a:stretch>
            <a:fillRect/>
          </a:stretch>
        </p:blipFill>
        <p:spPr>
          <a:xfrm>
            <a:off x="4300562" y="1792430"/>
            <a:ext cx="4629156" cy="3273141"/>
          </a:xfrm>
          <a:prstGeom prst="rect">
            <a:avLst/>
          </a:prstGeom>
          <a:scene3d>
            <a:camera prst="orthographicFront"/>
            <a:lightRig rig="threePt" dir="t"/>
          </a:scene3d>
          <a:sp3d>
            <a:bevelT w="152400" h="50800" prst="softRound"/>
          </a:sp3d>
        </p:spPr>
      </p:pic>
      <p:pic>
        <p:nvPicPr>
          <p:cNvPr id="4" name="3 Imagen" descr="53.jpg"/>
          <p:cNvPicPr>
            <a:picLocks noChangeAspect="1"/>
          </p:cNvPicPr>
          <p:nvPr/>
        </p:nvPicPr>
        <p:blipFill>
          <a:blip r:embed="rId3" cstate="email"/>
          <a:stretch>
            <a:fillRect/>
          </a:stretch>
        </p:blipFill>
        <p:spPr>
          <a:xfrm>
            <a:off x="142843" y="642918"/>
            <a:ext cx="3958559" cy="5572164"/>
          </a:xfrm>
          <a:prstGeom prst="rect">
            <a:avLst/>
          </a:prstGeom>
          <a:scene3d>
            <a:camera prst="orthographicFront"/>
            <a:lightRig rig="threePt" dir="t"/>
          </a:scene3d>
          <a:sp3d>
            <a:bevelT w="152400" h="50800" prst="softRound"/>
          </a:sp3d>
        </p:spPr>
      </p:pic>
      <p:sp>
        <p:nvSpPr>
          <p:cNvPr id="6" name="5 Rectángulo"/>
          <p:cNvSpPr/>
          <p:nvPr/>
        </p:nvSpPr>
        <p:spPr>
          <a:xfrm>
            <a:off x="4286248" y="571480"/>
            <a:ext cx="4572032" cy="646331"/>
          </a:xfrm>
          <a:prstGeom prst="rect">
            <a:avLst/>
          </a:prstGeom>
        </p:spPr>
        <p:txBody>
          <a:bodyPr wrap="square">
            <a:spAutoFit/>
          </a:bodyPr>
          <a:lstStyle/>
          <a:p>
            <a:r>
              <a:rPr lang="es-ES" b="1" dirty="0" smtClean="0">
                <a:solidFill>
                  <a:prstClr val="black"/>
                </a:solidFill>
              </a:rPr>
              <a:t>Antes de medianoche, debía concluir la cena con una bendición especial a Dios. </a:t>
            </a:r>
            <a:endParaRPr lang="es-ES" dirty="0"/>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4644292"/>
            <a:ext cx="8786874" cy="1785104"/>
          </a:xfrm>
          <a:prstGeom prst="rect">
            <a:avLst/>
          </a:prstGeom>
        </p:spPr>
        <p:txBody>
          <a:bodyPr wrap="square">
            <a:spAutoFit/>
          </a:bodyPr>
          <a:lstStyle/>
          <a:p>
            <a:pPr>
              <a:spcBef>
                <a:spcPts val="600"/>
              </a:spcBef>
              <a:spcAft>
                <a:spcPts val="600"/>
              </a:spcAft>
            </a:pPr>
            <a:r>
              <a:rPr lang="es-ES" b="1" dirty="0" smtClean="0"/>
              <a:t>Después de descansar el día siguiente, la </a:t>
            </a:r>
            <a:r>
              <a:rPr lang="es-ES" b="1" dirty="0"/>
              <a:t>noche siguiente </a:t>
            </a:r>
            <a:r>
              <a:rPr lang="es-ES" b="1" dirty="0" smtClean="0"/>
              <a:t>al </a:t>
            </a:r>
            <a:r>
              <a:rPr lang="es-ES" b="1" dirty="0" err="1"/>
              <a:t>Seder</a:t>
            </a:r>
            <a:r>
              <a:rPr lang="es-ES" b="1" dirty="0"/>
              <a:t>, </a:t>
            </a:r>
            <a:r>
              <a:rPr lang="es-ES" b="1" dirty="0" smtClean="0"/>
              <a:t>salían al campo </a:t>
            </a:r>
            <a:r>
              <a:rPr lang="es-ES" b="1" dirty="0"/>
              <a:t>para tomar parte en la cosecha de </a:t>
            </a:r>
            <a:r>
              <a:rPr lang="es-ES" b="1" dirty="0" smtClean="0"/>
              <a:t>cebada.</a:t>
            </a:r>
          </a:p>
          <a:p>
            <a:pPr>
              <a:spcBef>
                <a:spcPts val="600"/>
              </a:spcBef>
              <a:spcAft>
                <a:spcPts val="600"/>
              </a:spcAft>
            </a:pPr>
            <a:r>
              <a:rPr lang="es-ES" b="1" dirty="0" smtClean="0"/>
              <a:t>Esa </a:t>
            </a:r>
            <a:r>
              <a:rPr lang="es-ES" b="1" dirty="0" smtClean="0"/>
              <a:t>noche (</a:t>
            </a:r>
            <a:r>
              <a:rPr lang="es-ES" b="1" dirty="0"/>
              <a:t>16 de Nisán), </a:t>
            </a:r>
            <a:r>
              <a:rPr lang="es-ES" b="1" dirty="0" smtClean="0"/>
              <a:t>se recogía con una guadaña la primicia de la cebada, dando comienzo oficial a su </a:t>
            </a:r>
            <a:r>
              <a:rPr lang="es-ES" b="1" dirty="0" smtClean="0"/>
              <a:t>cosecha.</a:t>
            </a:r>
          </a:p>
          <a:p>
            <a:pPr>
              <a:spcBef>
                <a:spcPts val="600"/>
              </a:spcBef>
              <a:spcAft>
                <a:spcPts val="600"/>
              </a:spcAft>
            </a:pPr>
            <a:r>
              <a:rPr lang="es-ES" b="1" dirty="0" smtClean="0"/>
              <a:t>Esta </a:t>
            </a:r>
            <a:r>
              <a:rPr lang="es-ES" b="1" dirty="0" smtClean="0"/>
              <a:t>primicia era llevada al Templo.</a:t>
            </a:r>
            <a:endParaRPr lang="es-ES" b="1" dirty="0"/>
          </a:p>
        </p:txBody>
      </p:sp>
      <p:pic>
        <p:nvPicPr>
          <p:cNvPr id="3" name="2 Imagen" descr="54.jpg"/>
          <p:cNvPicPr>
            <a:picLocks noChangeAspect="1"/>
          </p:cNvPicPr>
          <p:nvPr/>
        </p:nvPicPr>
        <p:blipFill>
          <a:blip r:embed="rId2" cstate="email"/>
          <a:stretch>
            <a:fillRect/>
          </a:stretch>
        </p:blipFill>
        <p:spPr>
          <a:xfrm>
            <a:off x="214282" y="142852"/>
            <a:ext cx="5929354" cy="4039520"/>
          </a:xfrm>
          <a:prstGeom prst="rect">
            <a:avLst/>
          </a:prstGeom>
          <a:scene3d>
            <a:camera prst="orthographicFront"/>
            <a:lightRig rig="threePt" dir="t"/>
          </a:scene3d>
          <a:sp3d>
            <a:bevelT prst="convex"/>
          </a:sp3d>
        </p:spPr>
      </p:pic>
      <p:pic>
        <p:nvPicPr>
          <p:cNvPr id="4" name="3 Imagen" descr="55.jpg"/>
          <p:cNvPicPr>
            <a:picLocks noChangeAspect="1"/>
          </p:cNvPicPr>
          <p:nvPr/>
        </p:nvPicPr>
        <p:blipFill>
          <a:blip r:embed="rId3" cstate="email"/>
          <a:stretch>
            <a:fillRect/>
          </a:stretch>
        </p:blipFill>
        <p:spPr>
          <a:xfrm>
            <a:off x="6215074" y="142852"/>
            <a:ext cx="2723198" cy="4006544"/>
          </a:xfrm>
          <a:prstGeom prst="rect">
            <a:avLst/>
          </a:prstGeom>
          <a:scene3d>
            <a:camera prst="orthographicFront"/>
            <a:lightRig rig="threePt" dir="t"/>
          </a:scene3d>
          <a:sp3d>
            <a:bevelT prst="convex"/>
          </a:sp3d>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8" y="3286124"/>
            <a:ext cx="2786050" cy="2862322"/>
          </a:xfrm>
          <a:prstGeom prst="rect">
            <a:avLst/>
          </a:prstGeom>
          <a:noFill/>
        </p:spPr>
        <p:txBody>
          <a:bodyPr wrap="square" rtlCol="0">
            <a:spAutoFit/>
          </a:bodyPr>
          <a:lstStyle/>
          <a:p>
            <a:pPr>
              <a:spcBef>
                <a:spcPts val="600"/>
              </a:spcBef>
              <a:spcAft>
                <a:spcPts val="600"/>
              </a:spcAft>
            </a:pPr>
            <a:r>
              <a:rPr lang="es-ES" b="1" dirty="0" smtClean="0"/>
              <a:t>Tres </a:t>
            </a:r>
            <a:r>
              <a:rPr lang="es-ES" b="1" dirty="0" smtClean="0"/>
              <a:t>sacerdotes se colocaban frente al Altar. Mientras uno sostenía un cuenco con el </a:t>
            </a:r>
            <a:r>
              <a:rPr lang="es-ES" b="1" i="1" dirty="0" err="1" smtClean="0"/>
              <a:t>omer</a:t>
            </a:r>
            <a:r>
              <a:rPr lang="es-ES" b="1" dirty="0" smtClean="0"/>
              <a:t> de grano tostado, los otros dos vertían en él el aceite de oliva y el incienso, tal como lo prescribe la </a:t>
            </a:r>
            <a:r>
              <a:rPr lang="es-ES" b="1" i="1" dirty="0" err="1" smtClean="0"/>
              <a:t>Torá</a:t>
            </a:r>
            <a:r>
              <a:rPr lang="es-ES" b="1" dirty="0" smtClean="0"/>
              <a:t> (Levítico, 2: 14-15)</a:t>
            </a:r>
          </a:p>
        </p:txBody>
      </p:sp>
      <p:pic>
        <p:nvPicPr>
          <p:cNvPr id="3" name="2 Imagen" descr="56.jpg"/>
          <p:cNvPicPr>
            <a:picLocks noChangeAspect="1"/>
          </p:cNvPicPr>
          <p:nvPr/>
        </p:nvPicPr>
        <p:blipFill>
          <a:blip r:embed="rId2" cstate="email"/>
          <a:stretch>
            <a:fillRect/>
          </a:stretch>
        </p:blipFill>
        <p:spPr>
          <a:xfrm>
            <a:off x="4037644" y="142852"/>
            <a:ext cx="3886200" cy="2247900"/>
          </a:xfrm>
          <a:prstGeom prst="rect">
            <a:avLst/>
          </a:prstGeom>
          <a:scene3d>
            <a:camera prst="orthographicFront"/>
            <a:lightRig rig="threePt" dir="t"/>
          </a:scene3d>
          <a:sp3d>
            <a:bevelT prst="slope"/>
          </a:sp3d>
        </p:spPr>
      </p:pic>
      <p:pic>
        <p:nvPicPr>
          <p:cNvPr id="4" name="3 Imagen" descr="57.jpg"/>
          <p:cNvPicPr>
            <a:picLocks noChangeAspect="1"/>
          </p:cNvPicPr>
          <p:nvPr/>
        </p:nvPicPr>
        <p:blipFill>
          <a:blip r:embed="rId3" cstate="email"/>
          <a:stretch>
            <a:fillRect/>
          </a:stretch>
        </p:blipFill>
        <p:spPr>
          <a:xfrm>
            <a:off x="2928926" y="2465799"/>
            <a:ext cx="6103636" cy="4288383"/>
          </a:xfrm>
          <a:prstGeom prst="rect">
            <a:avLst/>
          </a:prstGeom>
          <a:scene3d>
            <a:camera prst="orthographicFront"/>
            <a:lightRig rig="threePt" dir="t"/>
          </a:scene3d>
          <a:sp3d>
            <a:bevelT prst="slope"/>
          </a:sp3d>
        </p:spPr>
      </p:pic>
      <p:sp>
        <p:nvSpPr>
          <p:cNvPr id="5" name="4 Rectángulo"/>
          <p:cNvSpPr/>
          <p:nvPr/>
        </p:nvSpPr>
        <p:spPr>
          <a:xfrm>
            <a:off x="71406" y="357166"/>
            <a:ext cx="3429024" cy="1754326"/>
          </a:xfrm>
          <a:prstGeom prst="rect">
            <a:avLst/>
          </a:prstGeom>
        </p:spPr>
        <p:txBody>
          <a:bodyPr wrap="square">
            <a:spAutoFit/>
          </a:bodyPr>
          <a:lstStyle/>
          <a:p>
            <a:pPr lvl="0">
              <a:spcBef>
                <a:spcPts val="600"/>
              </a:spcBef>
              <a:spcAft>
                <a:spcPts val="600"/>
              </a:spcAft>
            </a:pPr>
            <a:r>
              <a:rPr lang="es-ES" b="1" dirty="0" smtClean="0">
                <a:solidFill>
                  <a:prstClr val="black"/>
                </a:solidFill>
              </a:rPr>
              <a:t>Los sacerdotes examinaban, golpeaban y tostaban el grano de cebada en el mismo lugar donde dos días antes habían sido sacrificados los corderos pascuales.</a:t>
            </a:r>
            <a:endParaRPr lang="es-ES" b="1" dirty="0" smtClean="0">
              <a:solidFill>
                <a:prstClr val="black"/>
              </a:solidFill>
            </a:endParaRPr>
          </a:p>
        </p:txBody>
      </p:sp>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214290"/>
            <a:ext cx="7500990" cy="646331"/>
          </a:xfrm>
          <a:prstGeom prst="rect">
            <a:avLst/>
          </a:prstGeom>
          <a:noFill/>
        </p:spPr>
        <p:txBody>
          <a:bodyPr wrap="square" rtlCol="0">
            <a:spAutoFit/>
          </a:bodyPr>
          <a:lstStyle/>
          <a:p>
            <a:r>
              <a:rPr lang="es-ES" b="1" dirty="0" smtClean="0"/>
              <a:t>Un sacerdote echaba un puñado del grano al fuego del Altar y el resto era comido por los sacerdotes.</a:t>
            </a:r>
            <a:endParaRPr lang="es-ES" b="1" dirty="0"/>
          </a:p>
        </p:txBody>
      </p:sp>
      <p:pic>
        <p:nvPicPr>
          <p:cNvPr id="3" name="2 Imagen" descr="58.jpg"/>
          <p:cNvPicPr>
            <a:picLocks noChangeAspect="1"/>
          </p:cNvPicPr>
          <p:nvPr/>
        </p:nvPicPr>
        <p:blipFill>
          <a:blip r:embed="rId2" cstate="email"/>
          <a:stretch>
            <a:fillRect/>
          </a:stretch>
        </p:blipFill>
        <p:spPr>
          <a:xfrm>
            <a:off x="785786" y="1071546"/>
            <a:ext cx="7572428" cy="5391323"/>
          </a:xfrm>
          <a:prstGeom prst="rect">
            <a:avLst/>
          </a:prstGeom>
          <a:scene3d>
            <a:camera prst="orthographicFront"/>
            <a:lightRig rig="threePt" dir="t"/>
          </a:scene3d>
          <a:sp3d>
            <a:bevelT w="139700" h="139700" prst="divot"/>
          </a:sp3d>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628" y="1566952"/>
            <a:ext cx="3714776" cy="4001095"/>
          </a:xfrm>
          <a:prstGeom prst="rect">
            <a:avLst/>
          </a:prstGeom>
          <a:noFill/>
        </p:spPr>
        <p:txBody>
          <a:bodyPr wrap="square" rtlCol="0">
            <a:spAutoFit/>
          </a:bodyPr>
          <a:lstStyle/>
          <a:p>
            <a:pPr>
              <a:spcBef>
                <a:spcPts val="600"/>
              </a:spcBef>
              <a:spcAft>
                <a:spcPts val="600"/>
              </a:spcAft>
            </a:pPr>
            <a:r>
              <a:rPr lang="es-ES" b="1" dirty="0" smtClean="0"/>
              <a:t>Durante las tres fiestas de peregrinaje anuales (</a:t>
            </a:r>
            <a:r>
              <a:rPr lang="es-ES" b="1" dirty="0" err="1" smtClean="0"/>
              <a:t>Pesach</a:t>
            </a:r>
            <a:r>
              <a:rPr lang="es-ES" b="1" dirty="0" smtClean="0"/>
              <a:t>, pascua; </a:t>
            </a:r>
            <a:r>
              <a:rPr lang="es-ES" b="1" dirty="0" err="1" smtClean="0"/>
              <a:t>Shavuot</a:t>
            </a:r>
            <a:r>
              <a:rPr lang="es-ES" b="1" dirty="0" smtClean="0"/>
              <a:t>, pentecostés; y </a:t>
            </a:r>
            <a:r>
              <a:rPr lang="es-ES" b="1" dirty="0" err="1" smtClean="0"/>
              <a:t>Sukkot</a:t>
            </a:r>
            <a:r>
              <a:rPr lang="es-ES" b="1" dirty="0" smtClean="0"/>
              <a:t>, cabañas) los sacerdotes sacaban del Lugar Santo el candelabro y la mesa de los panes y la mostraban a los </a:t>
            </a:r>
            <a:r>
              <a:rPr lang="es-ES" b="1" dirty="0" smtClean="0"/>
              <a:t>adoradores.</a:t>
            </a:r>
          </a:p>
          <a:p>
            <a:pPr>
              <a:spcBef>
                <a:spcPts val="600"/>
              </a:spcBef>
              <a:spcAft>
                <a:spcPts val="600"/>
              </a:spcAft>
            </a:pPr>
            <a:r>
              <a:rPr lang="es-ES" b="1" dirty="0" smtClean="0"/>
              <a:t>El </a:t>
            </a:r>
            <a:r>
              <a:rPr lang="es-ES" b="1" dirty="0" smtClean="0"/>
              <a:t>resto del año, estos bellos objetos podían ser vistos sólo por los </a:t>
            </a:r>
            <a:r>
              <a:rPr lang="es-ES" b="1" dirty="0" smtClean="0"/>
              <a:t>sacerdotes.</a:t>
            </a:r>
          </a:p>
          <a:p>
            <a:pPr>
              <a:spcBef>
                <a:spcPts val="600"/>
              </a:spcBef>
              <a:spcAft>
                <a:spcPts val="600"/>
              </a:spcAft>
            </a:pPr>
            <a:r>
              <a:rPr lang="es-ES" b="1" dirty="0" smtClean="0"/>
              <a:t>Esta </a:t>
            </a:r>
            <a:r>
              <a:rPr lang="es-ES" b="1" dirty="0" smtClean="0"/>
              <a:t>tradición no tenía ningún apoyo bíblico.</a:t>
            </a:r>
            <a:endParaRPr lang="es-ES" b="1" dirty="0"/>
          </a:p>
        </p:txBody>
      </p:sp>
      <p:pic>
        <p:nvPicPr>
          <p:cNvPr id="3" name="2 Imagen" descr="59.jpg"/>
          <p:cNvPicPr>
            <a:picLocks noChangeAspect="1"/>
          </p:cNvPicPr>
          <p:nvPr/>
        </p:nvPicPr>
        <p:blipFill>
          <a:blip r:embed="rId2" cstate="email"/>
          <a:stretch>
            <a:fillRect/>
          </a:stretch>
        </p:blipFill>
        <p:spPr>
          <a:xfrm>
            <a:off x="214281" y="250009"/>
            <a:ext cx="4373483" cy="6357982"/>
          </a:xfrm>
          <a:prstGeom prst="rect">
            <a:avLst/>
          </a:prstGeom>
          <a:scene3d>
            <a:camera prst="orthographicFront"/>
            <a:lightRig rig="threePt" dir="t"/>
          </a:scene3d>
          <a:sp3d>
            <a:bevelT w="101600" prst="riblet"/>
          </a:sp3d>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4429132"/>
            <a:ext cx="8358246" cy="2339102"/>
          </a:xfrm>
          <a:prstGeom prst="rect">
            <a:avLst/>
          </a:prstGeom>
          <a:noFill/>
        </p:spPr>
        <p:txBody>
          <a:bodyPr wrap="square" rtlCol="0">
            <a:spAutoFit/>
          </a:bodyPr>
          <a:lstStyle/>
          <a:p>
            <a:pPr>
              <a:spcBef>
                <a:spcPts val="600"/>
              </a:spcBef>
              <a:spcAft>
                <a:spcPts val="600"/>
              </a:spcAft>
            </a:pPr>
            <a:r>
              <a:rPr lang="es-ES" b="1" dirty="0" smtClean="0"/>
              <a:t>Durante la semana, se seguía celebrando la fiesta de los panes ácimos, que concluía el séptimo día celebrado como un sábado ritual, en el cual se conmemoraba especialmente el paso del Mar Rojo.</a:t>
            </a:r>
          </a:p>
          <a:p>
            <a:pPr>
              <a:spcBef>
                <a:spcPts val="600"/>
              </a:spcBef>
              <a:spcAft>
                <a:spcPts val="600"/>
              </a:spcAft>
            </a:pPr>
            <a:r>
              <a:rPr lang="es-ES" b="1" dirty="0" smtClean="0"/>
              <a:t>Los ciudadanos de Jerusalén no aceptaban dinero como pago por su </a:t>
            </a:r>
            <a:r>
              <a:rPr lang="es-ES" b="1" dirty="0" smtClean="0"/>
              <a:t>hospitalidad.</a:t>
            </a:r>
          </a:p>
          <a:p>
            <a:pPr>
              <a:spcBef>
                <a:spcPts val="600"/>
              </a:spcBef>
              <a:spcAft>
                <a:spcPts val="600"/>
              </a:spcAft>
            </a:pPr>
            <a:r>
              <a:rPr lang="es-ES" b="1" dirty="0" smtClean="0"/>
              <a:t>Era </a:t>
            </a:r>
            <a:r>
              <a:rPr lang="es-ES" b="1" dirty="0" smtClean="0"/>
              <a:t>costumbre que los peregrinos, al despedirse, les regalasen una jarra de vino y una piel de cabra.</a:t>
            </a:r>
            <a:endParaRPr lang="es-ES" b="1" dirty="0"/>
          </a:p>
        </p:txBody>
      </p:sp>
      <p:pic>
        <p:nvPicPr>
          <p:cNvPr id="3" name="2 Imagen" descr="60.jpg"/>
          <p:cNvPicPr>
            <a:picLocks noChangeAspect="1"/>
          </p:cNvPicPr>
          <p:nvPr/>
        </p:nvPicPr>
        <p:blipFill>
          <a:blip r:embed="rId2" cstate="email"/>
          <a:stretch>
            <a:fillRect/>
          </a:stretch>
        </p:blipFill>
        <p:spPr>
          <a:xfrm>
            <a:off x="1678761" y="285728"/>
            <a:ext cx="5786478" cy="3931094"/>
          </a:xfrm>
          <a:prstGeom prst="rect">
            <a:avLst/>
          </a:prstGeom>
          <a:scene3d>
            <a:camera prst="orthographicFront"/>
            <a:lightRig rig="threePt" dir="t"/>
          </a:scene3d>
          <a:sp3d>
            <a:bevelT w="114300" prst="hardEdge"/>
          </a:sp3d>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3_5_passover_cross.jpg"/>
          <p:cNvPicPr>
            <a:picLocks noChangeAspect="1"/>
          </p:cNvPicPr>
          <p:nvPr/>
        </p:nvPicPr>
        <p:blipFill>
          <a:blip r:embed="rId2" cstate="email"/>
          <a:stretch>
            <a:fillRect/>
          </a:stretch>
        </p:blipFill>
        <p:spPr>
          <a:xfrm>
            <a:off x="4643438" y="142852"/>
            <a:ext cx="4310075" cy="6505774"/>
          </a:xfrm>
          <a:prstGeom prst="rect">
            <a:avLst/>
          </a:prstGeom>
        </p:spPr>
      </p:pic>
      <p:sp>
        <p:nvSpPr>
          <p:cNvPr id="2" name="1 CuadroTexto"/>
          <p:cNvSpPr txBox="1"/>
          <p:nvPr/>
        </p:nvSpPr>
        <p:spPr>
          <a:xfrm>
            <a:off x="285720" y="214290"/>
            <a:ext cx="4214842" cy="1477328"/>
          </a:xfrm>
          <a:prstGeom prst="rect">
            <a:avLst/>
          </a:prstGeom>
          <a:noFill/>
        </p:spPr>
        <p:txBody>
          <a:bodyPr wrap="square" rtlCol="0">
            <a:spAutoFit/>
          </a:bodyPr>
          <a:lstStyle/>
          <a:p>
            <a:r>
              <a:rPr lang="es-ES" b="1" dirty="0" smtClean="0"/>
              <a:t>Jesús no solo celebró muchas veces la Pascua siguiendo este ritual sino que él mismo fue la víctima sacrificada, la Pascua ofrecida por ti y por mí.</a:t>
            </a:r>
            <a:endParaRPr lang="es-ES" b="1" dirty="0"/>
          </a:p>
        </p:txBody>
      </p:sp>
      <p:sp>
        <p:nvSpPr>
          <p:cNvPr id="3" name="2 Rectángulo"/>
          <p:cNvSpPr/>
          <p:nvPr/>
        </p:nvSpPr>
        <p:spPr>
          <a:xfrm>
            <a:off x="214282" y="1714488"/>
            <a:ext cx="4357718" cy="440120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s-E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dist="38100" dir="4800000" sx="101000" sy="101000" algn="tl">
                    <a:srgbClr val="000000"/>
                  </a:outerShdw>
                </a:effectLst>
                <a:latin typeface="Rockwell Extra Bold" pitchFamily="18" charset="0"/>
              </a:rPr>
              <a:t>“Limpiaos, pues, de la vieja levadura, para que seáis nueva masa, sin levadura como sois; porque nuestra PASCUA, que es Cristo, ya fue sacrificada por nosotros”.</a:t>
            </a:r>
            <a:endParaRPr lang="es-E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dist="38100" dir="4800000" sx="101000" sy="101000" algn="tl">
                  <a:srgbClr val="000000"/>
                </a:outerShdw>
              </a:effectLst>
              <a:latin typeface="Rockwell Extra Bold" pitchFamily="18" charset="0"/>
            </a:endParaRPr>
          </a:p>
        </p:txBody>
      </p:sp>
      <p:sp>
        <p:nvSpPr>
          <p:cNvPr id="4" name="3 Rectángulo"/>
          <p:cNvSpPr/>
          <p:nvPr/>
        </p:nvSpPr>
        <p:spPr>
          <a:xfrm>
            <a:off x="3073568" y="6335933"/>
            <a:ext cx="1426994" cy="307777"/>
          </a:xfrm>
          <a:prstGeom prst="rect">
            <a:avLst/>
          </a:prstGeom>
        </p:spPr>
        <p:txBody>
          <a:bodyPr wrap="none">
            <a:spAutoFit/>
          </a:bodyPr>
          <a:lstStyle/>
          <a:p>
            <a:r>
              <a:rPr lang="es-ES" sz="1400" b="1" dirty="0" smtClean="0"/>
              <a:t>1 Corintios 5:7</a:t>
            </a:r>
            <a:endParaRPr lang="es-ES" sz="1400" b="1" dirty="0"/>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CuadroTexto"/>
          <p:cNvSpPr txBox="1"/>
          <p:nvPr/>
        </p:nvSpPr>
        <p:spPr>
          <a:xfrm>
            <a:off x="285720" y="5786454"/>
            <a:ext cx="8286808" cy="923330"/>
          </a:xfrm>
          <a:prstGeom prst="rect">
            <a:avLst/>
          </a:prstGeom>
          <a:noFill/>
        </p:spPr>
        <p:txBody>
          <a:bodyPr wrap="square" rtlCol="0">
            <a:spAutoFit/>
          </a:bodyPr>
          <a:lstStyle/>
          <a:p>
            <a:r>
              <a:rPr lang="es-ES" dirty="0" smtClean="0">
                <a:solidFill>
                  <a:schemeClr val="bg1"/>
                </a:solidFill>
              </a:rPr>
              <a:t>Esta presentación </a:t>
            </a:r>
            <a:r>
              <a:rPr lang="es-ES" dirty="0" smtClean="0">
                <a:solidFill>
                  <a:schemeClr val="bg1"/>
                </a:solidFill>
              </a:rPr>
              <a:t>ha sido elaborada por Sergio y Eunice </a:t>
            </a:r>
            <a:r>
              <a:rPr lang="es-ES" dirty="0" smtClean="0">
                <a:solidFill>
                  <a:schemeClr val="bg1"/>
                </a:solidFill>
              </a:rPr>
              <a:t>Fustero (www.fustero.net/familia) y </a:t>
            </a:r>
            <a:r>
              <a:rPr lang="es-ES" dirty="0" smtClean="0">
                <a:solidFill>
                  <a:schemeClr val="bg1"/>
                </a:solidFill>
              </a:rPr>
              <a:t>está </a:t>
            </a:r>
            <a:r>
              <a:rPr lang="es-ES" dirty="0" smtClean="0">
                <a:solidFill>
                  <a:schemeClr val="bg1"/>
                </a:solidFill>
              </a:rPr>
              <a:t>basada en la documentación facilitada en la página web de </a:t>
            </a:r>
            <a:r>
              <a:rPr lang="es-ES" dirty="0" err="1" smtClean="0">
                <a:solidFill>
                  <a:schemeClr val="bg1"/>
                </a:solidFill>
              </a:rPr>
              <a:t>The</a:t>
            </a:r>
            <a:r>
              <a:rPr lang="es-ES" dirty="0" smtClean="0">
                <a:solidFill>
                  <a:schemeClr val="bg1"/>
                </a:solidFill>
              </a:rPr>
              <a:t> Temple </a:t>
            </a:r>
            <a:r>
              <a:rPr lang="es-ES" dirty="0" err="1" smtClean="0">
                <a:solidFill>
                  <a:schemeClr val="bg1"/>
                </a:solidFill>
              </a:rPr>
              <a:t>Institute</a:t>
            </a:r>
            <a:r>
              <a:rPr lang="es-ES" dirty="0" smtClean="0">
                <a:solidFill>
                  <a:schemeClr val="bg1"/>
                </a:solidFill>
              </a:rPr>
              <a:t> (www.templeinstitute.org)</a:t>
            </a:r>
            <a:endParaRPr lang="es-ES" dirty="0">
              <a:solidFill>
                <a:schemeClr val="bg1"/>
              </a:solidFill>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06" y="4857760"/>
            <a:ext cx="8929718" cy="1631216"/>
          </a:xfrm>
          <a:prstGeom prst="rect">
            <a:avLst/>
          </a:prstGeom>
          <a:noFill/>
        </p:spPr>
        <p:txBody>
          <a:bodyPr wrap="square" rtlCol="0">
            <a:spAutoFit/>
          </a:bodyPr>
          <a:lstStyle/>
          <a:p>
            <a:pPr>
              <a:spcBef>
                <a:spcPts val="600"/>
              </a:spcBef>
              <a:spcAft>
                <a:spcPts val="600"/>
              </a:spcAft>
            </a:pPr>
            <a:r>
              <a:rPr lang="es-ES" b="1" dirty="0" smtClean="0"/>
              <a:t>Durante los días anteriores a la Pascua eran enviados desde Jerusalén obreros especializados para recorrer los caminos de acceso a la ciudad y blanqueaban con cal los sepulcros para que se pudieran distinguir con facilidad.</a:t>
            </a:r>
          </a:p>
          <a:p>
            <a:pPr>
              <a:spcBef>
                <a:spcPts val="600"/>
              </a:spcBef>
              <a:spcAft>
                <a:spcPts val="600"/>
              </a:spcAft>
            </a:pPr>
            <a:r>
              <a:rPr lang="es-ES" b="1" dirty="0" smtClean="0"/>
              <a:t>De esta forma se evitaba que los peregrinos quedasen ceremonialmente impuros por el contacto con cadáveres (lo cual les impediría celebrar la Pascua)</a:t>
            </a:r>
            <a:endParaRPr lang="es-ES" b="1" dirty="0"/>
          </a:p>
        </p:txBody>
      </p:sp>
      <p:pic>
        <p:nvPicPr>
          <p:cNvPr id="3" name="2 Imagen" descr="03.jpg"/>
          <p:cNvPicPr>
            <a:picLocks noChangeAspect="1"/>
          </p:cNvPicPr>
          <p:nvPr/>
        </p:nvPicPr>
        <p:blipFill>
          <a:blip r:embed="rId2" cstate="email"/>
          <a:stretch>
            <a:fillRect/>
          </a:stretch>
        </p:blipFill>
        <p:spPr>
          <a:xfrm>
            <a:off x="1587673" y="303441"/>
            <a:ext cx="5968655" cy="4268567"/>
          </a:xfrm>
          <a:prstGeom prst="rect">
            <a:avLst/>
          </a:prstGeom>
          <a:scene3d>
            <a:camera prst="orthographicFront"/>
            <a:lightRig rig="threePt" dir="t"/>
          </a:scene3d>
          <a:sp3d>
            <a:bevelT w="139700" prst="cross"/>
          </a:sp3d>
        </p:spPr>
      </p:pic>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44" y="3672456"/>
            <a:ext cx="3571900" cy="2739211"/>
          </a:xfrm>
          <a:prstGeom prst="rect">
            <a:avLst/>
          </a:prstGeom>
          <a:noFill/>
        </p:spPr>
        <p:txBody>
          <a:bodyPr wrap="square" rtlCol="0">
            <a:spAutoFit/>
          </a:bodyPr>
          <a:lstStyle/>
          <a:p>
            <a:pPr>
              <a:spcBef>
                <a:spcPts val="600"/>
              </a:spcBef>
              <a:spcAft>
                <a:spcPts val="600"/>
              </a:spcAft>
            </a:pPr>
            <a:r>
              <a:rPr lang="es-ES" b="1" dirty="0" smtClean="0"/>
              <a:t>Igualmente, se mandaban reparar los pozos que se hallaban en los caminos para que los peregrinos pudiesen recoger agua y celebrar las abluciones ceremoniales.</a:t>
            </a:r>
          </a:p>
          <a:p>
            <a:pPr>
              <a:spcBef>
                <a:spcPts val="600"/>
              </a:spcBef>
              <a:spcAft>
                <a:spcPts val="600"/>
              </a:spcAft>
            </a:pPr>
            <a:r>
              <a:rPr lang="es-ES" b="1" dirty="0" smtClean="0"/>
              <a:t>Estos pozos se convertían en lugares de reunión y descanso durante el viaje.</a:t>
            </a:r>
            <a:endParaRPr lang="es-ES" dirty="0" smtClean="0"/>
          </a:p>
        </p:txBody>
      </p:sp>
      <p:pic>
        <p:nvPicPr>
          <p:cNvPr id="3" name="2 Imagen" descr="04.jpg"/>
          <p:cNvPicPr>
            <a:picLocks noChangeAspect="1"/>
          </p:cNvPicPr>
          <p:nvPr/>
        </p:nvPicPr>
        <p:blipFill>
          <a:blip r:embed="rId2" cstate="email"/>
          <a:stretch>
            <a:fillRect/>
          </a:stretch>
        </p:blipFill>
        <p:spPr>
          <a:xfrm>
            <a:off x="4720932" y="142852"/>
            <a:ext cx="4295446" cy="3160800"/>
          </a:xfrm>
          <a:prstGeom prst="rect">
            <a:avLst/>
          </a:prstGeom>
          <a:scene3d>
            <a:camera prst="orthographicFront"/>
            <a:lightRig rig="threePt" dir="t"/>
          </a:scene3d>
          <a:sp3d>
            <a:bevelT w="165100" prst="coolSlant"/>
          </a:sp3d>
        </p:spPr>
      </p:pic>
      <p:pic>
        <p:nvPicPr>
          <p:cNvPr id="4" name="3 Imagen" descr="05.jpg"/>
          <p:cNvPicPr>
            <a:picLocks noChangeAspect="1"/>
          </p:cNvPicPr>
          <p:nvPr/>
        </p:nvPicPr>
        <p:blipFill>
          <a:blip r:embed="rId3" cstate="email"/>
          <a:stretch>
            <a:fillRect/>
          </a:stretch>
        </p:blipFill>
        <p:spPr>
          <a:xfrm>
            <a:off x="142844" y="142852"/>
            <a:ext cx="4500594" cy="3162094"/>
          </a:xfrm>
          <a:prstGeom prst="rect">
            <a:avLst/>
          </a:prstGeom>
          <a:scene3d>
            <a:camera prst="orthographicFront"/>
            <a:lightRig rig="threePt" dir="t"/>
          </a:scene3d>
          <a:sp3d>
            <a:bevelT w="165100" prst="coolSlant"/>
          </a:sp3d>
        </p:spPr>
      </p:pic>
      <p:pic>
        <p:nvPicPr>
          <p:cNvPr id="5" name="4 Imagen" descr="06.jpg"/>
          <p:cNvPicPr>
            <a:picLocks noChangeAspect="1"/>
          </p:cNvPicPr>
          <p:nvPr/>
        </p:nvPicPr>
        <p:blipFill>
          <a:blip r:embed="rId4" cstate="email"/>
          <a:stretch>
            <a:fillRect/>
          </a:stretch>
        </p:blipFill>
        <p:spPr>
          <a:xfrm>
            <a:off x="3886939" y="3429000"/>
            <a:ext cx="5129439" cy="3226122"/>
          </a:xfrm>
          <a:prstGeom prst="rect">
            <a:avLst/>
          </a:prstGeom>
          <a:scene3d>
            <a:camera prst="orthographicFront"/>
            <a:lightRig rig="threePt" dir="t"/>
          </a:scene3d>
          <a:sp3d>
            <a:bevelT w="165100" prst="coolSlant"/>
          </a:sp3d>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0" y="1118700"/>
            <a:ext cx="3500462" cy="1477328"/>
          </a:xfrm>
          <a:prstGeom prst="rect">
            <a:avLst/>
          </a:prstGeom>
        </p:spPr>
        <p:txBody>
          <a:bodyPr wrap="square">
            <a:spAutoFit/>
          </a:bodyPr>
          <a:lstStyle/>
          <a:p>
            <a:pPr>
              <a:spcBef>
                <a:spcPts val="600"/>
              </a:spcBef>
              <a:spcAft>
                <a:spcPts val="600"/>
              </a:spcAft>
            </a:pPr>
            <a:r>
              <a:rPr lang="es-ES" b="1" dirty="0" smtClean="0"/>
              <a:t>Los peregrinos procuraban acercarse a Jerusalén </a:t>
            </a:r>
            <a:r>
              <a:rPr lang="es-ES" b="1" dirty="0"/>
              <a:t>desde el Monte de los Olivos, </a:t>
            </a:r>
            <a:r>
              <a:rPr lang="es-ES" b="1" dirty="0" smtClean="0"/>
              <a:t>desde donde podían ver Templo Santo.</a:t>
            </a:r>
          </a:p>
        </p:txBody>
      </p:sp>
      <p:pic>
        <p:nvPicPr>
          <p:cNvPr id="3" name="2 Imagen" descr="09.jpg"/>
          <p:cNvPicPr>
            <a:picLocks noChangeAspect="1"/>
          </p:cNvPicPr>
          <p:nvPr/>
        </p:nvPicPr>
        <p:blipFill>
          <a:blip r:embed="rId2" cstate="email"/>
          <a:stretch>
            <a:fillRect/>
          </a:stretch>
        </p:blipFill>
        <p:spPr>
          <a:xfrm>
            <a:off x="4323602" y="142852"/>
            <a:ext cx="4658478" cy="3429024"/>
          </a:xfrm>
          <a:prstGeom prst="rect">
            <a:avLst/>
          </a:prstGeom>
          <a:scene3d>
            <a:camera prst="orthographicFront"/>
            <a:lightRig rig="threePt" dir="t"/>
          </a:scene3d>
          <a:sp3d>
            <a:bevelT prst="angle"/>
          </a:sp3d>
        </p:spPr>
      </p:pic>
      <p:pic>
        <p:nvPicPr>
          <p:cNvPr id="4" name="3 Imagen" descr="12.jpg"/>
          <p:cNvPicPr>
            <a:picLocks noChangeAspect="1"/>
          </p:cNvPicPr>
          <p:nvPr/>
        </p:nvPicPr>
        <p:blipFill>
          <a:blip r:embed="rId3" cstate="email"/>
          <a:stretch>
            <a:fillRect/>
          </a:stretch>
        </p:blipFill>
        <p:spPr>
          <a:xfrm>
            <a:off x="142843" y="3643314"/>
            <a:ext cx="4611843" cy="3058482"/>
          </a:xfrm>
          <a:prstGeom prst="rect">
            <a:avLst/>
          </a:prstGeom>
          <a:scene3d>
            <a:camera prst="orthographicFront"/>
            <a:lightRig rig="threePt" dir="t"/>
          </a:scene3d>
          <a:sp3d>
            <a:bevelT prst="angle"/>
          </a:sp3d>
        </p:spPr>
      </p:pic>
      <p:sp>
        <p:nvSpPr>
          <p:cNvPr id="6" name="5 Rectángulo"/>
          <p:cNvSpPr/>
          <p:nvPr/>
        </p:nvSpPr>
        <p:spPr>
          <a:xfrm>
            <a:off x="4786314" y="4218448"/>
            <a:ext cx="4214842" cy="1908215"/>
          </a:xfrm>
          <a:prstGeom prst="rect">
            <a:avLst/>
          </a:prstGeom>
        </p:spPr>
        <p:txBody>
          <a:bodyPr wrap="square">
            <a:spAutoFit/>
          </a:bodyPr>
          <a:lstStyle/>
          <a:p>
            <a:pPr lvl="0">
              <a:spcBef>
                <a:spcPts val="600"/>
              </a:spcBef>
              <a:spcAft>
                <a:spcPts val="600"/>
              </a:spcAft>
            </a:pPr>
            <a:r>
              <a:rPr lang="es-ES" b="1" dirty="0" smtClean="0">
                <a:solidFill>
                  <a:prstClr val="black"/>
                </a:solidFill>
              </a:rPr>
              <a:t>De esta forma, podían también ver la preparación de las cenizas de la vaca roja.</a:t>
            </a:r>
          </a:p>
          <a:p>
            <a:pPr lvl="0">
              <a:spcBef>
                <a:spcPts val="600"/>
              </a:spcBef>
              <a:spcAft>
                <a:spcPts val="600"/>
              </a:spcAft>
            </a:pPr>
            <a:r>
              <a:rPr lang="es-ES" b="1" dirty="0" smtClean="0">
                <a:solidFill>
                  <a:prstClr val="black"/>
                </a:solidFill>
              </a:rPr>
              <a:t>Los peregrinos eran rociados con agua purificada con estas cenizas para llegar a estar ritualmente puros.</a:t>
            </a:r>
            <a:endParaRPr lang="es-ES" b="1" dirty="0">
              <a:solidFill>
                <a:prstClr val="black"/>
              </a:solidFill>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42844" y="2982298"/>
            <a:ext cx="3929090" cy="3447098"/>
          </a:xfrm>
          <a:prstGeom prst="rect">
            <a:avLst/>
          </a:prstGeom>
        </p:spPr>
        <p:txBody>
          <a:bodyPr wrap="square">
            <a:spAutoFit/>
          </a:bodyPr>
          <a:lstStyle/>
          <a:p>
            <a:pPr>
              <a:spcBef>
                <a:spcPts val="600"/>
              </a:spcBef>
              <a:spcAft>
                <a:spcPts val="600"/>
              </a:spcAft>
            </a:pPr>
            <a:r>
              <a:rPr lang="es-ES" b="1" dirty="0" smtClean="0"/>
              <a:t>Existía un </a:t>
            </a:r>
            <a:r>
              <a:rPr lang="es-ES" b="1" dirty="0"/>
              <a:t>puente de arcos </a:t>
            </a:r>
            <a:r>
              <a:rPr lang="es-ES" b="1" dirty="0" smtClean="0"/>
              <a:t>que se extendía </a:t>
            </a:r>
            <a:r>
              <a:rPr lang="es-ES" b="1" dirty="0"/>
              <a:t>desde la puerta de Susa en la pared oriental del Monte del Templo </a:t>
            </a:r>
            <a:r>
              <a:rPr lang="es-ES" b="1" dirty="0" smtClean="0"/>
              <a:t>hasta </a:t>
            </a:r>
            <a:r>
              <a:rPr lang="es-ES" b="1" dirty="0"/>
              <a:t>el Monte de los </a:t>
            </a:r>
            <a:r>
              <a:rPr lang="es-ES" b="1" dirty="0" smtClean="0"/>
              <a:t>Olivos.</a:t>
            </a:r>
          </a:p>
          <a:p>
            <a:pPr>
              <a:spcBef>
                <a:spcPts val="600"/>
              </a:spcBef>
              <a:spcAft>
                <a:spcPts val="600"/>
              </a:spcAft>
            </a:pPr>
            <a:r>
              <a:rPr lang="es-ES" b="1" dirty="0" smtClean="0"/>
              <a:t>La </a:t>
            </a:r>
            <a:r>
              <a:rPr lang="es-ES" b="1" dirty="0"/>
              <a:t>vaca roja, </a:t>
            </a:r>
            <a:r>
              <a:rPr lang="es-ES" b="1" dirty="0" smtClean="0"/>
              <a:t>era llevada por este </a:t>
            </a:r>
            <a:r>
              <a:rPr lang="es-ES" b="1" dirty="0"/>
              <a:t>puente hasta el lugar donde sería </a:t>
            </a:r>
            <a:r>
              <a:rPr lang="es-ES" b="1" dirty="0" smtClean="0"/>
              <a:t>sacrificada </a:t>
            </a:r>
            <a:r>
              <a:rPr lang="es-ES" b="1" dirty="0"/>
              <a:t>y </a:t>
            </a:r>
            <a:r>
              <a:rPr lang="es-ES" b="1" dirty="0" smtClean="0"/>
              <a:t>quemada.</a:t>
            </a:r>
          </a:p>
          <a:p>
            <a:pPr>
              <a:spcBef>
                <a:spcPts val="600"/>
              </a:spcBef>
              <a:spcAft>
                <a:spcPts val="600"/>
              </a:spcAft>
            </a:pPr>
            <a:r>
              <a:rPr lang="es-ES" b="1" dirty="0" smtClean="0"/>
              <a:t>La Ley establece que la vaca roja debía ser sacrificada fuera del campamento.</a:t>
            </a:r>
            <a:endParaRPr lang="es-ES" b="1" dirty="0"/>
          </a:p>
        </p:txBody>
      </p:sp>
      <p:pic>
        <p:nvPicPr>
          <p:cNvPr id="3" name="2 Imagen" descr="10.jpg"/>
          <p:cNvPicPr>
            <a:picLocks noChangeAspect="1"/>
          </p:cNvPicPr>
          <p:nvPr/>
        </p:nvPicPr>
        <p:blipFill>
          <a:blip r:embed="rId2" cstate="email"/>
          <a:stretch>
            <a:fillRect/>
          </a:stretch>
        </p:blipFill>
        <p:spPr>
          <a:xfrm>
            <a:off x="142843" y="142852"/>
            <a:ext cx="3921151" cy="2571767"/>
          </a:xfrm>
          <a:prstGeom prst="rect">
            <a:avLst/>
          </a:prstGeom>
          <a:scene3d>
            <a:camera prst="orthographicFront"/>
            <a:lightRig rig="threePt" dir="t"/>
          </a:scene3d>
          <a:sp3d>
            <a:bevelT w="152400" h="50800" prst="softRound"/>
          </a:sp3d>
        </p:spPr>
      </p:pic>
      <p:pic>
        <p:nvPicPr>
          <p:cNvPr id="4" name="3 Imagen" descr="11.jpg"/>
          <p:cNvPicPr>
            <a:picLocks noChangeAspect="1"/>
          </p:cNvPicPr>
          <p:nvPr/>
        </p:nvPicPr>
        <p:blipFill>
          <a:blip r:embed="rId3" cstate="email"/>
          <a:stretch>
            <a:fillRect/>
          </a:stretch>
        </p:blipFill>
        <p:spPr>
          <a:xfrm>
            <a:off x="4214810" y="136191"/>
            <a:ext cx="4798708" cy="6477012"/>
          </a:xfrm>
          <a:prstGeom prst="rect">
            <a:avLst/>
          </a:prstGeom>
          <a:scene3d>
            <a:camera prst="orthographicFront"/>
            <a:lightRig rig="threePt" dir="t"/>
          </a:scene3d>
          <a:sp3d>
            <a:bevelT w="152400" h="50800" prst="softRound"/>
          </a:sp3d>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572000" y="2100620"/>
            <a:ext cx="4429156" cy="2585323"/>
          </a:xfrm>
          <a:prstGeom prst="rect">
            <a:avLst/>
          </a:prstGeom>
        </p:spPr>
        <p:txBody>
          <a:bodyPr wrap="square">
            <a:spAutoFit/>
          </a:bodyPr>
          <a:lstStyle/>
          <a:p>
            <a:r>
              <a:rPr lang="es-ES" b="1" dirty="0" smtClean="0"/>
              <a:t>Jerusalén tenía que dar cabida </a:t>
            </a:r>
            <a:r>
              <a:rPr lang="es-ES" b="1" dirty="0"/>
              <a:t>a </a:t>
            </a:r>
            <a:r>
              <a:rPr lang="es-ES" b="1" dirty="0" smtClean="0"/>
              <a:t>miles de peregrinos y sus </a:t>
            </a:r>
            <a:r>
              <a:rPr lang="es-ES" b="1" dirty="0"/>
              <a:t>habitantes </a:t>
            </a:r>
            <a:r>
              <a:rPr lang="es-ES" b="1" dirty="0" smtClean="0"/>
              <a:t>ofrecían sus </a:t>
            </a:r>
            <a:r>
              <a:rPr lang="es-ES" b="1" dirty="0"/>
              <a:t>propias </a:t>
            </a:r>
            <a:r>
              <a:rPr lang="es-ES" b="1" dirty="0" smtClean="0"/>
              <a:t>casas como albergue. </a:t>
            </a:r>
            <a:r>
              <a:rPr lang="es-ES" b="1" dirty="0"/>
              <a:t>Si una toalla colgaba de la puerta, eso significa que todavía había espacio para dormir y un lugar para comer en la mesa. Si no </a:t>
            </a:r>
            <a:r>
              <a:rPr lang="es-ES" b="1" dirty="0" smtClean="0"/>
              <a:t>había </a:t>
            </a:r>
            <a:r>
              <a:rPr lang="es-ES" b="1" dirty="0"/>
              <a:t>toalla </a:t>
            </a:r>
            <a:r>
              <a:rPr lang="es-ES" b="1" dirty="0" smtClean="0"/>
              <a:t>ya no había espacio para más personas en esa casa.</a:t>
            </a:r>
            <a:endParaRPr lang="es-ES" b="1" dirty="0"/>
          </a:p>
        </p:txBody>
      </p:sp>
      <p:pic>
        <p:nvPicPr>
          <p:cNvPr id="3" name="2 Imagen" descr="13.jpg"/>
          <p:cNvPicPr>
            <a:picLocks noChangeAspect="1"/>
          </p:cNvPicPr>
          <p:nvPr/>
        </p:nvPicPr>
        <p:blipFill>
          <a:blip r:embed="rId2" cstate="email"/>
          <a:stretch>
            <a:fillRect/>
          </a:stretch>
        </p:blipFill>
        <p:spPr>
          <a:xfrm>
            <a:off x="142844" y="142852"/>
            <a:ext cx="4342678" cy="6500858"/>
          </a:xfrm>
          <a:prstGeom prst="rect">
            <a:avLst/>
          </a:prstGeom>
          <a:scene3d>
            <a:camera prst="orthographicFront"/>
            <a:lightRig rig="threePt" dir="t"/>
          </a:scene3d>
          <a:sp3d>
            <a:bevelT prst="slope"/>
          </a:sp3d>
        </p:spPr>
      </p:pic>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14282" y="4143380"/>
            <a:ext cx="8786874" cy="2769989"/>
          </a:xfrm>
          <a:prstGeom prst="rect">
            <a:avLst/>
          </a:prstGeom>
          <a:noFill/>
        </p:spPr>
        <p:txBody>
          <a:bodyPr wrap="square" rtlCol="0">
            <a:spAutoFit/>
          </a:bodyPr>
          <a:lstStyle/>
          <a:p>
            <a:pPr>
              <a:spcBef>
                <a:spcPts val="600"/>
              </a:spcBef>
              <a:spcAft>
                <a:spcPts val="600"/>
              </a:spcAft>
            </a:pPr>
            <a:r>
              <a:rPr lang="es-ES" b="1" dirty="0" smtClean="0"/>
              <a:t>La noche anterior a la Pascua, cada familia inspeccionaba su casa a la luz de una vela en busca de </a:t>
            </a:r>
            <a:r>
              <a:rPr lang="es-ES" b="1" i="1" dirty="0" err="1" smtClean="0"/>
              <a:t>chametz</a:t>
            </a:r>
            <a:r>
              <a:rPr lang="es-ES" b="1" dirty="0" smtClean="0"/>
              <a:t> (pan con levadura).</a:t>
            </a:r>
          </a:p>
          <a:p>
            <a:pPr>
              <a:spcBef>
                <a:spcPts val="600"/>
              </a:spcBef>
              <a:spcAft>
                <a:spcPts val="600"/>
              </a:spcAft>
            </a:pPr>
            <a:r>
              <a:rPr lang="es-ES" b="1" dirty="0" smtClean="0"/>
              <a:t>A la mañana siguiente, los sacerdotes colocaban en uno de los balcones del Templo una mesa con dos panes que se usarían como ofrendas.</a:t>
            </a:r>
          </a:p>
          <a:p>
            <a:pPr>
              <a:spcBef>
                <a:spcPts val="600"/>
              </a:spcBef>
              <a:spcAft>
                <a:spcPts val="600"/>
              </a:spcAft>
            </a:pPr>
            <a:r>
              <a:rPr lang="es-ES" b="1" dirty="0" smtClean="0"/>
              <a:t>Mientras estaban allí, se podía comer pan con levadura.</a:t>
            </a:r>
          </a:p>
          <a:p>
            <a:pPr>
              <a:spcBef>
                <a:spcPts val="600"/>
              </a:spcBef>
              <a:spcAft>
                <a:spcPts val="600"/>
              </a:spcAft>
            </a:pPr>
            <a:r>
              <a:rPr lang="es-ES" b="1" dirty="0" smtClean="0"/>
              <a:t>Cuando se retiraba uno de los panes, se dejaba de comer pan leudado. Cuando se retiraba el segundo, se debía de destruir el </a:t>
            </a:r>
            <a:r>
              <a:rPr lang="es-ES" b="1" i="1" dirty="0" err="1" smtClean="0"/>
              <a:t>chametz</a:t>
            </a:r>
            <a:r>
              <a:rPr lang="es-ES" b="1" dirty="0" smtClean="0"/>
              <a:t> que hubiese quedado en las casas.</a:t>
            </a:r>
            <a:endParaRPr lang="es-ES" b="1" dirty="0"/>
          </a:p>
        </p:txBody>
      </p:sp>
      <p:pic>
        <p:nvPicPr>
          <p:cNvPr id="3" name="2 Imagen" descr="14.jpg"/>
          <p:cNvPicPr>
            <a:picLocks noChangeAspect="1"/>
          </p:cNvPicPr>
          <p:nvPr/>
        </p:nvPicPr>
        <p:blipFill>
          <a:blip r:embed="rId2" cstate="email"/>
          <a:stretch>
            <a:fillRect/>
          </a:stretch>
        </p:blipFill>
        <p:spPr>
          <a:xfrm>
            <a:off x="285718" y="142852"/>
            <a:ext cx="2661247" cy="3960000"/>
          </a:xfrm>
          <a:prstGeom prst="rect">
            <a:avLst/>
          </a:prstGeom>
          <a:scene3d>
            <a:camera prst="orthographicFront"/>
            <a:lightRig rig="threePt" dir="t"/>
          </a:scene3d>
          <a:sp3d>
            <a:bevelT prst="convex"/>
          </a:sp3d>
        </p:spPr>
      </p:pic>
      <p:pic>
        <p:nvPicPr>
          <p:cNvPr id="4" name="3 Imagen" descr="15.jpg"/>
          <p:cNvPicPr>
            <a:picLocks noChangeAspect="1"/>
          </p:cNvPicPr>
          <p:nvPr/>
        </p:nvPicPr>
        <p:blipFill>
          <a:blip r:embed="rId3" cstate="email"/>
          <a:stretch>
            <a:fillRect/>
          </a:stretch>
        </p:blipFill>
        <p:spPr>
          <a:xfrm>
            <a:off x="3292262" y="142852"/>
            <a:ext cx="2577515" cy="3960000"/>
          </a:xfrm>
          <a:prstGeom prst="rect">
            <a:avLst/>
          </a:prstGeom>
          <a:scene3d>
            <a:camera prst="orthographicFront"/>
            <a:lightRig rig="threePt" dir="t"/>
          </a:scene3d>
          <a:sp3d>
            <a:bevelT prst="convex"/>
          </a:sp3d>
        </p:spPr>
      </p:pic>
      <p:pic>
        <p:nvPicPr>
          <p:cNvPr id="5" name="4 Imagen" descr="16.jpg"/>
          <p:cNvPicPr>
            <a:picLocks noChangeAspect="1"/>
          </p:cNvPicPr>
          <p:nvPr/>
        </p:nvPicPr>
        <p:blipFill>
          <a:blip r:embed="rId4" cstate="email"/>
          <a:stretch>
            <a:fillRect/>
          </a:stretch>
        </p:blipFill>
        <p:spPr>
          <a:xfrm>
            <a:off x="6215074" y="142852"/>
            <a:ext cx="2608571" cy="3960000"/>
          </a:xfrm>
          <a:prstGeom prst="rect">
            <a:avLst/>
          </a:prstGeom>
          <a:scene3d>
            <a:camera prst="orthographicFront"/>
            <a:lightRig rig="threePt" dir="t"/>
          </a:scene3d>
          <a:sp3d>
            <a:bevelT prst="convex"/>
          </a:sp3d>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Tema de Office">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lásico de Offic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1933</Words>
  <Application>Microsoft Office PowerPoint</Application>
  <PresentationFormat>Presentación en pantalla (4:3)</PresentationFormat>
  <Paragraphs>86</Paragraphs>
  <Slides>38</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38</vt:i4>
      </vt:variant>
    </vt:vector>
  </HeadingPairs>
  <TitlesOfParts>
    <vt:vector size="41" baseType="lpstr">
      <vt:lpstr>Arial</vt:lpstr>
      <vt:lpstr>Rockwell Extra Bold</vt: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 y Eunice Fustero</dc:creator>
  <cp:lastModifiedBy>Sergio y Eunice Fustero</cp:lastModifiedBy>
  <cp:revision>131</cp:revision>
  <dcterms:created xsi:type="dcterms:W3CDTF">2009-10-17T19:52:18Z</dcterms:created>
  <dcterms:modified xsi:type="dcterms:W3CDTF">2009-10-18T09:29:20Z</dcterms:modified>
</cp:coreProperties>
</file>