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5" r:id="rId3"/>
    <p:sldId id="270" r:id="rId4"/>
    <p:sldId id="257" r:id="rId5"/>
    <p:sldId id="258" r:id="rId6"/>
    <p:sldId id="259" r:id="rId7"/>
    <p:sldId id="260" r:id="rId8"/>
    <p:sldId id="276" r:id="rId9"/>
    <p:sldId id="262" r:id="rId10"/>
    <p:sldId id="263" r:id="rId11"/>
    <p:sldId id="274" r:id="rId12"/>
    <p:sldId id="277" r:id="rId13"/>
    <p:sldId id="271" r:id="rId14"/>
    <p:sldId id="272" r:id="rId15"/>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7D5"/>
    <a:srgbClr val="E18B61"/>
    <a:srgbClr val="889FB8"/>
    <a:srgbClr val="99A0A7"/>
    <a:srgbClr val="A0DDE0"/>
    <a:srgbClr val="73CDD1"/>
    <a:srgbClr val="474062"/>
    <a:srgbClr val="5C537E"/>
    <a:srgbClr val="FF2D82"/>
    <a:srgbClr val="F200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5" d="100"/>
          <a:sy n="105" d="100"/>
        </p:scale>
        <p:origin x="1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DA4875-3509-4BD2-1283-82D27DF4EE8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2FF61C5-B525-29F5-22A8-36CEA36C4E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1247233-5F94-AFB2-95AB-7C459B12537C}"/>
              </a:ext>
            </a:extLst>
          </p:cNvPr>
          <p:cNvSpPr>
            <a:spLocks noGrp="1"/>
          </p:cNvSpPr>
          <p:nvPr>
            <p:ph type="dt" sz="half" idx="10"/>
          </p:nvPr>
        </p:nvSpPr>
        <p:spPr/>
        <p:txBody>
          <a:bodyPr/>
          <a:lstStyle/>
          <a:p>
            <a:fld id="{FE2B7CA8-529F-44B7-914D-1B87AC336B9D}" type="datetimeFigureOut">
              <a:rPr lang="es-ES" smtClean="0"/>
              <a:t>16/04/2024</a:t>
            </a:fld>
            <a:endParaRPr lang="es-ES"/>
          </a:p>
        </p:txBody>
      </p:sp>
      <p:sp>
        <p:nvSpPr>
          <p:cNvPr id="5" name="Marcador de pie de página 4">
            <a:extLst>
              <a:ext uri="{FF2B5EF4-FFF2-40B4-BE49-F238E27FC236}">
                <a16:creationId xmlns:a16="http://schemas.microsoft.com/office/drawing/2014/main" id="{1AE7660D-A579-6F22-2D2D-5E46BA9DB97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BABF3EA-4BB7-DE2E-C204-41E485E1F1B0}"/>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132090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CF4F8-50BE-AD5E-942F-CD19BD9CE20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79A7E9E-E77F-0C08-3E70-F258FDB4DBB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3CB7A9-25CC-71B2-B9AF-FE890E14A2A9}"/>
              </a:ext>
            </a:extLst>
          </p:cNvPr>
          <p:cNvSpPr>
            <a:spLocks noGrp="1"/>
          </p:cNvSpPr>
          <p:nvPr>
            <p:ph type="dt" sz="half" idx="10"/>
          </p:nvPr>
        </p:nvSpPr>
        <p:spPr/>
        <p:txBody>
          <a:bodyPr/>
          <a:lstStyle/>
          <a:p>
            <a:fld id="{FE2B7CA8-529F-44B7-914D-1B87AC336B9D}" type="datetimeFigureOut">
              <a:rPr lang="es-ES" smtClean="0"/>
              <a:t>16/04/2024</a:t>
            </a:fld>
            <a:endParaRPr lang="es-ES"/>
          </a:p>
        </p:txBody>
      </p:sp>
      <p:sp>
        <p:nvSpPr>
          <p:cNvPr id="5" name="Marcador de pie de página 4">
            <a:extLst>
              <a:ext uri="{FF2B5EF4-FFF2-40B4-BE49-F238E27FC236}">
                <a16:creationId xmlns:a16="http://schemas.microsoft.com/office/drawing/2014/main" id="{26356C2B-8A08-F0FE-4A57-A8768D547FF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71FB862-053A-B816-FF53-12FDCF675A76}"/>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178559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06650D8-FEB3-B2E0-A590-87BDF1B0F7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39E184A-8D68-4AB6-530E-19F2A77F8D7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F5F93E-FF3F-73A2-04A5-DC1BB0F4208A}"/>
              </a:ext>
            </a:extLst>
          </p:cNvPr>
          <p:cNvSpPr>
            <a:spLocks noGrp="1"/>
          </p:cNvSpPr>
          <p:nvPr>
            <p:ph type="dt" sz="half" idx="10"/>
          </p:nvPr>
        </p:nvSpPr>
        <p:spPr/>
        <p:txBody>
          <a:bodyPr/>
          <a:lstStyle/>
          <a:p>
            <a:fld id="{FE2B7CA8-529F-44B7-914D-1B87AC336B9D}" type="datetimeFigureOut">
              <a:rPr lang="es-ES" smtClean="0"/>
              <a:t>16/04/2024</a:t>
            </a:fld>
            <a:endParaRPr lang="es-ES"/>
          </a:p>
        </p:txBody>
      </p:sp>
      <p:sp>
        <p:nvSpPr>
          <p:cNvPr id="5" name="Marcador de pie de página 4">
            <a:extLst>
              <a:ext uri="{FF2B5EF4-FFF2-40B4-BE49-F238E27FC236}">
                <a16:creationId xmlns:a16="http://schemas.microsoft.com/office/drawing/2014/main" id="{38FDEFCB-E941-6715-79E1-23134197FC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9C0A85-62B3-98CC-A894-73EDE9714D55}"/>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266042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16/04/2024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96630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16/04/2024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86764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16/04/2024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17654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16/04/2024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66926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16/04/2024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41283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16/04/2024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69540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16/04/2024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090000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16/04/2024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87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6D02D1-98AC-907E-DB67-81D02DDBC7F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E57DBC6-6127-54C6-5A1D-106A0C4947F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CA1E45-0F13-5D8E-104F-73A56785E7E2}"/>
              </a:ext>
            </a:extLst>
          </p:cNvPr>
          <p:cNvSpPr>
            <a:spLocks noGrp="1"/>
          </p:cNvSpPr>
          <p:nvPr>
            <p:ph type="dt" sz="half" idx="10"/>
          </p:nvPr>
        </p:nvSpPr>
        <p:spPr/>
        <p:txBody>
          <a:bodyPr/>
          <a:lstStyle/>
          <a:p>
            <a:fld id="{FE2B7CA8-529F-44B7-914D-1B87AC336B9D}" type="datetimeFigureOut">
              <a:rPr lang="es-ES" smtClean="0"/>
              <a:t>16/04/2024</a:t>
            </a:fld>
            <a:endParaRPr lang="es-ES"/>
          </a:p>
        </p:txBody>
      </p:sp>
      <p:sp>
        <p:nvSpPr>
          <p:cNvPr id="5" name="Marcador de pie de página 4">
            <a:extLst>
              <a:ext uri="{FF2B5EF4-FFF2-40B4-BE49-F238E27FC236}">
                <a16:creationId xmlns:a16="http://schemas.microsoft.com/office/drawing/2014/main" id="{D425B6D7-9228-B9D2-65BF-F59493BF773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4795A6-9936-8A4A-7437-DEFC834878F5}"/>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166244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16/04/2024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3375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16/04/2024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77212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16/04/2024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89437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2E5F51-9F05-17AC-220C-4A91FABBC42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5AE5D7A-3CA5-5C7A-F7E0-42064D15C38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A43AF69-973E-7058-1E1B-10DE9A212156}"/>
              </a:ext>
            </a:extLst>
          </p:cNvPr>
          <p:cNvSpPr>
            <a:spLocks noGrp="1"/>
          </p:cNvSpPr>
          <p:nvPr>
            <p:ph type="dt" sz="half" idx="10"/>
          </p:nvPr>
        </p:nvSpPr>
        <p:spPr/>
        <p:txBody>
          <a:bodyPr/>
          <a:lstStyle/>
          <a:p>
            <a:fld id="{FE2B7CA8-529F-44B7-914D-1B87AC336B9D}" type="datetimeFigureOut">
              <a:rPr lang="es-ES" smtClean="0"/>
              <a:t>16/04/2024</a:t>
            </a:fld>
            <a:endParaRPr lang="es-ES"/>
          </a:p>
        </p:txBody>
      </p:sp>
      <p:sp>
        <p:nvSpPr>
          <p:cNvPr id="5" name="Marcador de pie de página 4">
            <a:extLst>
              <a:ext uri="{FF2B5EF4-FFF2-40B4-BE49-F238E27FC236}">
                <a16:creationId xmlns:a16="http://schemas.microsoft.com/office/drawing/2014/main" id="{581F33F7-852D-A6CB-24FE-9C7FEA52BA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903162C-4C0B-2482-88B7-DB52B496F099}"/>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32079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DC481E-9019-B80B-7F80-0886A814ED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2F21D96-B4A8-4F22-6785-16836A97AE2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0121BD8-1CF2-E04E-FCB8-D5D655DBCD8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887FC19-DE6A-E03F-6C7C-3862D6F36252}"/>
              </a:ext>
            </a:extLst>
          </p:cNvPr>
          <p:cNvSpPr>
            <a:spLocks noGrp="1"/>
          </p:cNvSpPr>
          <p:nvPr>
            <p:ph type="dt" sz="half" idx="10"/>
          </p:nvPr>
        </p:nvSpPr>
        <p:spPr/>
        <p:txBody>
          <a:bodyPr/>
          <a:lstStyle/>
          <a:p>
            <a:fld id="{FE2B7CA8-529F-44B7-914D-1B87AC336B9D}" type="datetimeFigureOut">
              <a:rPr lang="es-ES" smtClean="0"/>
              <a:t>16/04/2024</a:t>
            </a:fld>
            <a:endParaRPr lang="es-ES"/>
          </a:p>
        </p:txBody>
      </p:sp>
      <p:sp>
        <p:nvSpPr>
          <p:cNvPr id="6" name="Marcador de pie de página 5">
            <a:extLst>
              <a:ext uri="{FF2B5EF4-FFF2-40B4-BE49-F238E27FC236}">
                <a16:creationId xmlns:a16="http://schemas.microsoft.com/office/drawing/2014/main" id="{B330F905-9B60-BA4A-2FAD-EB0DA07823B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C1579DC-30D5-CC44-9DB7-DE8E399C2B48}"/>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358816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975EA8-360A-3720-EA8C-96A0468504A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C9DFECC-49D6-E4C3-96E8-CD2AC6FDB7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3F34A63-F946-6304-3349-CCD4854D57C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68C1A0A-A038-54AC-9805-F1985846D0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EE370B3-7576-9224-3957-17DF71F41A7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162E755-4B53-354D-CE3A-F5FF8777A791}"/>
              </a:ext>
            </a:extLst>
          </p:cNvPr>
          <p:cNvSpPr>
            <a:spLocks noGrp="1"/>
          </p:cNvSpPr>
          <p:nvPr>
            <p:ph type="dt" sz="half" idx="10"/>
          </p:nvPr>
        </p:nvSpPr>
        <p:spPr/>
        <p:txBody>
          <a:bodyPr/>
          <a:lstStyle/>
          <a:p>
            <a:fld id="{FE2B7CA8-529F-44B7-914D-1B87AC336B9D}" type="datetimeFigureOut">
              <a:rPr lang="es-ES" smtClean="0"/>
              <a:t>16/04/2024</a:t>
            </a:fld>
            <a:endParaRPr lang="es-ES"/>
          </a:p>
        </p:txBody>
      </p:sp>
      <p:sp>
        <p:nvSpPr>
          <p:cNvPr id="8" name="Marcador de pie de página 7">
            <a:extLst>
              <a:ext uri="{FF2B5EF4-FFF2-40B4-BE49-F238E27FC236}">
                <a16:creationId xmlns:a16="http://schemas.microsoft.com/office/drawing/2014/main" id="{7C853014-052F-B0F3-2E19-0105D8EBD8D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874040-5DBD-6F97-3653-0DC2024DBE49}"/>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16206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438088-AFD6-6406-E6E6-70678F554DE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40DF3F4-3DD2-B949-778E-217F39691CF1}"/>
              </a:ext>
            </a:extLst>
          </p:cNvPr>
          <p:cNvSpPr>
            <a:spLocks noGrp="1"/>
          </p:cNvSpPr>
          <p:nvPr>
            <p:ph type="dt" sz="half" idx="10"/>
          </p:nvPr>
        </p:nvSpPr>
        <p:spPr/>
        <p:txBody>
          <a:bodyPr/>
          <a:lstStyle/>
          <a:p>
            <a:fld id="{FE2B7CA8-529F-44B7-914D-1B87AC336B9D}" type="datetimeFigureOut">
              <a:rPr lang="es-ES" smtClean="0"/>
              <a:t>16/04/2024</a:t>
            </a:fld>
            <a:endParaRPr lang="es-ES"/>
          </a:p>
        </p:txBody>
      </p:sp>
      <p:sp>
        <p:nvSpPr>
          <p:cNvPr id="4" name="Marcador de pie de página 3">
            <a:extLst>
              <a:ext uri="{FF2B5EF4-FFF2-40B4-BE49-F238E27FC236}">
                <a16:creationId xmlns:a16="http://schemas.microsoft.com/office/drawing/2014/main" id="{326E3D5A-183F-081E-8A81-720EA5B375C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40C4C70-890E-6B64-AC2F-64010979BAC5}"/>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274711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BBF016B-0BCF-DA07-CBBE-733012FD3035}"/>
              </a:ext>
            </a:extLst>
          </p:cNvPr>
          <p:cNvSpPr>
            <a:spLocks noGrp="1"/>
          </p:cNvSpPr>
          <p:nvPr>
            <p:ph type="dt" sz="half" idx="10"/>
          </p:nvPr>
        </p:nvSpPr>
        <p:spPr/>
        <p:txBody>
          <a:bodyPr/>
          <a:lstStyle/>
          <a:p>
            <a:fld id="{FE2B7CA8-529F-44B7-914D-1B87AC336B9D}" type="datetimeFigureOut">
              <a:rPr lang="es-ES" smtClean="0"/>
              <a:t>16/04/2024</a:t>
            </a:fld>
            <a:endParaRPr lang="es-ES"/>
          </a:p>
        </p:txBody>
      </p:sp>
      <p:sp>
        <p:nvSpPr>
          <p:cNvPr id="3" name="Marcador de pie de página 2">
            <a:extLst>
              <a:ext uri="{FF2B5EF4-FFF2-40B4-BE49-F238E27FC236}">
                <a16:creationId xmlns:a16="http://schemas.microsoft.com/office/drawing/2014/main" id="{DD362595-A6C0-C5C0-3D43-246479BE246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B2F8EF4-83E7-1782-8E41-27AFE493BBD6}"/>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295323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792D27-420A-7038-E8FB-F3A5D109C16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758E3D-4263-849D-38C4-6C247A4AE3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53A75DA-F451-0DB1-B1D3-F4FBA59F3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3B6A437-8EE1-BF5B-96DD-AC7F9D8C9294}"/>
              </a:ext>
            </a:extLst>
          </p:cNvPr>
          <p:cNvSpPr>
            <a:spLocks noGrp="1"/>
          </p:cNvSpPr>
          <p:nvPr>
            <p:ph type="dt" sz="half" idx="10"/>
          </p:nvPr>
        </p:nvSpPr>
        <p:spPr/>
        <p:txBody>
          <a:bodyPr/>
          <a:lstStyle/>
          <a:p>
            <a:fld id="{FE2B7CA8-529F-44B7-914D-1B87AC336B9D}" type="datetimeFigureOut">
              <a:rPr lang="es-ES" smtClean="0"/>
              <a:t>16/04/2024</a:t>
            </a:fld>
            <a:endParaRPr lang="es-ES"/>
          </a:p>
        </p:txBody>
      </p:sp>
      <p:sp>
        <p:nvSpPr>
          <p:cNvPr id="6" name="Marcador de pie de página 5">
            <a:extLst>
              <a:ext uri="{FF2B5EF4-FFF2-40B4-BE49-F238E27FC236}">
                <a16:creationId xmlns:a16="http://schemas.microsoft.com/office/drawing/2014/main" id="{DC5B2752-3C9E-A160-75ED-71FF9ED8FC4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4CD5066-D290-1CAA-E3C9-D4E8C3A5C09B}"/>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428758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6F3BCA-865E-29E7-68A0-E83AF571A2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0F3C2CD-3FCA-662A-E837-8A83070B1F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4FA65AC-2B34-DEFF-7363-D643E740D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1760E6B-1196-786B-B993-CF193C99D6F9}"/>
              </a:ext>
            </a:extLst>
          </p:cNvPr>
          <p:cNvSpPr>
            <a:spLocks noGrp="1"/>
          </p:cNvSpPr>
          <p:nvPr>
            <p:ph type="dt" sz="half" idx="10"/>
          </p:nvPr>
        </p:nvSpPr>
        <p:spPr/>
        <p:txBody>
          <a:bodyPr/>
          <a:lstStyle/>
          <a:p>
            <a:fld id="{FE2B7CA8-529F-44B7-914D-1B87AC336B9D}" type="datetimeFigureOut">
              <a:rPr lang="es-ES" smtClean="0"/>
              <a:t>16/04/2024</a:t>
            </a:fld>
            <a:endParaRPr lang="es-ES"/>
          </a:p>
        </p:txBody>
      </p:sp>
      <p:sp>
        <p:nvSpPr>
          <p:cNvPr id="6" name="Marcador de pie de página 5">
            <a:extLst>
              <a:ext uri="{FF2B5EF4-FFF2-40B4-BE49-F238E27FC236}">
                <a16:creationId xmlns:a16="http://schemas.microsoft.com/office/drawing/2014/main" id="{2D1625B5-4CAC-BCC9-CD3B-2CE86F9E075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E98DF28-1991-1E55-5771-4DC99E741367}"/>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338134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B337231-0C0F-8765-07C7-48D3A73F93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51BF194-C620-E49D-C801-2ECBA229A6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F70D5E7-8BE0-F98C-3C72-BA4B3196A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2B7CA8-529F-44B7-914D-1B87AC336B9D}" type="datetimeFigureOut">
              <a:rPr lang="es-ES" smtClean="0"/>
              <a:t>16/04/2024</a:t>
            </a:fld>
            <a:endParaRPr lang="es-ES"/>
          </a:p>
        </p:txBody>
      </p:sp>
      <p:sp>
        <p:nvSpPr>
          <p:cNvPr id="5" name="Marcador de pie de página 4">
            <a:extLst>
              <a:ext uri="{FF2B5EF4-FFF2-40B4-BE49-F238E27FC236}">
                <a16:creationId xmlns:a16="http://schemas.microsoft.com/office/drawing/2014/main" id="{F7CA03FD-F10C-51DC-A13D-55EA4A5752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48E19F6-8C13-DEF6-9A4D-2C8EA5E1FC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2AFCEE-77AA-43A3-B1CE-268EBBAB9D06}" type="slidenum">
              <a:rPr lang="es-ES" smtClean="0"/>
              <a:t>‹Nº›</a:t>
            </a:fld>
            <a:endParaRPr lang="es-ES"/>
          </a:p>
        </p:txBody>
      </p:sp>
    </p:spTree>
    <p:extLst>
      <p:ext uri="{BB962C8B-B14F-4D97-AF65-F5344CB8AC3E}">
        <p14:creationId xmlns:p14="http://schemas.microsoft.com/office/powerpoint/2010/main" val="1111187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16/04/2024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1341997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microsoft.com/office/2007/relationships/hdphoto" Target="../media/hdphoto1.wdp"/><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5138B80-96FB-BEFA-D2B7-BF74EEA1E75F}"/>
              </a:ext>
            </a:extLst>
          </p:cNvPr>
          <p:cNvSpPr txBox="1"/>
          <p:nvPr/>
        </p:nvSpPr>
        <p:spPr>
          <a:xfrm>
            <a:off x="2149642" y="517690"/>
            <a:ext cx="7892716" cy="3438294"/>
          </a:xfrm>
          <a:prstGeom prst="rect">
            <a:avLst/>
          </a:prstGeom>
          <a:noFill/>
        </p:spPr>
        <p:txBody>
          <a:bodyPr wrap="square" rtlCol="0">
            <a:prstTxWarp prst="textFadeDown">
              <a:avLst>
                <a:gd name="adj" fmla="val 17290"/>
              </a:avLst>
            </a:prstTxWarp>
            <a:spAutoFit/>
          </a:bodyPr>
          <a:lstStyle/>
          <a:p>
            <a:pPr algn="ctr" rtl="1"/>
            <a:r>
              <a:rPr lang="ar-SA" sz="9600" b="1" dirty="0">
                <a:ln w="25400" cmpd="sng">
                  <a:solidFill>
                    <a:srgbClr val="FFFF00"/>
                  </a:solidFill>
                  <a:prstDash val="solid"/>
                </a:ln>
                <a:solidFill>
                  <a:schemeClr val="bg1"/>
                </a:solidFill>
                <a:effectLst/>
              </a:rPr>
              <a:t>الضوء يشرق في الظلام</a:t>
            </a:r>
            <a:endParaRPr lang="es-ES" sz="9600" b="1" spc="600" dirty="0">
              <a:ln w="25400" cmpd="sng">
                <a:solidFill>
                  <a:srgbClr val="FFFF00"/>
                </a:solidFill>
                <a:prstDash val="solid"/>
              </a:ln>
              <a:solidFill>
                <a:schemeClr val="bg1"/>
              </a:solidFill>
              <a:effectLst/>
            </a:endParaRPr>
          </a:p>
        </p:txBody>
      </p:sp>
      <p:sp>
        <p:nvSpPr>
          <p:cNvPr id="5" name="CuadroTexto 4">
            <a:extLst>
              <a:ext uri="{FF2B5EF4-FFF2-40B4-BE49-F238E27FC236}">
                <a16:creationId xmlns:a16="http://schemas.microsoft.com/office/drawing/2014/main" id="{F8258DF7-4841-EEAF-4B52-78106B53AFEA}"/>
              </a:ext>
            </a:extLst>
          </p:cNvPr>
          <p:cNvSpPr txBox="1"/>
          <p:nvPr/>
        </p:nvSpPr>
        <p:spPr>
          <a:xfrm>
            <a:off x="9375384" y="6447415"/>
            <a:ext cx="2728631" cy="338554"/>
          </a:xfrm>
          <a:prstGeom prst="rect">
            <a:avLst/>
          </a:prstGeom>
          <a:noFill/>
        </p:spPr>
        <p:txBody>
          <a:bodyPr wrap="none" rtlCol="0">
            <a:spAutoFit/>
          </a:bodyPr>
          <a:lstStyle/>
          <a:p>
            <a:pPr algn="r" rtl="1"/>
            <a:r>
              <a:rPr lang="ar-SA" sz="1600" b="1" dirty="0">
                <a:solidFill>
                  <a:srgbClr val="D8DBCF"/>
                </a:solidFill>
              </a:rPr>
              <a:t>الدرس الثالث بتاريخ 20 أبريل 2024</a:t>
            </a:r>
            <a:endParaRPr lang="es-ES" sz="1600" b="1" dirty="0">
              <a:solidFill>
                <a:srgbClr val="D8DBCF"/>
              </a:solidFill>
            </a:endParaRPr>
          </a:p>
        </p:txBody>
      </p:sp>
    </p:spTree>
    <p:extLst>
      <p:ext uri="{BB962C8B-B14F-4D97-AF65-F5344CB8AC3E}">
        <p14:creationId xmlns:p14="http://schemas.microsoft.com/office/powerpoint/2010/main" val="417348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C993C9-085C-F81E-D214-F8CA7088D6F6}"/>
              </a:ext>
            </a:extLst>
          </p:cNvPr>
          <p:cNvSpPr txBox="1"/>
          <p:nvPr/>
        </p:nvSpPr>
        <p:spPr>
          <a:xfrm>
            <a:off x="1384760" y="1846870"/>
            <a:ext cx="10609444" cy="4601260"/>
          </a:xfrm>
          <a:prstGeom prst="rect">
            <a:avLst/>
          </a:prstGeom>
          <a:noFill/>
        </p:spPr>
        <p:txBody>
          <a:bodyPr wrap="square">
            <a:spAutoFit/>
          </a:bodyPr>
          <a:lstStyle/>
          <a:p>
            <a:pPr algn="r" rtl="1">
              <a:spcBef>
                <a:spcPts val="600"/>
              </a:spcBef>
            </a:pPr>
            <a:r>
              <a:rPr lang="ar-SA" sz="3600" b="1" dirty="0">
                <a:latin typeface="Constantia" panose="02030602050306030303" pitchFamily="18" charset="0"/>
              </a:rPr>
              <a:t>"لقد غطى الظلام الروحي الأرض والظلام الدامس الشعب. يوجد في العديد من الكنائس شك وعدم أمانة في تفسير الكتاب المقدس. كثيرون جدًا يشككون في صحة الكتاب المقدس وحقيقته. إن المنطق البشري وتصورات القلب البشري تقوض الوحي بكلمة الله […]</a:t>
            </a:r>
            <a:endParaRPr lang="es-ES" sz="3600" b="1" dirty="0">
              <a:latin typeface="Constantia" panose="02030602050306030303" pitchFamily="18" charset="0"/>
            </a:endParaRPr>
          </a:p>
          <a:p>
            <a:pPr algn="r" rtl="1">
              <a:spcBef>
                <a:spcPts val="600"/>
              </a:spcBef>
            </a:pPr>
            <a:r>
              <a:rPr lang="ar-SA" sz="3600" b="1" dirty="0">
                <a:latin typeface="Constantia" panose="02030602050306030303" pitchFamily="18" charset="0"/>
              </a:rPr>
              <a:t>لقد قاوم هذا الكتاب المقدس هجمات الشيطان الذي اتحد مع الأشرار ليجعل كل ما له طابع إلهي يكتنفه السحاب والظلام. لكن الرب حفظ هذا الكتاب المقدس بقوته </a:t>
            </a:r>
            <a:r>
              <a:rPr lang="ar-SA" sz="3600" b="1" dirty="0" err="1">
                <a:latin typeface="Constantia" panose="02030602050306030303" pitchFamily="18" charset="0"/>
              </a:rPr>
              <a:t>المعجزية</a:t>
            </a:r>
            <a:r>
              <a:rPr lang="ar-SA" sz="3600" b="1" dirty="0">
                <a:latin typeface="Constantia" panose="02030602050306030303" pitchFamily="18" charset="0"/>
              </a:rPr>
              <a:t> في شكله الحالي – مخطط أو دليل إرشادي للعائلة البشرية ليُظهر لهم الطريق إلى السماء.</a:t>
            </a:r>
            <a:endParaRPr lang="es-ES" sz="3600" b="1" dirty="0">
              <a:latin typeface="Constantia" panose="02030602050306030303" pitchFamily="18" charset="0"/>
            </a:endParaRPr>
          </a:p>
        </p:txBody>
      </p:sp>
      <p:sp>
        <p:nvSpPr>
          <p:cNvPr id="4" name="CuadroTexto 3">
            <a:extLst>
              <a:ext uri="{FF2B5EF4-FFF2-40B4-BE49-F238E27FC236}">
                <a16:creationId xmlns:a16="http://schemas.microsoft.com/office/drawing/2014/main" id="{6B0A910F-9D13-2784-0B18-6D83BFC33762}"/>
              </a:ext>
            </a:extLst>
          </p:cNvPr>
          <p:cNvSpPr txBox="1"/>
          <p:nvPr/>
        </p:nvSpPr>
        <p:spPr>
          <a:xfrm>
            <a:off x="1235414" y="58368"/>
            <a:ext cx="9145716" cy="307777"/>
          </a:xfrm>
          <a:prstGeom prst="rect">
            <a:avLst/>
          </a:prstGeom>
          <a:noFill/>
        </p:spPr>
        <p:txBody>
          <a:bodyPr wrap="square" rtlCol="0">
            <a:spAutoFit/>
          </a:bodyPr>
          <a:lstStyle/>
          <a:p>
            <a:pPr algn="ctr" rtl="1"/>
            <a:r>
              <a:rPr lang="ar-SA" sz="1400" b="1" dirty="0"/>
              <a:t>(الرسائل المختارة، المجلد الأول، الصفحة 17)</a:t>
            </a:r>
            <a:endParaRPr lang="es-ES" sz="1400" b="1" dirty="0"/>
          </a:p>
        </p:txBody>
      </p:sp>
      <p:sp>
        <p:nvSpPr>
          <p:cNvPr id="2" name="CuadroTexto 1">
            <a:extLst>
              <a:ext uri="{FF2B5EF4-FFF2-40B4-BE49-F238E27FC236}">
                <a16:creationId xmlns:a16="http://schemas.microsoft.com/office/drawing/2014/main" id="{4BAC66F9-85F9-AEE6-72FB-91B85D0A9853}"/>
              </a:ext>
            </a:extLst>
          </p:cNvPr>
          <p:cNvSpPr txBox="1"/>
          <p:nvPr/>
        </p:nvSpPr>
        <p:spPr>
          <a:xfrm>
            <a:off x="7082118" y="58368"/>
            <a:ext cx="678646" cy="307777"/>
          </a:xfrm>
          <a:prstGeom prst="rect">
            <a:avLst/>
          </a:prstGeom>
          <a:noFill/>
        </p:spPr>
        <p:txBody>
          <a:bodyPr wrap="square" rtlCol="0">
            <a:spAutoFit/>
          </a:bodyPr>
          <a:lstStyle/>
          <a:p>
            <a:pPr algn="ctr"/>
            <a:r>
              <a:rPr lang="es-ES" sz="1400" b="1" dirty="0" err="1"/>
              <a:t>EGW</a:t>
            </a:r>
            <a:endParaRPr lang="es-ES" sz="1400" b="1" dirty="0"/>
          </a:p>
        </p:txBody>
      </p:sp>
    </p:spTree>
    <p:extLst>
      <p:ext uri="{BB962C8B-B14F-4D97-AF65-F5344CB8AC3E}">
        <p14:creationId xmlns:p14="http://schemas.microsoft.com/office/powerpoint/2010/main" val="320284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BC3E82-9916-6BBB-A8F7-D338B28A7E4A}"/>
              </a:ext>
            </a:extLst>
          </p:cNvPr>
          <p:cNvSpPr txBox="1"/>
          <p:nvPr/>
        </p:nvSpPr>
        <p:spPr>
          <a:xfrm>
            <a:off x="1446998" y="2705725"/>
            <a:ext cx="9298004" cy="1446550"/>
          </a:xfrm>
          <a:prstGeom prst="rect">
            <a:avLst/>
          </a:prstGeom>
          <a:noFill/>
        </p:spPr>
        <p:txBody>
          <a:bodyPr wrap="square">
            <a:spAutoFit/>
          </a:bodyPr>
          <a:lstStyle/>
          <a:p>
            <a:pPr algn="ctr" rtl="1"/>
            <a:r>
              <a:rPr lang="ar-SA" sz="8800" b="1" dirty="0">
                <a:ln w="6600">
                  <a:solidFill>
                    <a:srgbClr val="132960"/>
                  </a:solidFill>
                  <a:prstDash val="solid"/>
                </a:ln>
                <a:solidFill>
                  <a:srgbClr val="FFFFFF"/>
                </a:solidFill>
                <a:effectLst>
                  <a:outerShdw dist="50800" dir="2700000" algn="tl" rotWithShape="0">
                    <a:srgbClr val="132960"/>
                  </a:outerShdw>
                </a:effectLst>
              </a:rPr>
              <a:t>معركة من أجل العقل</a:t>
            </a:r>
            <a:endParaRPr lang="es-ES" sz="8800" b="1" dirty="0">
              <a:ln w="6600">
                <a:solidFill>
                  <a:srgbClr val="132960"/>
                </a:solidFill>
                <a:prstDash val="solid"/>
              </a:ln>
              <a:solidFill>
                <a:srgbClr val="FFFFFF"/>
              </a:solidFill>
              <a:effectLst>
                <a:outerShdw dist="50800" dir="2700000" algn="tl" rotWithShape="0">
                  <a:srgbClr val="132960"/>
                </a:outerShdw>
              </a:effectLst>
            </a:endParaRPr>
          </a:p>
        </p:txBody>
      </p:sp>
    </p:spTree>
    <p:extLst>
      <p:ext uri="{BB962C8B-B14F-4D97-AF65-F5344CB8AC3E}">
        <p14:creationId xmlns:p14="http://schemas.microsoft.com/office/powerpoint/2010/main" val="39872204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3A1A4B-D33D-DA61-9C6D-E6CF22BFC4F9}"/>
              </a:ext>
            </a:extLst>
          </p:cNvPr>
          <p:cNvSpPr txBox="1"/>
          <p:nvPr/>
        </p:nvSpPr>
        <p:spPr>
          <a:xfrm>
            <a:off x="301558" y="442425"/>
            <a:ext cx="10126494" cy="830997"/>
          </a:xfrm>
          <a:prstGeom prst="rect">
            <a:avLst/>
          </a:prstGeom>
          <a:solidFill>
            <a:srgbClr val="889FB8"/>
          </a:solidFill>
          <a:ln>
            <a:noFill/>
          </a:ln>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wrap="square">
            <a:spAutoFit/>
          </a:bodyPr>
          <a:lstStyle/>
          <a:p>
            <a:pPr algn="ctr" rtl="1"/>
            <a:r>
              <a:rPr lang="ar-SA" sz="2400" b="1" dirty="0">
                <a:solidFill>
                  <a:schemeClr val="bg1"/>
                </a:solidFill>
                <a:effectLst>
                  <a:outerShdw blurRad="38100" dist="38100" dir="2700000" algn="tl">
                    <a:srgbClr val="000000">
                      <a:alpha val="43137"/>
                    </a:srgbClr>
                  </a:outerShdw>
                </a:effectLst>
                <a:latin typeface="Comic Sans MS" panose="030F0702030302020204" pitchFamily="66" charset="0"/>
              </a:rPr>
              <a:t>"إن إله هذا الدهر قد أعمى أذهان غير المؤمنين لئلا يبصروا إنارة الإنجيل الذي يظهر مجد المسيح الذي هو صورة الله" </a:t>
            </a:r>
            <a:r>
              <a:rPr lang="ar-SA" b="1" dirty="0">
                <a:solidFill>
                  <a:schemeClr val="bg1"/>
                </a:solidFill>
                <a:effectLst>
                  <a:outerShdw blurRad="38100" dist="38100" dir="2700000" algn="tl">
                    <a:srgbClr val="000000">
                      <a:alpha val="43137"/>
                    </a:srgbClr>
                  </a:outerShdw>
                </a:effectLst>
                <a:latin typeface="Comic Sans MS" panose="030F0702030302020204" pitchFamily="66" charset="0"/>
              </a:rPr>
              <a:t>(2 </a:t>
            </a:r>
            <a:r>
              <a:rPr lang="ar-SA" b="1" dirty="0" err="1">
                <a:solidFill>
                  <a:schemeClr val="bg1"/>
                </a:solidFill>
                <a:effectLst>
                  <a:outerShdw blurRad="38100" dist="38100" dir="2700000" algn="tl">
                    <a:srgbClr val="000000">
                      <a:alpha val="43137"/>
                    </a:srgbClr>
                  </a:outerShdw>
                </a:effectLst>
                <a:latin typeface="Comic Sans MS" panose="030F0702030302020204" pitchFamily="66" charset="0"/>
              </a:rPr>
              <a:t>كورنثوس</a:t>
            </a:r>
            <a:r>
              <a:rPr lang="ar-SA" b="1" dirty="0">
                <a:solidFill>
                  <a:schemeClr val="bg1"/>
                </a:solidFill>
                <a:effectLst>
                  <a:outerShdw blurRad="38100" dist="38100" dir="2700000" algn="tl">
                    <a:srgbClr val="000000">
                      <a:alpha val="43137"/>
                    </a:srgbClr>
                  </a:outerShdw>
                </a:effectLst>
                <a:latin typeface="Comic Sans MS" panose="030F0702030302020204" pitchFamily="66" charset="0"/>
              </a:rPr>
              <a:t> 4: 4)</a:t>
            </a:r>
            <a:endParaRPr lang="es-ES" sz="24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id="{27CE2429-13E7-8830-A05C-9623E1D98697}"/>
              </a:ext>
            </a:extLst>
          </p:cNvPr>
          <p:cNvSpPr txBox="1"/>
          <p:nvPr/>
        </p:nvSpPr>
        <p:spPr>
          <a:xfrm>
            <a:off x="161365" y="1274555"/>
            <a:ext cx="8943724" cy="1200329"/>
          </a:xfrm>
          <a:prstGeom prst="rect">
            <a:avLst/>
          </a:prstGeom>
          <a:noFill/>
        </p:spPr>
        <p:txBody>
          <a:bodyPr wrap="square" rtlCol="0">
            <a:spAutoFit/>
          </a:bodyPr>
          <a:lstStyle/>
          <a:p>
            <a:pPr algn="r" rtl="1">
              <a:spcBef>
                <a:spcPts val="600"/>
              </a:spcBef>
            </a:pPr>
            <a:r>
              <a:rPr lang="ar-SA" sz="2400" b="1" dirty="0"/>
              <a:t>يقول المثل الإسباني: "ليس هناك رجل أعمى أسوأ من الذي لا يريد أن يرى". أي أنه لا فائدة من إقناع شخص ما برؤية ما لا يريد رؤيته. هكذا هو الحال مع أولئك الذين أعماهم "إله هذا الدهر" (2 </a:t>
            </a:r>
            <a:r>
              <a:rPr lang="ar-SA" sz="2400" b="1" dirty="0" err="1"/>
              <a:t>كو</a:t>
            </a:r>
            <a:r>
              <a:rPr lang="ar-SA" sz="2400" b="1" dirty="0"/>
              <a:t> 4: 4).</a:t>
            </a:r>
            <a:endParaRPr lang="es-ES" sz="2400" b="1" dirty="0"/>
          </a:p>
        </p:txBody>
      </p:sp>
      <p:pic>
        <p:nvPicPr>
          <p:cNvPr id="5" name="Imagen 4" descr="Imagen que contiene hombre, roca, comida, grande&#10;&#10;Descripción generada automáticamente">
            <a:extLst>
              <a:ext uri="{FF2B5EF4-FFF2-40B4-BE49-F238E27FC236}">
                <a16:creationId xmlns:a16="http://schemas.microsoft.com/office/drawing/2014/main" id="{79703241-4C15-D672-B25C-071C1D50CC7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182911" y="1342696"/>
            <a:ext cx="2847724" cy="2294155"/>
          </a:xfrm>
          <a:prstGeom prst="round2DiagRect">
            <a:avLst>
              <a:gd name="adj1" fmla="val 16667"/>
              <a:gd name="adj2" fmla="val 0"/>
            </a:avLst>
          </a:prstGeom>
          <a:ln w="38100" cap="sq">
            <a:solidFill>
              <a:schemeClr val="accent3">
                <a:lumMod val="50000"/>
              </a:schemeClr>
            </a:solidFill>
            <a:miter lim="800000"/>
          </a:ln>
          <a:effectLst>
            <a:outerShdw blurRad="254000" algn="tl" rotWithShape="0">
              <a:srgbClr val="000000">
                <a:alpha val="43000"/>
              </a:srgbClr>
            </a:outerShdw>
          </a:effectLst>
        </p:spPr>
      </p:pic>
      <p:pic>
        <p:nvPicPr>
          <p:cNvPr id="7" name="Imagen 6" descr="Persona en el agua&#10;&#10;Descripción generada automáticamente con confianza media">
            <a:extLst>
              <a:ext uri="{FF2B5EF4-FFF2-40B4-BE49-F238E27FC236}">
                <a16:creationId xmlns:a16="http://schemas.microsoft.com/office/drawing/2014/main" id="{6575DDB2-588D-DE72-86D7-B59503C7E79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4497" y="3646717"/>
            <a:ext cx="3121152" cy="3121152"/>
          </a:xfrm>
          <a:prstGeom prst="round2DiagRect">
            <a:avLst>
              <a:gd name="adj1" fmla="val 16667"/>
              <a:gd name="adj2" fmla="val 16830"/>
            </a:avLst>
          </a:prstGeom>
          <a:ln w="38100" cap="sq">
            <a:solidFill>
              <a:srgbClr val="FFFFFF"/>
            </a:solidFill>
            <a:miter lim="800000"/>
          </a:ln>
          <a:effectLst>
            <a:outerShdw blurRad="254000" algn="tl" rotWithShape="0">
              <a:srgbClr val="000000">
                <a:alpha val="43000"/>
              </a:srgbClr>
            </a:outerShdw>
          </a:effectLst>
        </p:spPr>
      </p:pic>
      <p:sp>
        <p:nvSpPr>
          <p:cNvPr id="9" name="CuadroTexto 8">
            <a:extLst>
              <a:ext uri="{FF2B5EF4-FFF2-40B4-BE49-F238E27FC236}">
                <a16:creationId xmlns:a16="http://schemas.microsoft.com/office/drawing/2014/main" id="{EC6C5F2D-B01E-4559-10A4-CBAB167AE0E0}"/>
              </a:ext>
            </a:extLst>
          </p:cNvPr>
          <p:cNvSpPr txBox="1"/>
          <p:nvPr/>
        </p:nvSpPr>
        <p:spPr>
          <a:xfrm>
            <a:off x="3431836" y="3904047"/>
            <a:ext cx="5328326" cy="1569660"/>
          </a:xfrm>
          <a:prstGeom prst="rect">
            <a:avLst/>
          </a:prstGeom>
          <a:noFill/>
        </p:spPr>
        <p:txBody>
          <a:bodyPr wrap="square">
            <a:spAutoFit/>
          </a:bodyPr>
          <a:lstStyle/>
          <a:p>
            <a:pPr algn="r" rtl="1">
              <a:spcBef>
                <a:spcPts val="600"/>
              </a:spcBef>
            </a:pPr>
            <a:r>
              <a:rPr lang="ar-SA" sz="2400" b="1" dirty="0"/>
              <a:t>لكن لا أحد يحتاج إلى البقاء في هذه الحالة. عندما يكون العقل في ظلام روحي، هناك نور يمكن أن يضيء فيه: "النور [يسوع] يضيء في الظلمة، والظلمة لم تقدر عليه" (يوحنا 1: 5).</a:t>
            </a:r>
            <a:endParaRPr lang="es-ES" sz="2400" b="1" dirty="0"/>
          </a:p>
        </p:txBody>
      </p:sp>
      <p:pic>
        <p:nvPicPr>
          <p:cNvPr id="11" name="Imagen 10" descr="Un dibujo de una mujer sentada en una silla&#10;&#10;Descripción generada automáticamente con confianza baja">
            <a:extLst>
              <a:ext uri="{FF2B5EF4-FFF2-40B4-BE49-F238E27FC236}">
                <a16:creationId xmlns:a16="http://schemas.microsoft.com/office/drawing/2014/main" id="{156093E2-A08D-6EA9-62C3-F93461B7D74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978629" y="3890791"/>
            <a:ext cx="3058874" cy="2786135"/>
          </a:xfrm>
          <a:prstGeom prst="round2DiagRect">
            <a:avLst>
              <a:gd name="adj1" fmla="val 0"/>
              <a:gd name="adj2" fmla="val 15013"/>
            </a:avLst>
          </a:prstGeom>
          <a:ln w="38100" cap="sq">
            <a:solidFill>
              <a:srgbClr val="E18B61"/>
            </a:solidFill>
            <a:miter lim="800000"/>
          </a:ln>
          <a:effectLst>
            <a:outerShdw blurRad="254000" algn="tl" rotWithShape="0">
              <a:srgbClr val="000000">
                <a:alpha val="43000"/>
              </a:srgbClr>
            </a:outerShdw>
          </a:effectLst>
        </p:spPr>
      </p:pic>
      <p:sp>
        <p:nvSpPr>
          <p:cNvPr id="6" name="CuadroTexto 5">
            <a:extLst>
              <a:ext uri="{FF2B5EF4-FFF2-40B4-BE49-F238E27FC236}">
                <a16:creationId xmlns:a16="http://schemas.microsoft.com/office/drawing/2014/main" id="{1B900FD6-144B-AAD3-682C-B5CF20B12726}"/>
              </a:ext>
            </a:extLst>
          </p:cNvPr>
          <p:cNvSpPr txBox="1"/>
          <p:nvPr/>
        </p:nvSpPr>
        <p:spPr>
          <a:xfrm>
            <a:off x="161365" y="2589301"/>
            <a:ext cx="8943724" cy="1200329"/>
          </a:xfrm>
          <a:prstGeom prst="rect">
            <a:avLst/>
          </a:prstGeom>
          <a:noFill/>
        </p:spPr>
        <p:txBody>
          <a:bodyPr wrap="square">
            <a:spAutoFit/>
          </a:bodyPr>
          <a:lstStyle/>
          <a:p>
            <a:pPr algn="r" rtl="1">
              <a:spcBef>
                <a:spcPts val="600"/>
              </a:spcBef>
            </a:pPr>
            <a:r>
              <a:rPr lang="ar-SA" sz="2400" b="1" dirty="0"/>
              <a:t>إن عدم المعرفة عند الضالين ليس لأنهم لا يملكون القدرة على المعرفة. ذلك لأنهم لا يريدون أن يعرفوا. لقد شغل الشيطان أذهانهم بأشياء كثيرة تمنعهم من التفكير فيما هو مهم حقًا: خلاصهم.</a:t>
            </a:r>
            <a:endParaRPr lang="es-ES" sz="2400" b="1" dirty="0"/>
          </a:p>
        </p:txBody>
      </p:sp>
      <p:sp>
        <p:nvSpPr>
          <p:cNvPr id="10" name="CuadroTexto 9">
            <a:extLst>
              <a:ext uri="{FF2B5EF4-FFF2-40B4-BE49-F238E27FC236}">
                <a16:creationId xmlns:a16="http://schemas.microsoft.com/office/drawing/2014/main" id="{8CD689E5-BAD2-829A-817A-172F1FD280AD}"/>
              </a:ext>
            </a:extLst>
          </p:cNvPr>
          <p:cNvSpPr txBox="1"/>
          <p:nvPr/>
        </p:nvSpPr>
        <p:spPr>
          <a:xfrm>
            <a:off x="3431836" y="5588124"/>
            <a:ext cx="5328326" cy="830997"/>
          </a:xfrm>
          <a:prstGeom prst="rect">
            <a:avLst/>
          </a:prstGeom>
          <a:noFill/>
        </p:spPr>
        <p:txBody>
          <a:bodyPr wrap="square">
            <a:spAutoFit/>
          </a:bodyPr>
          <a:lstStyle/>
          <a:p>
            <a:pPr algn="r" rtl="1">
              <a:spcBef>
                <a:spcPts val="600"/>
              </a:spcBef>
            </a:pPr>
            <a:r>
              <a:rPr lang="ar-SA" sz="2400" b="1" dirty="0"/>
              <a:t>أولئك منا الذين يقبلون هذا النور يمكنهم أن يبطلوا عمل العدو، ويجعلوا نور يسوع يشرق خلال الظلام.</a:t>
            </a:r>
            <a:endParaRPr lang="es-ES" sz="2400" b="1" dirty="0"/>
          </a:p>
        </p:txBody>
      </p:sp>
    </p:spTree>
    <p:extLst>
      <p:ext uri="{BB962C8B-B14F-4D97-AF65-F5344CB8AC3E}">
        <p14:creationId xmlns:p14="http://schemas.microsoft.com/office/powerpoint/2010/main" val="141287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trips(upLeft)">
                                      <p:cBhvr>
                                        <p:cTn id="24" dur="500"/>
                                        <p:tgtEl>
                                          <p:spTgt spid="11"/>
                                        </p:tgtEl>
                                      </p:cBhvr>
                                    </p:animEffect>
                                  </p:childTnLst>
                                </p:cTn>
                              </p:par>
                            </p:childTnLst>
                          </p:cTn>
                        </p:par>
                        <p:par>
                          <p:cTn id="25" fill="hold">
                            <p:stCondLst>
                              <p:cond delay="500"/>
                            </p:stCondLst>
                            <p:childTnLst>
                              <p:par>
                                <p:cTn id="26" presetID="22" presetClass="entr" presetSubtype="2"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heel(1)">
                                      <p:cBhvr>
                                        <p:cTn id="33" dur="1000"/>
                                        <p:tgtEl>
                                          <p:spTgt spid="7"/>
                                        </p:tgtEl>
                                      </p:cBhvr>
                                    </p:animEffect>
                                  </p:childTnLst>
                                </p:cTn>
                              </p:par>
                            </p:childTnLst>
                          </p:cTn>
                        </p:par>
                        <p:par>
                          <p:cTn id="34" fill="hold">
                            <p:stCondLst>
                              <p:cond delay="1000"/>
                            </p:stCondLst>
                            <p:childTnLst>
                              <p:par>
                                <p:cTn id="35" presetID="22" presetClass="entr" presetSubtype="2"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righ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right)">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6"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C993C9-085C-F81E-D214-F8CA7088D6F6}"/>
              </a:ext>
            </a:extLst>
          </p:cNvPr>
          <p:cNvSpPr txBox="1"/>
          <p:nvPr/>
        </p:nvSpPr>
        <p:spPr>
          <a:xfrm>
            <a:off x="2157633" y="1128370"/>
            <a:ext cx="9826844" cy="4601260"/>
          </a:xfrm>
          <a:prstGeom prst="rect">
            <a:avLst/>
          </a:prstGeom>
          <a:noFill/>
        </p:spPr>
        <p:txBody>
          <a:bodyPr wrap="square">
            <a:spAutoFit/>
          </a:bodyPr>
          <a:lstStyle/>
          <a:p>
            <a:pPr algn="r" rtl="1">
              <a:spcBef>
                <a:spcPts val="600"/>
              </a:spcBef>
            </a:pPr>
            <a:r>
              <a:rPr lang="ar-SA" sz="3600" b="1" dirty="0">
                <a:latin typeface="Constantia" panose="02030602050306030303" pitchFamily="18" charset="0"/>
              </a:rPr>
              <a:t>"كل الذين يسافرون في الطريق إلى الجنة يحتاجون إلى دليل آمن. يجب ألا نسلك في الحكمة البشرية. إنه لشرف لنا أن نستمع إلى صوت المسيح وهو يتحدث إلينا ونحن نسير في رحلة الحياة، وكلماته هي دائمًا كلمات حكمة. ...</a:t>
            </a:r>
            <a:endParaRPr lang="es-ES" sz="3600" b="1" dirty="0">
              <a:latin typeface="Constantia" panose="02030602050306030303" pitchFamily="18" charset="0"/>
            </a:endParaRPr>
          </a:p>
          <a:p>
            <a:pPr algn="r" rtl="1">
              <a:spcBef>
                <a:spcPts val="600"/>
              </a:spcBef>
            </a:pPr>
            <a:r>
              <a:rPr lang="ar-SA" sz="3600" b="1" dirty="0">
                <a:latin typeface="Constantia" panose="02030602050306030303" pitchFamily="18" charset="0"/>
              </a:rPr>
              <a:t>أماننا الوحيد يكمن في اتباع المسيح عن كثب، والسلوك في حكمته، وممارسة حقه. لا يمكننا دائمًا اكتشاف عمل الشيطان بسهولة؛ ولا نعلم أين ينصب فخاخه. لكن يسوع يفهم حيل العدو الدقيقة، ويستطيع أن يبقي أقدامنا في طرق آمنة."</a:t>
            </a:r>
            <a:endParaRPr lang="es-ES" sz="3600" b="1" dirty="0">
              <a:latin typeface="Constantia" panose="02030602050306030303" pitchFamily="18" charset="0"/>
            </a:endParaRPr>
          </a:p>
        </p:txBody>
      </p:sp>
      <p:sp>
        <p:nvSpPr>
          <p:cNvPr id="4" name="CuadroTexto 3">
            <a:extLst>
              <a:ext uri="{FF2B5EF4-FFF2-40B4-BE49-F238E27FC236}">
                <a16:creationId xmlns:a16="http://schemas.microsoft.com/office/drawing/2014/main" id="{6B0A910F-9D13-2784-0B18-6D83BFC33762}"/>
              </a:ext>
            </a:extLst>
          </p:cNvPr>
          <p:cNvSpPr txBox="1"/>
          <p:nvPr/>
        </p:nvSpPr>
        <p:spPr>
          <a:xfrm>
            <a:off x="9557586" y="6392026"/>
            <a:ext cx="1776448" cy="307777"/>
          </a:xfrm>
          <a:prstGeom prst="rect">
            <a:avLst/>
          </a:prstGeom>
          <a:noFill/>
        </p:spPr>
        <p:txBody>
          <a:bodyPr wrap="none" rtlCol="0">
            <a:spAutoFit/>
          </a:bodyPr>
          <a:lstStyle/>
          <a:p>
            <a:pPr rtl="1"/>
            <a:r>
              <a:rPr lang="ar-SA" sz="1400" b="1" dirty="0">
                <a:solidFill>
                  <a:srgbClr val="E6E7D5"/>
                </a:solidFill>
                <a:effectLst>
                  <a:outerShdw blurRad="38100" dist="38100" dir="2700000" algn="tl">
                    <a:srgbClr val="000000">
                      <a:alpha val="43137"/>
                    </a:srgbClr>
                  </a:outerShdw>
                </a:effectLst>
              </a:rPr>
              <a:t>(دعوتنا السامية، 10 يناير)</a:t>
            </a:r>
            <a:endParaRPr lang="es-ES" sz="1400" b="1" dirty="0">
              <a:solidFill>
                <a:srgbClr val="E6E7D5"/>
              </a:solidFill>
              <a:effectLst>
                <a:outerShdw blurRad="38100" dist="38100" dir="2700000" algn="tl">
                  <a:srgbClr val="000000">
                    <a:alpha val="43137"/>
                  </a:srgbClr>
                </a:outerShdw>
              </a:effectLst>
            </a:endParaRPr>
          </a:p>
        </p:txBody>
      </p:sp>
      <p:sp>
        <p:nvSpPr>
          <p:cNvPr id="2" name="CuadroTexto 1">
            <a:extLst>
              <a:ext uri="{FF2B5EF4-FFF2-40B4-BE49-F238E27FC236}">
                <a16:creationId xmlns:a16="http://schemas.microsoft.com/office/drawing/2014/main" id="{35FABA19-F79D-F939-1E36-A19C5FA0A2B6}"/>
              </a:ext>
            </a:extLst>
          </p:cNvPr>
          <p:cNvSpPr txBox="1"/>
          <p:nvPr/>
        </p:nvSpPr>
        <p:spPr>
          <a:xfrm>
            <a:off x="11190500" y="6392025"/>
            <a:ext cx="580159" cy="307777"/>
          </a:xfrm>
          <a:prstGeom prst="rect">
            <a:avLst/>
          </a:prstGeom>
          <a:noFill/>
        </p:spPr>
        <p:txBody>
          <a:bodyPr wrap="none" rtlCol="0">
            <a:spAutoFit/>
          </a:bodyPr>
          <a:lstStyle/>
          <a:p>
            <a:pPr algn="r"/>
            <a:r>
              <a:rPr lang="es-ES" sz="1400" b="1" dirty="0" err="1">
                <a:solidFill>
                  <a:srgbClr val="E6E7D5"/>
                </a:solidFill>
                <a:effectLst>
                  <a:outerShdw blurRad="38100" dist="38100" dir="2700000" algn="tl">
                    <a:srgbClr val="000000">
                      <a:alpha val="43137"/>
                    </a:srgbClr>
                  </a:outerShdw>
                </a:effectLst>
              </a:rPr>
              <a:t>EGW</a:t>
            </a:r>
            <a:endParaRPr lang="es-ES" sz="1400" b="1" dirty="0">
              <a:solidFill>
                <a:srgbClr val="E6E7D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995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2">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F8E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Imagen 5" descr="Hombre parado en un cuerpo de agua&#10;&#10;Descripción generada automáticamente">
            <a:extLst>
              <a:ext uri="{FF2B5EF4-FFF2-40B4-BE49-F238E27FC236}">
                <a16:creationId xmlns:a16="http://schemas.microsoft.com/office/drawing/2014/main" id="{04AC55FD-EBB1-5257-911E-B63F6C54B40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2" b="-2"/>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8A4FBBD9-1307-23C2-928F-1E09A92CE77F}"/>
              </a:ext>
            </a:extLst>
          </p:cNvPr>
          <p:cNvSpPr txBox="1"/>
          <p:nvPr/>
        </p:nvSpPr>
        <p:spPr>
          <a:xfrm>
            <a:off x="238386" y="120400"/>
            <a:ext cx="4471416" cy="6617196"/>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800" b="1" i="0" u="none" strike="noStrike" kern="1200" cap="none" spc="0" normalizeH="0" baseline="0" noProof="0" dirty="0">
                <a:ln>
                  <a:noFill/>
                </a:ln>
                <a:solidFill>
                  <a:srgbClr val="7E9721"/>
                </a:solidFill>
                <a:effectLst/>
                <a:uLnTx/>
                <a:uFillTx/>
                <a:latin typeface="Comic Sans MS" panose="030F0702030302020204" pitchFamily="66" charset="0"/>
                <a:ea typeface="+mn-ea"/>
                <a:cs typeface="+mn-cs"/>
              </a:rPr>
              <a:t>"فقال لهم يسوع سيكون لكم النور زمانا قليلا بعد. سروا ما دام لكم النور قبل أن يدرككم الظلام. ومن يسير في الظلام لا يعلم إلى أين يذهب». </a:t>
            </a:r>
            <a:endParaRPr kumimoji="0" lang="es-ES" sz="4800" b="1" i="0" u="none" strike="noStrike" kern="1200" cap="none" spc="0" normalizeH="0" baseline="0" noProof="0" dirty="0">
              <a:ln>
                <a:noFill/>
              </a:ln>
              <a:solidFill>
                <a:srgbClr val="7E9721"/>
              </a:solidFill>
              <a:effectLst/>
              <a:uLnTx/>
              <a:uFillTx/>
              <a:latin typeface="Comic Sans MS" panose="030F0702030302020204" pitchFamily="66"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000" b="1" i="0" u="none" strike="noStrike" kern="1200" cap="none" spc="0" normalizeH="0" baseline="0" noProof="0" dirty="0">
                <a:ln>
                  <a:noFill/>
                </a:ln>
                <a:solidFill>
                  <a:srgbClr val="7E9721"/>
                </a:solidFill>
                <a:effectLst/>
                <a:uLnTx/>
                <a:uFillTx/>
                <a:latin typeface="Comic Sans MS" panose="030F0702030302020204" pitchFamily="66" charset="0"/>
                <a:ea typeface="+mn-ea"/>
                <a:cs typeface="+mn-cs"/>
              </a:rPr>
              <a:t>(يوحنا 12: 35)</a:t>
            </a:r>
            <a:endParaRPr kumimoji="0" lang="es-ES" sz="4800" b="1" i="0" u="none" strike="noStrike" kern="1200" cap="none" spc="0" normalizeH="0" baseline="0" noProof="0" dirty="0">
              <a:ln>
                <a:noFill/>
              </a:ln>
              <a:solidFill>
                <a:srgbClr val="7E9721"/>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59276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22637E14-3CCA-6DF1-2DB4-4DE183747819}"/>
              </a:ext>
            </a:extLst>
          </p:cNvPr>
          <p:cNvSpPr>
            <a:spLocks noGrp="1" noRot="1" noMove="1" noResize="1" noEditPoints="1" noAdjustHandles="1" noChangeArrowheads="1" noChangeShapeType="1"/>
          </p:cNvSpPr>
          <p:nvPr/>
        </p:nvSpPr>
        <p:spPr>
          <a:xfrm>
            <a:off x="165945" y="3347670"/>
            <a:ext cx="11860109" cy="3424605"/>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E5C1003A-54FD-9525-365D-091D0AB7A469}"/>
              </a:ext>
            </a:extLst>
          </p:cNvPr>
          <p:cNvSpPr txBox="1"/>
          <p:nvPr/>
        </p:nvSpPr>
        <p:spPr>
          <a:xfrm>
            <a:off x="5638801" y="3429000"/>
            <a:ext cx="4536140" cy="3293209"/>
          </a:xfrm>
          <a:prstGeom prst="rect">
            <a:avLst/>
          </a:prstGeom>
          <a:noFill/>
        </p:spPr>
        <p:txBody>
          <a:bodyPr wrap="square" rtlCol="0">
            <a:spAutoFit/>
          </a:bodyPr>
          <a:lstStyle/>
          <a:p>
            <a:pPr algn="r" rtl="1">
              <a:spcBef>
                <a:spcPts val="600"/>
              </a:spcBef>
            </a:pPr>
            <a:r>
              <a:rPr lang="ar-SA" sz="2400" b="1" dirty="0">
                <a:solidFill>
                  <a:srgbClr val="176653"/>
                </a:solidFill>
              </a:rPr>
              <a:t>المعركة من أجل الحقيقة:</a:t>
            </a:r>
            <a:endParaRPr lang="es-ES" sz="2400" b="1" dirty="0">
              <a:solidFill>
                <a:srgbClr val="176653"/>
              </a:solidFill>
            </a:endParaRPr>
          </a:p>
          <a:p>
            <a:pPr lvl="2" algn="r" rtl="1">
              <a:spcBef>
                <a:spcPts val="600"/>
              </a:spcBef>
            </a:pPr>
            <a:r>
              <a:rPr lang="ar-SA" sz="2400" b="1" dirty="0"/>
              <a:t>الحقيقة مقابل الكذبة.</a:t>
            </a:r>
            <a:endParaRPr lang="es-ES" sz="2400" b="1" dirty="0"/>
          </a:p>
          <a:p>
            <a:pPr lvl="2" algn="r" rtl="1">
              <a:spcBef>
                <a:spcPts val="600"/>
              </a:spcBef>
            </a:pPr>
            <a:r>
              <a:rPr lang="ar-SA" sz="2400" b="1" dirty="0"/>
              <a:t>تسوية الكنيسة.</a:t>
            </a:r>
            <a:endParaRPr lang="es-ES" sz="2400" b="1" dirty="0"/>
          </a:p>
          <a:p>
            <a:pPr algn="r" rtl="1">
              <a:spcBef>
                <a:spcPts val="1200"/>
              </a:spcBef>
            </a:pPr>
            <a:r>
              <a:rPr lang="ar-SA" sz="2400" b="1" dirty="0">
                <a:solidFill>
                  <a:srgbClr val="791974"/>
                </a:solidFill>
              </a:rPr>
              <a:t>المعركة من أجل كلمة الله:</a:t>
            </a:r>
            <a:endParaRPr lang="es-ES" sz="2400" b="1" dirty="0">
              <a:solidFill>
                <a:srgbClr val="791974"/>
              </a:solidFill>
            </a:endParaRPr>
          </a:p>
          <a:p>
            <a:pPr lvl="2" algn="r" rtl="1">
              <a:spcBef>
                <a:spcPts val="600"/>
              </a:spcBef>
            </a:pPr>
            <a:r>
              <a:rPr lang="ar-SA" sz="2400" b="1" dirty="0"/>
              <a:t>الأمن في الكتاب المقدس.</a:t>
            </a:r>
            <a:endParaRPr lang="es-ES" sz="2400" b="1" dirty="0"/>
          </a:p>
          <a:p>
            <a:pPr lvl="2" algn="r" rtl="1">
              <a:spcBef>
                <a:spcPts val="600"/>
              </a:spcBef>
            </a:pPr>
            <a:r>
              <a:rPr lang="ar-SA" sz="2400" b="1" dirty="0"/>
              <a:t>المنطق البشري.</a:t>
            </a:r>
            <a:endParaRPr lang="es-ES" sz="2400" b="1" dirty="0"/>
          </a:p>
          <a:p>
            <a:pPr algn="r" rtl="1">
              <a:spcBef>
                <a:spcPts val="1200"/>
              </a:spcBef>
            </a:pPr>
            <a:r>
              <a:rPr lang="ar-SA" sz="2400" b="1" dirty="0">
                <a:solidFill>
                  <a:srgbClr val="713518"/>
                </a:solidFill>
              </a:rPr>
              <a:t>معركة من أجل العقل.</a:t>
            </a:r>
            <a:endParaRPr lang="es-ES" sz="2400" b="1" dirty="0">
              <a:solidFill>
                <a:srgbClr val="713518"/>
              </a:solidFill>
            </a:endParaRPr>
          </a:p>
        </p:txBody>
      </p:sp>
      <p:sp>
        <p:nvSpPr>
          <p:cNvPr id="3" name="CuadroTexto 2">
            <a:extLst>
              <a:ext uri="{FF2B5EF4-FFF2-40B4-BE49-F238E27FC236}">
                <a16:creationId xmlns:a16="http://schemas.microsoft.com/office/drawing/2014/main" id="{AF157353-2A0A-7DAD-CA8D-0BC55B81B87C}"/>
              </a:ext>
            </a:extLst>
          </p:cNvPr>
          <p:cNvSpPr txBox="1"/>
          <p:nvPr/>
        </p:nvSpPr>
        <p:spPr>
          <a:xfrm>
            <a:off x="245258" y="162686"/>
            <a:ext cx="5898776" cy="461665"/>
          </a:xfrm>
          <a:prstGeom prst="rect">
            <a:avLst/>
          </a:prstGeom>
          <a:noFill/>
        </p:spPr>
        <p:txBody>
          <a:bodyPr wrap="square" rtlCol="0">
            <a:spAutoFit/>
          </a:bodyPr>
          <a:lstStyle/>
          <a:p>
            <a:pPr algn="r" rtl="1">
              <a:spcBef>
                <a:spcPts val="600"/>
              </a:spcBef>
            </a:pPr>
            <a:r>
              <a:rPr lang="ar-SA" sz="2400" b="1" dirty="0">
                <a:solidFill>
                  <a:schemeClr val="bg1"/>
                </a:solidFill>
                <a:effectLst>
                  <a:glow rad="127000">
                    <a:srgbClr val="836729"/>
                  </a:glow>
                  <a:outerShdw blurRad="38100" dist="38100" dir="2700000" algn="tl">
                    <a:srgbClr val="000000">
                      <a:alpha val="43137"/>
                    </a:srgbClr>
                  </a:outerShdw>
                </a:effectLst>
              </a:rPr>
              <a:t>يتم كسب الحرب أو خسارتها في معركة بمعركة.</a:t>
            </a:r>
            <a:endParaRPr lang="es-ES" sz="2400" b="1" dirty="0">
              <a:solidFill>
                <a:schemeClr val="bg1"/>
              </a:solidFill>
              <a:effectLst>
                <a:glow rad="127000">
                  <a:srgbClr val="836729"/>
                </a:glow>
                <a:outerShdw blurRad="38100" dist="38100" dir="2700000" algn="tl">
                  <a:srgbClr val="000000">
                    <a:alpha val="43137"/>
                  </a:srgbClr>
                </a:outerShdw>
              </a:effectLst>
            </a:endParaRPr>
          </a:p>
        </p:txBody>
      </p:sp>
      <p:pic>
        <p:nvPicPr>
          <p:cNvPr id="5" name="Imagen 4" descr="Imagen que contiene Texto&#10;&#10;Descripción generada automáticamente">
            <a:extLst>
              <a:ext uri="{FF2B5EF4-FFF2-40B4-BE49-F238E27FC236}">
                <a16:creationId xmlns:a16="http://schemas.microsoft.com/office/drawing/2014/main" id="{6B4F27E9-EF4E-1B1A-F6DD-6823C674E6F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6468176" y="135791"/>
            <a:ext cx="3505601" cy="3138067"/>
          </a:xfrm>
          <a:prstGeom prst="rect">
            <a:avLst/>
          </a:prstGeom>
          <a:ln w="19050">
            <a:solidFill>
              <a:schemeClr val="bg1"/>
            </a:solidFill>
          </a:ln>
          <a:effectLst>
            <a:outerShdw blurRad="50800" dist="38100" dir="8100000" algn="tr" rotWithShape="0">
              <a:prstClr val="black">
                <a:alpha val="40000"/>
              </a:prstClr>
            </a:outerShdw>
          </a:effectLst>
        </p:spPr>
      </p:pic>
      <p:pic>
        <p:nvPicPr>
          <p:cNvPr id="6" name="Imagen 5">
            <a:extLst>
              <a:ext uri="{FF2B5EF4-FFF2-40B4-BE49-F238E27FC236}">
                <a16:creationId xmlns:a16="http://schemas.microsoft.com/office/drawing/2014/main" id="{12524656-23A6-59BF-834E-1096A5DAFE0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0100698" y="135791"/>
            <a:ext cx="1905000" cy="3138067"/>
          </a:xfrm>
          <a:prstGeom prst="rect">
            <a:avLst/>
          </a:prstGeom>
          <a:ln w="28575">
            <a:solidFill>
              <a:schemeClr val="bg1"/>
            </a:solidFill>
          </a:ln>
          <a:effectLst>
            <a:outerShdw blurRad="50800" dist="38100" dir="8100000" algn="tr" rotWithShape="0">
              <a:prstClr val="black">
                <a:alpha val="40000"/>
              </a:prstClr>
            </a:outerShdw>
          </a:effectLst>
        </p:spPr>
      </p:pic>
      <p:pic>
        <p:nvPicPr>
          <p:cNvPr id="8" name="Imagen 7" descr="Dibujo de una persona&#10;&#10;Descripción generada automáticamente con confianza media">
            <a:extLst>
              <a:ext uri="{FF2B5EF4-FFF2-40B4-BE49-F238E27FC236}">
                <a16:creationId xmlns:a16="http://schemas.microsoft.com/office/drawing/2014/main" id="{0D03C0B6-5C3C-07F0-C623-C7D742FAC3C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805953" y="3477125"/>
            <a:ext cx="2495482" cy="3192527"/>
          </a:xfrm>
          <a:prstGeom prst="rect">
            <a:avLst/>
          </a:prstGeom>
          <a:ln>
            <a:noFill/>
          </a:ln>
          <a:effectLst>
            <a:softEdge rad="112500"/>
          </a:effectLst>
        </p:spPr>
      </p:pic>
      <p:pic>
        <p:nvPicPr>
          <p:cNvPr id="10" name="Imagen 9" descr="Imagen que contiene persona, hombre, edificio, sostener&#10;&#10;Descripción generada automáticamente">
            <a:extLst>
              <a:ext uri="{FF2B5EF4-FFF2-40B4-BE49-F238E27FC236}">
                <a16:creationId xmlns:a16="http://schemas.microsoft.com/office/drawing/2014/main" id="{31F6CC88-2391-3630-21B1-C087954D251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42945" y="3477124"/>
            <a:ext cx="2495482" cy="3192527"/>
          </a:xfrm>
          <a:prstGeom prst="rect">
            <a:avLst/>
          </a:prstGeom>
          <a:ln>
            <a:noFill/>
          </a:ln>
          <a:effectLst>
            <a:softEdge rad="112500"/>
          </a:effectLst>
        </p:spPr>
      </p:pic>
      <p:pic>
        <p:nvPicPr>
          <p:cNvPr id="16" name="Imagen 15" descr="Imagen que contiene verde, luz, iluminado, oscuro&#10;&#10;Descripción generada automáticamente">
            <a:extLst>
              <a:ext uri="{FF2B5EF4-FFF2-40B4-BE49-F238E27FC236}">
                <a16:creationId xmlns:a16="http://schemas.microsoft.com/office/drawing/2014/main" id="{E01FFE65-DDF6-FD26-26FA-0FCAF2440870}"/>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347792" y="5738114"/>
            <a:ext cx="408641" cy="406142"/>
          </a:xfrm>
          <a:prstGeom prst="rect">
            <a:avLst/>
          </a:prstGeom>
        </p:spPr>
      </p:pic>
      <p:pic>
        <p:nvPicPr>
          <p:cNvPr id="19" name="Imagen 18" descr="Imagen que contiene firmar, naranja, oscuro, luz&#10;&#10;Descripción generada automáticamente">
            <a:extLst>
              <a:ext uri="{FF2B5EF4-FFF2-40B4-BE49-F238E27FC236}">
                <a16:creationId xmlns:a16="http://schemas.microsoft.com/office/drawing/2014/main" id="{F85BA111-318C-BDEA-A7E7-B4829A0F77B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347792" y="4334397"/>
            <a:ext cx="408641" cy="406142"/>
          </a:xfrm>
          <a:prstGeom prst="rect">
            <a:avLst/>
          </a:prstGeom>
        </p:spPr>
      </p:pic>
      <p:pic>
        <p:nvPicPr>
          <p:cNvPr id="20" name="Imagen 19" descr="Forma, Flecha&#10;&#10;Descripción generada automáticamente">
            <a:extLst>
              <a:ext uri="{FF2B5EF4-FFF2-40B4-BE49-F238E27FC236}">
                <a16:creationId xmlns:a16="http://schemas.microsoft.com/office/drawing/2014/main" id="{3D8B2582-2C91-AF69-4CC8-B3B748EB0486}"/>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347792" y="5283987"/>
            <a:ext cx="408641" cy="406142"/>
          </a:xfrm>
          <a:prstGeom prst="rect">
            <a:avLst/>
          </a:prstGeom>
        </p:spPr>
      </p:pic>
      <p:pic>
        <p:nvPicPr>
          <p:cNvPr id="22" name="Imagen 21" descr="Forma, Flecha&#10;&#10;Descripción generada automáticamente">
            <a:extLst>
              <a:ext uri="{FF2B5EF4-FFF2-40B4-BE49-F238E27FC236}">
                <a16:creationId xmlns:a16="http://schemas.microsoft.com/office/drawing/2014/main" id="{A0D122BD-91BE-D5C9-906C-D0E5D684B19F}"/>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347792" y="3894738"/>
            <a:ext cx="408641" cy="406142"/>
          </a:xfrm>
          <a:prstGeom prst="rect">
            <a:avLst/>
          </a:prstGeom>
        </p:spPr>
      </p:pic>
      <p:pic>
        <p:nvPicPr>
          <p:cNvPr id="24" name="Imagen 23" descr="Imagen que contiene tabla, oscuro, naranja, luz&#10;&#10;Descripción generada automáticamente">
            <a:extLst>
              <a:ext uri="{FF2B5EF4-FFF2-40B4-BE49-F238E27FC236}">
                <a16:creationId xmlns:a16="http://schemas.microsoft.com/office/drawing/2014/main" id="{365F6D1E-58AC-DBCF-D4E4-BB05FE0AECF4}"/>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rot="5400000" flipH="1">
            <a:off x="10339874" y="6221970"/>
            <a:ext cx="334165" cy="482347"/>
          </a:xfrm>
          <a:prstGeom prst="rect">
            <a:avLst/>
          </a:prstGeom>
        </p:spPr>
      </p:pic>
      <p:pic>
        <p:nvPicPr>
          <p:cNvPr id="27" name="Imagen 26" descr="Imagen que contiene tabla, verde, monitor, oscuro&#10;&#10;Descripción generada automáticamente">
            <a:extLst>
              <a:ext uri="{FF2B5EF4-FFF2-40B4-BE49-F238E27FC236}">
                <a16:creationId xmlns:a16="http://schemas.microsoft.com/office/drawing/2014/main" id="{7F3D6A42-82A3-641D-8536-8050CD7E5633}"/>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rot="5400000" flipH="1">
            <a:off x="10339874" y="3417522"/>
            <a:ext cx="334165" cy="482347"/>
          </a:xfrm>
          <a:prstGeom prst="rect">
            <a:avLst/>
          </a:prstGeom>
        </p:spPr>
      </p:pic>
      <p:pic>
        <p:nvPicPr>
          <p:cNvPr id="30" name="Imagen 29" descr="Imagen que contiene morado, oscuro, gato, tabla&#10;&#10;Descripción generada automáticamente">
            <a:extLst>
              <a:ext uri="{FF2B5EF4-FFF2-40B4-BE49-F238E27FC236}">
                <a16:creationId xmlns:a16="http://schemas.microsoft.com/office/drawing/2014/main" id="{7B3B5EDF-34EE-4BFC-8886-520D2C6A1302}"/>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rot="5400000" flipH="1">
            <a:off x="10339874" y="4818798"/>
            <a:ext cx="334165" cy="482347"/>
          </a:xfrm>
          <a:prstGeom prst="rect">
            <a:avLst/>
          </a:prstGeom>
        </p:spPr>
      </p:pic>
      <p:sp>
        <p:nvSpPr>
          <p:cNvPr id="7" name="CuadroTexto 6">
            <a:extLst>
              <a:ext uri="{FF2B5EF4-FFF2-40B4-BE49-F238E27FC236}">
                <a16:creationId xmlns:a16="http://schemas.microsoft.com/office/drawing/2014/main" id="{73CF85A6-8BFA-0EC6-AF8A-F2F18F56120A}"/>
              </a:ext>
            </a:extLst>
          </p:cNvPr>
          <p:cNvSpPr txBox="1"/>
          <p:nvPr/>
        </p:nvSpPr>
        <p:spPr>
          <a:xfrm>
            <a:off x="243572" y="2178622"/>
            <a:ext cx="5898776" cy="830997"/>
          </a:xfrm>
          <a:prstGeom prst="rect">
            <a:avLst/>
          </a:prstGeom>
          <a:noFill/>
        </p:spPr>
        <p:txBody>
          <a:bodyPr wrap="square">
            <a:spAutoFit/>
          </a:bodyPr>
          <a:lstStyle/>
          <a:p>
            <a:pPr algn="r" rtl="1">
              <a:spcBef>
                <a:spcPts val="600"/>
              </a:spcBef>
            </a:pPr>
            <a:r>
              <a:rPr lang="ar-SA" sz="2400" b="1" dirty="0">
                <a:solidFill>
                  <a:schemeClr val="bg1"/>
                </a:solidFill>
                <a:effectLst>
                  <a:glow rad="127000">
                    <a:srgbClr val="836729"/>
                  </a:glow>
                  <a:outerShdw blurRad="38100" dist="38100" dir="2700000" algn="tl">
                    <a:srgbClr val="000000">
                      <a:alpha val="43137"/>
                    </a:srgbClr>
                  </a:outerShdw>
                </a:effectLst>
              </a:rPr>
              <a:t>ضماننا الوحيد في هذه المعركة هو التمسك بيسوع، الذي هو الحق والحياة، وكلمته المقدسة.</a:t>
            </a:r>
            <a:endParaRPr lang="es-ES" sz="2400" b="1" dirty="0">
              <a:solidFill>
                <a:schemeClr val="bg1"/>
              </a:solidFill>
              <a:effectLst>
                <a:glow rad="127000">
                  <a:srgbClr val="836729"/>
                </a:glow>
                <a:outerShdw blurRad="38100" dist="38100" dir="2700000" algn="tl">
                  <a:srgbClr val="000000">
                    <a:alpha val="43137"/>
                  </a:srgbClr>
                </a:outerShdw>
              </a:effectLst>
            </a:endParaRPr>
          </a:p>
        </p:txBody>
      </p:sp>
      <p:sp>
        <p:nvSpPr>
          <p:cNvPr id="11" name="CuadroTexto 10">
            <a:extLst>
              <a:ext uri="{FF2B5EF4-FFF2-40B4-BE49-F238E27FC236}">
                <a16:creationId xmlns:a16="http://schemas.microsoft.com/office/drawing/2014/main" id="{3775E2F6-5CEF-A2F8-13FA-B0B6E74023C3}"/>
              </a:ext>
            </a:extLst>
          </p:cNvPr>
          <p:cNvSpPr txBox="1"/>
          <p:nvPr/>
        </p:nvSpPr>
        <p:spPr>
          <a:xfrm>
            <a:off x="242945" y="801322"/>
            <a:ext cx="5898776" cy="1200329"/>
          </a:xfrm>
          <a:prstGeom prst="rect">
            <a:avLst/>
          </a:prstGeom>
          <a:noFill/>
        </p:spPr>
        <p:txBody>
          <a:bodyPr wrap="square">
            <a:spAutoFit/>
          </a:bodyPr>
          <a:lstStyle/>
          <a:p>
            <a:pPr algn="r" rtl="1">
              <a:spcBef>
                <a:spcPts val="600"/>
              </a:spcBef>
            </a:pPr>
            <a:r>
              <a:rPr lang="ar-SA" sz="2400" b="1" dirty="0">
                <a:solidFill>
                  <a:schemeClr val="bg1"/>
                </a:solidFill>
                <a:effectLst>
                  <a:glow rad="127000">
                    <a:srgbClr val="836729"/>
                  </a:glow>
                  <a:outerShdw blurRad="38100" dist="38100" dir="2700000" algn="tl">
                    <a:srgbClr val="000000">
                      <a:alpha val="43137"/>
                    </a:srgbClr>
                  </a:outerShdw>
                </a:effectLst>
              </a:rPr>
              <a:t>عندما خسر الشيطان معركة الاضطهاد، ابتكر خطة جديدة: التسوية. لقد أدى مزيج الحقيقة والأكاذيب إلى جر الملايين إلى اعتناق حقيقة مغشوشة لا حياة فيها.</a:t>
            </a:r>
            <a:endParaRPr lang="es-ES" sz="2400" b="1" dirty="0">
              <a:solidFill>
                <a:schemeClr val="bg1"/>
              </a:solidFill>
              <a:effectLst>
                <a:glow rad="127000">
                  <a:srgbClr val="83672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56172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
                                        </p:tgtEl>
                                      </p:cBhvr>
                                    </p:animEffect>
                                  </p:childTnLst>
                                </p:cTn>
                              </p:par>
                              <p:par>
                                <p:cTn id="20" presetID="25"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6"/>
                                        </p:tgtEl>
                                      </p:cBhvr>
                                    </p:animEffect>
                                  </p:childTnLst>
                                </p:cTn>
                              </p:par>
                            </p:childTnLst>
                          </p:cTn>
                        </p:par>
                        <p:par>
                          <p:cTn id="30" fill="hold">
                            <p:stCondLst>
                              <p:cond delay="1000"/>
                            </p:stCondLst>
                            <p:childTnLst>
                              <p:par>
                                <p:cTn id="31" presetID="22" presetClass="entr" presetSubtype="2"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righ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500"/>
                            </p:stCondLst>
                            <p:childTnLst>
                              <p:par>
                                <p:cTn id="43" presetID="22" presetClass="entr" presetSubtype="2"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righ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 calcmode="lin" valueType="num">
                                      <p:cBhvr>
                                        <p:cTn id="52" dur="500" fill="hold"/>
                                        <p:tgtEl>
                                          <p:spTgt spid="27"/>
                                        </p:tgtEl>
                                        <p:attrNameLst>
                                          <p:attrName>style.rotation</p:attrName>
                                        </p:attrNameLst>
                                      </p:cBhvr>
                                      <p:tavLst>
                                        <p:tav tm="0">
                                          <p:val>
                                            <p:fltVal val="90"/>
                                          </p:val>
                                        </p:tav>
                                        <p:tav tm="100000">
                                          <p:val>
                                            <p:fltVal val="0"/>
                                          </p:val>
                                        </p:tav>
                                      </p:tavLst>
                                    </p:anim>
                                    <p:animEffect transition="in" filter="fade">
                                      <p:cBhvr>
                                        <p:cTn id="53" dur="500"/>
                                        <p:tgtEl>
                                          <p:spTgt spid="27"/>
                                        </p:tgtEl>
                                      </p:cBhvr>
                                    </p:animEffect>
                                  </p:childTnLst>
                                </p:cTn>
                              </p:par>
                            </p:childTnLst>
                          </p:cTn>
                        </p:par>
                        <p:par>
                          <p:cTn id="54" fill="hold">
                            <p:stCondLst>
                              <p:cond delay="500"/>
                            </p:stCondLst>
                            <p:childTnLst>
                              <p:par>
                                <p:cTn id="55" presetID="22" presetClass="entr" presetSubtype="2" fill="hold" grpId="0" nodeType="afterEffect">
                                  <p:stCondLst>
                                    <p:cond delay="0"/>
                                  </p:stCondLst>
                                  <p:childTnLst>
                                    <p:set>
                                      <p:cBhvr>
                                        <p:cTn id="56" dur="1" fill="hold">
                                          <p:stCondLst>
                                            <p:cond delay="0"/>
                                          </p:stCondLst>
                                        </p:cTn>
                                        <p:tgtEl>
                                          <p:spTgt spid="2">
                                            <p:txEl>
                                              <p:pRg st="0" end="0"/>
                                            </p:txEl>
                                          </p:spTgt>
                                        </p:tgtEl>
                                        <p:attrNameLst>
                                          <p:attrName>style.visibility</p:attrName>
                                        </p:attrNameLst>
                                      </p:cBhvr>
                                      <p:to>
                                        <p:strVal val="visible"/>
                                      </p:to>
                                    </p:set>
                                    <p:animEffect transition="in" filter="wipe(right)">
                                      <p:cBhvr>
                                        <p:cTn id="57" dur="500"/>
                                        <p:tgtEl>
                                          <p:spTgt spid="2">
                                            <p:txEl>
                                              <p:pRg st="0" end="0"/>
                                            </p:txEl>
                                          </p:spTgt>
                                        </p:tgtEl>
                                      </p:cBhvr>
                                    </p:animEffect>
                                  </p:childTnLst>
                                </p:cTn>
                              </p:par>
                            </p:childTnLst>
                          </p:cTn>
                        </p:par>
                        <p:par>
                          <p:cTn id="58" fill="hold">
                            <p:stCondLst>
                              <p:cond delay="1000"/>
                            </p:stCondLst>
                            <p:childTnLst>
                              <p:par>
                                <p:cTn id="59" presetID="35" presetClass="entr" presetSubtype="0"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anim calcmode="lin" valueType="num">
                                      <p:cBhvr>
                                        <p:cTn id="62" dur="500" fill="hold"/>
                                        <p:tgtEl>
                                          <p:spTgt spid="22"/>
                                        </p:tgtEl>
                                        <p:attrNameLst>
                                          <p:attrName>style.rotation</p:attrName>
                                        </p:attrNameLst>
                                      </p:cBhvr>
                                      <p:tavLst>
                                        <p:tav tm="0">
                                          <p:val>
                                            <p:fltVal val="720"/>
                                          </p:val>
                                        </p:tav>
                                        <p:tav tm="100000">
                                          <p:val>
                                            <p:fltVal val="0"/>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 calcmode="lin" valueType="num">
                                      <p:cBhvr>
                                        <p:cTn id="64" dur="500" fill="hold"/>
                                        <p:tgtEl>
                                          <p:spTgt spid="22"/>
                                        </p:tgtEl>
                                        <p:attrNameLst>
                                          <p:attrName>ppt_w</p:attrName>
                                        </p:attrNameLst>
                                      </p:cBhvr>
                                      <p:tavLst>
                                        <p:tav tm="0">
                                          <p:val>
                                            <p:fltVal val="0"/>
                                          </p:val>
                                        </p:tav>
                                        <p:tav tm="100000">
                                          <p:val>
                                            <p:strVal val="#ppt_w"/>
                                          </p:val>
                                        </p:tav>
                                      </p:tavLst>
                                    </p:anim>
                                  </p:childTnLst>
                                </p:cTn>
                              </p:par>
                            </p:childTnLst>
                          </p:cTn>
                        </p:par>
                        <p:par>
                          <p:cTn id="65" fill="hold">
                            <p:stCondLst>
                              <p:cond delay="1500"/>
                            </p:stCondLst>
                            <p:childTnLst>
                              <p:par>
                                <p:cTn id="66" presetID="22" presetClass="entr" presetSubtype="2" fill="hold" grpId="0" nodeType="afterEffect">
                                  <p:stCondLst>
                                    <p:cond delay="0"/>
                                  </p:stCondLst>
                                  <p:childTnLst>
                                    <p:set>
                                      <p:cBhvr>
                                        <p:cTn id="67" dur="1" fill="hold">
                                          <p:stCondLst>
                                            <p:cond delay="0"/>
                                          </p:stCondLst>
                                        </p:cTn>
                                        <p:tgtEl>
                                          <p:spTgt spid="2">
                                            <p:txEl>
                                              <p:pRg st="1" end="1"/>
                                            </p:txEl>
                                          </p:spTgt>
                                        </p:tgtEl>
                                        <p:attrNameLst>
                                          <p:attrName>style.visibility</p:attrName>
                                        </p:attrNameLst>
                                      </p:cBhvr>
                                      <p:to>
                                        <p:strVal val="visible"/>
                                      </p:to>
                                    </p:set>
                                    <p:animEffect transition="in" filter="wipe(right)">
                                      <p:cBhvr>
                                        <p:cTn id="68" dur="500"/>
                                        <p:tgtEl>
                                          <p:spTgt spid="2">
                                            <p:txEl>
                                              <p:pRg st="1" end="1"/>
                                            </p:txEl>
                                          </p:spTgt>
                                        </p:tgtEl>
                                      </p:cBhvr>
                                    </p:animEffect>
                                  </p:childTnLst>
                                </p:cTn>
                              </p:par>
                            </p:childTnLst>
                          </p:cTn>
                        </p:par>
                        <p:par>
                          <p:cTn id="69" fill="hold">
                            <p:stCondLst>
                              <p:cond delay="2000"/>
                            </p:stCondLst>
                            <p:childTnLst>
                              <p:par>
                                <p:cTn id="70" presetID="35" presetClass="entr" presetSubtype="0"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anim calcmode="lin" valueType="num">
                                      <p:cBhvr>
                                        <p:cTn id="73" dur="500" fill="hold"/>
                                        <p:tgtEl>
                                          <p:spTgt spid="19"/>
                                        </p:tgtEl>
                                        <p:attrNameLst>
                                          <p:attrName>style.rotation</p:attrName>
                                        </p:attrNameLst>
                                      </p:cBhvr>
                                      <p:tavLst>
                                        <p:tav tm="0">
                                          <p:val>
                                            <p:fltVal val="720"/>
                                          </p:val>
                                        </p:tav>
                                        <p:tav tm="100000">
                                          <p:val>
                                            <p:fltVal val="0"/>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 calcmode="lin" valueType="num">
                                      <p:cBhvr>
                                        <p:cTn id="75" dur="500" fill="hold"/>
                                        <p:tgtEl>
                                          <p:spTgt spid="19"/>
                                        </p:tgtEl>
                                        <p:attrNameLst>
                                          <p:attrName>ppt_w</p:attrName>
                                        </p:attrNameLst>
                                      </p:cBhvr>
                                      <p:tavLst>
                                        <p:tav tm="0">
                                          <p:val>
                                            <p:fltVal val="0"/>
                                          </p:val>
                                        </p:tav>
                                        <p:tav tm="100000">
                                          <p:val>
                                            <p:strVal val="#ppt_w"/>
                                          </p:val>
                                        </p:tav>
                                      </p:tavLst>
                                    </p:anim>
                                  </p:childTnLst>
                                </p:cTn>
                              </p:par>
                            </p:childTnLst>
                          </p:cTn>
                        </p:par>
                        <p:par>
                          <p:cTn id="76" fill="hold">
                            <p:stCondLst>
                              <p:cond delay="2500"/>
                            </p:stCondLst>
                            <p:childTnLst>
                              <p:par>
                                <p:cTn id="77" presetID="22" presetClass="entr" presetSubtype="2" fill="hold" grpId="0" nodeType="afterEffect">
                                  <p:stCondLst>
                                    <p:cond delay="0"/>
                                  </p:stCondLst>
                                  <p:childTnLst>
                                    <p:set>
                                      <p:cBhvr>
                                        <p:cTn id="78" dur="1" fill="hold">
                                          <p:stCondLst>
                                            <p:cond delay="0"/>
                                          </p:stCondLst>
                                        </p:cTn>
                                        <p:tgtEl>
                                          <p:spTgt spid="2">
                                            <p:txEl>
                                              <p:pRg st="2" end="2"/>
                                            </p:txEl>
                                          </p:spTgt>
                                        </p:tgtEl>
                                        <p:attrNameLst>
                                          <p:attrName>style.visibility</p:attrName>
                                        </p:attrNameLst>
                                      </p:cBhvr>
                                      <p:to>
                                        <p:strVal val="visible"/>
                                      </p:to>
                                    </p:set>
                                    <p:animEffect transition="in" filter="wipe(right)">
                                      <p:cBhvr>
                                        <p:cTn id="79" dur="500"/>
                                        <p:tgtEl>
                                          <p:spTgt spid="2">
                                            <p:txEl>
                                              <p:pRg st="2" end="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30"/>
                                        </p:tgtEl>
                                        <p:attrNameLst>
                                          <p:attrName>style.visibility</p:attrName>
                                        </p:attrNameLst>
                                      </p:cBhvr>
                                      <p:to>
                                        <p:strVal val="visible"/>
                                      </p:to>
                                    </p:set>
                                    <p:anim calcmode="lin" valueType="num">
                                      <p:cBhvr>
                                        <p:cTn id="84" dur="500" fill="hold"/>
                                        <p:tgtEl>
                                          <p:spTgt spid="30"/>
                                        </p:tgtEl>
                                        <p:attrNameLst>
                                          <p:attrName>ppt_w</p:attrName>
                                        </p:attrNameLst>
                                      </p:cBhvr>
                                      <p:tavLst>
                                        <p:tav tm="0">
                                          <p:val>
                                            <p:fltVal val="0"/>
                                          </p:val>
                                        </p:tav>
                                        <p:tav tm="100000">
                                          <p:val>
                                            <p:strVal val="#ppt_w"/>
                                          </p:val>
                                        </p:tav>
                                      </p:tavLst>
                                    </p:anim>
                                    <p:anim calcmode="lin" valueType="num">
                                      <p:cBhvr>
                                        <p:cTn id="85" dur="500" fill="hold"/>
                                        <p:tgtEl>
                                          <p:spTgt spid="30"/>
                                        </p:tgtEl>
                                        <p:attrNameLst>
                                          <p:attrName>ppt_h</p:attrName>
                                        </p:attrNameLst>
                                      </p:cBhvr>
                                      <p:tavLst>
                                        <p:tav tm="0">
                                          <p:val>
                                            <p:fltVal val="0"/>
                                          </p:val>
                                        </p:tav>
                                        <p:tav tm="100000">
                                          <p:val>
                                            <p:strVal val="#ppt_h"/>
                                          </p:val>
                                        </p:tav>
                                      </p:tavLst>
                                    </p:anim>
                                    <p:anim calcmode="lin" valueType="num">
                                      <p:cBhvr>
                                        <p:cTn id="86" dur="500" fill="hold"/>
                                        <p:tgtEl>
                                          <p:spTgt spid="30"/>
                                        </p:tgtEl>
                                        <p:attrNameLst>
                                          <p:attrName>style.rotation</p:attrName>
                                        </p:attrNameLst>
                                      </p:cBhvr>
                                      <p:tavLst>
                                        <p:tav tm="0">
                                          <p:val>
                                            <p:fltVal val="90"/>
                                          </p:val>
                                        </p:tav>
                                        <p:tav tm="100000">
                                          <p:val>
                                            <p:fltVal val="0"/>
                                          </p:val>
                                        </p:tav>
                                      </p:tavLst>
                                    </p:anim>
                                    <p:animEffect transition="in" filter="fade">
                                      <p:cBhvr>
                                        <p:cTn id="87" dur="500"/>
                                        <p:tgtEl>
                                          <p:spTgt spid="30"/>
                                        </p:tgtEl>
                                      </p:cBhvr>
                                    </p:animEffect>
                                  </p:childTnLst>
                                </p:cTn>
                              </p:par>
                            </p:childTnLst>
                          </p:cTn>
                        </p:par>
                        <p:par>
                          <p:cTn id="88" fill="hold">
                            <p:stCondLst>
                              <p:cond delay="500"/>
                            </p:stCondLst>
                            <p:childTnLst>
                              <p:par>
                                <p:cTn id="89" presetID="22" presetClass="entr" presetSubtype="2" fill="hold" grpId="0" nodeType="afterEffect">
                                  <p:stCondLst>
                                    <p:cond delay="0"/>
                                  </p:stCondLst>
                                  <p:childTnLst>
                                    <p:set>
                                      <p:cBhvr>
                                        <p:cTn id="90" dur="1" fill="hold">
                                          <p:stCondLst>
                                            <p:cond delay="0"/>
                                          </p:stCondLst>
                                        </p:cTn>
                                        <p:tgtEl>
                                          <p:spTgt spid="2">
                                            <p:txEl>
                                              <p:pRg st="3" end="3"/>
                                            </p:txEl>
                                          </p:spTgt>
                                        </p:tgtEl>
                                        <p:attrNameLst>
                                          <p:attrName>style.visibility</p:attrName>
                                        </p:attrNameLst>
                                      </p:cBhvr>
                                      <p:to>
                                        <p:strVal val="visible"/>
                                      </p:to>
                                    </p:set>
                                    <p:animEffect transition="in" filter="wipe(right)">
                                      <p:cBhvr>
                                        <p:cTn id="91" dur="500"/>
                                        <p:tgtEl>
                                          <p:spTgt spid="2">
                                            <p:txEl>
                                              <p:pRg st="3" end="3"/>
                                            </p:txEl>
                                          </p:spTgt>
                                        </p:tgtEl>
                                      </p:cBhvr>
                                    </p:animEffect>
                                  </p:childTnLst>
                                </p:cTn>
                              </p:par>
                            </p:childTnLst>
                          </p:cTn>
                        </p:par>
                        <p:par>
                          <p:cTn id="92" fill="hold">
                            <p:stCondLst>
                              <p:cond delay="1000"/>
                            </p:stCondLst>
                            <p:childTnLst>
                              <p:par>
                                <p:cTn id="93" presetID="35" presetClass="entr" presetSubtype="0" fill="hold"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fade">
                                      <p:cBhvr>
                                        <p:cTn id="95" dur="500"/>
                                        <p:tgtEl>
                                          <p:spTgt spid="20"/>
                                        </p:tgtEl>
                                      </p:cBhvr>
                                    </p:animEffect>
                                    <p:anim calcmode="lin" valueType="num">
                                      <p:cBhvr>
                                        <p:cTn id="96" dur="500" fill="hold"/>
                                        <p:tgtEl>
                                          <p:spTgt spid="20"/>
                                        </p:tgtEl>
                                        <p:attrNameLst>
                                          <p:attrName>style.rotation</p:attrName>
                                        </p:attrNameLst>
                                      </p:cBhvr>
                                      <p:tavLst>
                                        <p:tav tm="0">
                                          <p:val>
                                            <p:fltVal val="720"/>
                                          </p:val>
                                        </p:tav>
                                        <p:tav tm="100000">
                                          <p:val>
                                            <p:fltVal val="0"/>
                                          </p:val>
                                        </p:tav>
                                      </p:tavLst>
                                    </p:anim>
                                    <p:anim calcmode="lin" valueType="num">
                                      <p:cBhvr>
                                        <p:cTn id="97" dur="500" fill="hold"/>
                                        <p:tgtEl>
                                          <p:spTgt spid="20"/>
                                        </p:tgtEl>
                                        <p:attrNameLst>
                                          <p:attrName>ppt_h</p:attrName>
                                        </p:attrNameLst>
                                      </p:cBhvr>
                                      <p:tavLst>
                                        <p:tav tm="0">
                                          <p:val>
                                            <p:fltVal val="0"/>
                                          </p:val>
                                        </p:tav>
                                        <p:tav tm="100000">
                                          <p:val>
                                            <p:strVal val="#ppt_h"/>
                                          </p:val>
                                        </p:tav>
                                      </p:tavLst>
                                    </p:anim>
                                    <p:anim calcmode="lin" valueType="num">
                                      <p:cBhvr>
                                        <p:cTn id="98" dur="500" fill="hold"/>
                                        <p:tgtEl>
                                          <p:spTgt spid="20"/>
                                        </p:tgtEl>
                                        <p:attrNameLst>
                                          <p:attrName>ppt_w</p:attrName>
                                        </p:attrNameLst>
                                      </p:cBhvr>
                                      <p:tavLst>
                                        <p:tav tm="0">
                                          <p:val>
                                            <p:fltVal val="0"/>
                                          </p:val>
                                        </p:tav>
                                        <p:tav tm="100000">
                                          <p:val>
                                            <p:strVal val="#ppt_w"/>
                                          </p:val>
                                        </p:tav>
                                      </p:tavLst>
                                    </p:anim>
                                  </p:childTnLst>
                                </p:cTn>
                              </p:par>
                            </p:childTnLst>
                          </p:cTn>
                        </p:par>
                        <p:par>
                          <p:cTn id="99" fill="hold">
                            <p:stCondLst>
                              <p:cond delay="1500"/>
                            </p:stCondLst>
                            <p:childTnLst>
                              <p:par>
                                <p:cTn id="100" presetID="22" presetClass="entr" presetSubtype="2" fill="hold" grpId="0" nodeType="afterEffect">
                                  <p:stCondLst>
                                    <p:cond delay="0"/>
                                  </p:stCondLst>
                                  <p:childTnLst>
                                    <p:set>
                                      <p:cBhvr>
                                        <p:cTn id="101" dur="1" fill="hold">
                                          <p:stCondLst>
                                            <p:cond delay="0"/>
                                          </p:stCondLst>
                                        </p:cTn>
                                        <p:tgtEl>
                                          <p:spTgt spid="2">
                                            <p:txEl>
                                              <p:pRg st="4" end="4"/>
                                            </p:txEl>
                                          </p:spTgt>
                                        </p:tgtEl>
                                        <p:attrNameLst>
                                          <p:attrName>style.visibility</p:attrName>
                                        </p:attrNameLst>
                                      </p:cBhvr>
                                      <p:to>
                                        <p:strVal val="visible"/>
                                      </p:to>
                                    </p:set>
                                    <p:animEffect transition="in" filter="wipe(right)">
                                      <p:cBhvr>
                                        <p:cTn id="102" dur="500"/>
                                        <p:tgtEl>
                                          <p:spTgt spid="2">
                                            <p:txEl>
                                              <p:pRg st="4" end="4"/>
                                            </p:txEl>
                                          </p:spTgt>
                                        </p:tgtEl>
                                      </p:cBhvr>
                                    </p:animEffect>
                                  </p:childTnLst>
                                </p:cTn>
                              </p:par>
                            </p:childTnLst>
                          </p:cTn>
                        </p:par>
                        <p:par>
                          <p:cTn id="103" fill="hold">
                            <p:stCondLst>
                              <p:cond delay="2000"/>
                            </p:stCondLst>
                            <p:childTnLst>
                              <p:par>
                                <p:cTn id="104" presetID="35" presetClass="entr" presetSubtype="0" fill="hold" nodeType="afterEffect">
                                  <p:stCondLst>
                                    <p:cond delay="0"/>
                                  </p:stCondLst>
                                  <p:childTnLst>
                                    <p:set>
                                      <p:cBhvr>
                                        <p:cTn id="105" dur="1" fill="hold">
                                          <p:stCondLst>
                                            <p:cond delay="0"/>
                                          </p:stCondLst>
                                        </p:cTn>
                                        <p:tgtEl>
                                          <p:spTgt spid="16"/>
                                        </p:tgtEl>
                                        <p:attrNameLst>
                                          <p:attrName>style.visibility</p:attrName>
                                        </p:attrNameLst>
                                      </p:cBhvr>
                                      <p:to>
                                        <p:strVal val="visible"/>
                                      </p:to>
                                    </p:set>
                                    <p:animEffect transition="in" filter="fade">
                                      <p:cBhvr>
                                        <p:cTn id="106" dur="500"/>
                                        <p:tgtEl>
                                          <p:spTgt spid="16"/>
                                        </p:tgtEl>
                                      </p:cBhvr>
                                    </p:animEffect>
                                    <p:anim calcmode="lin" valueType="num">
                                      <p:cBhvr>
                                        <p:cTn id="107" dur="500" fill="hold"/>
                                        <p:tgtEl>
                                          <p:spTgt spid="16"/>
                                        </p:tgtEl>
                                        <p:attrNameLst>
                                          <p:attrName>style.rotation</p:attrName>
                                        </p:attrNameLst>
                                      </p:cBhvr>
                                      <p:tavLst>
                                        <p:tav tm="0">
                                          <p:val>
                                            <p:fltVal val="720"/>
                                          </p:val>
                                        </p:tav>
                                        <p:tav tm="100000">
                                          <p:val>
                                            <p:fltVal val="0"/>
                                          </p:val>
                                        </p:tav>
                                      </p:tavLst>
                                    </p:anim>
                                    <p:anim calcmode="lin" valueType="num">
                                      <p:cBhvr>
                                        <p:cTn id="108" dur="500" fill="hold"/>
                                        <p:tgtEl>
                                          <p:spTgt spid="16"/>
                                        </p:tgtEl>
                                        <p:attrNameLst>
                                          <p:attrName>ppt_h</p:attrName>
                                        </p:attrNameLst>
                                      </p:cBhvr>
                                      <p:tavLst>
                                        <p:tav tm="0">
                                          <p:val>
                                            <p:fltVal val="0"/>
                                          </p:val>
                                        </p:tav>
                                        <p:tav tm="100000">
                                          <p:val>
                                            <p:strVal val="#ppt_h"/>
                                          </p:val>
                                        </p:tav>
                                      </p:tavLst>
                                    </p:anim>
                                    <p:anim calcmode="lin" valueType="num">
                                      <p:cBhvr>
                                        <p:cTn id="109" dur="500" fill="hold"/>
                                        <p:tgtEl>
                                          <p:spTgt spid="16"/>
                                        </p:tgtEl>
                                        <p:attrNameLst>
                                          <p:attrName>ppt_w</p:attrName>
                                        </p:attrNameLst>
                                      </p:cBhvr>
                                      <p:tavLst>
                                        <p:tav tm="0">
                                          <p:val>
                                            <p:fltVal val="0"/>
                                          </p:val>
                                        </p:tav>
                                        <p:tav tm="100000">
                                          <p:val>
                                            <p:strVal val="#ppt_w"/>
                                          </p:val>
                                        </p:tav>
                                      </p:tavLst>
                                    </p:anim>
                                  </p:childTnLst>
                                </p:cTn>
                              </p:par>
                            </p:childTnLst>
                          </p:cTn>
                        </p:par>
                        <p:par>
                          <p:cTn id="110" fill="hold">
                            <p:stCondLst>
                              <p:cond delay="2500"/>
                            </p:stCondLst>
                            <p:childTnLst>
                              <p:par>
                                <p:cTn id="111" presetID="22" presetClass="entr" presetSubtype="2" fill="hold" grpId="0" nodeType="afterEffect">
                                  <p:stCondLst>
                                    <p:cond delay="0"/>
                                  </p:stCondLst>
                                  <p:childTnLst>
                                    <p:set>
                                      <p:cBhvr>
                                        <p:cTn id="112" dur="1" fill="hold">
                                          <p:stCondLst>
                                            <p:cond delay="0"/>
                                          </p:stCondLst>
                                        </p:cTn>
                                        <p:tgtEl>
                                          <p:spTgt spid="2">
                                            <p:txEl>
                                              <p:pRg st="5" end="5"/>
                                            </p:txEl>
                                          </p:spTgt>
                                        </p:tgtEl>
                                        <p:attrNameLst>
                                          <p:attrName>style.visibility</p:attrName>
                                        </p:attrNameLst>
                                      </p:cBhvr>
                                      <p:to>
                                        <p:strVal val="visible"/>
                                      </p:to>
                                    </p:set>
                                    <p:animEffect transition="in" filter="wipe(right)">
                                      <p:cBhvr>
                                        <p:cTn id="113" dur="500"/>
                                        <p:tgtEl>
                                          <p:spTgt spid="2">
                                            <p:txEl>
                                              <p:pRg st="5" end="5"/>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31" presetClass="entr" presetSubtype="0" fill="hold" nodeType="clickEffect">
                                  <p:stCondLst>
                                    <p:cond delay="0"/>
                                  </p:stCondLst>
                                  <p:childTnLst>
                                    <p:set>
                                      <p:cBhvr>
                                        <p:cTn id="117" dur="1" fill="hold">
                                          <p:stCondLst>
                                            <p:cond delay="0"/>
                                          </p:stCondLst>
                                        </p:cTn>
                                        <p:tgtEl>
                                          <p:spTgt spid="24"/>
                                        </p:tgtEl>
                                        <p:attrNameLst>
                                          <p:attrName>style.visibility</p:attrName>
                                        </p:attrNameLst>
                                      </p:cBhvr>
                                      <p:to>
                                        <p:strVal val="visible"/>
                                      </p:to>
                                    </p:set>
                                    <p:anim calcmode="lin" valueType="num">
                                      <p:cBhvr>
                                        <p:cTn id="118" dur="500" fill="hold"/>
                                        <p:tgtEl>
                                          <p:spTgt spid="24"/>
                                        </p:tgtEl>
                                        <p:attrNameLst>
                                          <p:attrName>ppt_w</p:attrName>
                                        </p:attrNameLst>
                                      </p:cBhvr>
                                      <p:tavLst>
                                        <p:tav tm="0">
                                          <p:val>
                                            <p:fltVal val="0"/>
                                          </p:val>
                                        </p:tav>
                                        <p:tav tm="100000">
                                          <p:val>
                                            <p:strVal val="#ppt_w"/>
                                          </p:val>
                                        </p:tav>
                                      </p:tavLst>
                                    </p:anim>
                                    <p:anim calcmode="lin" valueType="num">
                                      <p:cBhvr>
                                        <p:cTn id="119" dur="500" fill="hold"/>
                                        <p:tgtEl>
                                          <p:spTgt spid="24"/>
                                        </p:tgtEl>
                                        <p:attrNameLst>
                                          <p:attrName>ppt_h</p:attrName>
                                        </p:attrNameLst>
                                      </p:cBhvr>
                                      <p:tavLst>
                                        <p:tav tm="0">
                                          <p:val>
                                            <p:fltVal val="0"/>
                                          </p:val>
                                        </p:tav>
                                        <p:tav tm="100000">
                                          <p:val>
                                            <p:strVal val="#ppt_h"/>
                                          </p:val>
                                        </p:tav>
                                      </p:tavLst>
                                    </p:anim>
                                    <p:anim calcmode="lin" valueType="num">
                                      <p:cBhvr>
                                        <p:cTn id="120" dur="500" fill="hold"/>
                                        <p:tgtEl>
                                          <p:spTgt spid="24"/>
                                        </p:tgtEl>
                                        <p:attrNameLst>
                                          <p:attrName>style.rotation</p:attrName>
                                        </p:attrNameLst>
                                      </p:cBhvr>
                                      <p:tavLst>
                                        <p:tav tm="0">
                                          <p:val>
                                            <p:fltVal val="90"/>
                                          </p:val>
                                        </p:tav>
                                        <p:tav tm="100000">
                                          <p:val>
                                            <p:fltVal val="0"/>
                                          </p:val>
                                        </p:tav>
                                      </p:tavLst>
                                    </p:anim>
                                    <p:animEffect transition="in" filter="fade">
                                      <p:cBhvr>
                                        <p:cTn id="121" dur="500"/>
                                        <p:tgtEl>
                                          <p:spTgt spid="24"/>
                                        </p:tgtEl>
                                      </p:cBhvr>
                                    </p:animEffect>
                                  </p:childTnLst>
                                </p:cTn>
                              </p:par>
                            </p:childTnLst>
                          </p:cTn>
                        </p:par>
                        <p:par>
                          <p:cTn id="122" fill="hold">
                            <p:stCondLst>
                              <p:cond delay="500"/>
                            </p:stCondLst>
                            <p:childTnLst>
                              <p:par>
                                <p:cTn id="123" presetID="22" presetClass="entr" presetSubtype="2" fill="hold" grpId="0" nodeType="afterEffect">
                                  <p:stCondLst>
                                    <p:cond delay="0"/>
                                  </p:stCondLst>
                                  <p:childTnLst>
                                    <p:set>
                                      <p:cBhvr>
                                        <p:cTn id="124" dur="1" fill="hold">
                                          <p:stCondLst>
                                            <p:cond delay="0"/>
                                          </p:stCondLst>
                                        </p:cTn>
                                        <p:tgtEl>
                                          <p:spTgt spid="2">
                                            <p:txEl>
                                              <p:pRg st="6" end="6"/>
                                            </p:txEl>
                                          </p:spTgt>
                                        </p:tgtEl>
                                        <p:attrNameLst>
                                          <p:attrName>style.visibility</p:attrName>
                                        </p:attrNameLst>
                                      </p:cBhvr>
                                      <p:to>
                                        <p:strVal val="visible"/>
                                      </p:to>
                                    </p:set>
                                    <p:animEffect transition="in" filter="wipe(right)">
                                      <p:cBhvr>
                                        <p:cTn id="1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BC3E82-9916-6BBB-A8F7-D338B28A7E4A}"/>
              </a:ext>
            </a:extLst>
          </p:cNvPr>
          <p:cNvSpPr txBox="1"/>
          <p:nvPr/>
        </p:nvSpPr>
        <p:spPr>
          <a:xfrm>
            <a:off x="1446998" y="2921168"/>
            <a:ext cx="9298004" cy="1323439"/>
          </a:xfrm>
          <a:prstGeom prst="rect">
            <a:avLst/>
          </a:prstGeom>
          <a:noFill/>
        </p:spPr>
        <p:txBody>
          <a:bodyPr wrap="square">
            <a:spAutoFit/>
          </a:bodyPr>
          <a:lstStyle/>
          <a:p>
            <a:pPr algn="ctr" rtl="1"/>
            <a:r>
              <a:rPr lang="ar-SA" sz="8000" b="1" dirty="0">
                <a:ln w="6600">
                  <a:solidFill>
                    <a:srgbClr val="862256"/>
                  </a:solidFill>
                  <a:prstDash val="solid"/>
                </a:ln>
                <a:solidFill>
                  <a:srgbClr val="FFFFFF"/>
                </a:solidFill>
                <a:effectLst>
                  <a:outerShdw dist="50800" dir="2700000" algn="tl" rotWithShape="0">
                    <a:srgbClr val="862256"/>
                  </a:outerShdw>
                </a:effectLst>
              </a:rPr>
              <a:t>معركة من أجل الحقيقة</a:t>
            </a:r>
            <a:endParaRPr lang="es-ES" sz="8000" b="1" dirty="0">
              <a:ln w="6600">
                <a:solidFill>
                  <a:srgbClr val="862256"/>
                </a:solidFill>
                <a:prstDash val="solid"/>
              </a:ln>
              <a:solidFill>
                <a:srgbClr val="FFFFFF"/>
              </a:solidFill>
              <a:effectLst>
                <a:outerShdw dist="50800" dir="2700000" algn="tl" rotWithShape="0">
                  <a:srgbClr val="862256"/>
                </a:outerShdw>
              </a:effectLst>
            </a:endParaRPr>
          </a:p>
        </p:txBody>
      </p:sp>
    </p:spTree>
    <p:extLst>
      <p:ext uri="{BB962C8B-B14F-4D97-AF65-F5344CB8AC3E}">
        <p14:creationId xmlns:p14="http://schemas.microsoft.com/office/powerpoint/2010/main" val="23270448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CEE907F-1DCC-689C-BF88-7B5789E033D8}"/>
              </a:ext>
            </a:extLst>
          </p:cNvPr>
          <p:cNvSpPr>
            <a:spLocks noGrp="1" noRot="1" noMove="1" noResize="1" noEditPoints="1" noAdjustHandles="1" noChangeArrowheads="1" noChangeShapeType="1"/>
          </p:cNvSpPr>
          <p:nvPr/>
        </p:nvSpPr>
        <p:spPr>
          <a:xfrm flipH="1">
            <a:off x="0" y="0"/>
            <a:ext cx="12191999" cy="1284896"/>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BEF6546-3C17-3C80-56D6-D3343C52FF7D}"/>
              </a:ext>
            </a:extLst>
          </p:cNvPr>
          <p:cNvSpPr txBox="1"/>
          <p:nvPr/>
        </p:nvSpPr>
        <p:spPr>
          <a:xfrm>
            <a:off x="0" y="0"/>
            <a:ext cx="12191999" cy="769441"/>
          </a:xfrm>
          <a:prstGeom prst="rect">
            <a:avLst/>
          </a:prstGeom>
          <a:noFill/>
        </p:spPr>
        <p:txBody>
          <a:bodyPr wrap="square">
            <a:spAutoFit/>
          </a:bodyPr>
          <a:lstStyle/>
          <a:p>
            <a:pPr algn="ctr" rtl="1"/>
            <a:r>
              <a:rPr lang="ar-SA" sz="4400" b="1" spc="30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الحقيقة مقابل. الكذبة</a:t>
            </a:r>
            <a:endParaRPr lang="es-ES" sz="4400" b="1" spc="30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7535D7BC-0F40-ECFE-067A-E0F17E539E4C}"/>
              </a:ext>
            </a:extLst>
          </p:cNvPr>
          <p:cNvSpPr txBox="1"/>
          <p:nvPr/>
        </p:nvSpPr>
        <p:spPr>
          <a:xfrm>
            <a:off x="3068721" y="638565"/>
            <a:ext cx="5840405" cy="707886"/>
          </a:xfrm>
          <a:prstGeom prst="rect">
            <a:avLst/>
          </a:prstGeom>
          <a:noFill/>
        </p:spPr>
        <p:txBody>
          <a:bodyPr wrap="square">
            <a:spAutoFit/>
          </a:bodyPr>
          <a:lstStyle/>
          <a:p>
            <a:pPr algn="ctr" rtl="1"/>
            <a:r>
              <a:rPr lang="ar-SA" sz="2000" b="1" dirty="0">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rPr>
              <a:t>أجاب يسوع: «أنا هو الطريق والحق والحياة. ليس أحد يأتي إلى الآب إلا بي" </a:t>
            </a:r>
            <a:r>
              <a:rPr lang="ar-SA" sz="1600" b="1" dirty="0">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rPr>
              <a:t>(يوحنا 14: 6)</a:t>
            </a:r>
            <a:endParaRPr lang="es-ES" sz="2000" b="1" dirty="0">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825BF3B-EB49-01B9-8D0D-475247A14A20}"/>
              </a:ext>
            </a:extLst>
          </p:cNvPr>
          <p:cNvSpPr txBox="1"/>
          <p:nvPr/>
        </p:nvSpPr>
        <p:spPr>
          <a:xfrm>
            <a:off x="3191435" y="1278526"/>
            <a:ext cx="5599257" cy="1200329"/>
          </a:xfrm>
          <a:prstGeom prst="rect">
            <a:avLst/>
          </a:prstGeom>
          <a:noFill/>
        </p:spPr>
        <p:txBody>
          <a:bodyPr wrap="square" rtlCol="0">
            <a:spAutoFit/>
          </a:bodyPr>
          <a:lstStyle/>
          <a:p>
            <a:pPr algn="r" rtl="1">
              <a:spcBef>
                <a:spcPts val="600"/>
              </a:spcBef>
            </a:pPr>
            <a:r>
              <a:rPr lang="ar-SA" sz="2400" b="1" dirty="0"/>
              <a:t>يسوع هو الحق، وبالتالي أبو كل حق (يوحنا 14: 6). كل ما هو حق، كل ما هو جدير بالثقة، كل ما هو حق، يأتي منه. وحقه يُنشئ الحياة فينا.</a:t>
            </a:r>
            <a:endParaRPr lang="es-ES" sz="2400" b="1" dirty="0"/>
          </a:p>
        </p:txBody>
      </p:sp>
      <p:pic>
        <p:nvPicPr>
          <p:cNvPr id="7" name="Imagen 6" descr="Dibujo de una persona&#10;&#10;Descripción generada automáticamente con confianza media">
            <a:extLst>
              <a:ext uri="{FF2B5EF4-FFF2-40B4-BE49-F238E27FC236}">
                <a16:creationId xmlns:a16="http://schemas.microsoft.com/office/drawing/2014/main" id="{C4D98785-1634-8DE7-946A-66364300102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68536" y="761225"/>
            <a:ext cx="2900185" cy="3770265"/>
          </a:xfrm>
          <a:prstGeom prst="snip2DiagRect">
            <a:avLst/>
          </a:prstGeom>
          <a:solidFill>
            <a:srgbClr val="FFFFFF">
              <a:shade val="85000"/>
            </a:srgbClr>
          </a:solidFill>
          <a:ln w="88900" cap="sq">
            <a:solidFill>
              <a:srgbClr val="EBB28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Imagen que contiene hombre, frente, parado, oscuro&#10;&#10;Descripción generada automáticamente">
            <a:extLst>
              <a:ext uri="{FF2B5EF4-FFF2-40B4-BE49-F238E27FC236}">
                <a16:creationId xmlns:a16="http://schemas.microsoft.com/office/drawing/2014/main" id="{8FA19D2C-7BBF-958D-0053-AEB89392DE53}"/>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rcRect/>
          <a:stretch/>
        </p:blipFill>
        <p:spPr>
          <a:xfrm>
            <a:off x="8909126" y="761225"/>
            <a:ext cx="3066125" cy="3383412"/>
          </a:xfrm>
          <a:prstGeom prst="snip2DiagRect">
            <a:avLst>
              <a:gd name="adj1" fmla="val 16180"/>
              <a:gd name="adj2" fmla="val 0"/>
            </a:avLst>
          </a:prstGeom>
          <a:solidFill>
            <a:srgbClr val="FFFFFF">
              <a:shade val="85000"/>
            </a:srgbClr>
          </a:solidFill>
          <a:ln w="88900" cap="sq">
            <a:solidFill>
              <a:srgbClr val="D83A2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magen que contiene persona, pájaro, parado, grupo&#10;&#10;Descripción generada automáticamente">
            <a:extLst>
              <a:ext uri="{FF2B5EF4-FFF2-40B4-BE49-F238E27FC236}">
                <a16:creationId xmlns:a16="http://schemas.microsoft.com/office/drawing/2014/main" id="{699D0C1B-4C9A-7F4F-FC48-7E1C8773A5C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57278" y="4667248"/>
            <a:ext cx="2911443" cy="2095192"/>
          </a:xfrm>
          <a:prstGeom prst="roundRect">
            <a:avLst>
              <a:gd name="adj" fmla="val 0"/>
            </a:avLst>
          </a:prstGeom>
          <a:solidFill>
            <a:srgbClr val="FFFFFF"/>
          </a:solidFill>
          <a:ln w="57150" cap="sq">
            <a:solidFill>
              <a:schemeClr val="accent5">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3" name="Imagen 12" descr="Un grupo de personas sentadas en una cama&#10;&#10;Descripción generada automáticamente con confianza media">
            <a:extLst>
              <a:ext uri="{FF2B5EF4-FFF2-40B4-BE49-F238E27FC236}">
                <a16:creationId xmlns:a16="http://schemas.microsoft.com/office/drawing/2014/main" id="{A5054436-C0A4-BE34-7BEA-507D9B036FC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8909126" y="4267297"/>
            <a:ext cx="3056964" cy="2456231"/>
          </a:xfrm>
          <a:prstGeom prst="roundRect">
            <a:avLst>
              <a:gd name="adj" fmla="val 0"/>
            </a:avLst>
          </a:prstGeom>
          <a:solidFill>
            <a:srgbClr val="FFFFFF"/>
          </a:solidFill>
          <a:ln w="5715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4" name="CuadroTexto 3">
            <a:extLst>
              <a:ext uri="{FF2B5EF4-FFF2-40B4-BE49-F238E27FC236}">
                <a16:creationId xmlns:a16="http://schemas.microsoft.com/office/drawing/2014/main" id="{047B7061-6E29-A592-03A9-C9B537E740B2}"/>
              </a:ext>
            </a:extLst>
          </p:cNvPr>
          <p:cNvSpPr txBox="1"/>
          <p:nvPr/>
        </p:nvSpPr>
        <p:spPr>
          <a:xfrm>
            <a:off x="3187155" y="5214972"/>
            <a:ext cx="5603537" cy="1569660"/>
          </a:xfrm>
          <a:prstGeom prst="rect">
            <a:avLst/>
          </a:prstGeom>
          <a:noFill/>
        </p:spPr>
        <p:txBody>
          <a:bodyPr wrap="square">
            <a:spAutoFit/>
          </a:bodyPr>
          <a:lstStyle/>
          <a:p>
            <a:pPr algn="r" rtl="1">
              <a:spcBef>
                <a:spcPts val="600"/>
              </a:spcBef>
            </a:pPr>
            <a:r>
              <a:rPr lang="ar-SA" sz="2400" b="1" dirty="0"/>
              <a:t>ولذلك عمل الشيطان على تدمير الكتاب المقدس إما بإخفائه أو بتحريفه. وقد حقق ذلك (وإن لم يكن بشكل كامل) من خلال الكنيسة الرومانية، خلال العصور الوسطى (وتسمى أيضًا “العصور المظلمة”).</a:t>
            </a:r>
            <a:endParaRPr lang="es-ES" sz="2400" b="1" dirty="0"/>
          </a:p>
        </p:txBody>
      </p:sp>
      <p:sp>
        <p:nvSpPr>
          <p:cNvPr id="10" name="CuadroTexto 9">
            <a:extLst>
              <a:ext uri="{FF2B5EF4-FFF2-40B4-BE49-F238E27FC236}">
                <a16:creationId xmlns:a16="http://schemas.microsoft.com/office/drawing/2014/main" id="{56A86A6E-CC72-AA65-536B-269FE440D1CE}"/>
              </a:ext>
            </a:extLst>
          </p:cNvPr>
          <p:cNvSpPr txBox="1"/>
          <p:nvPr/>
        </p:nvSpPr>
        <p:spPr>
          <a:xfrm>
            <a:off x="3187155" y="4217792"/>
            <a:ext cx="5599257" cy="830997"/>
          </a:xfrm>
          <a:prstGeom prst="rect">
            <a:avLst/>
          </a:prstGeom>
          <a:noFill/>
        </p:spPr>
        <p:txBody>
          <a:bodyPr wrap="square">
            <a:spAutoFit/>
          </a:bodyPr>
          <a:lstStyle/>
          <a:p>
            <a:pPr algn="r" rtl="1">
              <a:spcBef>
                <a:spcPts val="600"/>
              </a:spcBef>
            </a:pPr>
            <a:r>
              <a:rPr lang="ar-SA" sz="2400" b="1" dirty="0"/>
              <a:t>في مواجهاته مع العدو، استخدم يسوع الكتاب المقدس كمصدر لكل الحق: "مكتوب" (متى 4: 4؛ 21: 13</a:t>
            </a:r>
            <a:endParaRPr lang="es-ES" sz="2400" b="1" dirty="0"/>
          </a:p>
        </p:txBody>
      </p:sp>
      <p:sp>
        <p:nvSpPr>
          <p:cNvPr id="15" name="CuadroTexto 14">
            <a:extLst>
              <a:ext uri="{FF2B5EF4-FFF2-40B4-BE49-F238E27FC236}">
                <a16:creationId xmlns:a16="http://schemas.microsoft.com/office/drawing/2014/main" id="{A9E0159F-7B61-8D32-F128-0D187544D4F3}"/>
              </a:ext>
            </a:extLst>
          </p:cNvPr>
          <p:cNvSpPr txBox="1"/>
          <p:nvPr/>
        </p:nvSpPr>
        <p:spPr>
          <a:xfrm>
            <a:off x="3187155" y="2648120"/>
            <a:ext cx="5599257" cy="1200329"/>
          </a:xfrm>
          <a:prstGeom prst="rect">
            <a:avLst/>
          </a:prstGeom>
          <a:noFill/>
        </p:spPr>
        <p:txBody>
          <a:bodyPr wrap="square">
            <a:spAutoFit/>
          </a:bodyPr>
          <a:lstStyle/>
          <a:p>
            <a:pPr algn="r" rtl="1">
              <a:spcBef>
                <a:spcPts val="600"/>
              </a:spcBef>
            </a:pPr>
            <a:r>
              <a:rPr lang="ar-SA" sz="2400" b="1" dirty="0"/>
              <a:t>على العكس من ذلك، الشيطان هو أبو الكذاب (يوحنا 8: 44). منه يأتي كل خداع، وكل مكر خبيث، وكل حق مغشوش. وأكاذيبهم تنتج الموت فينا.</a:t>
            </a:r>
            <a:endParaRPr lang="es-ES" sz="2400" b="1" dirty="0"/>
          </a:p>
        </p:txBody>
      </p:sp>
    </p:spTree>
    <p:extLst>
      <p:ext uri="{BB962C8B-B14F-4D97-AF65-F5344CB8AC3E}">
        <p14:creationId xmlns:p14="http://schemas.microsoft.com/office/powerpoint/2010/main" val="267992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8" presetClass="entr" presetSubtype="9"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upLeft)">
                                      <p:cBhvr>
                                        <p:cTn id="16" dur="500"/>
                                        <p:tgtEl>
                                          <p:spTgt spid="7"/>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strips(downLeft)">
                                      <p:cBhvr>
                                        <p:cTn id="30" dur="500"/>
                                        <p:tgtEl>
                                          <p:spTgt spid="9"/>
                                        </p:tgtEl>
                                      </p:cBhvr>
                                    </p:animEffect>
                                  </p:childTnLst>
                                </p:cTn>
                              </p:par>
                            </p:childTnLst>
                          </p:cTn>
                        </p:par>
                        <p:par>
                          <p:cTn id="31" fill="hold">
                            <p:stCondLst>
                              <p:cond delay="500"/>
                            </p:stCondLst>
                            <p:childTnLst>
                              <p:par>
                                <p:cTn id="32" presetID="22" presetClass="entr" presetSubtype="2"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righ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90"/>
                                          </p:val>
                                        </p:tav>
                                        <p:tav tm="100000">
                                          <p:val>
                                            <p:fltVal val="0"/>
                                          </p:val>
                                        </p:tav>
                                      </p:tavLst>
                                    </p:anim>
                                    <p:animEffect transition="in" filter="fade">
                                      <p:cBhvr>
                                        <p:cTn id="42" dur="1000"/>
                                        <p:tgtEl>
                                          <p:spTgt spid="11"/>
                                        </p:tgtEl>
                                      </p:cBhvr>
                                    </p:animEffect>
                                  </p:childTnLst>
                                </p:cTn>
                              </p:par>
                            </p:childTnLst>
                          </p:cTn>
                        </p:par>
                        <p:par>
                          <p:cTn id="43" fill="hold">
                            <p:stCondLst>
                              <p:cond delay="1000"/>
                            </p:stCondLst>
                            <p:childTnLst>
                              <p:par>
                                <p:cTn id="44" presetID="22" presetClass="entr" presetSubtype="2"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righ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10"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t="7000"/>
          </a:stretch>
        </a:blip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3914277E-3006-3274-62B0-BB3F97F952B8}"/>
              </a:ext>
            </a:extLst>
          </p:cNvPr>
          <p:cNvSpPr>
            <a:spLocks noGrp="1" noRot="1" noMove="1" noResize="1" noEditPoints="1" noAdjustHandles="1" noChangeArrowheads="1" noChangeShapeType="1"/>
          </p:cNvSpPr>
          <p:nvPr/>
        </p:nvSpPr>
        <p:spPr>
          <a:xfrm>
            <a:off x="0" y="0"/>
            <a:ext cx="12192000" cy="1523151"/>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4" name="Conector recto 33">
            <a:extLst>
              <a:ext uri="{FF2B5EF4-FFF2-40B4-BE49-F238E27FC236}">
                <a16:creationId xmlns:a16="http://schemas.microsoft.com/office/drawing/2014/main" id="{A2CBBABD-4800-FCE9-3E96-49B3CB929EB6}"/>
              </a:ext>
            </a:extLst>
          </p:cNvPr>
          <p:cNvCxnSpPr>
            <a:cxnSpLocks noGrp="1" noRot="1" noMove="1" noResize="1" noEditPoints="1" noAdjustHandles="1" noChangeArrowheads="1" noChangeShapeType="1"/>
          </p:cNvCxnSpPr>
          <p:nvPr/>
        </p:nvCxnSpPr>
        <p:spPr>
          <a:xfrm>
            <a:off x="0" y="1523151"/>
            <a:ext cx="121920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3" name="CuadroTexto 2">
            <a:extLst>
              <a:ext uri="{FF2B5EF4-FFF2-40B4-BE49-F238E27FC236}">
                <a16:creationId xmlns:a16="http://schemas.microsoft.com/office/drawing/2014/main" id="{1424EC4B-600F-ACCA-46B9-7BAEC273DC5C}"/>
              </a:ext>
            </a:extLst>
          </p:cNvPr>
          <p:cNvSpPr txBox="1"/>
          <p:nvPr/>
        </p:nvSpPr>
        <p:spPr>
          <a:xfrm>
            <a:off x="0" y="0"/>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rtl="1"/>
            <a:r>
              <a:rPr lang="ar-SA" sz="4400" b="1" dirty="0">
                <a:ln/>
                <a:solidFill>
                  <a:srgbClr val="A400A4"/>
                </a:solidFill>
              </a:rPr>
              <a:t>عبور الكنيسة</a:t>
            </a:r>
            <a:endParaRPr lang="es-ES" sz="4400" b="1" dirty="0">
              <a:ln/>
              <a:solidFill>
                <a:srgbClr val="A400A4"/>
              </a:solidFill>
            </a:endParaRPr>
          </a:p>
        </p:txBody>
      </p:sp>
      <p:sp>
        <p:nvSpPr>
          <p:cNvPr id="5" name="CuadroTexto 4">
            <a:extLst>
              <a:ext uri="{FF2B5EF4-FFF2-40B4-BE49-F238E27FC236}">
                <a16:creationId xmlns:a16="http://schemas.microsoft.com/office/drawing/2014/main" id="{08BF5ED6-6EE5-A9C9-C153-7DF1253220A7}"/>
              </a:ext>
            </a:extLst>
          </p:cNvPr>
          <p:cNvSpPr txBox="1"/>
          <p:nvPr/>
        </p:nvSpPr>
        <p:spPr>
          <a:xfrm>
            <a:off x="1156447" y="610524"/>
            <a:ext cx="9879106" cy="830997"/>
          </a:xfrm>
          <a:prstGeom prst="rect">
            <a:avLst/>
          </a:prstGeom>
          <a:noFill/>
        </p:spPr>
        <p:txBody>
          <a:bodyPr wrap="square">
            <a:spAutoFit/>
            <a:scene3d>
              <a:camera prst="orthographicFront"/>
              <a:lightRig rig="threePt" dir="t"/>
            </a:scene3d>
            <a:sp3d extrusionH="57150">
              <a:bevelT w="38100" h="38100"/>
            </a:sp3d>
          </a:bodyPr>
          <a:lstStyle/>
          <a:p>
            <a:pPr algn="ctr" rtl="1"/>
            <a:r>
              <a:rPr lang="ar-SA" sz="2400" b="1" dirty="0">
                <a:solidFill>
                  <a:schemeClr val="accent3">
                    <a:lumMod val="75000"/>
                  </a:schemeClr>
                </a:solidFill>
                <a:latin typeface="Comic Sans MS" panose="030F0702030302020204" pitchFamily="66" charset="0"/>
              </a:rPr>
              <a:t>"وأنا أعلم أنه بعد خروجي سيدخل بينكم ذئاب خاطفة لا تشفق على القطيع. 30 ومنكم أيضًا سيقوم رجال ويحرفون الحق ليجتذبوا التلاميذ وراءهم» </a:t>
            </a:r>
            <a:r>
              <a:rPr lang="ar-SA" b="1" dirty="0">
                <a:solidFill>
                  <a:schemeClr val="accent3">
                    <a:lumMod val="75000"/>
                  </a:schemeClr>
                </a:solidFill>
                <a:latin typeface="Comic Sans MS" panose="030F0702030302020204" pitchFamily="66" charset="0"/>
              </a:rPr>
              <a:t>(أعمال 20: 29-30).</a:t>
            </a:r>
            <a:endParaRPr lang="es-ES" b="1" dirty="0">
              <a:solidFill>
                <a:schemeClr val="accent3">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30DA57C5-2DAE-9E5D-3B15-0CE736F08AD4}"/>
              </a:ext>
            </a:extLst>
          </p:cNvPr>
          <p:cNvSpPr txBox="1"/>
          <p:nvPr/>
        </p:nvSpPr>
        <p:spPr>
          <a:xfrm>
            <a:off x="168611" y="1533854"/>
            <a:ext cx="7546527" cy="830997"/>
          </a:xfrm>
          <a:prstGeom prst="rect">
            <a:avLst/>
          </a:prstGeom>
          <a:noFill/>
        </p:spPr>
        <p:txBody>
          <a:bodyPr wrap="square" rtlCol="0">
            <a:spAutoFit/>
          </a:bodyPr>
          <a:lstStyle/>
          <a:p>
            <a:pPr algn="r" rtl="1">
              <a:spcBef>
                <a:spcPts val="600"/>
              </a:spcBef>
            </a:pPr>
            <a:r>
              <a:rPr lang="ar-SA" sz="2400" b="1" dirty="0">
                <a:solidFill>
                  <a:schemeClr val="bg1"/>
                </a:solidFill>
                <a:effectLst>
                  <a:glow rad="127000">
                    <a:srgbClr val="3A5782"/>
                  </a:glow>
                  <a:outerShdw blurRad="38100" dist="38100" dir="2700000" algn="tl">
                    <a:srgbClr val="000000">
                      <a:alpha val="43137"/>
                    </a:srgbClr>
                  </a:outerShdw>
                </a:effectLst>
              </a:rPr>
              <a:t>عندما ودع بولس شيوخ أفسس، أعرب عن قلقه بشأن المشاكل الخارجية والداخلية التي </a:t>
            </a:r>
            <a:r>
              <a:rPr lang="ar-SA" sz="2400" b="1" dirty="0" err="1">
                <a:solidFill>
                  <a:schemeClr val="bg1"/>
                </a:solidFill>
                <a:effectLst>
                  <a:glow rad="127000">
                    <a:srgbClr val="3A5782"/>
                  </a:glow>
                  <a:outerShdw blurRad="38100" dist="38100" dir="2700000" algn="tl">
                    <a:srgbClr val="000000">
                      <a:alpha val="43137"/>
                    </a:srgbClr>
                  </a:outerShdw>
                </a:effectLst>
              </a:rPr>
              <a:t>سيواجهونها</a:t>
            </a:r>
            <a:r>
              <a:rPr lang="ar-SA" sz="2400" b="1" dirty="0">
                <a:solidFill>
                  <a:schemeClr val="bg1"/>
                </a:solidFill>
                <a:effectLst>
                  <a:glow rad="127000">
                    <a:srgbClr val="3A5782"/>
                  </a:glow>
                  <a:outerShdw blurRad="38100" dist="38100" dir="2700000" algn="tl">
                    <a:srgbClr val="000000">
                      <a:alpha val="43137"/>
                    </a:srgbClr>
                  </a:outerShdw>
                </a:effectLst>
              </a:rPr>
              <a:t> في المستقبل (أعمال الرسل ٢٩:٢٠-٣٠).</a:t>
            </a:r>
            <a:endParaRPr lang="es-ES" sz="2400" b="1" dirty="0">
              <a:solidFill>
                <a:schemeClr val="bg1"/>
              </a:solidFill>
              <a:effectLst>
                <a:glow rad="127000">
                  <a:srgbClr val="3A5782"/>
                </a:glow>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200E8139-0B76-EA6C-01D9-24B11D5C08EF}"/>
              </a:ext>
            </a:extLst>
          </p:cNvPr>
          <p:cNvSpPr txBox="1"/>
          <p:nvPr/>
        </p:nvSpPr>
        <p:spPr>
          <a:xfrm>
            <a:off x="176241" y="2549517"/>
            <a:ext cx="7528065" cy="1569660"/>
          </a:xfrm>
          <a:prstGeom prst="rect">
            <a:avLst/>
          </a:prstGeom>
          <a:noFill/>
        </p:spPr>
        <p:txBody>
          <a:bodyPr wrap="square" rtlCol="0">
            <a:spAutoFit/>
          </a:bodyPr>
          <a:lstStyle/>
          <a:p>
            <a:pPr marL="342900" indent="-342900" algn="r" rtl="1">
              <a:buFont typeface="+mj-lt"/>
              <a:buAutoNum type="arabicPeriod"/>
            </a:pPr>
            <a:r>
              <a:rPr lang="ar-SA" sz="2400" b="1" dirty="0">
                <a:solidFill>
                  <a:srgbClr val="FFFF99"/>
                </a:solidFill>
                <a:effectLst>
                  <a:glow rad="127000">
                    <a:srgbClr val="3A5782"/>
                  </a:glow>
                  <a:outerShdw blurRad="38100" dist="38100" dir="2700000" algn="tl">
                    <a:srgbClr val="000000">
                      <a:alpha val="43137"/>
                    </a:srgbClr>
                  </a:outerShdw>
                </a:effectLst>
              </a:rPr>
              <a:t>الذئاب المفترسة. </a:t>
            </a:r>
            <a:r>
              <a:rPr lang="ar-SA" sz="2400" b="1" dirty="0">
                <a:solidFill>
                  <a:schemeClr val="bg1"/>
                </a:solidFill>
                <a:effectLst>
                  <a:glow rad="127000">
                    <a:srgbClr val="3A5782"/>
                  </a:glow>
                  <a:outerShdw blurRad="38100" dist="38100" dir="2700000" algn="tl">
                    <a:srgbClr val="000000">
                      <a:alpha val="43137"/>
                    </a:srgbClr>
                  </a:outerShdw>
                </a:effectLst>
              </a:rPr>
              <a:t>من عام 64 إلى 311 (مرسوم التسامح </a:t>
            </a:r>
            <a:r>
              <a:rPr lang="ar-SA" sz="2400" b="1" dirty="0" err="1">
                <a:solidFill>
                  <a:schemeClr val="bg1"/>
                </a:solidFill>
                <a:effectLst>
                  <a:glow rad="127000">
                    <a:srgbClr val="3A5782"/>
                  </a:glow>
                  <a:outerShdw blurRad="38100" dist="38100" dir="2700000" algn="tl">
                    <a:srgbClr val="000000">
                      <a:alpha val="43137"/>
                    </a:srgbClr>
                  </a:outerShdw>
                </a:effectLst>
              </a:rPr>
              <a:t>سيرديكا</a:t>
            </a:r>
            <a:r>
              <a:rPr lang="ar-SA" sz="2400" b="1" dirty="0">
                <a:solidFill>
                  <a:schemeClr val="bg1"/>
                </a:solidFill>
                <a:effectLst>
                  <a:glow rad="127000">
                    <a:srgbClr val="3A5782"/>
                  </a:glow>
                  <a:outerShdw blurRad="38100" dist="38100" dir="2700000" algn="tl">
                    <a:srgbClr val="000000">
                      <a:alpha val="43137"/>
                    </a:srgbClr>
                  </a:outerShdw>
                </a:effectLst>
              </a:rPr>
              <a:t>)، عانت الكنيسة من اضطهاد شرس من الإمبراطورية الرومانية.</a:t>
            </a:r>
            <a:endParaRPr lang="es-ES" sz="2400" b="1" dirty="0">
              <a:solidFill>
                <a:schemeClr val="bg1"/>
              </a:solidFill>
              <a:effectLst>
                <a:glow rad="127000">
                  <a:srgbClr val="3A5782"/>
                </a:glow>
                <a:outerShdw blurRad="38100" dist="38100" dir="2700000" algn="tl">
                  <a:srgbClr val="000000">
                    <a:alpha val="43137"/>
                  </a:srgbClr>
                </a:outerShdw>
              </a:effectLst>
            </a:endParaRPr>
          </a:p>
          <a:p>
            <a:pPr marL="342900" indent="-342900" algn="r" rtl="1">
              <a:buFont typeface="+mj-lt"/>
              <a:buAutoNum type="arabicPeriod"/>
            </a:pPr>
            <a:r>
              <a:rPr lang="ar-SA" sz="2400" b="1" dirty="0">
                <a:solidFill>
                  <a:srgbClr val="FFFF99"/>
                </a:solidFill>
                <a:effectLst>
                  <a:glow rad="127000">
                    <a:srgbClr val="3A5782"/>
                  </a:glow>
                  <a:outerShdw blurRad="38100" dist="38100" dir="2700000" algn="tl">
                    <a:srgbClr val="000000">
                      <a:alpha val="43137"/>
                    </a:srgbClr>
                  </a:outerShdw>
                </a:effectLst>
              </a:rPr>
              <a:t>الرجال المنحرفين. </a:t>
            </a:r>
            <a:r>
              <a:rPr lang="ar-SA" sz="2400" b="1" dirty="0">
                <a:solidFill>
                  <a:schemeClr val="bg1"/>
                </a:solidFill>
                <a:effectLst>
                  <a:glow rad="127000">
                    <a:srgbClr val="3A5782"/>
                  </a:glow>
                  <a:outerShdw blurRad="38100" dist="38100" dir="2700000" algn="tl">
                    <a:srgbClr val="000000">
                      <a:alpha val="43137"/>
                    </a:srgbClr>
                  </a:outerShdw>
                </a:effectLst>
              </a:rPr>
              <a:t>ابتداءً من القرن الرابع، تم إدخال رجال غير متحولين إلى الكنيسة والذين خلطوا وثنيتهم مع الحق.</a:t>
            </a:r>
            <a:endParaRPr lang="es-ES" sz="2400" b="1" dirty="0">
              <a:solidFill>
                <a:schemeClr val="bg1"/>
              </a:solidFill>
              <a:effectLst>
                <a:glow rad="127000">
                  <a:srgbClr val="3A5782"/>
                </a:glow>
                <a:outerShdw blurRad="38100" dist="38100" dir="2700000" algn="tl">
                  <a:srgbClr val="000000">
                    <a:alpha val="43137"/>
                  </a:srgbClr>
                </a:outerShdw>
              </a:effectLst>
            </a:endParaRPr>
          </a:p>
        </p:txBody>
      </p:sp>
      <p:sp>
        <p:nvSpPr>
          <p:cNvPr id="8" name="CuadroTexto 7">
            <a:extLst>
              <a:ext uri="{FF2B5EF4-FFF2-40B4-BE49-F238E27FC236}">
                <a16:creationId xmlns:a16="http://schemas.microsoft.com/office/drawing/2014/main" id="{A9CD7523-66F5-FEB3-7B65-4BE925E2AA55}"/>
              </a:ext>
            </a:extLst>
          </p:cNvPr>
          <p:cNvSpPr txBox="1"/>
          <p:nvPr/>
        </p:nvSpPr>
        <p:spPr>
          <a:xfrm>
            <a:off x="4036340" y="4406243"/>
            <a:ext cx="3523824" cy="1569660"/>
          </a:xfrm>
          <a:prstGeom prst="rect">
            <a:avLst/>
          </a:prstGeom>
          <a:noFill/>
        </p:spPr>
        <p:txBody>
          <a:bodyPr wrap="square" rtlCol="0">
            <a:spAutoFit/>
          </a:bodyPr>
          <a:lstStyle/>
          <a:p>
            <a:pPr algn="r" rtl="1">
              <a:spcBef>
                <a:spcPts val="600"/>
              </a:spcBef>
            </a:pPr>
            <a:r>
              <a:rPr lang="ar-SA" sz="2400" b="1" dirty="0">
                <a:solidFill>
                  <a:schemeClr val="bg1"/>
                </a:solidFill>
                <a:effectLst>
                  <a:glow rad="127000">
                    <a:srgbClr val="3A5782"/>
                  </a:glow>
                  <a:outerShdw blurRad="38100" dist="38100" dir="2700000" algn="tl">
                    <a:srgbClr val="000000">
                      <a:alpha val="43137"/>
                    </a:srgbClr>
                  </a:outerShdw>
                </a:effectLst>
              </a:rPr>
              <a:t>استخدم الشيطان إستراتيجيته "الداخلية" لإفساد الحق وإدخال عبادة الأوثان وحفظ الأحد إلى الكنيسة.</a:t>
            </a:r>
            <a:endParaRPr lang="es-ES" sz="2400" b="1" dirty="0">
              <a:solidFill>
                <a:schemeClr val="bg1"/>
              </a:solidFill>
              <a:effectLst>
                <a:glow rad="127000">
                  <a:srgbClr val="3A5782"/>
                </a:glow>
                <a:outerShdw blurRad="38100" dist="38100" dir="2700000" algn="tl">
                  <a:srgbClr val="000000">
                    <a:alpha val="43137"/>
                  </a:srgbClr>
                </a:outerShdw>
              </a:effectLst>
            </a:endParaRPr>
          </a:p>
        </p:txBody>
      </p:sp>
      <p:pic>
        <p:nvPicPr>
          <p:cNvPr id="10" name="Imagen 9" descr="Un animal color cafe con un perro&#10;&#10;Descripción generada automáticamente con confianza media">
            <a:extLst>
              <a:ext uri="{FF2B5EF4-FFF2-40B4-BE49-F238E27FC236}">
                <a16:creationId xmlns:a16="http://schemas.microsoft.com/office/drawing/2014/main" id="{F77E692A-2757-E7B2-BF22-C93A637DA6F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820048" y="1605977"/>
            <a:ext cx="4274679" cy="2045710"/>
          </a:xfrm>
          <a:prstGeom prst="rect">
            <a:avLst/>
          </a:prstGeom>
        </p:spPr>
      </p:pic>
      <p:grpSp>
        <p:nvGrpSpPr>
          <p:cNvPr id="15" name="Grupo 14">
            <a:extLst>
              <a:ext uri="{FF2B5EF4-FFF2-40B4-BE49-F238E27FC236}">
                <a16:creationId xmlns:a16="http://schemas.microsoft.com/office/drawing/2014/main" id="{CC153D7E-4E56-D25D-E619-FC7936B5CDAE}"/>
              </a:ext>
            </a:extLst>
          </p:cNvPr>
          <p:cNvGrpSpPr/>
          <p:nvPr/>
        </p:nvGrpSpPr>
        <p:grpSpPr>
          <a:xfrm>
            <a:off x="7812418" y="3694790"/>
            <a:ext cx="4282309" cy="2346634"/>
            <a:chOff x="7715138" y="3947718"/>
            <a:chExt cx="4282309" cy="2346634"/>
          </a:xfrm>
        </p:grpSpPr>
        <p:pic>
          <p:nvPicPr>
            <p:cNvPr id="11" name="Imagen 10">
              <a:extLst>
                <a:ext uri="{FF2B5EF4-FFF2-40B4-BE49-F238E27FC236}">
                  <a16:creationId xmlns:a16="http://schemas.microsoft.com/office/drawing/2014/main" id="{7F8989CF-95A5-E8FA-49CC-E2B7478E69F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255750" y="3947718"/>
              <a:ext cx="1741697" cy="2323390"/>
            </a:xfrm>
            <a:prstGeom prst="rect">
              <a:avLst/>
            </a:prstGeom>
          </p:spPr>
        </p:pic>
        <p:pic>
          <p:nvPicPr>
            <p:cNvPr id="12" name="Imagen 11">
              <a:extLst>
                <a:ext uri="{FF2B5EF4-FFF2-40B4-BE49-F238E27FC236}">
                  <a16:creationId xmlns:a16="http://schemas.microsoft.com/office/drawing/2014/main" id="{3846CBDA-EEB5-E5CB-2FF5-5D6688D76C10}"/>
                </a:ext>
              </a:extLst>
            </p:cNvPr>
            <p:cNvPicPr>
              <a:picLocks noChangeAspect="1"/>
            </p:cNvPicPr>
            <p:nvPr/>
          </p:nvPicPr>
          <p:blipFill>
            <a:blip r:embed="rId6"/>
            <a:stretch>
              <a:fillRect/>
            </a:stretch>
          </p:blipFill>
          <p:spPr>
            <a:xfrm>
              <a:off x="7715138" y="3947718"/>
              <a:ext cx="1116039" cy="2323391"/>
            </a:xfrm>
            <a:prstGeom prst="rect">
              <a:avLst/>
            </a:prstGeom>
          </p:spPr>
        </p:pic>
        <p:sp>
          <p:nvSpPr>
            <p:cNvPr id="14" name="CuadroTexto 13">
              <a:extLst>
                <a:ext uri="{FF2B5EF4-FFF2-40B4-BE49-F238E27FC236}">
                  <a16:creationId xmlns:a16="http://schemas.microsoft.com/office/drawing/2014/main" id="{3C11971A-ACD7-CDA1-9AAF-88394321EE49}"/>
                </a:ext>
              </a:extLst>
            </p:cNvPr>
            <p:cNvSpPr txBox="1"/>
            <p:nvPr/>
          </p:nvSpPr>
          <p:spPr>
            <a:xfrm>
              <a:off x="8831177" y="3986028"/>
              <a:ext cx="1424573" cy="2308324"/>
            </a:xfrm>
            <a:prstGeom prst="rect">
              <a:avLst/>
            </a:prstGeom>
            <a:noFill/>
          </p:spPr>
          <p:txBody>
            <a:bodyPr wrap="square">
              <a:spAutoFit/>
            </a:bodyPr>
            <a:lstStyle/>
            <a:p>
              <a:pPr algn="ctr" rtl="1"/>
              <a:r>
                <a:rPr lang="ar-SA" b="1" dirty="0"/>
                <a:t>تم إعادة استخدام تمثال الإله الروماني جوبيتر على تل </a:t>
              </a:r>
              <a:r>
                <a:rPr lang="ar-SA" b="1" dirty="0" err="1"/>
                <a:t>الكابيتولين</a:t>
              </a:r>
              <a:r>
                <a:rPr lang="ar-SA" b="1" dirty="0"/>
                <a:t> في روما وتحويله إلى تمثال للقديس بطرس</a:t>
              </a:r>
              <a:endParaRPr lang="es-ES" b="1" dirty="0"/>
            </a:p>
          </p:txBody>
        </p:sp>
      </p:grpSp>
      <p:pic>
        <p:nvPicPr>
          <p:cNvPr id="27" name="Imagen 26" descr="Moneda de metal con letras&#10;&#10;Descripción generada automáticamente con confianza baja">
            <a:extLst>
              <a:ext uri="{FF2B5EF4-FFF2-40B4-BE49-F238E27FC236}">
                <a16:creationId xmlns:a16="http://schemas.microsoft.com/office/drawing/2014/main" id="{27478AEF-73E4-DD8A-EDFF-40CA78EE052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212229" y="4460311"/>
            <a:ext cx="1679969" cy="1682277"/>
          </a:xfrm>
          <a:prstGeom prst="rect">
            <a:avLst/>
          </a:prstGeom>
          <a:effectLst>
            <a:outerShdw blurRad="50800" dist="38100" dir="2700000" algn="tl" rotWithShape="0">
              <a:prstClr val="black">
                <a:alpha val="40000"/>
              </a:prstClr>
            </a:outerShdw>
          </a:effectLst>
        </p:spPr>
      </p:pic>
      <p:pic>
        <p:nvPicPr>
          <p:cNvPr id="29" name="Imagen 28" descr="Logotipo&#10;&#10;Descripción generada automáticamente">
            <a:extLst>
              <a:ext uri="{FF2B5EF4-FFF2-40B4-BE49-F238E27FC236}">
                <a16:creationId xmlns:a16="http://schemas.microsoft.com/office/drawing/2014/main" id="{BCFB1248-0596-AAA8-5C77-E236C4920C6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86547" y="4460311"/>
            <a:ext cx="1739800" cy="1673204"/>
          </a:xfrm>
          <a:prstGeom prst="rect">
            <a:avLst/>
          </a:prstGeom>
          <a:effectLst>
            <a:outerShdw blurRad="50800" dist="38100" dir="2700000" algn="tl" rotWithShape="0">
              <a:prstClr val="black">
                <a:alpha val="40000"/>
              </a:prstClr>
            </a:outerShdw>
          </a:effectLst>
        </p:spPr>
      </p:pic>
      <p:sp>
        <p:nvSpPr>
          <p:cNvPr id="31" name="CuadroTexto 30">
            <a:extLst>
              <a:ext uri="{FF2B5EF4-FFF2-40B4-BE49-F238E27FC236}">
                <a16:creationId xmlns:a16="http://schemas.microsoft.com/office/drawing/2014/main" id="{404F1208-4AAF-33A9-568F-D178CA39CA0B}"/>
              </a:ext>
            </a:extLst>
          </p:cNvPr>
          <p:cNvSpPr txBox="1"/>
          <p:nvPr/>
        </p:nvSpPr>
        <p:spPr>
          <a:xfrm>
            <a:off x="0" y="6081465"/>
            <a:ext cx="12192000" cy="830997"/>
          </a:xfrm>
          <a:prstGeom prst="rect">
            <a:avLst/>
          </a:prstGeom>
          <a:noFill/>
        </p:spPr>
        <p:txBody>
          <a:bodyPr wrap="square">
            <a:spAutoFit/>
          </a:bodyPr>
          <a:lstStyle/>
          <a:p>
            <a:pPr algn="r" rtl="1"/>
            <a:r>
              <a:rPr lang="ar-SA" sz="2400" b="1" dirty="0">
                <a:solidFill>
                  <a:schemeClr val="bg1"/>
                </a:solidFill>
                <a:effectLst>
                  <a:glow rad="127000">
                    <a:srgbClr val="3A5782"/>
                  </a:glow>
                  <a:outerShdw blurRad="38100" dist="38100" dir="2700000" algn="tl">
                    <a:srgbClr val="000000">
                      <a:alpha val="43137"/>
                    </a:srgbClr>
                  </a:outerShdw>
                </a:effectLst>
              </a:rPr>
              <a:t>وكما تنبأ بولس، تم قبول هذه الأخطاء، وستبقى حتى النهاية بين أولئك الذين لا يريدون أن يعرفوا الحق (2 تسالونيكي 2: 7-12). المعركة النهائية سترتكز على التسوية مع السبت.</a:t>
            </a:r>
            <a:endParaRPr lang="es-ES" sz="2400" dirty="0">
              <a:solidFill>
                <a:schemeClr val="bg1"/>
              </a:solidFill>
              <a:effectLst>
                <a:glow rad="127000">
                  <a:srgbClr val="3A5782"/>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8998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500"/>
                            </p:stCondLst>
                            <p:childTnLst>
                              <p:par>
                                <p:cTn id="20" presetID="16" presetClass="entr" presetSubtype="37"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out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right)">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wipe(right)">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par>
                          <p:cTn id="45" fill="hold">
                            <p:stCondLst>
                              <p:cond delay="500"/>
                            </p:stCondLst>
                            <p:childTnLst>
                              <p:par>
                                <p:cTn id="46" presetID="22" presetClass="entr" presetSubtype="2"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right)">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1000" fill="hold"/>
                                        <p:tgtEl>
                                          <p:spTgt spid="29"/>
                                        </p:tgtEl>
                                        <p:attrNameLst>
                                          <p:attrName>ppt_w</p:attrName>
                                        </p:attrNameLst>
                                      </p:cBhvr>
                                      <p:tavLst>
                                        <p:tav tm="0">
                                          <p:val>
                                            <p:fltVal val="0"/>
                                          </p:val>
                                        </p:tav>
                                        <p:tav tm="100000">
                                          <p:val>
                                            <p:strVal val="#ppt_w"/>
                                          </p:val>
                                        </p:tav>
                                      </p:tavLst>
                                    </p:anim>
                                    <p:anim calcmode="lin" valueType="num">
                                      <p:cBhvr>
                                        <p:cTn id="54" dur="1000" fill="hold"/>
                                        <p:tgtEl>
                                          <p:spTgt spid="29"/>
                                        </p:tgtEl>
                                        <p:attrNameLst>
                                          <p:attrName>ppt_h</p:attrName>
                                        </p:attrNameLst>
                                      </p:cBhvr>
                                      <p:tavLst>
                                        <p:tav tm="0">
                                          <p:val>
                                            <p:fltVal val="0"/>
                                          </p:val>
                                        </p:tav>
                                        <p:tav tm="100000">
                                          <p:val>
                                            <p:strVal val="#ppt_h"/>
                                          </p:val>
                                        </p:tav>
                                      </p:tavLst>
                                    </p:anim>
                                    <p:anim calcmode="lin" valueType="num">
                                      <p:cBhvr>
                                        <p:cTn id="55" dur="1000" fill="hold"/>
                                        <p:tgtEl>
                                          <p:spTgt spid="29"/>
                                        </p:tgtEl>
                                        <p:attrNameLst>
                                          <p:attrName>style.rotation</p:attrName>
                                        </p:attrNameLst>
                                      </p:cBhvr>
                                      <p:tavLst>
                                        <p:tav tm="0">
                                          <p:val>
                                            <p:fltVal val="90"/>
                                          </p:val>
                                        </p:tav>
                                        <p:tav tm="100000">
                                          <p:val>
                                            <p:fltVal val="0"/>
                                          </p:val>
                                        </p:tav>
                                      </p:tavLst>
                                    </p:anim>
                                    <p:animEffect transition="in" filter="fade">
                                      <p:cBhvr>
                                        <p:cTn id="56" dur="1000"/>
                                        <p:tgtEl>
                                          <p:spTgt spid="29"/>
                                        </p:tgtEl>
                                      </p:cBhvr>
                                    </p:animEffect>
                                  </p:childTnLst>
                                </p:cTn>
                              </p:par>
                              <p:par>
                                <p:cTn id="57" presetID="31" presetClass="entr" presetSubtype="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1000" fill="hold"/>
                                        <p:tgtEl>
                                          <p:spTgt spid="27"/>
                                        </p:tgtEl>
                                        <p:attrNameLst>
                                          <p:attrName>ppt_w</p:attrName>
                                        </p:attrNameLst>
                                      </p:cBhvr>
                                      <p:tavLst>
                                        <p:tav tm="0">
                                          <p:val>
                                            <p:fltVal val="0"/>
                                          </p:val>
                                        </p:tav>
                                        <p:tav tm="100000">
                                          <p:val>
                                            <p:strVal val="#ppt_w"/>
                                          </p:val>
                                        </p:tav>
                                      </p:tavLst>
                                    </p:anim>
                                    <p:anim calcmode="lin" valueType="num">
                                      <p:cBhvr>
                                        <p:cTn id="60" dur="1000" fill="hold"/>
                                        <p:tgtEl>
                                          <p:spTgt spid="27"/>
                                        </p:tgtEl>
                                        <p:attrNameLst>
                                          <p:attrName>ppt_h</p:attrName>
                                        </p:attrNameLst>
                                      </p:cBhvr>
                                      <p:tavLst>
                                        <p:tav tm="0">
                                          <p:val>
                                            <p:fltVal val="0"/>
                                          </p:val>
                                        </p:tav>
                                        <p:tav tm="100000">
                                          <p:val>
                                            <p:strVal val="#ppt_h"/>
                                          </p:val>
                                        </p:tav>
                                      </p:tavLst>
                                    </p:anim>
                                    <p:anim calcmode="lin" valueType="num">
                                      <p:cBhvr>
                                        <p:cTn id="61" dur="1000" fill="hold"/>
                                        <p:tgtEl>
                                          <p:spTgt spid="27"/>
                                        </p:tgtEl>
                                        <p:attrNameLst>
                                          <p:attrName>style.rotation</p:attrName>
                                        </p:attrNameLst>
                                      </p:cBhvr>
                                      <p:tavLst>
                                        <p:tav tm="0">
                                          <p:val>
                                            <p:fltVal val="90"/>
                                          </p:val>
                                        </p:tav>
                                        <p:tav tm="100000">
                                          <p:val>
                                            <p:fltVal val="0"/>
                                          </p:val>
                                        </p:tav>
                                      </p:tavLst>
                                    </p:anim>
                                    <p:animEffect transition="in" filter="fade">
                                      <p:cBhvr>
                                        <p:cTn id="62" dur="1000"/>
                                        <p:tgtEl>
                                          <p:spTgt spid="27"/>
                                        </p:tgtEl>
                                      </p:cBhvr>
                                    </p:animEffect>
                                  </p:childTnLst>
                                </p:cTn>
                              </p:par>
                            </p:childTnLst>
                          </p:cTn>
                        </p:par>
                        <p:par>
                          <p:cTn id="63" fill="hold">
                            <p:stCondLst>
                              <p:cond delay="1000"/>
                            </p:stCondLst>
                            <p:childTnLst>
                              <p:par>
                                <p:cTn id="64" presetID="22" presetClass="entr" presetSubtype="2"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right)">
                                      <p:cBhvr>
                                        <p:cTn id="6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uiExpand="1" build="p"/>
      <p:bldP spid="8"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BC3E82-9916-6BBB-A8F7-D338B28A7E4A}"/>
              </a:ext>
            </a:extLst>
          </p:cNvPr>
          <p:cNvSpPr txBox="1"/>
          <p:nvPr/>
        </p:nvSpPr>
        <p:spPr>
          <a:xfrm>
            <a:off x="1456623" y="2767280"/>
            <a:ext cx="9278754" cy="1323439"/>
          </a:xfrm>
          <a:prstGeom prst="rect">
            <a:avLst/>
          </a:prstGeom>
          <a:noFill/>
        </p:spPr>
        <p:txBody>
          <a:bodyPr wrap="square">
            <a:spAutoFit/>
          </a:bodyPr>
          <a:lstStyle/>
          <a:p>
            <a:pPr algn="ctr" rtl="1"/>
            <a:r>
              <a:rPr lang="ar-SA" sz="8000" b="1" dirty="0">
                <a:ln w="6600">
                  <a:solidFill>
                    <a:srgbClr val="5E2F0C"/>
                  </a:solidFill>
                  <a:prstDash val="solid"/>
                </a:ln>
                <a:solidFill>
                  <a:srgbClr val="FFFFFF"/>
                </a:solidFill>
                <a:effectLst>
                  <a:outerShdw dist="50800" dir="2700000" algn="tl" rotWithShape="0">
                    <a:srgbClr val="5E2F0C"/>
                  </a:outerShdw>
                </a:effectLst>
              </a:rPr>
              <a:t>المعركة من أجل كلمة الله</a:t>
            </a:r>
            <a:endParaRPr lang="es-ES" sz="8000" b="1" dirty="0">
              <a:ln w="6600">
                <a:solidFill>
                  <a:srgbClr val="5E2F0C"/>
                </a:solidFill>
                <a:prstDash val="solid"/>
              </a:ln>
              <a:solidFill>
                <a:srgbClr val="FFFFFF"/>
              </a:solidFill>
              <a:effectLst>
                <a:outerShdw dist="50800" dir="2700000" algn="tl" rotWithShape="0">
                  <a:srgbClr val="5E2F0C"/>
                </a:outerShdw>
              </a:effectLst>
            </a:endParaRPr>
          </a:p>
        </p:txBody>
      </p:sp>
    </p:spTree>
    <p:extLst>
      <p:ext uri="{BB962C8B-B14F-4D97-AF65-F5344CB8AC3E}">
        <p14:creationId xmlns:p14="http://schemas.microsoft.com/office/powerpoint/2010/main" val="7213964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6362730-4EC0-0B73-62D7-CE9E84A03580}"/>
              </a:ext>
            </a:extLst>
          </p:cNvPr>
          <p:cNvSpPr txBox="1"/>
          <p:nvPr/>
        </p:nvSpPr>
        <p:spPr>
          <a:xfrm>
            <a:off x="0" y="-48640"/>
            <a:ext cx="12191999" cy="769441"/>
          </a:xfrm>
          <a:prstGeom prst="rect">
            <a:avLst/>
          </a:prstGeom>
          <a:noFill/>
        </p:spPr>
        <p:txBody>
          <a:bodyPr wrap="square">
            <a:spAutoFit/>
          </a:bodyPr>
          <a:lstStyle/>
          <a:p>
            <a:pPr algn="ctr" rtl="1"/>
            <a:r>
              <a:rPr lang="ar-SA"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50800">
                    <a:schemeClr val="accent5">
                      <a:lumMod val="75000"/>
                    </a:schemeClr>
                  </a:glow>
                  <a:innerShdw blurRad="177800">
                    <a:schemeClr val="accent3">
                      <a:lumMod val="50000"/>
                    </a:schemeClr>
                  </a:innerShdw>
                </a:effectLst>
              </a:rPr>
              <a:t>الأمن في الكتاب المقدس</a:t>
            </a:r>
            <a:endParaRPr lang="es-ES"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50800">
                  <a:schemeClr val="accent5">
                    <a:lumMod val="75000"/>
                  </a:schemeClr>
                </a:glow>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397A000E-1BF8-12E2-E540-35B12EC1BDC5}"/>
              </a:ext>
            </a:extLst>
          </p:cNvPr>
          <p:cNvSpPr txBox="1"/>
          <p:nvPr/>
        </p:nvSpPr>
        <p:spPr>
          <a:xfrm>
            <a:off x="2034987" y="602705"/>
            <a:ext cx="8122024" cy="461665"/>
          </a:xfrm>
          <a:prstGeom prst="rect">
            <a:avLst/>
          </a:prstGeom>
          <a:noFill/>
        </p:spPr>
        <p:txBody>
          <a:bodyPr wrap="square">
            <a:spAutoFit/>
          </a:bodyPr>
          <a:lstStyle/>
          <a:p>
            <a:pPr algn="ctr" rtl="1"/>
            <a:r>
              <a:rPr lang="ar-SA" sz="2400" b="1" dirty="0">
                <a:solidFill>
                  <a:schemeClr val="accent5">
                    <a:lumMod val="75000"/>
                  </a:schemeClr>
                </a:solidFill>
                <a:latin typeface="Comic Sans MS" panose="030F0702030302020204" pitchFamily="66" charset="0"/>
              </a:rPr>
              <a:t>«قدسهم في حقك. كلامك هو حق" </a:t>
            </a:r>
            <a:r>
              <a:rPr lang="ar-SA" b="1" dirty="0">
                <a:solidFill>
                  <a:schemeClr val="accent5">
                    <a:lumMod val="75000"/>
                  </a:schemeClr>
                </a:solidFill>
                <a:latin typeface="Comic Sans MS" panose="030F0702030302020204" pitchFamily="66" charset="0"/>
              </a:rPr>
              <a:t>(يوحنا 17: 17).</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1EB2B3A2-14F9-E210-8322-F54E11D9755C}"/>
              </a:ext>
            </a:extLst>
          </p:cNvPr>
          <p:cNvSpPr txBox="1"/>
          <p:nvPr/>
        </p:nvSpPr>
        <p:spPr>
          <a:xfrm>
            <a:off x="39265" y="1060900"/>
            <a:ext cx="7249041" cy="830997"/>
          </a:xfrm>
          <a:prstGeom prst="rect">
            <a:avLst/>
          </a:prstGeom>
          <a:noFill/>
        </p:spPr>
        <p:txBody>
          <a:bodyPr wrap="square" rtlCol="0">
            <a:spAutoFit/>
          </a:bodyPr>
          <a:lstStyle/>
          <a:p>
            <a:pPr algn="r" rtl="1">
              <a:spcBef>
                <a:spcPts val="600"/>
              </a:spcBef>
            </a:pPr>
            <a:r>
              <a:rPr lang="ar-SA" sz="2400" b="1" dirty="0"/>
              <a:t>الكتاب المقدس هو الإعلان المعصوم عن إرادة الله. يعرض الخطة السماوية لخلاص البشرية.</a:t>
            </a:r>
            <a:endParaRPr lang="es-ES" sz="2400" b="1" dirty="0"/>
          </a:p>
        </p:txBody>
      </p:sp>
      <p:pic>
        <p:nvPicPr>
          <p:cNvPr id="8" name="Imagen 7" descr="Imagen que contiene persona, hombre, montar a caballo, sostener&#10;&#10;Descripción generada automáticamente">
            <a:extLst>
              <a:ext uri="{FF2B5EF4-FFF2-40B4-BE49-F238E27FC236}">
                <a16:creationId xmlns:a16="http://schemas.microsoft.com/office/drawing/2014/main" id="{A6E4EBBD-6361-C448-09FE-714A2D1AFCF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08515" y="3881594"/>
            <a:ext cx="2732829" cy="2815348"/>
          </a:xfrm>
          <a:prstGeom prst="rect">
            <a:avLst/>
          </a:prstGeom>
          <a:ln w="57150" cap="rnd">
            <a:solidFill>
              <a:srgbClr val="FF2D82"/>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descr="Imagen que contiene interior, persona, hombre, tabla&#10;&#10;Descripción generada automáticamente">
            <a:extLst>
              <a:ext uri="{FF2B5EF4-FFF2-40B4-BE49-F238E27FC236}">
                <a16:creationId xmlns:a16="http://schemas.microsoft.com/office/drawing/2014/main" id="{C89B0FB7-3174-B6EB-A430-50F69147AD7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86913" y="1085995"/>
            <a:ext cx="4630810" cy="3741851"/>
          </a:xfrm>
          <a:prstGeom prst="roundRect">
            <a:avLst>
              <a:gd name="adj" fmla="val 11111"/>
            </a:avLst>
          </a:prstGeom>
          <a:ln w="190500" cap="rnd">
            <a:solidFill>
              <a:schemeClr val="accent5">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2" name="CuadroTexto 11">
            <a:extLst>
              <a:ext uri="{FF2B5EF4-FFF2-40B4-BE49-F238E27FC236}">
                <a16:creationId xmlns:a16="http://schemas.microsoft.com/office/drawing/2014/main" id="{B4B6EC1E-BC78-6CD0-ED63-05E78621464A}"/>
              </a:ext>
            </a:extLst>
          </p:cNvPr>
          <p:cNvSpPr txBox="1"/>
          <p:nvPr/>
        </p:nvSpPr>
        <p:spPr>
          <a:xfrm>
            <a:off x="6983502" y="4903690"/>
            <a:ext cx="5128532" cy="1938992"/>
          </a:xfrm>
          <a:prstGeom prst="rect">
            <a:avLst/>
          </a:prstGeom>
          <a:noFill/>
        </p:spPr>
        <p:txBody>
          <a:bodyPr wrap="square">
            <a:spAutoFit/>
          </a:bodyPr>
          <a:lstStyle/>
          <a:p>
            <a:pPr algn="r" rtl="1">
              <a:spcBef>
                <a:spcPts val="600"/>
              </a:spcBef>
            </a:pPr>
            <a:r>
              <a:rPr lang="ar-SA" sz="2400" b="1" dirty="0"/>
              <a:t>فإذا رفضنا جزءًا منها (على سبيل المثال، رواية الخلق في تكوين 1 و2)، فقد نصل إلى رفض أي من العقائد التي تُعلِّمها. وبعد ذلك... ما هو الضمان الذي يمكن أن نمتلكه لكي نثق ببقية الكتاب المقدس؟</a:t>
            </a:r>
            <a:endParaRPr lang="es-ES" sz="2400" b="1" dirty="0"/>
          </a:p>
        </p:txBody>
      </p:sp>
      <p:sp>
        <p:nvSpPr>
          <p:cNvPr id="14" name="CuadroTexto 13">
            <a:extLst>
              <a:ext uri="{FF2B5EF4-FFF2-40B4-BE49-F238E27FC236}">
                <a16:creationId xmlns:a16="http://schemas.microsoft.com/office/drawing/2014/main" id="{4D3AFA8C-7AA1-5A3B-4734-7AD105324A56}"/>
              </a:ext>
            </a:extLst>
          </p:cNvPr>
          <p:cNvSpPr txBox="1"/>
          <p:nvPr/>
        </p:nvSpPr>
        <p:spPr>
          <a:xfrm>
            <a:off x="284721" y="4231122"/>
            <a:ext cx="3518289" cy="830997"/>
          </a:xfrm>
          <a:custGeom>
            <a:avLst/>
            <a:gdLst>
              <a:gd name="connsiteX0" fmla="*/ 0 w 3518289"/>
              <a:gd name="connsiteY0" fmla="*/ 0 h 830997"/>
              <a:gd name="connsiteX1" fmla="*/ 586382 w 3518289"/>
              <a:gd name="connsiteY1" fmla="*/ 0 h 830997"/>
              <a:gd name="connsiteX2" fmla="*/ 1102397 w 3518289"/>
              <a:gd name="connsiteY2" fmla="*/ 0 h 830997"/>
              <a:gd name="connsiteX3" fmla="*/ 1618413 w 3518289"/>
              <a:gd name="connsiteY3" fmla="*/ 0 h 830997"/>
              <a:gd name="connsiteX4" fmla="*/ 2204794 w 3518289"/>
              <a:gd name="connsiteY4" fmla="*/ 0 h 830997"/>
              <a:gd name="connsiteX5" fmla="*/ 2755993 w 3518289"/>
              <a:gd name="connsiteY5" fmla="*/ 0 h 830997"/>
              <a:gd name="connsiteX6" fmla="*/ 3518289 w 3518289"/>
              <a:gd name="connsiteY6" fmla="*/ 0 h 830997"/>
              <a:gd name="connsiteX7" fmla="*/ 3518289 w 3518289"/>
              <a:gd name="connsiteY7" fmla="*/ 398879 h 830997"/>
              <a:gd name="connsiteX8" fmla="*/ 3518289 w 3518289"/>
              <a:gd name="connsiteY8" fmla="*/ 830997 h 830997"/>
              <a:gd name="connsiteX9" fmla="*/ 2931908 w 3518289"/>
              <a:gd name="connsiteY9" fmla="*/ 830997 h 830997"/>
              <a:gd name="connsiteX10" fmla="*/ 2380709 w 3518289"/>
              <a:gd name="connsiteY10" fmla="*/ 830997 h 830997"/>
              <a:gd name="connsiteX11" fmla="*/ 1723962 w 3518289"/>
              <a:gd name="connsiteY11" fmla="*/ 830997 h 830997"/>
              <a:gd name="connsiteX12" fmla="*/ 1207946 w 3518289"/>
              <a:gd name="connsiteY12" fmla="*/ 830997 h 830997"/>
              <a:gd name="connsiteX13" fmla="*/ 691930 w 3518289"/>
              <a:gd name="connsiteY13" fmla="*/ 830997 h 830997"/>
              <a:gd name="connsiteX14" fmla="*/ 0 w 3518289"/>
              <a:gd name="connsiteY14" fmla="*/ 830997 h 830997"/>
              <a:gd name="connsiteX15" fmla="*/ 0 w 3518289"/>
              <a:gd name="connsiteY15" fmla="*/ 407189 h 830997"/>
              <a:gd name="connsiteX16" fmla="*/ 0 w 3518289"/>
              <a:gd name="connsiteY16"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18289" h="830997" fill="none" extrusionOk="0">
                <a:moveTo>
                  <a:pt x="0" y="0"/>
                </a:moveTo>
                <a:cubicBezTo>
                  <a:pt x="148574" y="-53081"/>
                  <a:pt x="449523" y="29451"/>
                  <a:pt x="586382" y="0"/>
                </a:cubicBezTo>
                <a:cubicBezTo>
                  <a:pt x="723241" y="-29451"/>
                  <a:pt x="908955" y="20731"/>
                  <a:pt x="1102397" y="0"/>
                </a:cubicBezTo>
                <a:cubicBezTo>
                  <a:pt x="1295839" y="-20731"/>
                  <a:pt x="1439968" y="38336"/>
                  <a:pt x="1618413" y="0"/>
                </a:cubicBezTo>
                <a:cubicBezTo>
                  <a:pt x="1796858" y="-38336"/>
                  <a:pt x="1916946" y="58285"/>
                  <a:pt x="2204794" y="0"/>
                </a:cubicBezTo>
                <a:cubicBezTo>
                  <a:pt x="2492642" y="-58285"/>
                  <a:pt x="2498354" y="56894"/>
                  <a:pt x="2755993" y="0"/>
                </a:cubicBezTo>
                <a:cubicBezTo>
                  <a:pt x="3013632" y="-56894"/>
                  <a:pt x="3167306" y="37462"/>
                  <a:pt x="3518289" y="0"/>
                </a:cubicBezTo>
                <a:cubicBezTo>
                  <a:pt x="3563656" y="171511"/>
                  <a:pt x="3472714" y="274719"/>
                  <a:pt x="3518289" y="398879"/>
                </a:cubicBezTo>
                <a:cubicBezTo>
                  <a:pt x="3563864" y="523039"/>
                  <a:pt x="3500039" y="635753"/>
                  <a:pt x="3518289" y="830997"/>
                </a:cubicBezTo>
                <a:cubicBezTo>
                  <a:pt x="3246028" y="884016"/>
                  <a:pt x="3112951" y="783859"/>
                  <a:pt x="2931908" y="830997"/>
                </a:cubicBezTo>
                <a:cubicBezTo>
                  <a:pt x="2750865" y="878135"/>
                  <a:pt x="2617154" y="829887"/>
                  <a:pt x="2380709" y="830997"/>
                </a:cubicBezTo>
                <a:cubicBezTo>
                  <a:pt x="2144264" y="832107"/>
                  <a:pt x="1936205" y="752524"/>
                  <a:pt x="1723962" y="830997"/>
                </a:cubicBezTo>
                <a:cubicBezTo>
                  <a:pt x="1511719" y="909470"/>
                  <a:pt x="1402813" y="792575"/>
                  <a:pt x="1207946" y="830997"/>
                </a:cubicBezTo>
                <a:cubicBezTo>
                  <a:pt x="1013079" y="869419"/>
                  <a:pt x="853529" y="789265"/>
                  <a:pt x="691930" y="830997"/>
                </a:cubicBezTo>
                <a:cubicBezTo>
                  <a:pt x="530331" y="872729"/>
                  <a:pt x="193860" y="816297"/>
                  <a:pt x="0" y="830997"/>
                </a:cubicBezTo>
                <a:cubicBezTo>
                  <a:pt x="-318" y="731333"/>
                  <a:pt x="33628" y="550934"/>
                  <a:pt x="0" y="407189"/>
                </a:cubicBezTo>
                <a:cubicBezTo>
                  <a:pt x="-33628" y="263444"/>
                  <a:pt x="1376" y="109979"/>
                  <a:pt x="0" y="0"/>
                </a:cubicBezTo>
                <a:close/>
              </a:path>
              <a:path w="3518289" h="830997" stroke="0" extrusionOk="0">
                <a:moveTo>
                  <a:pt x="0" y="0"/>
                </a:moveTo>
                <a:cubicBezTo>
                  <a:pt x="124248" y="-60896"/>
                  <a:pt x="360331" y="29688"/>
                  <a:pt x="516016" y="0"/>
                </a:cubicBezTo>
                <a:cubicBezTo>
                  <a:pt x="671701" y="-29688"/>
                  <a:pt x="850804" y="32662"/>
                  <a:pt x="1172763" y="0"/>
                </a:cubicBezTo>
                <a:cubicBezTo>
                  <a:pt x="1494722" y="-32662"/>
                  <a:pt x="1506049" y="9965"/>
                  <a:pt x="1653596" y="0"/>
                </a:cubicBezTo>
                <a:cubicBezTo>
                  <a:pt x="1801143" y="-9965"/>
                  <a:pt x="2127028" y="30781"/>
                  <a:pt x="2275160" y="0"/>
                </a:cubicBezTo>
                <a:cubicBezTo>
                  <a:pt x="2423292" y="-30781"/>
                  <a:pt x="2698433" y="35436"/>
                  <a:pt x="2861542" y="0"/>
                </a:cubicBezTo>
                <a:cubicBezTo>
                  <a:pt x="3024651" y="-35436"/>
                  <a:pt x="3373553" y="26306"/>
                  <a:pt x="3518289" y="0"/>
                </a:cubicBezTo>
                <a:cubicBezTo>
                  <a:pt x="3518928" y="119500"/>
                  <a:pt x="3508194" y="288560"/>
                  <a:pt x="3518289" y="398879"/>
                </a:cubicBezTo>
                <a:cubicBezTo>
                  <a:pt x="3528384" y="509198"/>
                  <a:pt x="3480761" y="624196"/>
                  <a:pt x="3518289" y="830997"/>
                </a:cubicBezTo>
                <a:cubicBezTo>
                  <a:pt x="3269020" y="874881"/>
                  <a:pt x="3177404" y="818564"/>
                  <a:pt x="3002273" y="830997"/>
                </a:cubicBezTo>
                <a:cubicBezTo>
                  <a:pt x="2827142" y="843430"/>
                  <a:pt x="2635706" y="829102"/>
                  <a:pt x="2345526" y="830997"/>
                </a:cubicBezTo>
                <a:cubicBezTo>
                  <a:pt x="2055346" y="832892"/>
                  <a:pt x="1907072" y="797417"/>
                  <a:pt x="1688779" y="830997"/>
                </a:cubicBezTo>
                <a:cubicBezTo>
                  <a:pt x="1470486" y="864577"/>
                  <a:pt x="1299668" y="769372"/>
                  <a:pt x="1067214" y="830997"/>
                </a:cubicBezTo>
                <a:cubicBezTo>
                  <a:pt x="834760" y="892622"/>
                  <a:pt x="803347" y="808229"/>
                  <a:pt x="551199" y="830997"/>
                </a:cubicBezTo>
                <a:cubicBezTo>
                  <a:pt x="299051" y="853765"/>
                  <a:pt x="133357" y="782700"/>
                  <a:pt x="0" y="830997"/>
                </a:cubicBezTo>
                <a:cubicBezTo>
                  <a:pt x="-16530" y="643577"/>
                  <a:pt x="24460" y="562250"/>
                  <a:pt x="0" y="440428"/>
                </a:cubicBezTo>
                <a:cubicBezTo>
                  <a:pt x="-24460" y="318606"/>
                  <a:pt x="43492" y="183597"/>
                  <a:pt x="0" y="0"/>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sd="3064452438">
                  <a:prstGeom prst="rect">
                    <a:avLst/>
                  </a:prstGeom>
                  <ask:type>
                    <ask:lineSketchScribble/>
                  </ask:type>
                </ask:lineSketchStyleProps>
              </a:ext>
            </a:extLst>
          </a:ln>
          <a:effectLst>
            <a:outerShdw blurRad="50800" dist="38100" dir="2700000" algn="tl" rotWithShape="0">
              <a:prstClr val="black">
                <a:alpha val="40000"/>
              </a:prstClr>
            </a:outerShdw>
          </a:effectLst>
        </p:spPr>
        <p:txBody>
          <a:bodyPr wrap="square">
            <a:spAutoFit/>
          </a:bodyPr>
          <a:lstStyle/>
          <a:p>
            <a:pPr algn="ctr" rtl="1">
              <a:spcBef>
                <a:spcPts val="600"/>
              </a:spcBef>
            </a:pPr>
            <a:r>
              <a:rPr lang="ar-SA" sz="2400" b="1" dirty="0">
                <a:solidFill>
                  <a:schemeClr val="accent6">
                    <a:lumMod val="50000"/>
                  </a:schemeClr>
                </a:solidFill>
              </a:rPr>
              <a:t>«سراج لرجلي كلامك. ونور لسبيلي» (مز 119: 105).</a:t>
            </a:r>
            <a:endParaRPr lang="es-ES" sz="2000" b="1" dirty="0">
              <a:solidFill>
                <a:schemeClr val="accent6">
                  <a:lumMod val="50000"/>
                </a:schemeClr>
              </a:solidFill>
            </a:endParaRPr>
          </a:p>
        </p:txBody>
      </p:sp>
      <p:sp>
        <p:nvSpPr>
          <p:cNvPr id="2" name="CuadroTexto 1">
            <a:extLst>
              <a:ext uri="{FF2B5EF4-FFF2-40B4-BE49-F238E27FC236}">
                <a16:creationId xmlns:a16="http://schemas.microsoft.com/office/drawing/2014/main" id="{99847F1A-9664-1EE0-078D-A262FB477A80}"/>
              </a:ext>
            </a:extLst>
          </p:cNvPr>
          <p:cNvSpPr txBox="1"/>
          <p:nvPr/>
        </p:nvSpPr>
        <p:spPr>
          <a:xfrm>
            <a:off x="284721" y="5427981"/>
            <a:ext cx="3518289" cy="830997"/>
          </a:xfrm>
          <a:custGeom>
            <a:avLst/>
            <a:gdLst>
              <a:gd name="connsiteX0" fmla="*/ 0 w 3518289"/>
              <a:gd name="connsiteY0" fmla="*/ 0 h 830997"/>
              <a:gd name="connsiteX1" fmla="*/ 586382 w 3518289"/>
              <a:gd name="connsiteY1" fmla="*/ 0 h 830997"/>
              <a:gd name="connsiteX2" fmla="*/ 1102397 w 3518289"/>
              <a:gd name="connsiteY2" fmla="*/ 0 h 830997"/>
              <a:gd name="connsiteX3" fmla="*/ 1618413 w 3518289"/>
              <a:gd name="connsiteY3" fmla="*/ 0 h 830997"/>
              <a:gd name="connsiteX4" fmla="*/ 2204794 w 3518289"/>
              <a:gd name="connsiteY4" fmla="*/ 0 h 830997"/>
              <a:gd name="connsiteX5" fmla="*/ 2755993 w 3518289"/>
              <a:gd name="connsiteY5" fmla="*/ 0 h 830997"/>
              <a:gd name="connsiteX6" fmla="*/ 3518289 w 3518289"/>
              <a:gd name="connsiteY6" fmla="*/ 0 h 830997"/>
              <a:gd name="connsiteX7" fmla="*/ 3518289 w 3518289"/>
              <a:gd name="connsiteY7" fmla="*/ 398879 h 830997"/>
              <a:gd name="connsiteX8" fmla="*/ 3518289 w 3518289"/>
              <a:gd name="connsiteY8" fmla="*/ 830997 h 830997"/>
              <a:gd name="connsiteX9" fmla="*/ 2931908 w 3518289"/>
              <a:gd name="connsiteY9" fmla="*/ 830997 h 830997"/>
              <a:gd name="connsiteX10" fmla="*/ 2380709 w 3518289"/>
              <a:gd name="connsiteY10" fmla="*/ 830997 h 830997"/>
              <a:gd name="connsiteX11" fmla="*/ 1723962 w 3518289"/>
              <a:gd name="connsiteY11" fmla="*/ 830997 h 830997"/>
              <a:gd name="connsiteX12" fmla="*/ 1207946 w 3518289"/>
              <a:gd name="connsiteY12" fmla="*/ 830997 h 830997"/>
              <a:gd name="connsiteX13" fmla="*/ 691930 w 3518289"/>
              <a:gd name="connsiteY13" fmla="*/ 830997 h 830997"/>
              <a:gd name="connsiteX14" fmla="*/ 0 w 3518289"/>
              <a:gd name="connsiteY14" fmla="*/ 830997 h 830997"/>
              <a:gd name="connsiteX15" fmla="*/ 0 w 3518289"/>
              <a:gd name="connsiteY15" fmla="*/ 407189 h 830997"/>
              <a:gd name="connsiteX16" fmla="*/ 0 w 3518289"/>
              <a:gd name="connsiteY16"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18289" h="830997" fill="none" extrusionOk="0">
                <a:moveTo>
                  <a:pt x="0" y="0"/>
                </a:moveTo>
                <a:cubicBezTo>
                  <a:pt x="148574" y="-53081"/>
                  <a:pt x="449523" y="29451"/>
                  <a:pt x="586382" y="0"/>
                </a:cubicBezTo>
                <a:cubicBezTo>
                  <a:pt x="723241" y="-29451"/>
                  <a:pt x="908955" y="20731"/>
                  <a:pt x="1102397" y="0"/>
                </a:cubicBezTo>
                <a:cubicBezTo>
                  <a:pt x="1295839" y="-20731"/>
                  <a:pt x="1439968" y="38336"/>
                  <a:pt x="1618413" y="0"/>
                </a:cubicBezTo>
                <a:cubicBezTo>
                  <a:pt x="1796858" y="-38336"/>
                  <a:pt x="1916946" y="58285"/>
                  <a:pt x="2204794" y="0"/>
                </a:cubicBezTo>
                <a:cubicBezTo>
                  <a:pt x="2492642" y="-58285"/>
                  <a:pt x="2498354" y="56894"/>
                  <a:pt x="2755993" y="0"/>
                </a:cubicBezTo>
                <a:cubicBezTo>
                  <a:pt x="3013632" y="-56894"/>
                  <a:pt x="3167306" y="37462"/>
                  <a:pt x="3518289" y="0"/>
                </a:cubicBezTo>
                <a:cubicBezTo>
                  <a:pt x="3563656" y="171511"/>
                  <a:pt x="3472714" y="274719"/>
                  <a:pt x="3518289" y="398879"/>
                </a:cubicBezTo>
                <a:cubicBezTo>
                  <a:pt x="3563864" y="523039"/>
                  <a:pt x="3500039" y="635753"/>
                  <a:pt x="3518289" y="830997"/>
                </a:cubicBezTo>
                <a:cubicBezTo>
                  <a:pt x="3246028" y="884016"/>
                  <a:pt x="3112951" y="783859"/>
                  <a:pt x="2931908" y="830997"/>
                </a:cubicBezTo>
                <a:cubicBezTo>
                  <a:pt x="2750865" y="878135"/>
                  <a:pt x="2617154" y="829887"/>
                  <a:pt x="2380709" y="830997"/>
                </a:cubicBezTo>
                <a:cubicBezTo>
                  <a:pt x="2144264" y="832107"/>
                  <a:pt x="1936205" y="752524"/>
                  <a:pt x="1723962" y="830997"/>
                </a:cubicBezTo>
                <a:cubicBezTo>
                  <a:pt x="1511719" y="909470"/>
                  <a:pt x="1402813" y="792575"/>
                  <a:pt x="1207946" y="830997"/>
                </a:cubicBezTo>
                <a:cubicBezTo>
                  <a:pt x="1013079" y="869419"/>
                  <a:pt x="853529" y="789265"/>
                  <a:pt x="691930" y="830997"/>
                </a:cubicBezTo>
                <a:cubicBezTo>
                  <a:pt x="530331" y="872729"/>
                  <a:pt x="193860" y="816297"/>
                  <a:pt x="0" y="830997"/>
                </a:cubicBezTo>
                <a:cubicBezTo>
                  <a:pt x="-318" y="731333"/>
                  <a:pt x="33628" y="550934"/>
                  <a:pt x="0" y="407189"/>
                </a:cubicBezTo>
                <a:cubicBezTo>
                  <a:pt x="-33628" y="263444"/>
                  <a:pt x="1376" y="109979"/>
                  <a:pt x="0" y="0"/>
                </a:cubicBezTo>
                <a:close/>
              </a:path>
              <a:path w="3518289" h="830997" stroke="0" extrusionOk="0">
                <a:moveTo>
                  <a:pt x="0" y="0"/>
                </a:moveTo>
                <a:cubicBezTo>
                  <a:pt x="124248" y="-60896"/>
                  <a:pt x="360331" y="29688"/>
                  <a:pt x="516016" y="0"/>
                </a:cubicBezTo>
                <a:cubicBezTo>
                  <a:pt x="671701" y="-29688"/>
                  <a:pt x="850804" y="32662"/>
                  <a:pt x="1172763" y="0"/>
                </a:cubicBezTo>
                <a:cubicBezTo>
                  <a:pt x="1494722" y="-32662"/>
                  <a:pt x="1506049" y="9965"/>
                  <a:pt x="1653596" y="0"/>
                </a:cubicBezTo>
                <a:cubicBezTo>
                  <a:pt x="1801143" y="-9965"/>
                  <a:pt x="2127028" y="30781"/>
                  <a:pt x="2275160" y="0"/>
                </a:cubicBezTo>
                <a:cubicBezTo>
                  <a:pt x="2423292" y="-30781"/>
                  <a:pt x="2698433" y="35436"/>
                  <a:pt x="2861542" y="0"/>
                </a:cubicBezTo>
                <a:cubicBezTo>
                  <a:pt x="3024651" y="-35436"/>
                  <a:pt x="3373553" y="26306"/>
                  <a:pt x="3518289" y="0"/>
                </a:cubicBezTo>
                <a:cubicBezTo>
                  <a:pt x="3518928" y="119500"/>
                  <a:pt x="3508194" y="288560"/>
                  <a:pt x="3518289" y="398879"/>
                </a:cubicBezTo>
                <a:cubicBezTo>
                  <a:pt x="3528384" y="509198"/>
                  <a:pt x="3480761" y="624196"/>
                  <a:pt x="3518289" y="830997"/>
                </a:cubicBezTo>
                <a:cubicBezTo>
                  <a:pt x="3269020" y="874881"/>
                  <a:pt x="3177404" y="818564"/>
                  <a:pt x="3002273" y="830997"/>
                </a:cubicBezTo>
                <a:cubicBezTo>
                  <a:pt x="2827142" y="843430"/>
                  <a:pt x="2635706" y="829102"/>
                  <a:pt x="2345526" y="830997"/>
                </a:cubicBezTo>
                <a:cubicBezTo>
                  <a:pt x="2055346" y="832892"/>
                  <a:pt x="1907072" y="797417"/>
                  <a:pt x="1688779" y="830997"/>
                </a:cubicBezTo>
                <a:cubicBezTo>
                  <a:pt x="1470486" y="864577"/>
                  <a:pt x="1299668" y="769372"/>
                  <a:pt x="1067214" y="830997"/>
                </a:cubicBezTo>
                <a:cubicBezTo>
                  <a:pt x="834760" y="892622"/>
                  <a:pt x="803347" y="808229"/>
                  <a:pt x="551199" y="830997"/>
                </a:cubicBezTo>
                <a:cubicBezTo>
                  <a:pt x="299051" y="853765"/>
                  <a:pt x="133357" y="782700"/>
                  <a:pt x="0" y="830997"/>
                </a:cubicBezTo>
                <a:cubicBezTo>
                  <a:pt x="-16530" y="643577"/>
                  <a:pt x="24460" y="562250"/>
                  <a:pt x="0" y="440428"/>
                </a:cubicBezTo>
                <a:cubicBezTo>
                  <a:pt x="-24460" y="318606"/>
                  <a:pt x="43492" y="183597"/>
                  <a:pt x="0" y="0"/>
                </a:cubicBezTo>
                <a:close/>
              </a:path>
            </a:pathLst>
          </a:custGeom>
          <a:solidFill>
            <a:schemeClr val="accent1">
              <a:lumMod val="20000"/>
              <a:lumOff val="80000"/>
            </a:schemeClr>
          </a:solidFill>
          <a:ln w="38100">
            <a:solidFill>
              <a:schemeClr val="accent1">
                <a:lumMod val="75000"/>
              </a:schemeClr>
            </a:solidFill>
            <a:extLst>
              <a:ext uri="{C807C97D-BFC1-408E-A445-0C87EB9F89A2}">
                <ask:lineSketchStyleProps xmlns:ask="http://schemas.microsoft.com/office/drawing/2018/sketchyshapes" sd="3064452438">
                  <a:prstGeom prst="rect">
                    <a:avLst/>
                  </a:prstGeom>
                  <ask:type>
                    <ask:lineSketchScribble/>
                  </ask:type>
                </ask:lineSketchStyleProps>
              </a:ext>
            </a:extLst>
          </a:ln>
          <a:effectLst>
            <a:outerShdw blurRad="50800" dist="38100" dir="2700000" algn="tl" rotWithShape="0">
              <a:prstClr val="black">
                <a:alpha val="40000"/>
              </a:prstClr>
            </a:outerShdw>
          </a:effectLst>
        </p:spPr>
        <p:txBody>
          <a:bodyPr wrap="square">
            <a:spAutoFit/>
          </a:bodyPr>
          <a:lstStyle/>
          <a:p>
            <a:pPr algn="ctr" rtl="1">
              <a:spcBef>
                <a:spcPts val="600"/>
              </a:spcBef>
            </a:pPr>
            <a:r>
              <a:rPr lang="ar-SA" sz="2400" b="1" dirty="0">
                <a:solidFill>
                  <a:schemeClr val="accent1">
                    <a:lumMod val="50000"/>
                  </a:schemeClr>
                </a:solidFill>
              </a:rPr>
              <a:t>"</a:t>
            </a:r>
            <a:r>
              <a:rPr lang="ar-SA" sz="2400" b="1" dirty="0" err="1">
                <a:solidFill>
                  <a:schemeClr val="accent1">
                    <a:lumMod val="50000"/>
                  </a:schemeClr>
                </a:solidFill>
              </a:rPr>
              <a:t>إنكشاف</a:t>
            </a:r>
            <a:r>
              <a:rPr lang="ar-SA" sz="2400" b="1" dirty="0">
                <a:solidFill>
                  <a:schemeClr val="accent1">
                    <a:lumMod val="50000"/>
                  </a:schemeClr>
                </a:solidFill>
              </a:rPr>
              <a:t> كلامك ينير. يُعطي فهمًا للبسطاء” (مز 119: 130).</a:t>
            </a:r>
            <a:endParaRPr lang="es-ES" sz="2000" b="1" dirty="0">
              <a:solidFill>
                <a:schemeClr val="accent1">
                  <a:lumMod val="50000"/>
                </a:schemeClr>
              </a:solidFill>
            </a:endParaRPr>
          </a:p>
        </p:txBody>
      </p:sp>
      <p:sp>
        <p:nvSpPr>
          <p:cNvPr id="7" name="CuadroTexto 6">
            <a:extLst>
              <a:ext uri="{FF2B5EF4-FFF2-40B4-BE49-F238E27FC236}">
                <a16:creationId xmlns:a16="http://schemas.microsoft.com/office/drawing/2014/main" id="{D48C1833-F17A-048E-F421-11B314694990}"/>
              </a:ext>
            </a:extLst>
          </p:cNvPr>
          <p:cNvSpPr txBox="1"/>
          <p:nvPr/>
        </p:nvSpPr>
        <p:spPr>
          <a:xfrm>
            <a:off x="39264" y="2461283"/>
            <a:ext cx="7163699" cy="1200329"/>
          </a:xfrm>
          <a:prstGeom prst="rect">
            <a:avLst/>
          </a:prstGeom>
          <a:noFill/>
        </p:spPr>
        <p:txBody>
          <a:bodyPr wrap="square">
            <a:spAutoFit/>
          </a:bodyPr>
          <a:lstStyle/>
          <a:p>
            <a:pPr algn="r" rtl="1">
              <a:spcBef>
                <a:spcPts val="600"/>
              </a:spcBef>
            </a:pPr>
            <a:r>
              <a:rPr lang="ar-SA" sz="2400" b="1" dirty="0"/>
              <a:t>وفيه نجد استراتيجية الشيطان؛ إنشاء؛ ميلاد يسوع وحياته وموته وقيامته وشفاعته؛ مغفرة الذنوب. التالي قادم؛ الحياة الأبدية على الأرض الجديدة...</a:t>
            </a:r>
            <a:endParaRPr lang="es-ES" sz="2400" b="1" dirty="0"/>
          </a:p>
        </p:txBody>
      </p:sp>
      <p:sp>
        <p:nvSpPr>
          <p:cNvPr id="11" name="CuadroTexto 10">
            <a:extLst>
              <a:ext uri="{FF2B5EF4-FFF2-40B4-BE49-F238E27FC236}">
                <a16:creationId xmlns:a16="http://schemas.microsoft.com/office/drawing/2014/main" id="{3363709B-479B-2B63-17AF-E769000B8EB2}"/>
              </a:ext>
            </a:extLst>
          </p:cNvPr>
          <p:cNvSpPr txBox="1"/>
          <p:nvPr/>
        </p:nvSpPr>
        <p:spPr>
          <a:xfrm>
            <a:off x="39264" y="1768786"/>
            <a:ext cx="7163698" cy="830997"/>
          </a:xfrm>
          <a:prstGeom prst="rect">
            <a:avLst/>
          </a:prstGeom>
          <a:noFill/>
        </p:spPr>
        <p:txBody>
          <a:bodyPr wrap="square">
            <a:spAutoFit/>
          </a:bodyPr>
          <a:lstStyle/>
          <a:p>
            <a:pPr algn="r" rtl="1">
              <a:spcBef>
                <a:spcPts val="600"/>
              </a:spcBef>
            </a:pPr>
            <a:r>
              <a:rPr lang="ar-SA" sz="2400" b="1" dirty="0"/>
              <a:t>ولذلك فإن أماننا موجود فقط في الكتاب المقدس، وفي كل من أسفاره </a:t>
            </a:r>
            <a:r>
              <a:rPr lang="ar-SA" sz="2400" b="1" dirty="0" err="1"/>
              <a:t>وإصحاحاته</a:t>
            </a:r>
            <a:r>
              <a:rPr lang="ar-SA" sz="2400" b="1" dirty="0"/>
              <a:t> وآياته (2 تي 3: 16).</a:t>
            </a:r>
            <a:endParaRPr lang="es-ES" sz="2400" b="1" dirty="0"/>
          </a:p>
        </p:txBody>
      </p:sp>
    </p:spTree>
    <p:extLst>
      <p:ext uri="{BB962C8B-B14F-4D97-AF65-F5344CB8AC3E}">
        <p14:creationId xmlns:p14="http://schemas.microsoft.com/office/powerpoint/2010/main" val="107500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4)">
                                      <p:cBhvr>
                                        <p:cTn id="34" dur="1000"/>
                                        <p:tgtEl>
                                          <p:spTgt spid="10"/>
                                        </p:tgtEl>
                                      </p:cBhvr>
                                    </p:animEffect>
                                  </p:childTnLst>
                                </p:cTn>
                              </p:par>
                            </p:childTnLst>
                          </p:cTn>
                        </p:par>
                        <p:par>
                          <p:cTn id="35" fill="hold">
                            <p:stCondLst>
                              <p:cond delay="1000"/>
                            </p:stCondLst>
                            <p:childTnLst>
                              <p:par>
                                <p:cTn id="36" presetID="22" presetClass="entr" presetSubtype="2"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righ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righ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righ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right)">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4"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ppt_x</p:attrName>
                                        </p:attrNameLst>
                                      </p:cBhvr>
                                      <p:tavLst>
                                        <p:tav tm="0">
                                          <p:val>
                                            <p:strVal val="#ppt_x"/>
                                          </p:val>
                                        </p:tav>
                                        <p:tav tm="100000">
                                          <p:val>
                                            <p:strVal val="#ppt_x"/>
                                          </p:val>
                                        </p:tav>
                                      </p:tavLst>
                                    </p:anim>
                                    <p:anim calcmode="lin" valueType="num">
                                      <p:cBhvr>
                                        <p:cTn id="59" dur="500" fill="hold"/>
                                        <p:tgtEl>
                                          <p:spTgt spid="8"/>
                                        </p:tgtEl>
                                        <p:attrNameLst>
                                          <p:attrName>ppt_y</p:attrName>
                                        </p:attrNameLst>
                                      </p:cBhvr>
                                      <p:tavLst>
                                        <p:tav tm="0">
                                          <p:val>
                                            <p:strVal val="#ppt_y+#ppt_h/2"/>
                                          </p:val>
                                        </p:tav>
                                        <p:tav tm="100000">
                                          <p:val>
                                            <p:strVal val="#ppt_y"/>
                                          </p:val>
                                        </p:tav>
                                      </p:tavLst>
                                    </p:anim>
                                    <p:anim calcmode="lin" valueType="num">
                                      <p:cBhvr>
                                        <p:cTn id="60" dur="500" fill="hold"/>
                                        <p:tgtEl>
                                          <p:spTgt spid="8"/>
                                        </p:tgtEl>
                                        <p:attrNameLst>
                                          <p:attrName>ppt_w</p:attrName>
                                        </p:attrNameLst>
                                      </p:cBhvr>
                                      <p:tavLst>
                                        <p:tav tm="0">
                                          <p:val>
                                            <p:strVal val="#ppt_w"/>
                                          </p:val>
                                        </p:tav>
                                        <p:tav tm="100000">
                                          <p:val>
                                            <p:strVal val="#ppt_w"/>
                                          </p:val>
                                        </p:tav>
                                      </p:tavLst>
                                    </p:anim>
                                    <p:anim calcmode="lin" valueType="num">
                                      <p:cBhvr>
                                        <p:cTn id="61" dur="500" fill="hold"/>
                                        <p:tgtEl>
                                          <p:spTgt spid="8"/>
                                        </p:tgtEl>
                                        <p:attrNameLst>
                                          <p:attrName>ppt_h</p:attrName>
                                        </p:attrNameLst>
                                      </p:cBhvr>
                                      <p:tavLst>
                                        <p:tav tm="0">
                                          <p:val>
                                            <p:fltVal val="0"/>
                                          </p:val>
                                        </p:tav>
                                        <p:tav tm="100000">
                                          <p:val>
                                            <p:strVal val="#ppt_h"/>
                                          </p:val>
                                        </p:tav>
                                      </p:tavLst>
                                    </p:anim>
                                  </p:childTnLst>
                                </p:cTn>
                              </p:par>
                            </p:childTnLst>
                          </p:cTn>
                        </p:par>
                        <p:par>
                          <p:cTn id="62" fill="hold">
                            <p:stCondLst>
                              <p:cond delay="500"/>
                            </p:stCondLst>
                            <p:childTnLst>
                              <p:par>
                                <p:cTn id="63" presetID="14" presetClass="entr" presetSubtype="1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randombar(horizontal)">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randombar(horizontal)">
                                      <p:cBhvr>
                                        <p:cTn id="7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animBg="1"/>
      <p:bldP spid="2" grpId="0" animBg="1"/>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A34462C-0DB1-FD10-12D7-B398A35A4B1C}"/>
              </a:ext>
            </a:extLst>
          </p:cNvPr>
          <p:cNvSpPr txBox="1"/>
          <p:nvPr/>
        </p:nvSpPr>
        <p:spPr>
          <a:xfrm>
            <a:off x="2636197" y="-29184"/>
            <a:ext cx="7763814"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rtl="1"/>
            <a:r>
              <a:rPr lang="ar-SA" sz="4400" b="1" dirty="0">
                <a:ln/>
                <a:solidFill>
                  <a:schemeClr val="accent4"/>
                </a:solidFill>
              </a:rPr>
              <a:t>المنطق البشري</a:t>
            </a:r>
            <a:endParaRPr lang="es-ES" sz="4400" b="1" dirty="0">
              <a:ln/>
              <a:solidFill>
                <a:schemeClr val="accent4"/>
              </a:solidFill>
            </a:endParaRPr>
          </a:p>
        </p:txBody>
      </p:sp>
      <p:sp>
        <p:nvSpPr>
          <p:cNvPr id="5" name="CuadroTexto 4">
            <a:extLst>
              <a:ext uri="{FF2B5EF4-FFF2-40B4-BE49-F238E27FC236}">
                <a16:creationId xmlns:a16="http://schemas.microsoft.com/office/drawing/2014/main" id="{EAB3F635-42E0-9EBB-C928-9E0F7F354158}"/>
              </a:ext>
            </a:extLst>
          </p:cNvPr>
          <p:cNvSpPr txBox="1"/>
          <p:nvPr/>
        </p:nvSpPr>
        <p:spPr>
          <a:xfrm>
            <a:off x="3127442" y="605822"/>
            <a:ext cx="6781322" cy="738664"/>
          </a:xfrm>
          <a:prstGeom prst="rect">
            <a:avLst/>
          </a:prstGeom>
          <a:noFill/>
        </p:spPr>
        <p:txBody>
          <a:bodyPr wrap="square">
            <a:spAutoFit/>
          </a:bodyPr>
          <a:lstStyle/>
          <a:p>
            <a:pPr algn="ctr" rtl="1"/>
            <a:r>
              <a:rPr lang="ar-SA" sz="2400" b="1" dirty="0">
                <a:solidFill>
                  <a:srgbClr val="A0DDE0"/>
                </a:solidFill>
                <a:effectLst>
                  <a:outerShdw blurRad="38100" dist="38100" dir="2700000" algn="tl">
                    <a:srgbClr val="000000">
                      <a:alpha val="43137"/>
                    </a:srgbClr>
                  </a:outerShdw>
                </a:effectLst>
                <a:latin typeface="Comic Sans MS" panose="030F0702030302020204" pitchFamily="66" charset="0"/>
              </a:rPr>
              <a:t>"توجد طريق تظهر أنها مستقيمة، وعاقبتها تؤدي إلى الموت" </a:t>
            </a:r>
            <a:r>
              <a:rPr lang="ar-SA" b="1" dirty="0">
                <a:solidFill>
                  <a:srgbClr val="A0DDE0"/>
                </a:solidFill>
                <a:effectLst>
                  <a:outerShdw blurRad="38100" dist="38100" dir="2700000" algn="tl">
                    <a:srgbClr val="000000">
                      <a:alpha val="43137"/>
                    </a:srgbClr>
                  </a:outerShdw>
                </a:effectLst>
                <a:latin typeface="Comic Sans MS" panose="030F0702030302020204" pitchFamily="66" charset="0"/>
              </a:rPr>
              <a:t>(أمثال 16: 25).</a:t>
            </a:r>
            <a:endParaRPr lang="es-ES" b="1" dirty="0">
              <a:solidFill>
                <a:srgbClr val="A0DDE0"/>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0FD8E9C4-F44F-540B-79A8-4E236040BDF8}"/>
              </a:ext>
            </a:extLst>
          </p:cNvPr>
          <p:cNvSpPr txBox="1"/>
          <p:nvPr/>
        </p:nvSpPr>
        <p:spPr>
          <a:xfrm>
            <a:off x="4603428" y="1313648"/>
            <a:ext cx="5688049" cy="830997"/>
          </a:xfrm>
          <a:prstGeom prst="rect">
            <a:avLst/>
          </a:prstGeom>
          <a:noFill/>
        </p:spPr>
        <p:txBody>
          <a:bodyPr wrap="square" rtlCol="0">
            <a:spAutoFit/>
          </a:bodyPr>
          <a:lstStyle/>
          <a:p>
            <a:pPr algn="r" rtl="1">
              <a:spcBef>
                <a:spcPts val="600"/>
              </a:spcBef>
            </a:pPr>
            <a:r>
              <a:rPr lang="ar-SA" sz="2400" b="1" dirty="0">
                <a:solidFill>
                  <a:schemeClr val="bg1"/>
                </a:solidFill>
                <a:effectLst>
                  <a:glow rad="127000">
                    <a:srgbClr val="474062"/>
                  </a:glow>
                  <a:outerShdw blurRad="38100" dist="38100" dir="2700000" algn="tl">
                    <a:srgbClr val="000000">
                      <a:alpha val="43137"/>
                    </a:srgbClr>
                  </a:outerShdw>
                </a:effectLst>
              </a:rPr>
              <a:t>إذا كان الله هو الذي أوحى بالكتاب المقدس، فمن يستطيع تفسيره (2 بط 1: 20؛ يوحنا 14: 26)؟</a:t>
            </a:r>
            <a:endParaRPr lang="es-ES" sz="2400" b="1" dirty="0">
              <a:solidFill>
                <a:schemeClr val="bg1"/>
              </a:solidFill>
              <a:effectLst>
                <a:glow rad="127000">
                  <a:srgbClr val="474062"/>
                </a:glow>
                <a:outerShdw blurRad="38100" dist="38100" dir="2700000" algn="tl">
                  <a:srgbClr val="000000">
                    <a:alpha val="43137"/>
                  </a:srgbClr>
                </a:outerShdw>
              </a:effectLst>
            </a:endParaRPr>
          </a:p>
        </p:txBody>
      </p:sp>
      <p:pic>
        <p:nvPicPr>
          <p:cNvPr id="4" name="Imagen 3" descr="Imagen que contiene agua, tabla&#10;&#10;Descripción generada automáticamente">
            <a:extLst>
              <a:ext uri="{FF2B5EF4-FFF2-40B4-BE49-F238E27FC236}">
                <a16:creationId xmlns:a16="http://schemas.microsoft.com/office/drawing/2014/main" id="{45E61A15-D2CF-1137-4F72-E39636B92B8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400010" y="102691"/>
            <a:ext cx="1683457" cy="1453735"/>
          </a:xfrm>
          <a:prstGeom prst="rect">
            <a:avLst/>
          </a:prstGeom>
          <a:ln w="38100" cap="sq">
            <a:solidFill>
              <a:srgbClr val="A0DDE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slope"/>
          </a:sp3d>
        </p:spPr>
      </p:pic>
      <p:pic>
        <p:nvPicPr>
          <p:cNvPr id="8" name="Imagen 7" descr="Imagen que contiene ventana, hombre, tabla, mujer&#10;&#10;Descripción generada automáticamente">
            <a:extLst>
              <a:ext uri="{FF2B5EF4-FFF2-40B4-BE49-F238E27FC236}">
                <a16:creationId xmlns:a16="http://schemas.microsoft.com/office/drawing/2014/main" id="{B098FEC5-81E3-011E-CCAC-956AD33554C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4039" y="1203168"/>
            <a:ext cx="4360856" cy="5586738"/>
          </a:xfrm>
          <a:prstGeom prst="roundRect">
            <a:avLst>
              <a:gd name="adj" fmla="val 643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A0DDE0"/>
            </a:contourClr>
          </a:sp3d>
        </p:spPr>
      </p:pic>
      <p:sp>
        <p:nvSpPr>
          <p:cNvPr id="10" name="CuadroTexto 9">
            <a:extLst>
              <a:ext uri="{FF2B5EF4-FFF2-40B4-BE49-F238E27FC236}">
                <a16:creationId xmlns:a16="http://schemas.microsoft.com/office/drawing/2014/main" id="{C655BE58-2921-B0C1-872B-62B9BC670421}"/>
              </a:ext>
            </a:extLst>
          </p:cNvPr>
          <p:cNvSpPr txBox="1"/>
          <p:nvPr/>
        </p:nvSpPr>
        <p:spPr>
          <a:xfrm>
            <a:off x="4603429" y="3512184"/>
            <a:ext cx="7588570" cy="830997"/>
          </a:xfrm>
          <a:prstGeom prst="rect">
            <a:avLst/>
          </a:prstGeom>
          <a:noFill/>
        </p:spPr>
        <p:txBody>
          <a:bodyPr wrap="square">
            <a:spAutoFit/>
          </a:bodyPr>
          <a:lstStyle/>
          <a:p>
            <a:pPr algn="r" rtl="1">
              <a:spcBef>
                <a:spcPts val="600"/>
              </a:spcBef>
            </a:pPr>
            <a:r>
              <a:rPr lang="ar-SA" sz="2400" b="1" dirty="0">
                <a:solidFill>
                  <a:schemeClr val="bg1"/>
                </a:solidFill>
                <a:effectLst>
                  <a:glow rad="127000">
                    <a:srgbClr val="474062"/>
                  </a:glow>
                  <a:outerShdw blurRad="38100" dist="38100" dir="2700000" algn="tl">
                    <a:srgbClr val="000000">
                      <a:alpha val="43137"/>
                    </a:srgbClr>
                  </a:outerShdw>
                </a:effectLst>
              </a:rPr>
              <a:t>أحد الأمثلة على المنطق البشري هو النقد الأعلى الذي اقترح منذ القرن الثامن عشر تفسيرًا "أكاديميًا" للكتاب المقدس.</a:t>
            </a:r>
            <a:endParaRPr lang="es-ES" sz="2400" b="1" dirty="0">
              <a:solidFill>
                <a:schemeClr val="bg1"/>
              </a:solidFill>
              <a:effectLst>
                <a:glow rad="127000">
                  <a:srgbClr val="474062"/>
                </a:glow>
                <a:outerShdw blurRad="38100" dist="38100" dir="2700000" algn="tl">
                  <a:srgbClr val="000000">
                    <a:alpha val="43137"/>
                  </a:srgbClr>
                </a:outerShdw>
              </a:effectLst>
            </a:endParaRPr>
          </a:p>
        </p:txBody>
      </p:sp>
      <p:sp>
        <p:nvSpPr>
          <p:cNvPr id="12" name="CuadroTexto 11">
            <a:extLst>
              <a:ext uri="{FF2B5EF4-FFF2-40B4-BE49-F238E27FC236}">
                <a16:creationId xmlns:a16="http://schemas.microsoft.com/office/drawing/2014/main" id="{F0937DA4-EBAB-1E46-B1F7-F56F6CA72A26}"/>
              </a:ext>
            </a:extLst>
          </p:cNvPr>
          <p:cNvSpPr txBox="1"/>
          <p:nvPr/>
        </p:nvSpPr>
        <p:spPr>
          <a:xfrm>
            <a:off x="4603429" y="2412916"/>
            <a:ext cx="7588570" cy="830997"/>
          </a:xfrm>
          <a:prstGeom prst="rect">
            <a:avLst/>
          </a:prstGeom>
          <a:noFill/>
        </p:spPr>
        <p:txBody>
          <a:bodyPr wrap="square">
            <a:spAutoFit/>
          </a:bodyPr>
          <a:lstStyle/>
          <a:p>
            <a:pPr algn="r" rtl="1">
              <a:spcBef>
                <a:spcPts val="600"/>
              </a:spcBef>
            </a:pPr>
            <a:r>
              <a:rPr lang="ar-SA" sz="2400" b="1" dirty="0">
                <a:solidFill>
                  <a:schemeClr val="bg1"/>
                </a:solidFill>
                <a:effectLst>
                  <a:glow rad="127000">
                    <a:srgbClr val="474062"/>
                  </a:glow>
                  <a:outerShdw blurRad="38100" dist="38100" dir="2700000" algn="tl">
                    <a:srgbClr val="000000">
                      <a:alpha val="43137"/>
                    </a:srgbClr>
                  </a:outerShdw>
                </a:effectLst>
              </a:rPr>
              <a:t>"الإنسان بدون الروح لا يقبل ما هو من روح الله بل يحسبه جهالة ولا يستطيع أن يفهمه لأنه لا يُفهم إلا بالروح" (1 </a:t>
            </a:r>
            <a:r>
              <a:rPr lang="ar-SA" sz="2400" b="1" dirty="0" err="1">
                <a:solidFill>
                  <a:schemeClr val="bg1"/>
                </a:solidFill>
                <a:effectLst>
                  <a:glow rad="127000">
                    <a:srgbClr val="474062"/>
                  </a:glow>
                  <a:outerShdw blurRad="38100" dist="38100" dir="2700000" algn="tl">
                    <a:srgbClr val="000000">
                      <a:alpha val="43137"/>
                    </a:srgbClr>
                  </a:outerShdw>
                </a:effectLst>
              </a:rPr>
              <a:t>كو</a:t>
            </a:r>
            <a:r>
              <a:rPr lang="ar-SA" sz="2400" b="1" dirty="0">
                <a:solidFill>
                  <a:schemeClr val="bg1"/>
                </a:solidFill>
                <a:effectLst>
                  <a:glow rad="127000">
                    <a:srgbClr val="474062"/>
                  </a:glow>
                  <a:outerShdw blurRad="38100" dist="38100" dir="2700000" algn="tl">
                    <a:srgbClr val="000000">
                      <a:alpha val="43137"/>
                    </a:srgbClr>
                  </a:outerShdw>
                </a:effectLst>
              </a:rPr>
              <a:t> 2: 14).</a:t>
            </a:r>
            <a:endParaRPr lang="es-ES" sz="2400" b="1" dirty="0">
              <a:solidFill>
                <a:schemeClr val="bg1"/>
              </a:solidFill>
              <a:effectLst>
                <a:glow rad="127000">
                  <a:srgbClr val="474062"/>
                </a:glow>
                <a:outerShdw blurRad="38100" dist="38100" dir="2700000" algn="tl">
                  <a:srgbClr val="000000">
                    <a:alpha val="43137"/>
                  </a:srgbClr>
                </a:outerShdw>
              </a:effectLst>
            </a:endParaRPr>
          </a:p>
        </p:txBody>
      </p:sp>
      <p:pic>
        <p:nvPicPr>
          <p:cNvPr id="14" name="Imagen 13" descr="Un dibujo de un grupo de personas en una montaña&#10;&#10;Descripción generada automáticamente con confianza baja">
            <a:extLst>
              <a:ext uri="{FF2B5EF4-FFF2-40B4-BE49-F238E27FC236}">
                <a16:creationId xmlns:a16="http://schemas.microsoft.com/office/drawing/2014/main" id="{AC70E91D-9D5C-1E27-E41F-26D0D8E61C6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34039" y="102691"/>
            <a:ext cx="2502158" cy="1006262"/>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slope"/>
          </a:sp3d>
        </p:spPr>
      </p:pic>
      <p:sp>
        <p:nvSpPr>
          <p:cNvPr id="7" name="CuadroTexto 6">
            <a:extLst>
              <a:ext uri="{FF2B5EF4-FFF2-40B4-BE49-F238E27FC236}">
                <a16:creationId xmlns:a16="http://schemas.microsoft.com/office/drawing/2014/main" id="{93B30672-D355-E2DF-D3F3-7EF510DD4130}"/>
              </a:ext>
            </a:extLst>
          </p:cNvPr>
          <p:cNvSpPr txBox="1"/>
          <p:nvPr/>
        </p:nvSpPr>
        <p:spPr>
          <a:xfrm>
            <a:off x="4365813" y="6080053"/>
            <a:ext cx="7826184" cy="461665"/>
          </a:xfrm>
          <a:prstGeom prst="rect">
            <a:avLst/>
          </a:prstGeom>
          <a:noFill/>
        </p:spPr>
        <p:txBody>
          <a:bodyPr wrap="square">
            <a:spAutoFit/>
          </a:bodyPr>
          <a:lstStyle/>
          <a:p>
            <a:pPr algn="r" rtl="1">
              <a:spcBef>
                <a:spcPts val="600"/>
              </a:spcBef>
            </a:pPr>
            <a:r>
              <a:rPr lang="ar-SA" sz="2400" b="1" dirty="0">
                <a:solidFill>
                  <a:schemeClr val="bg1"/>
                </a:solidFill>
                <a:effectLst>
                  <a:glow rad="127000">
                    <a:srgbClr val="474062"/>
                  </a:glow>
                  <a:outerShdw blurRad="38100" dist="38100" dir="2700000" algn="tl">
                    <a:srgbClr val="000000">
                      <a:alpha val="43137"/>
                    </a:srgbClr>
                  </a:outerShdw>
                </a:effectLst>
              </a:rPr>
              <a:t>لا شك أن العدو يبتكر طرقًا تبدو مستقيمة، لكن نهايتها الموت (أم 16: 25).</a:t>
            </a:r>
            <a:endParaRPr lang="es-ES" sz="2400" b="1" dirty="0">
              <a:solidFill>
                <a:schemeClr val="bg1"/>
              </a:solidFill>
              <a:effectLst>
                <a:glow rad="127000">
                  <a:srgbClr val="474062"/>
                </a:glow>
                <a:outerShdw blurRad="38100" dist="38100" dir="2700000" algn="tl">
                  <a:srgbClr val="000000">
                    <a:alpha val="43137"/>
                  </a:srgbClr>
                </a:outerShdw>
              </a:effectLst>
            </a:endParaRPr>
          </a:p>
        </p:txBody>
      </p:sp>
      <p:sp>
        <p:nvSpPr>
          <p:cNvPr id="11" name="CuadroTexto 10">
            <a:extLst>
              <a:ext uri="{FF2B5EF4-FFF2-40B4-BE49-F238E27FC236}">
                <a16:creationId xmlns:a16="http://schemas.microsoft.com/office/drawing/2014/main" id="{9E46D20C-B581-4F9C-1054-00B2F69F2C90}"/>
              </a:ext>
            </a:extLst>
          </p:cNvPr>
          <p:cNvSpPr txBox="1"/>
          <p:nvPr/>
        </p:nvSpPr>
        <p:spPr>
          <a:xfrm>
            <a:off x="4603426" y="4611452"/>
            <a:ext cx="7588570" cy="1200329"/>
          </a:xfrm>
          <a:prstGeom prst="rect">
            <a:avLst/>
          </a:prstGeom>
          <a:noFill/>
        </p:spPr>
        <p:txBody>
          <a:bodyPr wrap="square">
            <a:spAutoFit/>
          </a:bodyPr>
          <a:lstStyle/>
          <a:p>
            <a:pPr algn="r" rtl="1">
              <a:spcBef>
                <a:spcPts val="600"/>
              </a:spcBef>
            </a:pPr>
            <a:r>
              <a:rPr lang="ar-SA" sz="2400" b="1" dirty="0">
                <a:solidFill>
                  <a:schemeClr val="bg1"/>
                </a:solidFill>
                <a:effectLst>
                  <a:glow rad="127000">
                    <a:srgbClr val="474062"/>
                  </a:glow>
                  <a:outerShdw blurRad="38100" dist="38100" dir="2700000" algn="tl">
                    <a:srgbClr val="000000">
                      <a:alpha val="43137"/>
                    </a:srgbClr>
                  </a:outerShdw>
                </a:effectLst>
              </a:rPr>
              <a:t>ومنهجها الأساسي هو إنكار المعجزات واستحالة التنبؤ بالمستقبل. وفي ظل هذا النهج، ما هي الفائدة التي يمكن أن نجنيها من كلمة الله إذا أنكرنا قوتها أو قدرتها على معرفة المستقبل الذي ينتظرنا؟</a:t>
            </a:r>
            <a:endParaRPr lang="es-ES" sz="2400" b="1" dirty="0">
              <a:solidFill>
                <a:schemeClr val="bg1"/>
              </a:solidFill>
              <a:effectLst>
                <a:glow rad="127000">
                  <a:srgbClr val="474062"/>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01746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par>
                          <p:cTn id="30" fill="hold">
                            <p:stCondLst>
                              <p:cond delay="500"/>
                            </p:stCondLst>
                            <p:childTnLst>
                              <p:par>
                                <p:cTn id="31" presetID="22" presetClass="entr" presetSubtype="2"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righ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circle(in)">
                                      <p:cBhvr>
                                        <p:cTn id="38" dur="1000"/>
                                        <p:tgtEl>
                                          <p:spTgt spid="8"/>
                                        </p:tgtEl>
                                      </p:cBhvr>
                                    </p:animEffect>
                                  </p:childTnLst>
                                </p:cTn>
                              </p:par>
                            </p:childTnLst>
                          </p:cTn>
                        </p:par>
                        <p:par>
                          <p:cTn id="39" fill="hold">
                            <p:stCondLst>
                              <p:cond delay="1000"/>
                            </p:stCondLst>
                            <p:childTnLst>
                              <p:par>
                                <p:cTn id="40" presetID="22" presetClass="entr" presetSubtype="2"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righ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righ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righ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right)">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P spid="7" grpId="0"/>
      <p:bldP spid="11" grpId="0"/>
    </p:bldLst>
  </p:timing>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507</TotalTime>
  <Words>1150</Words>
  <Application>Microsoft Office PowerPoint</Application>
  <PresentationFormat>Panorámica</PresentationFormat>
  <Paragraphs>59</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Aptos</vt:lpstr>
      <vt:lpstr>Comic Sans MS</vt:lpstr>
      <vt:lpstr>Constantia</vt:lpstr>
      <vt:lpstr>Aptos Display</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88</cp:revision>
  <dcterms:created xsi:type="dcterms:W3CDTF">2024-03-31T16:03:06Z</dcterms:created>
  <dcterms:modified xsi:type="dcterms:W3CDTF">2024-04-16T21:25:48Z</dcterms:modified>
</cp:coreProperties>
</file>