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bg-BG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СВЕТЛИНА БЛЕСТИ В МРАКА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545302" y="6447415"/>
            <a:ext cx="2558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>
                <a:solidFill>
                  <a:srgbClr val="D8DBCF"/>
                </a:solidFill>
              </a:rPr>
              <a:t>Урок 3 за 20 април 2024 г</a:t>
            </a:r>
            <a:endParaRPr lang="en" sz="1600" b="1" dirty="0">
              <a:solidFill>
                <a:srgbClr val="D8DB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514315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600" b="1" dirty="0">
                <a:latin typeface="Constantia" panose="02030602050306030303" pitchFamily="18" charset="0"/>
              </a:rPr>
              <a:t>„Духовен мрак е покрил земята, а мракът – хората. В много църкви има скептицизъм и невярност в тълкуването на Писанията. Много, много много, поставят под въпрос истинността и истинността на Писанията. Човешкото разсъждение и въображението на човешкото сърце подкопават вдъхновението на Божието Слово […]</a:t>
            </a:r>
            <a:endParaRPr lang="en" sz="2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600" b="1" dirty="0">
                <a:latin typeface="Constantia" panose="02030602050306030303" pitchFamily="18" charset="0"/>
              </a:rPr>
              <a:t>Тази Света книга е устояла на атаките на Сатана, който се е обединил със зли хора, за да направи всичко с божествен характер забулено в облаци и тъмнина. Но Господ е запазил тази Свещена книга чрез собствената Си чудотворна сила в сегашната й форма – схема или пътеводител за човешкото семейство, за да им покаже пътя към небето.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Е. Г. Уайт (Избрани вести, том 1, страница 17 – англ. изд.)</a:t>
            </a:r>
            <a:endParaRPr lang="en" sz="1400" b="1" dirty="0"/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БИТКА ЗА УМА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861774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„за тия, невярващите, чиито ум богът на тоя свят е заслепил, за да ги не озари светлината от славното благовестие на Христа, Който е образ на Бога.“</a:t>
            </a:r>
            <a:b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bg-BG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Коринтяни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4:4)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Една испанска поговорка гласи: „Няма по-лош сляп човек от този, който не иска да вижда“. Тоест, безполезно е да убеждавате някого да види това, което не иска да види. Така е и с онези, които „богът на тоя свят“ е ослепил (2 Кор. 4:4).</a:t>
            </a: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331029" y="3928475"/>
            <a:ext cx="56051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Но никой не трябва да остава в това състояние. Когато умът е в духовна тъмнина, има светлина, която може и ще свети в него: „И светлината [Исус] свети в тъмнината; а тъмнината я не схвана.” (Йоан 1:5).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Липсата на знание от страна на изгубените не е защото нямат капацитета да знаят. Това е, защото те не искат да знаят. Дяволът е заел умовете им с много неща, които им пречат да мислят за това, което е наистина важно: тяхното спасение.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331029" y="5583993"/>
            <a:ext cx="5545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Тези от нас, които приемат тази светлина, могат да развалят работата на врага и да накарат светлината на Исус да свети през тъмнината.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82324" y="1431189"/>
            <a:ext cx="958825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„Всички, които пътуват по пътя към рая, имат нужда от безопасен водач. Не трябва да ходим в човешката мъдрост. Наша привилегия е да слушаме гласа на Христос, който ни говори, докато вървим по пътя на живота, а думите Му винаги са думи на мъдрост. ...</a:t>
            </a:r>
            <a:endParaRPr lang="en-US" sz="24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Нашата единствена безопасност е да следваме отблизо Христос, да ходим в Неговата мъдрост и да практикуваме Неговата истина. Не винаги можем лесно да открием работата на Сатана; не знаем къде поставя капаните си. Но Исус разбира тънките изкуства на врага и Той може да пази краката ни в безопасни пътища."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7984309" y="6472708"/>
            <a:ext cx="4207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Г. Уайт (Нашето висше призвание, 10 януари)</a:t>
            </a:r>
            <a:endParaRPr lang="en" sz="1400" b="1" dirty="0">
              <a:solidFill>
                <a:srgbClr val="E6E7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308684"/>
            <a:ext cx="4471416" cy="63709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„Тогава Исус им каза: Още малко Светлината е между вас. Ходете, докато имате Светлината, за да не ви настигне тъмнината. Който ходи в тъмнината, не знае къде отива.”</a:t>
            </a:r>
            <a:endParaRPr kumimoji="0" lang="es-ES" sz="34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Йоан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bg-BG" sz="2400" b="1" dirty="0">
                <a:solidFill>
                  <a:srgbClr val="176653"/>
                </a:solidFill>
              </a:rPr>
              <a:t>Битка за истината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bg-BG" sz="2400" b="1" dirty="0"/>
              <a:t>Истината срещу лъжата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bg-BG" sz="2400" b="1" dirty="0"/>
              <a:t>Компромисът на църквата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bg-BG" sz="2400" b="1" dirty="0">
                <a:solidFill>
                  <a:srgbClr val="791974"/>
                </a:solidFill>
              </a:rPr>
              <a:t>Битка за Божието слово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bg-BG" sz="2400" b="1" dirty="0"/>
              <a:t>Сигурността в Библията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bg-BG" sz="2400" b="1" dirty="0"/>
              <a:t>Човешко разсъждение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bg-BG" sz="2400" b="1" dirty="0">
                <a:solidFill>
                  <a:srgbClr val="713518"/>
                </a:solidFill>
              </a:rPr>
              <a:t>Битка за ума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7" y="135791"/>
            <a:ext cx="622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Една война се печели или губи, битка след битка.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151727"/>
            <a:ext cx="5852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Нашата единствена защита в тази битка е да се придържаме към Исус, който е Истината и Животът и Неговото Свято Слово.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4" y="682095"/>
            <a:ext cx="62222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Когато Сатана загуби битката с преследването, той измисли нов план: компромис. Смесицата от истина и лъжи повлече милиони да прегърнат една подправена, безжизнена истина.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БИТКА ЗА ИСТИНАТА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ИСТИНАТА СРЕЩУ ЛЪЖАТА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„Исус му казва: Аз съм пътят, и истината, и животът; никой не дохожда при Отца, освен чрез Мене.”</a:t>
            </a:r>
            <a:r>
              <a:rPr lang="en-GB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Йоан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580565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Исус е Истината и следователно бащата на цялата истина (Йоан 14:6). Всичко истинско, всичко заслужаващо доверие, всичко, което е истинно, идва от Него. И Неговата истина създава живот в нас.</a:t>
            </a:r>
            <a:endParaRPr lang="en" sz="1900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881149"/>
            <a:ext cx="2807936" cy="3650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7498" y="947019"/>
            <a:ext cx="2897753" cy="3197617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126" y="4267297"/>
            <a:ext cx="3056964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6" y="5054654"/>
            <a:ext cx="511963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Следователно дяволът е работил, за да унищожи Библията, или като я крие, или я изопачава. И той го постига (макар и не напълно) чрез Римската църква през Средновековието (наричано още </a:t>
            </a:r>
            <a:br>
              <a:rPr lang="en-GB" sz="1900" b="1" dirty="0"/>
            </a:br>
            <a:r>
              <a:rPr lang="ru-RU" sz="1900" b="1" dirty="0"/>
              <a:t>„Тъмните векове“).</a:t>
            </a:r>
            <a:endParaRPr lang="en" sz="19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072380"/>
            <a:ext cx="559925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В своите сблъсъци с врага Исус използва Библията като източник на цялата истина: „Писано е“ (Мат. 4:4; 21:13).</a:t>
            </a:r>
            <a:endParaRPr lang="en" sz="19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87155" y="2823897"/>
            <a:ext cx="595684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Напротив, Сатана е бащата на лъжите (Йоан 8:44). Цялата измама, цялата злонамерена тънкост, цялата подправена истина идва от него. И техните лъжи произвеждат смърт в нас.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4400" b="1" dirty="0">
                <a:ln/>
                <a:solidFill>
                  <a:srgbClr val="A400A4"/>
                </a:solidFill>
              </a:rPr>
              <a:t>ПРЕХОДНОСТТА НА ЦЪРКВАТА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„Аз зная, че подир моето заминаване ще навлязат между вас свирепи вълци, които няма да жалят стадото; и от самите вас ще се издигнат човеци, които ще говорят извратено, та ще отвличат учениците след себе си.”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Деяния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41564" y="1533854"/>
            <a:ext cx="7770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Когато Павел се сбогува с ефеските старейшини, той изрази своята загриженост относно външните и вътрешните проблеми, с които ще се сблъскат в бъдеще (Деяния 20:29-30).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bg-BG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Хищни вълци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64 г. до 311 г. (Сердикийският едикт за толерантност) Църквата е подложена на жестоки гонения от Римската империя.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bg-BG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Перверзни мъже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Започвайки от 4-ти век, необърнатите мъже бяха въведени в Църквата, които смесиха своето езичество с истината.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36340" y="4281558"/>
            <a:ext cx="3551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Сатана използва своята „вътрешна“ стратегия, за да поквари истината и да въведе идолопоклонството и спазването на неделята в Църквата.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24373"/>
            <a:ext cx="4282309" cy="2462213"/>
            <a:chOff x="7715138" y="3877301"/>
            <a:chExt cx="4282309" cy="2462213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3877301"/>
              <a:ext cx="1424573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/>
                <a:t>Статуята на римския бог Юпитер на Капитолийския хълм в Рим беше повторно използвана и превърната в статуя на Свети Петър</a:t>
              </a:r>
              <a:endParaRPr lang="en" sz="14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8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 Павел пророкува, тези грешки бяха приети и ще останат до края сред онези, които не искат да знаят истината (2 Солунци 2:7-12). Последната битка ще се основава на компромис със съботата.</a:t>
            </a:r>
            <a:endParaRPr lang="es-ES" sz="198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БИТКА ЗА БОЖИЕТО СЛОВО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СИГУРНОСТТА В БИБЛИЯТА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„Освети ги чрез истината; Твоето слово е истина.”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Йоан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8" y="1060900"/>
            <a:ext cx="72490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Библията е непогрешимото откровение на Божията воля. Тя излага небесния план за спасението на човека.</a:t>
            </a:r>
            <a:endParaRPr lang="en" sz="1900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3" y="3881594"/>
            <a:ext cx="2732829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12853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Ако отхвърлим част от Библията (например разказа за Сътворението от Битие 1 и 2), може да отхвърлим която и да е от доктрините, които тя учи. И тогава... каква сигурност можем да имаме, за да се доверим на останалата част от Библията?</a:t>
            </a:r>
            <a:endParaRPr lang="en" sz="19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1" y="3719971"/>
            <a:ext cx="3518289" cy="1292662"/>
          </a:xfrm>
          <a:custGeom>
            <a:avLst/>
            <a:gdLst>
              <a:gd name="connsiteX0" fmla="*/ 0 w 3518289"/>
              <a:gd name="connsiteY0" fmla="*/ 0 h 1292662"/>
              <a:gd name="connsiteX1" fmla="*/ 480833 w 3518289"/>
              <a:gd name="connsiteY1" fmla="*/ 0 h 1292662"/>
              <a:gd name="connsiteX2" fmla="*/ 1067214 w 3518289"/>
              <a:gd name="connsiteY2" fmla="*/ 0 h 1292662"/>
              <a:gd name="connsiteX3" fmla="*/ 1618413 w 3518289"/>
              <a:gd name="connsiteY3" fmla="*/ 0 h 1292662"/>
              <a:gd name="connsiteX4" fmla="*/ 2099246 w 3518289"/>
              <a:gd name="connsiteY4" fmla="*/ 0 h 1292662"/>
              <a:gd name="connsiteX5" fmla="*/ 2615261 w 3518289"/>
              <a:gd name="connsiteY5" fmla="*/ 0 h 1292662"/>
              <a:gd name="connsiteX6" fmla="*/ 3518289 w 3518289"/>
              <a:gd name="connsiteY6" fmla="*/ 0 h 1292662"/>
              <a:gd name="connsiteX7" fmla="*/ 3518289 w 3518289"/>
              <a:gd name="connsiteY7" fmla="*/ 443814 h 1292662"/>
              <a:gd name="connsiteX8" fmla="*/ 3518289 w 3518289"/>
              <a:gd name="connsiteY8" fmla="*/ 861775 h 1292662"/>
              <a:gd name="connsiteX9" fmla="*/ 3518289 w 3518289"/>
              <a:gd name="connsiteY9" fmla="*/ 1292662 h 1292662"/>
              <a:gd name="connsiteX10" fmla="*/ 2896725 w 3518289"/>
              <a:gd name="connsiteY10" fmla="*/ 1292662 h 1292662"/>
              <a:gd name="connsiteX11" fmla="*/ 2380709 w 3518289"/>
              <a:gd name="connsiteY11" fmla="*/ 1292662 h 1292662"/>
              <a:gd name="connsiteX12" fmla="*/ 1899876 w 3518289"/>
              <a:gd name="connsiteY12" fmla="*/ 1292662 h 1292662"/>
              <a:gd name="connsiteX13" fmla="*/ 1278312 w 3518289"/>
              <a:gd name="connsiteY13" fmla="*/ 1292662 h 1292662"/>
              <a:gd name="connsiteX14" fmla="*/ 691930 w 3518289"/>
              <a:gd name="connsiteY14" fmla="*/ 1292662 h 1292662"/>
              <a:gd name="connsiteX15" fmla="*/ 0 w 3518289"/>
              <a:gd name="connsiteY15" fmla="*/ 1292662 h 1292662"/>
              <a:gd name="connsiteX16" fmla="*/ 0 w 3518289"/>
              <a:gd name="connsiteY16" fmla="*/ 848848 h 1292662"/>
              <a:gd name="connsiteX17" fmla="*/ 0 w 3518289"/>
              <a:gd name="connsiteY17" fmla="*/ 443814 h 1292662"/>
              <a:gd name="connsiteX18" fmla="*/ 0 w 3518289"/>
              <a:gd name="connsiteY18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9266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5922" y="130586"/>
                  <a:pt x="3476895" y="234331"/>
                  <a:pt x="3518289" y="443814"/>
                </a:cubicBezTo>
                <a:cubicBezTo>
                  <a:pt x="3559683" y="653297"/>
                  <a:pt x="3472054" y="711371"/>
                  <a:pt x="3518289" y="861775"/>
                </a:cubicBezTo>
                <a:cubicBezTo>
                  <a:pt x="3564524" y="1012179"/>
                  <a:pt x="3505710" y="1158275"/>
                  <a:pt x="3518289" y="1292662"/>
                </a:cubicBezTo>
                <a:cubicBezTo>
                  <a:pt x="3300650" y="1366233"/>
                  <a:pt x="3110359" y="1219021"/>
                  <a:pt x="2896725" y="1292662"/>
                </a:cubicBezTo>
                <a:cubicBezTo>
                  <a:pt x="2683091" y="1366303"/>
                  <a:pt x="2542308" y="1250930"/>
                  <a:pt x="2380709" y="1292662"/>
                </a:cubicBezTo>
                <a:cubicBezTo>
                  <a:pt x="2219110" y="1334394"/>
                  <a:pt x="2027003" y="1270430"/>
                  <a:pt x="1899876" y="1292662"/>
                </a:cubicBezTo>
                <a:cubicBezTo>
                  <a:pt x="1772749" y="1314894"/>
                  <a:pt x="1581906" y="1223135"/>
                  <a:pt x="1278312" y="1292662"/>
                </a:cubicBezTo>
                <a:cubicBezTo>
                  <a:pt x="974718" y="1362189"/>
                  <a:pt x="945855" y="1286666"/>
                  <a:pt x="691930" y="1292662"/>
                </a:cubicBezTo>
                <a:cubicBezTo>
                  <a:pt x="438005" y="1298658"/>
                  <a:pt x="213738" y="1286377"/>
                  <a:pt x="0" y="1292662"/>
                </a:cubicBezTo>
                <a:cubicBezTo>
                  <a:pt x="-12360" y="1140415"/>
                  <a:pt x="23668" y="943374"/>
                  <a:pt x="0" y="848848"/>
                </a:cubicBezTo>
                <a:cubicBezTo>
                  <a:pt x="-23668" y="754322"/>
                  <a:pt x="14721" y="628837"/>
                  <a:pt x="0" y="443814"/>
                </a:cubicBezTo>
                <a:cubicBezTo>
                  <a:pt x="-14721" y="258791"/>
                  <a:pt x="27175" y="109975"/>
                  <a:pt x="0" y="0"/>
                </a:cubicBezTo>
                <a:close/>
              </a:path>
              <a:path w="3518289" h="129266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397" y="190585"/>
                  <a:pt x="3486586" y="272188"/>
                  <a:pt x="3518289" y="405034"/>
                </a:cubicBezTo>
                <a:cubicBezTo>
                  <a:pt x="3549992" y="537880"/>
                  <a:pt x="3493266" y="640457"/>
                  <a:pt x="3518289" y="835921"/>
                </a:cubicBezTo>
                <a:cubicBezTo>
                  <a:pt x="3543312" y="1031385"/>
                  <a:pt x="3493949" y="1100050"/>
                  <a:pt x="3518289" y="1292662"/>
                </a:cubicBezTo>
                <a:cubicBezTo>
                  <a:pt x="3355023" y="1315541"/>
                  <a:pt x="3202065" y="1252691"/>
                  <a:pt x="3037456" y="1292662"/>
                </a:cubicBezTo>
                <a:cubicBezTo>
                  <a:pt x="2872847" y="1332633"/>
                  <a:pt x="2599002" y="1259082"/>
                  <a:pt x="2380709" y="1292662"/>
                </a:cubicBezTo>
                <a:cubicBezTo>
                  <a:pt x="2162416" y="1326242"/>
                  <a:pt x="1987808" y="1226488"/>
                  <a:pt x="1759145" y="1292662"/>
                </a:cubicBezTo>
                <a:cubicBezTo>
                  <a:pt x="1530482" y="1358836"/>
                  <a:pt x="1347236" y="1272830"/>
                  <a:pt x="1243129" y="1292662"/>
                </a:cubicBezTo>
                <a:cubicBezTo>
                  <a:pt x="1139022" y="1312494"/>
                  <a:pt x="887646" y="1229017"/>
                  <a:pt x="586381" y="1292662"/>
                </a:cubicBezTo>
                <a:cubicBezTo>
                  <a:pt x="285116" y="1356307"/>
                  <a:pt x="281014" y="1292079"/>
                  <a:pt x="0" y="1292662"/>
                </a:cubicBezTo>
                <a:cubicBezTo>
                  <a:pt x="-6369" y="1114799"/>
                  <a:pt x="11902" y="1016969"/>
                  <a:pt x="0" y="874701"/>
                </a:cubicBezTo>
                <a:cubicBezTo>
                  <a:pt x="-11902" y="732433"/>
                  <a:pt x="39269" y="564347"/>
                  <a:pt x="0" y="443814"/>
                </a:cubicBezTo>
                <a:cubicBezTo>
                  <a:pt x="-39269" y="323281"/>
                  <a:pt x="25932" y="10659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„Твоето слово е светилник на нозете ми, И виделина на пътеката ми.”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bg-BG" b="1" dirty="0">
                <a:solidFill>
                  <a:schemeClr val="accent6">
                    <a:lumMod val="50000"/>
                  </a:schemeClr>
                </a:solidFill>
              </a:rPr>
              <a:t>Пс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. 119:105)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1" y="5180688"/>
            <a:ext cx="3518289" cy="1292662"/>
          </a:xfrm>
          <a:custGeom>
            <a:avLst/>
            <a:gdLst>
              <a:gd name="connsiteX0" fmla="*/ 0 w 3518289"/>
              <a:gd name="connsiteY0" fmla="*/ 0 h 1292662"/>
              <a:gd name="connsiteX1" fmla="*/ 480833 w 3518289"/>
              <a:gd name="connsiteY1" fmla="*/ 0 h 1292662"/>
              <a:gd name="connsiteX2" fmla="*/ 1067214 w 3518289"/>
              <a:gd name="connsiteY2" fmla="*/ 0 h 1292662"/>
              <a:gd name="connsiteX3" fmla="*/ 1618413 w 3518289"/>
              <a:gd name="connsiteY3" fmla="*/ 0 h 1292662"/>
              <a:gd name="connsiteX4" fmla="*/ 2099246 w 3518289"/>
              <a:gd name="connsiteY4" fmla="*/ 0 h 1292662"/>
              <a:gd name="connsiteX5" fmla="*/ 2615261 w 3518289"/>
              <a:gd name="connsiteY5" fmla="*/ 0 h 1292662"/>
              <a:gd name="connsiteX6" fmla="*/ 3518289 w 3518289"/>
              <a:gd name="connsiteY6" fmla="*/ 0 h 1292662"/>
              <a:gd name="connsiteX7" fmla="*/ 3518289 w 3518289"/>
              <a:gd name="connsiteY7" fmla="*/ 443814 h 1292662"/>
              <a:gd name="connsiteX8" fmla="*/ 3518289 w 3518289"/>
              <a:gd name="connsiteY8" fmla="*/ 861775 h 1292662"/>
              <a:gd name="connsiteX9" fmla="*/ 3518289 w 3518289"/>
              <a:gd name="connsiteY9" fmla="*/ 1292662 h 1292662"/>
              <a:gd name="connsiteX10" fmla="*/ 2896725 w 3518289"/>
              <a:gd name="connsiteY10" fmla="*/ 1292662 h 1292662"/>
              <a:gd name="connsiteX11" fmla="*/ 2380709 w 3518289"/>
              <a:gd name="connsiteY11" fmla="*/ 1292662 h 1292662"/>
              <a:gd name="connsiteX12" fmla="*/ 1899876 w 3518289"/>
              <a:gd name="connsiteY12" fmla="*/ 1292662 h 1292662"/>
              <a:gd name="connsiteX13" fmla="*/ 1278312 w 3518289"/>
              <a:gd name="connsiteY13" fmla="*/ 1292662 h 1292662"/>
              <a:gd name="connsiteX14" fmla="*/ 691930 w 3518289"/>
              <a:gd name="connsiteY14" fmla="*/ 1292662 h 1292662"/>
              <a:gd name="connsiteX15" fmla="*/ 0 w 3518289"/>
              <a:gd name="connsiteY15" fmla="*/ 1292662 h 1292662"/>
              <a:gd name="connsiteX16" fmla="*/ 0 w 3518289"/>
              <a:gd name="connsiteY16" fmla="*/ 848848 h 1292662"/>
              <a:gd name="connsiteX17" fmla="*/ 0 w 3518289"/>
              <a:gd name="connsiteY17" fmla="*/ 443814 h 1292662"/>
              <a:gd name="connsiteX18" fmla="*/ 0 w 3518289"/>
              <a:gd name="connsiteY18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92662" fill="none" extrusionOk="0">
                <a:moveTo>
                  <a:pt x="0" y="0"/>
                </a:moveTo>
                <a:cubicBezTo>
                  <a:pt x="111924" y="-42615"/>
                  <a:pt x="311995" y="13317"/>
                  <a:pt x="480833" y="0"/>
                </a:cubicBezTo>
                <a:cubicBezTo>
                  <a:pt x="649671" y="-13317"/>
                  <a:pt x="779366" y="58285"/>
                  <a:pt x="1067214" y="0"/>
                </a:cubicBezTo>
                <a:cubicBezTo>
                  <a:pt x="1355062" y="-58285"/>
                  <a:pt x="1360774" y="56894"/>
                  <a:pt x="1618413" y="0"/>
                </a:cubicBezTo>
                <a:cubicBezTo>
                  <a:pt x="1876052" y="-56894"/>
                  <a:pt x="1909617" y="23094"/>
                  <a:pt x="2099246" y="0"/>
                </a:cubicBezTo>
                <a:cubicBezTo>
                  <a:pt x="2288875" y="-23094"/>
                  <a:pt x="2466553" y="19489"/>
                  <a:pt x="2615261" y="0"/>
                </a:cubicBezTo>
                <a:cubicBezTo>
                  <a:pt x="2763970" y="-19489"/>
                  <a:pt x="3165797" y="80140"/>
                  <a:pt x="3518289" y="0"/>
                </a:cubicBezTo>
                <a:cubicBezTo>
                  <a:pt x="3565922" y="130586"/>
                  <a:pt x="3476895" y="234331"/>
                  <a:pt x="3518289" y="443814"/>
                </a:cubicBezTo>
                <a:cubicBezTo>
                  <a:pt x="3559683" y="653297"/>
                  <a:pt x="3472054" y="711371"/>
                  <a:pt x="3518289" y="861775"/>
                </a:cubicBezTo>
                <a:cubicBezTo>
                  <a:pt x="3564524" y="1012179"/>
                  <a:pt x="3505710" y="1158275"/>
                  <a:pt x="3518289" y="1292662"/>
                </a:cubicBezTo>
                <a:cubicBezTo>
                  <a:pt x="3300650" y="1366233"/>
                  <a:pt x="3110359" y="1219021"/>
                  <a:pt x="2896725" y="1292662"/>
                </a:cubicBezTo>
                <a:cubicBezTo>
                  <a:pt x="2683091" y="1366303"/>
                  <a:pt x="2542308" y="1250930"/>
                  <a:pt x="2380709" y="1292662"/>
                </a:cubicBezTo>
                <a:cubicBezTo>
                  <a:pt x="2219110" y="1334394"/>
                  <a:pt x="2027003" y="1270430"/>
                  <a:pt x="1899876" y="1292662"/>
                </a:cubicBezTo>
                <a:cubicBezTo>
                  <a:pt x="1772749" y="1314894"/>
                  <a:pt x="1581906" y="1223135"/>
                  <a:pt x="1278312" y="1292662"/>
                </a:cubicBezTo>
                <a:cubicBezTo>
                  <a:pt x="974718" y="1362189"/>
                  <a:pt x="945855" y="1286666"/>
                  <a:pt x="691930" y="1292662"/>
                </a:cubicBezTo>
                <a:cubicBezTo>
                  <a:pt x="438005" y="1298658"/>
                  <a:pt x="213738" y="1286377"/>
                  <a:pt x="0" y="1292662"/>
                </a:cubicBezTo>
                <a:cubicBezTo>
                  <a:pt x="-12360" y="1140415"/>
                  <a:pt x="23668" y="943374"/>
                  <a:pt x="0" y="848848"/>
                </a:cubicBezTo>
                <a:cubicBezTo>
                  <a:pt x="-23668" y="754322"/>
                  <a:pt x="14721" y="628837"/>
                  <a:pt x="0" y="443814"/>
                </a:cubicBezTo>
                <a:cubicBezTo>
                  <a:pt x="-14721" y="258791"/>
                  <a:pt x="27175" y="109975"/>
                  <a:pt x="0" y="0"/>
                </a:cubicBezTo>
                <a:close/>
              </a:path>
              <a:path w="3518289" h="1292662" stroke="0" extrusionOk="0">
                <a:moveTo>
                  <a:pt x="0" y="0"/>
                </a:moveTo>
                <a:cubicBezTo>
                  <a:pt x="124248" y="-60896"/>
                  <a:pt x="360331" y="29688"/>
                  <a:pt x="516016" y="0"/>
                </a:cubicBezTo>
                <a:cubicBezTo>
                  <a:pt x="671701" y="-29688"/>
                  <a:pt x="850804" y="32662"/>
                  <a:pt x="1172763" y="0"/>
                </a:cubicBezTo>
                <a:cubicBezTo>
                  <a:pt x="1494722" y="-32662"/>
                  <a:pt x="1506049" y="9965"/>
                  <a:pt x="1653596" y="0"/>
                </a:cubicBezTo>
                <a:cubicBezTo>
                  <a:pt x="1801143" y="-9965"/>
                  <a:pt x="2127028" y="30781"/>
                  <a:pt x="2275160" y="0"/>
                </a:cubicBezTo>
                <a:cubicBezTo>
                  <a:pt x="2423292" y="-30781"/>
                  <a:pt x="2698433" y="35436"/>
                  <a:pt x="2861542" y="0"/>
                </a:cubicBezTo>
                <a:cubicBezTo>
                  <a:pt x="3024651" y="-35436"/>
                  <a:pt x="3373553" y="26306"/>
                  <a:pt x="3518289" y="0"/>
                </a:cubicBezTo>
                <a:cubicBezTo>
                  <a:pt x="3534397" y="190585"/>
                  <a:pt x="3486586" y="272188"/>
                  <a:pt x="3518289" y="405034"/>
                </a:cubicBezTo>
                <a:cubicBezTo>
                  <a:pt x="3549992" y="537880"/>
                  <a:pt x="3493266" y="640457"/>
                  <a:pt x="3518289" y="835921"/>
                </a:cubicBezTo>
                <a:cubicBezTo>
                  <a:pt x="3543312" y="1031385"/>
                  <a:pt x="3493949" y="1100050"/>
                  <a:pt x="3518289" y="1292662"/>
                </a:cubicBezTo>
                <a:cubicBezTo>
                  <a:pt x="3355023" y="1315541"/>
                  <a:pt x="3202065" y="1252691"/>
                  <a:pt x="3037456" y="1292662"/>
                </a:cubicBezTo>
                <a:cubicBezTo>
                  <a:pt x="2872847" y="1332633"/>
                  <a:pt x="2599002" y="1259082"/>
                  <a:pt x="2380709" y="1292662"/>
                </a:cubicBezTo>
                <a:cubicBezTo>
                  <a:pt x="2162416" y="1326242"/>
                  <a:pt x="1987808" y="1226488"/>
                  <a:pt x="1759145" y="1292662"/>
                </a:cubicBezTo>
                <a:cubicBezTo>
                  <a:pt x="1530482" y="1358836"/>
                  <a:pt x="1347236" y="1272830"/>
                  <a:pt x="1243129" y="1292662"/>
                </a:cubicBezTo>
                <a:cubicBezTo>
                  <a:pt x="1139022" y="1312494"/>
                  <a:pt x="887646" y="1229017"/>
                  <a:pt x="586381" y="1292662"/>
                </a:cubicBezTo>
                <a:cubicBezTo>
                  <a:pt x="285116" y="1356307"/>
                  <a:pt x="281014" y="1292079"/>
                  <a:pt x="0" y="1292662"/>
                </a:cubicBezTo>
                <a:cubicBezTo>
                  <a:pt x="-6369" y="1114799"/>
                  <a:pt x="11902" y="1016969"/>
                  <a:pt x="0" y="874701"/>
                </a:cubicBezTo>
                <a:cubicBezTo>
                  <a:pt x="-11902" y="732433"/>
                  <a:pt x="39269" y="564347"/>
                  <a:pt x="0" y="443814"/>
                </a:cubicBezTo>
                <a:cubicBezTo>
                  <a:pt x="-39269" y="323281"/>
                  <a:pt x="25932" y="1065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„Изясняването на Твоето слово просвещава, Вразумява простите.”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s-E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bg-BG" b="1" dirty="0">
                <a:solidFill>
                  <a:schemeClr val="accent1">
                    <a:lumMod val="50000"/>
                  </a:schemeClr>
                </a:solidFill>
              </a:rPr>
              <a:t>Пс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. 119:130)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В Библията намираме: стратегията на дявола; създаването; раждането, животът, смъртта, възкресението и ходатайството на Исус; опрощение на греховете; Второто пришествие; вечен живот на Новата Земя...</a:t>
            </a:r>
            <a:endParaRPr lang="en" sz="19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7" y="1768786"/>
            <a:ext cx="71636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Следователно нашата сигурност се намира само в Библията и във всяка от нейните книги, глави и стихове (2 Тим. 3:16).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400" b="1" dirty="0">
                <a:ln/>
                <a:solidFill>
                  <a:schemeClr val="accent4"/>
                </a:solidFill>
              </a:rPr>
              <a:t>ЧОВЕШКИ РАЗУМ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588008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„Има начин, който изглежда правилен, </a:t>
            </a:r>
            <a:br>
              <a:rPr lang="en-GB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но накрая води до смърт“</a:t>
            </a:r>
            <a:r>
              <a:rPr lang="en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Притчи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6494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 Бог е този, който е вдъхновил Библията, </a:t>
            </a:r>
            <a:br>
              <a:rPr lang="en-GB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кой може да я тълкува (2 Петрово 1:20; Йоан 14:26)?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203168"/>
            <a:ext cx="4360856" cy="5586738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176014"/>
            <a:ext cx="73372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за човешко разсъждение е висшата критика, която от 18 век насам предлага „академично“ тълкуване на Библията.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091434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„Но естественият човек не побира това, което е от Божия Дух, защото за него е глупост; и не може да го разбере, понеже, то се изпитва духовно.“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 </a:t>
            </a:r>
            <a:r>
              <a:rPr lang="bg-BG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съмнение врагът измисля пътища, които изглеждат правилни, но краят им е смърт (Притчи 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261577"/>
            <a:ext cx="75885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Нейният основен подход е отричането на чудесата и невъзможността за предсказване на бъдещето. При този подход, каква полза можем да извлечем от Божието слово, ако отречем неговата сила или способността му да знае бъдещето, което ни очаква?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1352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106</cp:revision>
  <dcterms:created xsi:type="dcterms:W3CDTF">2024-03-31T16:03:06Z</dcterms:created>
  <dcterms:modified xsi:type="dcterms:W3CDTF">2024-04-07T19:32:17Z</dcterms:modified>
</cp:coreProperties>
</file>