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77" r:id="rId6"/>
    <p:sldId id="258" r:id="rId7"/>
    <p:sldId id="259" r:id="rId8"/>
    <p:sldId id="278" r:id="rId9"/>
    <p:sldId id="279" r:id="rId10"/>
    <p:sldId id="260" r:id="rId11"/>
    <p:sldId id="270" r:id="rId12"/>
    <p:sldId id="275" r:id="rId13"/>
    <p:sldId id="262" r:id="rId14"/>
    <p:sldId id="281" r:id="rId15"/>
    <p:sldId id="280" r:id="rId16"/>
    <p:sldId id="282" r:id="rId17"/>
    <p:sldId id="276" r:id="rId18"/>
    <p:sldId id="283" r:id="rId19"/>
    <p:sldId id="264" r:id="rId20"/>
    <p:sldId id="272" r:id="rId21"/>
  </p:sldIdLst>
  <p:sldSz cx="12192000" cy="6858000"/>
  <p:notesSz cx="6858000" cy="9144000"/>
  <p:embeddedFontLst>
    <p:embeddedFont>
      <p:font typeface="Candara" panose="020E0502030303020204" pitchFamily="34" charset="0"/>
      <p:regular r:id="rId22"/>
      <p:bold r:id="rId23"/>
      <p:italic r:id="rId24"/>
      <p:boldItalic r:id="rId25"/>
    </p:embeddedFont>
    <p:embeddedFont>
      <p:font typeface="Castellar" panose="020A0402060406010301" pitchFamily="18" charset="0"/>
      <p:regular r:id="rId26"/>
    </p:embeddedFont>
    <p:embeddedFont>
      <p:font typeface="Constantia" panose="02030602050306030303" pitchFamily="18" charset="0"/>
      <p:regular r:id="rId27"/>
      <p:bold r:id="rId28"/>
      <p:italic r:id="rId29"/>
      <p:boldItalic r:id="rId3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39E"/>
    <a:srgbClr val="F3B844"/>
    <a:srgbClr val="4B5464"/>
    <a:srgbClr val="5B2E1A"/>
    <a:srgbClr val="F3B40C"/>
    <a:srgbClr val="DD560B"/>
    <a:srgbClr val="172526"/>
    <a:srgbClr val="DDB451"/>
    <a:srgbClr val="5D0C88"/>
    <a:srgbClr val="110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80"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 sz="2800" b="1" dirty="0">
              <a:effectLst>
                <a:outerShdw blurRad="38100" dist="38100" dir="2700000" algn="tl">
                  <a:srgbClr val="000000">
                    <a:alpha val="43137"/>
                  </a:srgbClr>
                </a:outerShdw>
              </a:effectLst>
              <a:latin typeface="Candara" panose="020E0502030303020204" pitchFamily="34" charset="0"/>
            </a:rPr>
            <a:t>Sie glaubten der Lehre CHRISTI.</a:t>
          </a:r>
        </a:p>
      </dgm:t>
    </dgm:pt>
    <dgm:pt modelId="{82D34D38-13DB-4576-8486-04428C319685}" type="parTrans" cxnId="{D2B874D4-B677-45C5-A322-1A1403208C89}">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9914A308-F811-4613-824C-68045FCDE078}" type="sibTrans" cxnId="{D2B874D4-B677-45C5-A322-1A1403208C89}">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088AA768-3988-4FE5-A467-5AD924F75B99}">
      <dgm:prSet custT="1"/>
      <dgm:spPr/>
      <dgm:t>
        <a:bodyPr/>
        <a:lstStyle/>
        <a:p>
          <a:r>
            <a:rPr lang="de-DE" sz="2800" b="1" dirty="0">
              <a:effectLst>
                <a:outerShdw blurRad="38100" dist="38100" dir="2700000" algn="tl">
                  <a:srgbClr val="000000">
                    <a:alpha val="43137"/>
                  </a:srgbClr>
                </a:outerShdw>
              </a:effectLst>
              <a:latin typeface="Candara" panose="020E0502030303020204" pitchFamily="34" charset="0"/>
            </a:rPr>
            <a:t>Wer die Gabe hatte, heilte die Kranken.</a:t>
          </a:r>
          <a:endParaRPr lang="en" sz="2800" b="1" dirty="0">
            <a:effectLst>
              <a:outerShdw blurRad="38100" dist="38100" dir="2700000" algn="tl">
                <a:srgbClr val="000000">
                  <a:alpha val="43137"/>
                </a:srgbClr>
              </a:outerShdw>
            </a:effectLst>
            <a:latin typeface="Candara" panose="020E0502030303020204" pitchFamily="34" charset="0"/>
          </a:endParaRPr>
        </a:p>
      </dgm:t>
    </dgm:pt>
    <dgm:pt modelId="{9253D168-7D2B-43BA-8551-4908C1FA4E55}" type="parTrans" cxnId="{7747CF89-EA84-4840-A20B-FBBAE87E49F7}">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0779F71C-ADAF-4771-9F64-CCD72301F34C}" type="sibTrans" cxnId="{7747CF89-EA84-4840-A20B-FBBAE87E49F7}">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2D528160-BE34-47B7-80F9-866245272F21}">
      <dgm:prSet custT="1"/>
      <dgm:spPr/>
      <dgm:t>
        <a:bodyPr/>
        <a:lstStyle/>
        <a:p>
          <a:r>
            <a:rPr lang="de-DE" sz="2800" b="1" dirty="0">
              <a:latin typeface="Candara" panose="020E0502030303020204" pitchFamily="34" charset="0"/>
            </a:rPr>
            <a:t>Sie hatten alle Dinge gemeinsam.</a:t>
          </a:r>
          <a:endParaRPr lang="en" sz="2800" b="1" dirty="0">
            <a:effectLst>
              <a:outerShdw blurRad="38100" dist="38100" dir="2700000" algn="tl">
                <a:srgbClr val="000000">
                  <a:alpha val="43137"/>
                </a:srgbClr>
              </a:outerShdw>
            </a:effectLst>
            <a:latin typeface="Candara" panose="020E0502030303020204" pitchFamily="34" charset="0"/>
          </a:endParaRPr>
        </a:p>
      </dgm:t>
    </dgm:pt>
    <dgm:pt modelId="{59ECCE45-B0B9-48EA-A41F-318C44FA2E8F}" type="parTrans" cxnId="{7B483920-DD1A-449F-BD31-5340E248E581}">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62FEC0E7-1AE2-411D-B02A-CEF176400244}" type="sibTrans" cxnId="{7B483920-DD1A-449F-BD31-5340E248E581}">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F95CB98C-BF16-460D-969A-F34A202CA300}">
      <dgm:prSet custT="1"/>
      <dgm:spPr/>
      <dgm:t>
        <a:bodyPr/>
        <a:lstStyle/>
        <a:p>
          <a:r>
            <a:rPr lang="de-DE" sz="2800" b="1" dirty="0">
              <a:effectLst>
                <a:outerShdw blurRad="38100" dist="38100" dir="2700000" algn="tl">
                  <a:srgbClr val="000000">
                    <a:alpha val="43137"/>
                  </a:srgbClr>
                </a:outerShdw>
              </a:effectLst>
              <a:latin typeface="Candara" panose="020E0502030303020204" pitchFamily="34" charset="0"/>
            </a:rPr>
            <a:t>Sie teilten das, was sie hatten, mit den Bedürftigen.</a:t>
          </a:r>
          <a:endParaRPr lang="en" sz="2800" b="1" dirty="0">
            <a:effectLst>
              <a:outerShdw blurRad="38100" dist="38100" dir="2700000" algn="tl">
                <a:srgbClr val="000000">
                  <a:alpha val="43137"/>
                </a:srgbClr>
              </a:outerShdw>
            </a:effectLst>
            <a:latin typeface="Candara" panose="020E0502030303020204" pitchFamily="34" charset="0"/>
          </a:endParaRPr>
        </a:p>
      </dgm:t>
    </dgm:pt>
    <dgm:pt modelId="{B590490C-A7EC-4EE6-A9FC-B68FDFB30BA3}" type="parTrans" cxnId="{8F021B66-F95D-48F4-AC4A-CDA93298A6A8}">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54BB0EBC-DB35-4C8A-9B31-D69CD3B22413}" type="sibTrans" cxnId="{8F021B66-F95D-48F4-AC4A-CDA93298A6A8}">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65413416-36FB-4EBF-A892-AB0B194B409A}">
      <dgm:prSet custT="1"/>
      <dgm:spPr/>
      <dgm:t>
        <a:bodyPr/>
        <a:lstStyle/>
        <a:p>
          <a:r>
            <a:rPr lang="de-DE" sz="2800" b="1" dirty="0">
              <a:effectLst>
                <a:outerShdw blurRad="38100" dist="38100" dir="2700000" algn="tl">
                  <a:srgbClr val="000000">
                    <a:alpha val="43137"/>
                  </a:srgbClr>
                </a:outerShdw>
              </a:effectLst>
              <a:latin typeface="Candara" panose="020E0502030303020204" pitchFamily="34" charset="0"/>
            </a:rPr>
            <a:t>Sie hatten öffentliche Versammlungen.</a:t>
          </a:r>
          <a:endParaRPr lang="en" sz="2800" b="1" dirty="0">
            <a:effectLst>
              <a:outerShdw blurRad="38100" dist="38100" dir="2700000" algn="tl">
                <a:srgbClr val="000000">
                  <a:alpha val="43137"/>
                </a:srgbClr>
              </a:outerShdw>
            </a:effectLst>
            <a:latin typeface="Candara" panose="020E0502030303020204" pitchFamily="34" charset="0"/>
          </a:endParaRPr>
        </a:p>
      </dgm:t>
    </dgm:pt>
    <dgm:pt modelId="{408D0389-1E33-40F5-BEAD-C6440870BF5F}" type="parTrans" cxnId="{B14C8772-A738-47E5-B65E-A114432E02D8}">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2D2C27BD-DF35-477D-8869-78D5C0038AA9}" type="sibTrans" cxnId="{B14C8772-A738-47E5-B65E-A114432E02D8}">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4993E7D9-ADC1-4828-B208-EE6ACC549708}">
      <dgm:prSet custT="1"/>
      <dgm:spPr/>
      <dgm:t>
        <a:bodyPr/>
        <a:lstStyle/>
        <a:p>
          <a:r>
            <a:rPr lang="de-DE" sz="2600" b="1" dirty="0">
              <a:effectLst>
                <a:outerShdw blurRad="38100" dist="38100" dir="2700000" algn="tl">
                  <a:srgbClr val="000000">
                    <a:alpha val="43137"/>
                  </a:srgbClr>
                </a:outerShdw>
              </a:effectLst>
              <a:latin typeface="Candara" panose="020E0502030303020204" pitchFamily="34" charset="0"/>
            </a:rPr>
            <a:t>Sie versammelten sich in ihren Häusern, wo sie das Abendmahl abhielten.</a:t>
          </a:r>
          <a:endParaRPr lang="en" sz="2600" b="1" dirty="0">
            <a:effectLst>
              <a:outerShdw blurRad="38100" dist="38100" dir="2700000" algn="tl">
                <a:srgbClr val="000000">
                  <a:alpha val="43137"/>
                </a:srgbClr>
              </a:outerShdw>
            </a:effectLst>
            <a:latin typeface="Candara" panose="020E0502030303020204" pitchFamily="34" charset="0"/>
          </a:endParaRPr>
        </a:p>
      </dgm:t>
    </dgm:pt>
    <dgm:pt modelId="{2494712F-D82E-4388-B8A0-C17701945099}" type="parTrans" cxnId="{CDCEA70A-3A7E-4F80-AED1-901E3BA440DA}">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0032FBBE-DA42-4847-A832-764661CC3EA1}" type="sibTrans" cxnId="{CDCEA70A-3A7E-4F80-AED1-901E3BA440DA}">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141650AB-FF20-4BDD-969A-CFBDCEAF1BA6}">
      <dgm:prSet custT="1"/>
      <dgm:spPr/>
      <dgm:t>
        <a:bodyPr/>
        <a:lstStyle/>
        <a:p>
          <a:r>
            <a:rPr lang="de-DE" sz="2800" b="1" dirty="0">
              <a:effectLst>
                <a:outerShdw blurRad="38100" dist="38100" dir="2700000" algn="tl">
                  <a:srgbClr val="000000">
                    <a:alpha val="43137"/>
                  </a:srgbClr>
                </a:outerShdw>
              </a:effectLst>
              <a:latin typeface="Candara" panose="020E0502030303020204" pitchFamily="34" charset="0"/>
            </a:rPr>
            <a:t>Sie lebten mit Freude und einem unkomplizierten Herzen.</a:t>
          </a:r>
          <a:endParaRPr lang="en" sz="2800" b="1" dirty="0">
            <a:effectLst>
              <a:outerShdw blurRad="38100" dist="38100" dir="2700000" algn="tl">
                <a:srgbClr val="000000">
                  <a:alpha val="43137"/>
                </a:srgbClr>
              </a:outerShdw>
            </a:effectLst>
            <a:latin typeface="Candara" panose="020E0502030303020204" pitchFamily="34" charset="0"/>
          </a:endParaRPr>
        </a:p>
      </dgm:t>
    </dgm:pt>
    <dgm:pt modelId="{B276DC85-5A87-4FF0-B546-F2E43F72B709}" type="parTrans" cxnId="{E0F42A2C-FA0F-4B92-B088-DD2AAE769D58}">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6FDA5D5A-9505-45DC-91B6-0ABBCAE578F6}" type="sibTrans" cxnId="{E0F42A2C-FA0F-4B92-B088-DD2AAE769D58}">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93A148E9-B8AA-407B-B1F2-22A51E813557}">
      <dgm:prSet custT="1"/>
      <dgm:spPr/>
      <dgm:t>
        <a:bodyPr/>
        <a:lstStyle/>
        <a:p>
          <a:r>
            <a:rPr lang="en" sz="2800" b="1" dirty="0">
              <a:effectLst>
                <a:outerShdw blurRad="38100" dist="38100" dir="2700000" algn="tl">
                  <a:srgbClr val="000000">
                    <a:alpha val="43137"/>
                  </a:srgbClr>
                </a:outerShdw>
              </a:effectLst>
              <a:latin typeface="Candara" panose="020E0502030303020204" pitchFamily="34" charset="0"/>
            </a:rPr>
            <a:t>Sie priesen GOTT!</a:t>
          </a:r>
        </a:p>
      </dgm:t>
    </dgm:pt>
    <dgm:pt modelId="{7593432B-D79D-49F0-AFB8-77FCC91097F5}" type="parTrans" cxnId="{AAB56C2B-05B7-494E-AE48-F64CDE4A990D}">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6DDB776C-40D2-4934-BE71-5A7DF02CAD49}" type="sibTrans" cxnId="{AAB56C2B-05B7-494E-AE48-F64CDE4A990D}">
      <dgm:prSet/>
      <dgm:spPr/>
      <dgm:t>
        <a:bodyPr/>
        <a:lstStyle/>
        <a:p>
          <a:endParaRPr lang="es-ES" sz="2800" b="1">
            <a:effectLst>
              <a:outerShdw blurRad="38100" dist="38100" dir="2700000" algn="tl">
                <a:srgbClr val="000000">
                  <a:alpha val="43137"/>
                </a:srgbClr>
              </a:outerShdw>
            </a:effectLst>
            <a:latin typeface="Candara" panose="020E0502030303020204" pitchFamily="34" charset="0"/>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634915" y="127"/>
          <a:ext cx="11417176" cy="489402"/>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en" sz="2800" b="1" kern="1200" dirty="0">
              <a:effectLst>
                <a:outerShdw blurRad="38100" dist="38100" dir="2700000" algn="tl">
                  <a:srgbClr val="000000">
                    <a:alpha val="43137"/>
                  </a:srgbClr>
                </a:outerShdw>
              </a:effectLst>
              <a:latin typeface="Candara" panose="020E0502030303020204" pitchFamily="34" charset="0"/>
            </a:rPr>
            <a:t>Sie glaubten der Lehre CHRISTI.</a:t>
          </a:r>
        </a:p>
      </dsp:txBody>
      <dsp:txXfrm rot="10800000">
        <a:off x="757265" y="127"/>
        <a:ext cx="11294826" cy="489402"/>
      </dsp:txXfrm>
    </dsp:sp>
    <dsp:sp modelId="{593C632F-6E4E-4DF9-875E-7FAFF6294EA5}">
      <dsp:nvSpPr>
        <dsp:cNvPr id="0" name=""/>
        <dsp:cNvSpPr/>
      </dsp:nvSpPr>
      <dsp:spPr>
        <a:xfrm>
          <a:off x="491078" y="127"/>
          <a:ext cx="489402" cy="489402"/>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634915" y="635620"/>
          <a:ext cx="11417176" cy="489402"/>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latin typeface="Candara" panose="020E0502030303020204" pitchFamily="34" charset="0"/>
            </a:rPr>
            <a:t>Wer die Gabe hatte, heilte die Kranken.</a:t>
          </a:r>
          <a:endParaRPr lang="en" sz="2800" b="1" kern="1200" dirty="0">
            <a:effectLst>
              <a:outerShdw blurRad="38100" dist="38100" dir="2700000" algn="tl">
                <a:srgbClr val="000000">
                  <a:alpha val="43137"/>
                </a:srgbClr>
              </a:outerShdw>
            </a:effectLst>
            <a:latin typeface="Candara" panose="020E0502030303020204" pitchFamily="34" charset="0"/>
          </a:endParaRPr>
        </a:p>
      </dsp:txBody>
      <dsp:txXfrm rot="10800000">
        <a:off x="757265" y="635620"/>
        <a:ext cx="11294826" cy="489402"/>
      </dsp:txXfrm>
    </dsp:sp>
    <dsp:sp modelId="{B771A9FD-1A36-4F4E-B943-39A76BEC5DD4}">
      <dsp:nvSpPr>
        <dsp:cNvPr id="0" name=""/>
        <dsp:cNvSpPr/>
      </dsp:nvSpPr>
      <dsp:spPr>
        <a:xfrm>
          <a:off x="491078" y="635620"/>
          <a:ext cx="489402" cy="489402"/>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634915" y="1271114"/>
          <a:ext cx="11417176" cy="489402"/>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latin typeface="Candara" panose="020E0502030303020204" pitchFamily="34" charset="0"/>
            </a:rPr>
            <a:t>Sie hatten alle Dinge gemeinsam.</a:t>
          </a:r>
          <a:endParaRPr lang="en" sz="2800" b="1" kern="1200" dirty="0">
            <a:effectLst>
              <a:outerShdw blurRad="38100" dist="38100" dir="2700000" algn="tl">
                <a:srgbClr val="000000">
                  <a:alpha val="43137"/>
                </a:srgbClr>
              </a:outerShdw>
            </a:effectLst>
            <a:latin typeface="Candara" panose="020E0502030303020204" pitchFamily="34" charset="0"/>
          </a:endParaRPr>
        </a:p>
      </dsp:txBody>
      <dsp:txXfrm rot="10800000">
        <a:off x="757265" y="1271114"/>
        <a:ext cx="11294826" cy="489402"/>
      </dsp:txXfrm>
    </dsp:sp>
    <dsp:sp modelId="{B9DA2D1F-B724-43FA-9BD2-EB7F13A6627D}">
      <dsp:nvSpPr>
        <dsp:cNvPr id="0" name=""/>
        <dsp:cNvSpPr/>
      </dsp:nvSpPr>
      <dsp:spPr>
        <a:xfrm>
          <a:off x="491078" y="1271114"/>
          <a:ext cx="489402" cy="489402"/>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634915" y="1906607"/>
          <a:ext cx="11417176" cy="489402"/>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latin typeface="Candara" panose="020E0502030303020204" pitchFamily="34" charset="0"/>
            </a:rPr>
            <a:t>Sie teilten das, was sie hatten, mit den Bedürftigen.</a:t>
          </a:r>
          <a:endParaRPr lang="en" sz="2800" b="1" kern="1200" dirty="0">
            <a:effectLst>
              <a:outerShdw blurRad="38100" dist="38100" dir="2700000" algn="tl">
                <a:srgbClr val="000000">
                  <a:alpha val="43137"/>
                </a:srgbClr>
              </a:outerShdw>
            </a:effectLst>
            <a:latin typeface="Candara" panose="020E0502030303020204" pitchFamily="34" charset="0"/>
          </a:endParaRPr>
        </a:p>
      </dsp:txBody>
      <dsp:txXfrm rot="10800000">
        <a:off x="757265" y="1906607"/>
        <a:ext cx="11294826" cy="489402"/>
      </dsp:txXfrm>
    </dsp:sp>
    <dsp:sp modelId="{36EA4B06-54A1-42F3-9F9F-6E6B3E2C1CAB}">
      <dsp:nvSpPr>
        <dsp:cNvPr id="0" name=""/>
        <dsp:cNvSpPr/>
      </dsp:nvSpPr>
      <dsp:spPr>
        <a:xfrm>
          <a:off x="491078" y="1906607"/>
          <a:ext cx="489402" cy="489402"/>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634915" y="2542100"/>
          <a:ext cx="11417176" cy="489402"/>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latin typeface="Candara" panose="020E0502030303020204" pitchFamily="34" charset="0"/>
            </a:rPr>
            <a:t>Sie hatten öffentliche Versammlungen.</a:t>
          </a:r>
          <a:endParaRPr lang="en" sz="2800" b="1" kern="1200" dirty="0">
            <a:effectLst>
              <a:outerShdw blurRad="38100" dist="38100" dir="2700000" algn="tl">
                <a:srgbClr val="000000">
                  <a:alpha val="43137"/>
                </a:srgbClr>
              </a:outerShdw>
            </a:effectLst>
            <a:latin typeface="Candara" panose="020E0502030303020204" pitchFamily="34" charset="0"/>
          </a:endParaRPr>
        </a:p>
      </dsp:txBody>
      <dsp:txXfrm rot="10800000">
        <a:off x="757265" y="2542100"/>
        <a:ext cx="11294826" cy="489402"/>
      </dsp:txXfrm>
    </dsp:sp>
    <dsp:sp modelId="{8CC3E3EE-2716-4106-81EA-17A7E5630B27}">
      <dsp:nvSpPr>
        <dsp:cNvPr id="0" name=""/>
        <dsp:cNvSpPr/>
      </dsp:nvSpPr>
      <dsp:spPr>
        <a:xfrm>
          <a:off x="491078" y="2542100"/>
          <a:ext cx="489402" cy="489402"/>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634915" y="3177594"/>
          <a:ext cx="11417176" cy="489402"/>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99060" rIns="184912" bIns="99060" numCol="1" spcCol="1270" anchor="ctr" anchorCtr="0">
          <a:noAutofit/>
        </a:bodyPr>
        <a:lstStyle/>
        <a:p>
          <a:pPr marL="0" lvl="0" indent="0" algn="ctr" defTabSz="1155700">
            <a:lnSpc>
              <a:spcPct val="90000"/>
            </a:lnSpc>
            <a:spcBef>
              <a:spcPct val="0"/>
            </a:spcBef>
            <a:spcAft>
              <a:spcPct val="35000"/>
            </a:spcAft>
            <a:buNone/>
          </a:pPr>
          <a:r>
            <a:rPr lang="de-DE" sz="2600" b="1" kern="1200" dirty="0">
              <a:effectLst>
                <a:outerShdw blurRad="38100" dist="38100" dir="2700000" algn="tl">
                  <a:srgbClr val="000000">
                    <a:alpha val="43137"/>
                  </a:srgbClr>
                </a:outerShdw>
              </a:effectLst>
              <a:latin typeface="Candara" panose="020E0502030303020204" pitchFamily="34" charset="0"/>
            </a:rPr>
            <a:t>Sie versammelten sich in ihren Häusern, wo sie das Abendmahl abhielten.</a:t>
          </a:r>
          <a:endParaRPr lang="en" sz="2600" b="1" kern="1200" dirty="0">
            <a:effectLst>
              <a:outerShdw blurRad="38100" dist="38100" dir="2700000" algn="tl">
                <a:srgbClr val="000000">
                  <a:alpha val="43137"/>
                </a:srgbClr>
              </a:outerShdw>
            </a:effectLst>
            <a:latin typeface="Candara" panose="020E0502030303020204" pitchFamily="34" charset="0"/>
          </a:endParaRPr>
        </a:p>
      </dsp:txBody>
      <dsp:txXfrm rot="10800000">
        <a:off x="757265" y="3177594"/>
        <a:ext cx="11294826" cy="489402"/>
      </dsp:txXfrm>
    </dsp:sp>
    <dsp:sp modelId="{8B3316BC-2B74-4B7F-B9A7-E865537FF35F}">
      <dsp:nvSpPr>
        <dsp:cNvPr id="0" name=""/>
        <dsp:cNvSpPr/>
      </dsp:nvSpPr>
      <dsp:spPr>
        <a:xfrm>
          <a:off x="491078" y="3177594"/>
          <a:ext cx="489402" cy="489402"/>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634915" y="3813087"/>
          <a:ext cx="11417176" cy="489402"/>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effectLst>
                <a:outerShdw blurRad="38100" dist="38100" dir="2700000" algn="tl">
                  <a:srgbClr val="000000">
                    <a:alpha val="43137"/>
                  </a:srgbClr>
                </a:outerShdw>
              </a:effectLst>
              <a:latin typeface="Candara" panose="020E0502030303020204" pitchFamily="34" charset="0"/>
            </a:rPr>
            <a:t>Sie lebten mit Freude und einem unkomplizierten Herzen.</a:t>
          </a:r>
          <a:endParaRPr lang="en" sz="2800" b="1" kern="1200" dirty="0">
            <a:effectLst>
              <a:outerShdw blurRad="38100" dist="38100" dir="2700000" algn="tl">
                <a:srgbClr val="000000">
                  <a:alpha val="43137"/>
                </a:srgbClr>
              </a:outerShdw>
            </a:effectLst>
            <a:latin typeface="Candara" panose="020E0502030303020204" pitchFamily="34" charset="0"/>
          </a:endParaRPr>
        </a:p>
      </dsp:txBody>
      <dsp:txXfrm rot="10800000">
        <a:off x="757265" y="3813087"/>
        <a:ext cx="11294826" cy="489402"/>
      </dsp:txXfrm>
    </dsp:sp>
    <dsp:sp modelId="{D889E4A5-8C3E-4785-B1C9-3C540E8153A9}">
      <dsp:nvSpPr>
        <dsp:cNvPr id="0" name=""/>
        <dsp:cNvSpPr/>
      </dsp:nvSpPr>
      <dsp:spPr>
        <a:xfrm>
          <a:off x="491078" y="3813087"/>
          <a:ext cx="489402" cy="489402"/>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634915" y="4448580"/>
          <a:ext cx="11417176" cy="489402"/>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813" tIns="106680" rIns="199136" bIns="106680" numCol="1" spcCol="1270" anchor="ctr" anchorCtr="0">
          <a:noAutofit/>
        </a:bodyPr>
        <a:lstStyle/>
        <a:p>
          <a:pPr marL="0" lvl="0" indent="0" algn="ctr" defTabSz="1244600">
            <a:lnSpc>
              <a:spcPct val="90000"/>
            </a:lnSpc>
            <a:spcBef>
              <a:spcPct val="0"/>
            </a:spcBef>
            <a:spcAft>
              <a:spcPct val="35000"/>
            </a:spcAft>
            <a:buNone/>
          </a:pPr>
          <a:r>
            <a:rPr lang="en" sz="2800" b="1" kern="1200" dirty="0">
              <a:effectLst>
                <a:outerShdw blurRad="38100" dist="38100" dir="2700000" algn="tl">
                  <a:srgbClr val="000000">
                    <a:alpha val="43137"/>
                  </a:srgbClr>
                </a:outerShdw>
              </a:effectLst>
              <a:latin typeface="Candara" panose="020E0502030303020204" pitchFamily="34" charset="0"/>
            </a:rPr>
            <a:t>Sie priesen GOTT!</a:t>
          </a:r>
        </a:p>
      </dsp:txBody>
      <dsp:txXfrm rot="10800000">
        <a:off x="757265" y="4448580"/>
        <a:ext cx="11294826" cy="489402"/>
      </dsp:txXfrm>
    </dsp:sp>
    <dsp:sp modelId="{E89E5BB7-EFAE-4919-B748-BE6D906FFF66}">
      <dsp:nvSpPr>
        <dsp:cNvPr id="0" name=""/>
        <dsp:cNvSpPr/>
      </dsp:nvSpPr>
      <dsp:spPr>
        <a:xfrm>
          <a:off x="491078" y="4448580"/>
          <a:ext cx="489402" cy="489402"/>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09/04/2024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09/04/2024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09/04/2024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rPr>
              <a:t>DIE ZENTRALE FRAGE:</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2585323"/>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rPr>
              <a:t>LIEBE ODER SELBSTSUCHT?</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830997"/>
          </a:xfrm>
          <a:prstGeom prst="rect">
            <a:avLst/>
          </a:prstGeom>
          <a:noFill/>
        </p:spPr>
        <p:txBody>
          <a:bodyPr wrap="square" rtlCol="0">
            <a:spAutoFit/>
          </a:bodyPr>
          <a:lstStyle/>
          <a:p>
            <a:pPr algn="ctr"/>
            <a:r>
              <a:rPr lang="en" sz="1600" b="1" dirty="0">
                <a:solidFill>
                  <a:schemeClr val="accent1">
                    <a:lumMod val="75000"/>
                  </a:schemeClr>
                </a:solidFill>
              </a:rPr>
              <a:t>Lektion 2, </a:t>
            </a:r>
            <a:br>
              <a:rPr lang="en" sz="1600" b="1" dirty="0">
                <a:solidFill>
                  <a:schemeClr val="accent1">
                    <a:lumMod val="75000"/>
                  </a:schemeClr>
                </a:solidFill>
              </a:rPr>
            </a:br>
            <a:r>
              <a:rPr lang="en" sz="1600" b="1" dirty="0">
                <a:solidFill>
                  <a:schemeClr val="accent1">
                    <a:lumMod val="75000"/>
                  </a:schemeClr>
                </a:solidFill>
              </a:rPr>
              <a:t>am Sabbat, 13. April 2024</a:t>
            </a:r>
          </a:p>
        </p:txBody>
      </p:sp>
      <p:pic>
        <p:nvPicPr>
          <p:cNvPr id="4" name="Grafik 3">
            <a:extLst>
              <a:ext uri="{FF2B5EF4-FFF2-40B4-BE49-F238E27FC236}">
                <a16:creationId xmlns:a16="http://schemas.microsoft.com/office/drawing/2014/main" id="{46398C5A-2568-CB90-84F6-DAACAA89D0AF}"/>
              </a:ext>
            </a:extLst>
          </p:cNvPr>
          <p:cNvPicPr>
            <a:picLocks noChangeAspect="1"/>
          </p:cNvPicPr>
          <p:nvPr/>
        </p:nvPicPr>
        <p:blipFill>
          <a:blip r:embed="rId4"/>
          <a:stretch>
            <a:fillRect/>
          </a:stretch>
        </p:blipFill>
        <p:spPr>
          <a:xfrm rot="5400000">
            <a:off x="9752698" y="4321859"/>
            <a:ext cx="4487045" cy="335309"/>
          </a:xfrm>
          <a:prstGeom prst="rect">
            <a:avLst/>
          </a:prstGeom>
        </p:spPr>
      </p:pic>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80974" y="194850"/>
            <a:ext cx="11830050" cy="6201698"/>
          </a:xfrm>
          <a:prstGeom prst="rect">
            <a:avLst/>
          </a:prstGeom>
          <a:noFill/>
        </p:spPr>
        <p:txBody>
          <a:bodyPr wrap="square">
            <a:spAutoFit/>
          </a:bodyPr>
          <a:lstStyle/>
          <a:p>
            <a:pPr algn="ctr">
              <a:spcBef>
                <a:spcPts val="600"/>
              </a:spcBef>
            </a:pPr>
            <a:r>
              <a:rPr lang="en" sz="2800" b="1" dirty="0">
                <a:latin typeface="Constantia" panose="02030602050306030303" pitchFamily="18" charset="0"/>
              </a:rPr>
              <a:t>“</a:t>
            </a:r>
            <a:r>
              <a:rPr lang="de-DE" sz="2800" b="1" dirty="0">
                <a:latin typeface="Constantia" panose="02030602050306030303" pitchFamily="18" charset="0"/>
              </a:rPr>
              <a:t>Das geheimnisvolle Wirken der Vorsehung, die zulässt, </a:t>
            </a:r>
            <a:br>
              <a:rPr lang="de-DE" sz="2800" b="1" dirty="0">
                <a:latin typeface="Constantia" panose="02030602050306030303" pitchFamily="18" charset="0"/>
              </a:rPr>
            </a:br>
            <a:r>
              <a:rPr lang="de-DE" sz="2800" b="1" dirty="0">
                <a:latin typeface="Constantia" panose="02030602050306030303" pitchFamily="18" charset="0"/>
              </a:rPr>
              <a:t>dass der Gerechte von der Hand des gottlosen Verfolgung erleidet, </a:t>
            </a:r>
            <a:br>
              <a:rPr lang="de-DE" sz="2800" b="1" dirty="0">
                <a:latin typeface="Constantia" panose="02030602050306030303" pitchFamily="18" charset="0"/>
              </a:rPr>
            </a:br>
            <a:r>
              <a:rPr lang="de-DE" sz="2800" b="1" dirty="0">
                <a:latin typeface="Constantia" panose="02030602050306030303" pitchFamily="18" charset="0"/>
              </a:rPr>
              <a:t>hat viele, die schwach im Glauben sind, </a:t>
            </a:r>
            <a:br>
              <a:rPr lang="de-DE" sz="2800" b="1" dirty="0">
                <a:latin typeface="Constantia" panose="02030602050306030303" pitchFamily="18" charset="0"/>
              </a:rPr>
            </a:br>
            <a:r>
              <a:rPr lang="de-DE" sz="2800" b="1" dirty="0">
                <a:latin typeface="Constantia" panose="02030602050306030303" pitchFamily="18" charset="0"/>
              </a:rPr>
              <a:t>schon in größte Verlegenheit gebracht. </a:t>
            </a:r>
            <a:br>
              <a:rPr lang="de-DE" sz="2800" b="1" dirty="0">
                <a:latin typeface="Constantia" panose="02030602050306030303" pitchFamily="18" charset="0"/>
              </a:rPr>
            </a:br>
            <a:r>
              <a:rPr lang="de-DE" sz="2800" b="1" dirty="0">
                <a:latin typeface="Constantia" panose="02030602050306030303" pitchFamily="18" charset="0"/>
              </a:rPr>
              <a:t>Manche sind sogar bereit, ihr Vertrauen zu GOTT wegzuwerfen, </a:t>
            </a:r>
            <a:br>
              <a:rPr lang="de-DE" sz="2800" b="1" dirty="0">
                <a:latin typeface="Constantia" panose="02030602050306030303" pitchFamily="18" charset="0"/>
              </a:rPr>
            </a:br>
            <a:r>
              <a:rPr lang="de-DE" sz="2800" b="1" dirty="0">
                <a:latin typeface="Constantia" panose="02030602050306030303" pitchFamily="18" charset="0"/>
              </a:rPr>
              <a:t>weil Er es zulässt, dass es den niederträchtigsten Menschen wohlergeht, während die besten und aufrichtigsten von ihrer grausamen Macht bedrängt und gequält werden. </a:t>
            </a:r>
          </a:p>
          <a:p>
            <a:pPr algn="ctr">
              <a:spcBef>
                <a:spcPts val="600"/>
              </a:spcBef>
            </a:pPr>
            <a:r>
              <a:rPr lang="de-DE" sz="2800" b="1" dirty="0">
                <a:latin typeface="Constantia" panose="02030602050306030303" pitchFamily="18" charset="0"/>
              </a:rPr>
              <a:t>Wie, fragt man, kann ein Gerechter und Barmherziger, dessen Macht unendlich ist, solche Ungerechtigkeit und Unterdrückung dulden? — Mit einer solchen Frage haben wir nichts zu tun. GOTT hat uns ausreichende Beweise seiner Liebe gegeben </a:t>
            </a:r>
            <a:br>
              <a:rPr lang="de-DE" sz="2800" b="1" dirty="0">
                <a:latin typeface="Constantia" panose="02030602050306030303" pitchFamily="18" charset="0"/>
              </a:rPr>
            </a:br>
            <a:r>
              <a:rPr lang="de-DE" sz="2800" b="1" dirty="0">
                <a:latin typeface="Constantia" panose="02030602050306030303" pitchFamily="18" charset="0"/>
              </a:rPr>
              <a:t>und wir sollen nicht an seiner Güte zweifeln, </a:t>
            </a:r>
            <a:br>
              <a:rPr lang="de-DE" sz="2800" b="1" dirty="0">
                <a:latin typeface="Constantia" panose="02030602050306030303" pitchFamily="18" charset="0"/>
              </a:rPr>
            </a:br>
            <a:r>
              <a:rPr lang="de-DE" sz="2800" b="1" dirty="0">
                <a:solidFill>
                  <a:schemeClr val="accent1"/>
                </a:solidFill>
                <a:latin typeface="Constantia" panose="02030602050306030303" pitchFamily="18" charset="0"/>
              </a:rPr>
              <a:t>weil wir das Wirken Seiner Vorsehung nicht zu ergründen vermögen</a:t>
            </a:r>
            <a:r>
              <a:rPr lang="en" sz="2800" b="1" dirty="0">
                <a:solidFill>
                  <a:schemeClr val="accent1"/>
                </a:solidFill>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519446"/>
            <a:ext cx="12191999" cy="369332"/>
          </a:xfrm>
          <a:prstGeom prst="rect">
            <a:avLst/>
          </a:prstGeom>
          <a:noFill/>
        </p:spPr>
        <p:txBody>
          <a:bodyPr wrap="square" rtlCol="0">
            <a:spAutoFit/>
          </a:bodyPr>
          <a:lstStyle/>
          <a:p>
            <a:pPr algn="ctr"/>
            <a:r>
              <a:rPr lang="en" b="1" dirty="0">
                <a:solidFill>
                  <a:schemeClr val="bg1"/>
                </a:solidFill>
              </a:rPr>
              <a:t>E. G. White, The Great Controversy, S. 47, Der große Kampf, S.47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5" y="2539388"/>
            <a:ext cx="9692139" cy="2123658"/>
          </a:xfrm>
          <a:prstGeom prst="rect">
            <a:avLst/>
          </a:prstGeom>
          <a:noFill/>
        </p:spPr>
        <p:txBody>
          <a:bodyPr wrap="square">
            <a:spAutoFit/>
          </a:bodyPr>
          <a:lstStyle/>
          <a:p>
            <a:pPr algn="ctr"/>
            <a:r>
              <a:rPr lang="en" sz="66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latin typeface="Candara" panose="020E0502030303020204" pitchFamily="34" charset="0"/>
              </a:rPr>
              <a:t>LEKTIONEN VON DEN ERSTEN CHRISTEN</a:t>
            </a: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4773364" cy="5828835"/>
          </a:xfrm>
          <a:prstGeom prst="rect">
            <a:avLst/>
          </a:prstGeom>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ndara" panose="020E0502030303020204" pitchFamily="34" charset="0"/>
              </a:rPr>
              <a:t>TREUE IN DER VERFOLGUNGSZEIT</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2" y="589447"/>
            <a:ext cx="10071847" cy="707886"/>
          </a:xfrm>
          <a:prstGeom prst="rect">
            <a:avLst/>
          </a:prstGeom>
          <a:noFill/>
        </p:spPr>
        <p:txBody>
          <a:bodyPr wrap="square">
            <a:spAutoFit/>
          </a:bodyPr>
          <a:lstStyle/>
          <a:p>
            <a:pPr algn="ct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t>
            </a: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Saulus aber suchte die Gemeinde zu zerstören, ging von Haus zu Haus, </a:t>
            </a:r>
            <a:b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schleppte Männer und Frauen fort und ließ sie ins Gefängnis werfen.</a:t>
            </a: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 </a:t>
            </a:r>
            <a:r>
              <a:rPr lang="en"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(Apostelg.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4854045" y="1258698"/>
            <a:ext cx="7337955" cy="5524589"/>
          </a:xfrm>
          <a:prstGeom prst="rect">
            <a:avLst/>
          </a:prstGeom>
          <a:noFill/>
        </p:spPr>
        <p:txBody>
          <a:bodyPr wrap="square" rtlCol="0">
            <a:spAutoFit/>
          </a:bodyPr>
          <a:lstStyle/>
          <a:p>
            <a:r>
              <a:rPr lang="de-DE" sz="2000" b="1" dirty="0">
                <a:latin typeface="Candara" panose="020E0502030303020204" pitchFamily="34" charset="0"/>
              </a:rPr>
              <a:t>Die Anfänge waren wirklich hoffnungsvoll: </a:t>
            </a:r>
            <a:br>
              <a:rPr lang="de-DE" sz="2000" b="1" dirty="0">
                <a:latin typeface="Candara" panose="020E0502030303020204" pitchFamily="34" charset="0"/>
              </a:rPr>
            </a:br>
            <a:r>
              <a:rPr lang="de-DE" sz="2000" b="1" dirty="0">
                <a:latin typeface="Candara" panose="020E0502030303020204" pitchFamily="34" charset="0"/>
              </a:rPr>
              <a:t>Die Zahl der Bekehrungen ging in die Tausende </a:t>
            </a:r>
            <a:br>
              <a:rPr lang="de-DE" sz="2000" b="1" dirty="0">
                <a:latin typeface="Candara" panose="020E0502030303020204" pitchFamily="34" charset="0"/>
              </a:rPr>
            </a:br>
            <a:r>
              <a:rPr lang="de-DE" sz="2000" b="1" dirty="0">
                <a:latin typeface="Candara" panose="020E0502030303020204" pitchFamily="34" charset="0"/>
              </a:rPr>
              <a:t>(Apg.2,41): </a:t>
            </a:r>
            <a:br>
              <a:rPr lang="de-DE" sz="2000" b="1" dirty="0">
                <a:latin typeface="Candara" panose="020E0502030303020204" pitchFamily="34" charset="0"/>
              </a:rPr>
            </a:br>
            <a:r>
              <a:rPr lang="de-DE" sz="2000" b="1" dirty="0">
                <a:latin typeface="Candara" panose="020E0502030303020204" pitchFamily="34" charset="0"/>
              </a:rPr>
              <a:t>„Die nun sein Wort annahmen, ließen sich taufen; </a:t>
            </a:r>
            <a:br>
              <a:rPr lang="de-DE" sz="2000" b="1" dirty="0">
                <a:latin typeface="Candara" panose="020E0502030303020204" pitchFamily="34" charset="0"/>
              </a:rPr>
            </a:br>
            <a:r>
              <a:rPr lang="de-DE" sz="2000" b="1" dirty="0">
                <a:latin typeface="Candara" panose="020E0502030303020204" pitchFamily="34" charset="0"/>
              </a:rPr>
              <a:t>und an diesem Tage wurden hinzugefügt etwa </a:t>
            </a:r>
            <a:r>
              <a:rPr lang="de-DE" sz="2400" b="1" dirty="0">
                <a:solidFill>
                  <a:srgbClr val="C00000"/>
                </a:solidFill>
                <a:latin typeface="Candara" panose="020E0502030303020204" pitchFamily="34" charset="0"/>
              </a:rPr>
              <a:t>3000</a:t>
            </a:r>
            <a:r>
              <a:rPr lang="de-DE" sz="2000" b="1" dirty="0">
                <a:solidFill>
                  <a:srgbClr val="C00000"/>
                </a:solidFill>
                <a:latin typeface="Candara" panose="020E0502030303020204" pitchFamily="34" charset="0"/>
              </a:rPr>
              <a:t> Menschen</a:t>
            </a:r>
            <a:r>
              <a:rPr lang="de-DE" sz="2000" b="1" dirty="0">
                <a:latin typeface="Candara" panose="020E0502030303020204" pitchFamily="34" charset="0"/>
              </a:rPr>
              <a:t>.“</a:t>
            </a:r>
          </a:p>
          <a:p>
            <a:pPr algn="ctr"/>
            <a:endParaRPr lang="de-DE" sz="1050" b="1" dirty="0">
              <a:latin typeface="Candara" panose="020E0502030303020204" pitchFamily="34" charset="0"/>
            </a:endParaRPr>
          </a:p>
          <a:p>
            <a:r>
              <a:rPr lang="de-DE" sz="2000" b="1" dirty="0">
                <a:latin typeface="Candara" panose="020E0502030303020204" pitchFamily="34" charset="0"/>
              </a:rPr>
              <a:t>(Apg. 4,4): </a:t>
            </a:r>
          </a:p>
          <a:p>
            <a:r>
              <a:rPr lang="de-DE" sz="2000" b="1" dirty="0">
                <a:latin typeface="Candara" panose="020E0502030303020204" pitchFamily="34" charset="0"/>
              </a:rPr>
              <a:t>„ Aber viele von denen, die das Wort gehört hatten, wurden gläubig; und die Zahl der Männer stieg auf etwa </a:t>
            </a:r>
            <a:r>
              <a:rPr lang="de-DE" sz="2400" b="1" dirty="0">
                <a:solidFill>
                  <a:srgbClr val="C00000"/>
                </a:solidFill>
                <a:latin typeface="Candara" panose="020E0502030303020204" pitchFamily="34" charset="0"/>
              </a:rPr>
              <a:t>5000</a:t>
            </a:r>
            <a:r>
              <a:rPr lang="de-DE" sz="2000" b="1" dirty="0">
                <a:latin typeface="Candara" panose="020E0502030303020204" pitchFamily="34" charset="0"/>
              </a:rPr>
              <a:t>.“</a:t>
            </a:r>
          </a:p>
          <a:p>
            <a:pPr algn="ctr"/>
            <a:endParaRPr lang="de-DE" sz="2000" b="1" dirty="0">
              <a:latin typeface="Candara" panose="020E0502030303020204" pitchFamily="34" charset="0"/>
            </a:endParaRPr>
          </a:p>
          <a:p>
            <a:r>
              <a:rPr lang="de-DE" sz="2000" b="1" dirty="0">
                <a:latin typeface="Candara" panose="020E0502030303020204" pitchFamily="34" charset="0"/>
              </a:rPr>
              <a:t>Die Gläubigen predigten mit Kraft! </a:t>
            </a:r>
            <a:br>
              <a:rPr lang="de-DE" sz="2000" b="1" dirty="0">
                <a:latin typeface="Candara" panose="020E0502030303020204" pitchFamily="34" charset="0"/>
              </a:rPr>
            </a:br>
            <a:r>
              <a:rPr lang="de-DE" sz="2000" b="1" dirty="0">
                <a:latin typeface="Candara" panose="020E0502030303020204" pitchFamily="34" charset="0"/>
              </a:rPr>
              <a:t>(Apg. 4,31): „ Und als sie gebetet hatten, erbebte die Stätte, wo sie versammelt waren; und sie wurden alle vom HEILIGEN GEIST erfüllt und redeten das WORT GOTTES mit FREIMUT.“ </a:t>
            </a:r>
          </a:p>
          <a:p>
            <a:endParaRPr lang="de-DE" sz="1050" b="1" dirty="0">
              <a:latin typeface="Candara" panose="020E0502030303020204" pitchFamily="34" charset="0"/>
            </a:endParaRPr>
          </a:p>
          <a:p>
            <a:pPr algn="ctr"/>
            <a:r>
              <a:rPr lang="de-DE" sz="2000" b="1" dirty="0">
                <a:latin typeface="Candara" panose="020E0502030303020204" pitchFamily="34" charset="0"/>
              </a:rPr>
              <a:t>(Apg. 5,42): „ und sie hörten nicht auf, </a:t>
            </a:r>
            <a:r>
              <a:rPr lang="de-DE" sz="2000" b="1" dirty="0">
                <a:solidFill>
                  <a:srgbClr val="C00000"/>
                </a:solidFill>
                <a:latin typeface="Candara" panose="020E0502030303020204" pitchFamily="34" charset="0"/>
              </a:rPr>
              <a:t>alle Tage </a:t>
            </a:r>
            <a:r>
              <a:rPr lang="de-DE" sz="2000" b="1" dirty="0">
                <a:latin typeface="Candara" panose="020E0502030303020204" pitchFamily="34" charset="0"/>
              </a:rPr>
              <a:t>im Tempel und hier und dort in den Häusern zu </a:t>
            </a:r>
            <a:r>
              <a:rPr lang="de-DE" sz="2000" b="1" dirty="0">
                <a:solidFill>
                  <a:srgbClr val="C00000"/>
                </a:solidFill>
                <a:latin typeface="Candara" panose="020E0502030303020204" pitchFamily="34" charset="0"/>
              </a:rPr>
              <a:t>lehren</a:t>
            </a:r>
            <a:r>
              <a:rPr lang="de-DE" sz="2000" b="1" dirty="0">
                <a:latin typeface="Candara" panose="020E0502030303020204" pitchFamily="34" charset="0"/>
              </a:rPr>
              <a:t> und zu </a:t>
            </a:r>
            <a:r>
              <a:rPr lang="de-DE" sz="2000" b="1" dirty="0">
                <a:solidFill>
                  <a:srgbClr val="C00000"/>
                </a:solidFill>
                <a:latin typeface="Candara" panose="020E0502030303020204" pitchFamily="34" charset="0"/>
              </a:rPr>
              <a:t>predigen</a:t>
            </a:r>
            <a:r>
              <a:rPr lang="de-DE" sz="2000" b="1" dirty="0">
                <a:latin typeface="Candara" panose="020E0502030303020204" pitchFamily="34" charset="0"/>
              </a:rPr>
              <a:t> das </a:t>
            </a:r>
            <a:r>
              <a:rPr lang="de-DE" sz="2400" b="1" dirty="0">
                <a:latin typeface="Candara" panose="020E0502030303020204" pitchFamily="34" charset="0"/>
              </a:rPr>
              <a:t>Evangelium</a:t>
            </a:r>
            <a:r>
              <a:rPr lang="de-DE" sz="2000" b="1" dirty="0">
                <a:latin typeface="Candara" panose="020E0502030303020204" pitchFamily="34" charset="0"/>
              </a:rPr>
              <a:t> von </a:t>
            </a:r>
            <a:r>
              <a:rPr lang="de-DE" sz="2400" b="1" dirty="0">
                <a:solidFill>
                  <a:srgbClr val="FFFF00"/>
                </a:solidFill>
                <a:effectLst>
                  <a:glow rad="127000">
                    <a:srgbClr val="C00000"/>
                  </a:glow>
                </a:effectLst>
                <a:latin typeface="Candara" panose="020E0502030303020204" pitchFamily="34" charset="0"/>
              </a:rPr>
              <a:t>JESUS CHRISTUS</a:t>
            </a:r>
            <a:r>
              <a:rPr lang="de-DE" sz="2000" b="1" dirty="0">
                <a:latin typeface="Candara" panose="020E0502030303020204" pitchFamily="34" charset="0"/>
              </a:rPr>
              <a:t>.“</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ndara" panose="020E0502030303020204" pitchFamily="34" charset="0"/>
              </a:rPr>
              <a:t>TREUE IN DER VERFOLGUNGSZEIT</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35554" y="589447"/>
            <a:ext cx="12156445" cy="707886"/>
          </a:xfrm>
          <a:prstGeom prst="rect">
            <a:avLst/>
          </a:prstGeom>
          <a:noFill/>
        </p:spPr>
        <p:txBody>
          <a:bodyPr wrap="square">
            <a:spAutoFit/>
          </a:bodyPr>
          <a:lstStyle/>
          <a:p>
            <a:pPr algn="ct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t>
            </a: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Saulus aber suchte die Gemeinde zu zerstören, ging von Haus zu Haus, </a:t>
            </a:r>
            <a:b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schleppte Männer und Frauen fort und ließ sie ins Gefängnis werfen.</a:t>
            </a: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 </a:t>
            </a:r>
            <a:r>
              <a:rPr lang="en"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(Apostelg. 8:3)</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97332"/>
            <a:ext cx="4169197" cy="5560667"/>
          </a:xfrm>
          <a:prstGeom prst="rect">
            <a:avLst/>
          </a:prstGeom>
          <a:effectLst>
            <a:softEdge rad="317500"/>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7249" y="1297332"/>
            <a:ext cx="4169197" cy="5414540"/>
          </a:xfrm>
          <a:prstGeom prst="rect">
            <a:avLst/>
          </a:prstGeom>
          <a:ln>
            <a:noFill/>
          </a:ln>
          <a:effectLst>
            <a:softEdge rad="112500"/>
          </a:effectLst>
        </p:spPr>
      </p:pic>
      <p:sp>
        <p:nvSpPr>
          <p:cNvPr id="22" name="CuadroTexto 21">
            <a:extLst>
              <a:ext uri="{FF2B5EF4-FFF2-40B4-BE49-F238E27FC236}">
                <a16:creationId xmlns:a16="http://schemas.microsoft.com/office/drawing/2014/main" id="{09850E4C-6815-FFDE-D86D-3C04A886721A}"/>
              </a:ext>
            </a:extLst>
          </p:cNvPr>
          <p:cNvSpPr txBox="1"/>
          <p:nvPr/>
        </p:nvSpPr>
        <p:spPr>
          <a:xfrm>
            <a:off x="3782499" y="1274480"/>
            <a:ext cx="4169197" cy="5555367"/>
          </a:xfrm>
          <a:prstGeom prst="rect">
            <a:avLst/>
          </a:prstGeom>
          <a:noFill/>
        </p:spPr>
        <p:txBody>
          <a:bodyPr wrap="square">
            <a:spAutoFit/>
          </a:bodyPr>
          <a:lstStyle/>
          <a:p>
            <a:pPr algn="ctr">
              <a:spcBef>
                <a:spcPts val="600"/>
              </a:spcBef>
            </a:pPr>
            <a:r>
              <a:rPr lang="de-DE" sz="2000" b="1" dirty="0">
                <a:latin typeface="Candara" panose="020E0502030303020204" pitchFamily="34" charset="0"/>
              </a:rPr>
              <a:t>Aber der Feind war hartnäckig. </a:t>
            </a:r>
            <a:br>
              <a:rPr lang="de-DE" sz="2000" b="1" dirty="0">
                <a:latin typeface="Candara" panose="020E0502030303020204" pitchFamily="34" charset="0"/>
              </a:rPr>
            </a:br>
            <a:r>
              <a:rPr lang="de-DE" sz="2000" b="1" dirty="0">
                <a:latin typeface="Candara" panose="020E0502030303020204" pitchFamily="34" charset="0"/>
              </a:rPr>
              <a:t>Erst Drohungen (Apg. 4,17-18):</a:t>
            </a:r>
          </a:p>
          <a:p>
            <a:pPr algn="ctr">
              <a:spcBef>
                <a:spcPts val="600"/>
              </a:spcBef>
            </a:pPr>
            <a:r>
              <a:rPr lang="de-DE" sz="2000" b="1" dirty="0">
                <a:latin typeface="Candara" panose="020E0502030303020204" pitchFamily="34" charset="0"/>
              </a:rPr>
              <a:t>„ Aber damit es nicht weiter einreiße unter dem Volk, wollen wir ihnen drohen, dass sie hinfort zu keinem Menschen in diesem Namen reden. Und sie riefen sie und geboten ihnen, keinesfalls </a:t>
            </a:r>
            <a:br>
              <a:rPr lang="de-DE" sz="2000" b="1" dirty="0">
                <a:latin typeface="Candara" panose="020E0502030303020204" pitchFamily="34" charset="0"/>
              </a:rPr>
            </a:br>
            <a:r>
              <a:rPr lang="de-DE" sz="2000" b="1" dirty="0">
                <a:latin typeface="Candara" panose="020E0502030303020204" pitchFamily="34" charset="0"/>
              </a:rPr>
              <a:t>zu verkünden oder zu lehren </a:t>
            </a:r>
            <a:br>
              <a:rPr lang="de-DE" sz="2000" b="1" dirty="0">
                <a:latin typeface="Candara" panose="020E0502030303020204" pitchFamily="34" charset="0"/>
              </a:rPr>
            </a:br>
            <a:r>
              <a:rPr lang="de-DE" sz="2000" b="1" dirty="0">
                <a:latin typeface="Candara" panose="020E0502030303020204" pitchFamily="34" charset="0"/>
              </a:rPr>
              <a:t>in dem Namen Jesu.“</a:t>
            </a:r>
          </a:p>
          <a:p>
            <a:pPr algn="ctr">
              <a:spcBef>
                <a:spcPts val="600"/>
              </a:spcBef>
            </a:pPr>
            <a:r>
              <a:rPr lang="de-DE" sz="2000" b="1" dirty="0">
                <a:latin typeface="Candara" panose="020E0502030303020204" pitchFamily="34" charset="0"/>
              </a:rPr>
              <a:t> …dann Bestrafungen (Apg. 5,40):</a:t>
            </a:r>
            <a:br>
              <a:rPr lang="de-DE" sz="2000" b="1" dirty="0">
                <a:latin typeface="Candara" panose="020E0502030303020204" pitchFamily="34" charset="0"/>
              </a:rPr>
            </a:br>
            <a:r>
              <a:rPr lang="de-DE" sz="2000" b="1" dirty="0">
                <a:latin typeface="Candara" panose="020E0502030303020204" pitchFamily="34" charset="0"/>
              </a:rPr>
              <a:t>„ und riefen die Apostel herein, schlugen sie und geboten ihnen, sie sollten nicht mehr im Namen JESU reden, und ließen sie gehen.</a:t>
            </a:r>
          </a:p>
          <a:p>
            <a:pPr algn="ctr">
              <a:spcBef>
                <a:spcPts val="600"/>
              </a:spcBef>
            </a:pPr>
            <a:r>
              <a:rPr lang="de-DE" sz="2000" b="1" dirty="0">
                <a:latin typeface="Candara" panose="020E0502030303020204" pitchFamily="34" charset="0"/>
              </a:rPr>
              <a:t>…und schließlich der Tod (Apg.7,59):</a:t>
            </a:r>
            <a:br>
              <a:rPr lang="de-DE" sz="2000" b="1" dirty="0">
                <a:latin typeface="Candara" panose="020E0502030303020204" pitchFamily="34" charset="0"/>
              </a:rPr>
            </a:br>
            <a:r>
              <a:rPr lang="de-DE" sz="2000" b="1" dirty="0">
                <a:latin typeface="Candara" panose="020E0502030303020204" pitchFamily="34" charset="0"/>
              </a:rPr>
              <a:t>„ und sie steinigten Stephanus.“</a:t>
            </a:r>
            <a:endParaRPr lang="en" sz="2000" b="1" dirty="0">
              <a:latin typeface="Candara" panose="020E0502030303020204" pitchFamily="34" charset="0"/>
            </a:endParaRPr>
          </a:p>
        </p:txBody>
      </p:sp>
    </p:spTree>
    <p:extLst>
      <p:ext uri="{BB962C8B-B14F-4D97-AF65-F5344CB8AC3E}">
        <p14:creationId xmlns:p14="http://schemas.microsoft.com/office/powerpoint/2010/main" val="42905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ndara" panose="020E0502030303020204" pitchFamily="34" charset="0"/>
              </a:rPr>
              <a:t>TREUE IN DER VERFOLGUNGSZEIT</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2" y="589447"/>
            <a:ext cx="10071847" cy="707886"/>
          </a:xfrm>
          <a:prstGeom prst="rect">
            <a:avLst/>
          </a:prstGeom>
          <a:noFill/>
        </p:spPr>
        <p:txBody>
          <a:bodyPr wrap="square">
            <a:spAutoFit/>
          </a:bodyPr>
          <a:lstStyle/>
          <a:p>
            <a:pPr algn="ct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t>
            </a: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Saulus aber suchte die Gemeinde zu zerstören, ging von Haus zu Haus, </a:t>
            </a:r>
            <a:b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schleppte Männer und Frauen fort und ließ sie ins Gefängnis werfen.</a:t>
            </a: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 </a:t>
            </a:r>
            <a:r>
              <a:rPr lang="en"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(Apostelg. 8:3)</a:t>
            </a:r>
          </a:p>
        </p:txBody>
      </p:sp>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9783" y="1623821"/>
            <a:ext cx="6079502" cy="4073267"/>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38333" y="1358888"/>
            <a:ext cx="2450122" cy="5401479"/>
          </a:xfrm>
          <a:prstGeom prst="rect">
            <a:avLst/>
          </a:prstGeom>
          <a:noFill/>
        </p:spPr>
        <p:txBody>
          <a:bodyPr wrap="square">
            <a:spAutoFit/>
          </a:bodyPr>
          <a:lstStyle/>
          <a:p>
            <a:pPr>
              <a:spcBef>
                <a:spcPts val="600"/>
              </a:spcBef>
            </a:pPr>
            <a:r>
              <a:rPr lang="de-DE" sz="2000" b="1" dirty="0">
                <a:latin typeface="Candara" panose="020E0502030303020204" pitchFamily="34" charset="0"/>
              </a:rPr>
              <a:t>Wegen der von Saulus ausgelösten Verfolgung wurden die Jünger zerstreut (Apg. 8,1): „ da zerstreuten sich alle übers Land, über Judäa und Samarien, nur die Apostel nicht.“ </a:t>
            </a:r>
          </a:p>
          <a:p>
            <a:pPr>
              <a:spcBef>
                <a:spcPts val="600"/>
              </a:spcBef>
            </a:pPr>
            <a:r>
              <a:rPr lang="de-DE" sz="2000" b="1" dirty="0">
                <a:latin typeface="Candara" panose="020E0502030303020204" pitchFamily="34" charset="0"/>
              </a:rPr>
              <a:t>Doch das Licht erlosch nicht, sondern leuchtete dank der Treue der Gläubigen in der ganzen bekannten Welt! </a:t>
            </a:r>
            <a:endParaRPr lang="en" sz="2000" b="1" dirty="0">
              <a:latin typeface="Candara" panose="020E0502030303020204" pitchFamily="34" charset="0"/>
            </a:endParaRPr>
          </a:p>
        </p:txBody>
      </p:sp>
      <p:sp>
        <p:nvSpPr>
          <p:cNvPr id="2" name="CuadroTexto 19">
            <a:extLst>
              <a:ext uri="{FF2B5EF4-FFF2-40B4-BE49-F238E27FC236}">
                <a16:creationId xmlns:a16="http://schemas.microsoft.com/office/drawing/2014/main" id="{130D9021-9302-C241-73B6-E3830B68A73D}"/>
              </a:ext>
            </a:extLst>
          </p:cNvPr>
          <p:cNvSpPr txBox="1"/>
          <p:nvPr/>
        </p:nvSpPr>
        <p:spPr>
          <a:xfrm>
            <a:off x="2475457" y="5760721"/>
            <a:ext cx="6540555" cy="1015663"/>
          </a:xfrm>
          <a:prstGeom prst="rect">
            <a:avLst/>
          </a:prstGeom>
          <a:noFill/>
        </p:spPr>
        <p:txBody>
          <a:bodyPr wrap="square">
            <a:spAutoFit/>
          </a:bodyPr>
          <a:lstStyle/>
          <a:p>
            <a:pPr algn="ctr">
              <a:spcBef>
                <a:spcPts val="600"/>
              </a:spcBef>
            </a:pPr>
            <a:r>
              <a:rPr lang="de-DE" sz="2000" b="1" dirty="0">
                <a:latin typeface="Candara" panose="020E0502030303020204" pitchFamily="34" charset="0"/>
              </a:rPr>
              <a:t>(Kol. 1,23): „ wenn ihr nur bleibt im Glauben, gegründet und fest, und nicht weicht von der Hoffnung des Evangeliums, … Sein Diener bin ich, Paulus, geworden.“ </a:t>
            </a:r>
            <a:endParaRPr lang="en" sz="2000" b="1" dirty="0">
              <a:latin typeface="Candara" panose="020E0502030303020204" pitchFamily="34" charset="0"/>
            </a:endParaRPr>
          </a:p>
        </p:txBody>
      </p:sp>
      <p:sp>
        <p:nvSpPr>
          <p:cNvPr id="7" name="CuadroTexto 19">
            <a:extLst>
              <a:ext uri="{FF2B5EF4-FFF2-40B4-BE49-F238E27FC236}">
                <a16:creationId xmlns:a16="http://schemas.microsoft.com/office/drawing/2014/main" id="{84AA5E22-5CAD-8D70-8C63-2B19DB964205}"/>
              </a:ext>
            </a:extLst>
          </p:cNvPr>
          <p:cNvSpPr txBox="1"/>
          <p:nvPr/>
        </p:nvSpPr>
        <p:spPr>
          <a:xfrm>
            <a:off x="8903013" y="1511288"/>
            <a:ext cx="3441386" cy="4862870"/>
          </a:xfrm>
          <a:prstGeom prst="rect">
            <a:avLst/>
          </a:prstGeom>
          <a:noFill/>
        </p:spPr>
        <p:txBody>
          <a:bodyPr wrap="square">
            <a:spAutoFit/>
          </a:bodyPr>
          <a:lstStyle/>
          <a:p>
            <a:pPr>
              <a:spcBef>
                <a:spcPts val="600"/>
              </a:spcBef>
            </a:pPr>
            <a:r>
              <a:rPr lang="de-DE" sz="2000" b="1" dirty="0">
                <a:latin typeface="Candara" panose="020E0502030303020204" pitchFamily="34" charset="0"/>
              </a:rPr>
              <a:t>(Apg. 8,4): </a:t>
            </a:r>
            <a:br>
              <a:rPr lang="de-DE" sz="2000" b="1" dirty="0">
                <a:latin typeface="Candara" panose="020E0502030303020204" pitchFamily="34" charset="0"/>
              </a:rPr>
            </a:br>
            <a:r>
              <a:rPr lang="de-DE" sz="2000" b="1" dirty="0">
                <a:latin typeface="Candara" panose="020E0502030303020204" pitchFamily="34" charset="0"/>
              </a:rPr>
              <a:t>„Die nun zerstreut worden waren, zogen umher und predigten das Wort.“</a:t>
            </a:r>
          </a:p>
          <a:p>
            <a:pPr>
              <a:spcBef>
                <a:spcPts val="600"/>
              </a:spcBef>
            </a:pPr>
            <a:r>
              <a:rPr lang="de-DE" sz="2000" b="1" dirty="0">
                <a:latin typeface="Candara" panose="020E0502030303020204" pitchFamily="34" charset="0"/>
              </a:rPr>
              <a:t>(Apg. 11,19-21):</a:t>
            </a:r>
            <a:br>
              <a:rPr lang="de-DE" sz="2000" b="1" dirty="0">
                <a:latin typeface="Candara" panose="020E0502030303020204" pitchFamily="34" charset="0"/>
              </a:rPr>
            </a:br>
            <a:r>
              <a:rPr lang="de-DE" sz="2000" b="1" dirty="0">
                <a:latin typeface="Candara" panose="020E0502030303020204" pitchFamily="34" charset="0"/>
              </a:rPr>
              <a:t>„… gingen bis nach Phönizien und Zypern und Antiochia und verkündigten das Wort… Und die Hand des Herrn war mit ihnen und eine große Zahl wurde gläubig und bekehrte sich zum Herrn.“</a:t>
            </a:r>
          </a:p>
          <a:p>
            <a:pPr>
              <a:spcBef>
                <a:spcPts val="600"/>
              </a:spcBef>
            </a:pPr>
            <a:r>
              <a:rPr lang="de-DE" sz="2000" b="1" dirty="0">
                <a:latin typeface="Candara" panose="020E0502030303020204" pitchFamily="34" charset="0"/>
              </a:rPr>
              <a:t>(Röm. 15,19):</a:t>
            </a:r>
            <a:br>
              <a:rPr lang="de-DE" sz="2000" b="1" dirty="0">
                <a:latin typeface="Candara" panose="020E0502030303020204" pitchFamily="34" charset="0"/>
              </a:rPr>
            </a:br>
            <a:r>
              <a:rPr lang="de-DE" sz="2000" b="1" dirty="0">
                <a:latin typeface="Candara" panose="020E0502030303020204" pitchFamily="34" charset="0"/>
              </a:rPr>
              <a:t>„ von Jerusalem aus ringsumher bis nach Illyrien“ </a:t>
            </a:r>
            <a:endParaRPr lang="en" sz="2000" b="1" dirty="0">
              <a:latin typeface="Candara" panose="020E0502030303020204" pitchFamily="34" charset="0"/>
            </a:endParaRPr>
          </a:p>
        </p:txBody>
      </p:sp>
    </p:spTree>
    <p:extLst>
      <p:ext uri="{BB962C8B-B14F-4D97-AF65-F5344CB8AC3E}">
        <p14:creationId xmlns:p14="http://schemas.microsoft.com/office/powerpoint/2010/main" val="267171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ndara" panose="020E0502030303020204" pitchFamily="34" charset="0"/>
              </a:rPr>
              <a:t>TREUE IN DER VERFOLGUNGSZEIT</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2" y="589447"/>
            <a:ext cx="10071847" cy="707886"/>
          </a:xfrm>
          <a:prstGeom prst="rect">
            <a:avLst/>
          </a:prstGeom>
          <a:noFill/>
        </p:spPr>
        <p:txBody>
          <a:bodyPr wrap="square">
            <a:spAutoFit/>
          </a:bodyPr>
          <a:lstStyle/>
          <a:p>
            <a:pPr algn="ct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t>
            </a: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Saulus aber suchte die Gemeinde zu zerstören, ging von Haus zu Haus, </a:t>
            </a:r>
            <a:b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br>
            <a:r>
              <a:rPr lang="de-DE"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schleppte Männer und Frauen fort und ließ sie ins Gefängnis werfen.</a:t>
            </a:r>
            <a:r>
              <a:rPr lang="en" sz="2000"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 </a:t>
            </a:r>
            <a:r>
              <a:rPr lang="en" b="1" dirty="0">
                <a:solidFill>
                  <a:schemeClr val="accent4">
                    <a:lumMod val="60000"/>
                    <a:lumOff val="40000"/>
                  </a:schemeClr>
                </a:solidFill>
                <a:effectLst>
                  <a:outerShdw blurRad="38100" dist="38100" dir="2700000" algn="tl">
                    <a:srgbClr val="000000">
                      <a:alpha val="43137"/>
                    </a:srgbClr>
                  </a:outerShdw>
                </a:effectLst>
                <a:latin typeface="Candara" panose="020E0502030303020204" pitchFamily="34" charset="0"/>
              </a:rPr>
              <a:t>(Apostelg. 8:3)</a:t>
            </a:r>
          </a:p>
        </p:txBody>
      </p:sp>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0993" y="1358889"/>
            <a:ext cx="7208608" cy="5168436"/>
          </a:xfrm>
          <a:prstGeom prst="rect">
            <a:avLst/>
          </a:prstGeom>
          <a:effectLst>
            <a:softEdge rad="127000"/>
          </a:effectLst>
        </p:spPr>
      </p:pic>
      <p:sp>
        <p:nvSpPr>
          <p:cNvPr id="4" name="CuadroTexto 3">
            <a:extLst>
              <a:ext uri="{FF2B5EF4-FFF2-40B4-BE49-F238E27FC236}">
                <a16:creationId xmlns:a16="http://schemas.microsoft.com/office/drawing/2014/main" id="{19DCBA40-CCCE-9C35-0B30-FA404D404B6F}"/>
              </a:ext>
            </a:extLst>
          </p:cNvPr>
          <p:cNvSpPr txBox="1"/>
          <p:nvPr/>
        </p:nvSpPr>
        <p:spPr>
          <a:xfrm>
            <a:off x="4830993" y="1358888"/>
            <a:ext cx="7208608" cy="1631216"/>
          </a:xfrm>
          <a:prstGeom prst="rect">
            <a:avLst/>
          </a:prstGeom>
          <a:noFill/>
        </p:spPr>
        <p:txBody>
          <a:bodyPr wrap="square">
            <a:spAutoFit/>
          </a:bodyPr>
          <a:lstStyle/>
          <a:p>
            <a:pPr algn="ctr">
              <a:spcBef>
                <a:spcPts val="600"/>
              </a:spcBef>
            </a:pPr>
            <a:r>
              <a:rPr lang="de-DE" sz="2000" b="1" dirty="0">
                <a:solidFill>
                  <a:srgbClr val="FFFF00"/>
                </a:solidFill>
                <a:effectLst>
                  <a:glow rad="127000">
                    <a:schemeClr val="tx1"/>
                  </a:glow>
                </a:effectLst>
                <a:latin typeface="Candara" panose="020E0502030303020204" pitchFamily="34" charset="0"/>
              </a:rPr>
              <a:t>Jesus hatte Seiner Gemeinde einen Auftrag und die Kraft gegeben, diesen weiterzuführen (Apg. 1,8): „aber ihr werdet </a:t>
            </a:r>
            <a:br>
              <a:rPr lang="de-DE" sz="2000" b="1" dirty="0">
                <a:solidFill>
                  <a:srgbClr val="FFFF00"/>
                </a:solidFill>
                <a:effectLst>
                  <a:glow rad="127000">
                    <a:schemeClr val="tx1"/>
                  </a:glow>
                </a:effectLst>
                <a:latin typeface="Candara" panose="020E0502030303020204" pitchFamily="34" charset="0"/>
              </a:rPr>
            </a:br>
            <a:r>
              <a:rPr lang="de-DE" sz="2000" b="1" dirty="0">
                <a:solidFill>
                  <a:srgbClr val="FFFF00"/>
                </a:solidFill>
                <a:effectLst>
                  <a:glow rad="127000">
                    <a:schemeClr val="tx1"/>
                  </a:glow>
                </a:effectLst>
                <a:latin typeface="Candara" panose="020E0502030303020204" pitchFamily="34" charset="0"/>
              </a:rPr>
              <a:t>die Kraft des HEILIGEN GEISTES empfangen, der auf euch kommen wird, und werdet Meine Zeugen sein in Jerusalem und in ganz Judäa und Samarien und bis an das Ende der Erde.“ </a:t>
            </a:r>
            <a:endParaRPr lang="en" sz="2000" b="1" dirty="0">
              <a:solidFill>
                <a:srgbClr val="FFFF00"/>
              </a:solidFill>
              <a:effectLst>
                <a:glow rad="127000">
                  <a:schemeClr val="tx1"/>
                </a:glow>
              </a:effectLst>
              <a:latin typeface="Candara" panose="020E0502030303020204" pitchFamily="34" charset="0"/>
            </a:endParaRPr>
          </a:p>
        </p:txBody>
      </p:sp>
      <p:sp>
        <p:nvSpPr>
          <p:cNvPr id="2" name="CuadroTexto 3">
            <a:extLst>
              <a:ext uri="{FF2B5EF4-FFF2-40B4-BE49-F238E27FC236}">
                <a16:creationId xmlns:a16="http://schemas.microsoft.com/office/drawing/2014/main" id="{FBAB0846-42CF-E25E-09A3-773F0502B61D}"/>
              </a:ext>
            </a:extLst>
          </p:cNvPr>
          <p:cNvSpPr txBox="1"/>
          <p:nvPr/>
        </p:nvSpPr>
        <p:spPr>
          <a:xfrm>
            <a:off x="152399" y="1358888"/>
            <a:ext cx="4678594" cy="2893100"/>
          </a:xfrm>
          <a:prstGeom prst="rect">
            <a:avLst/>
          </a:prstGeom>
          <a:noFill/>
        </p:spPr>
        <p:txBody>
          <a:bodyPr wrap="square">
            <a:spAutoFit/>
          </a:bodyPr>
          <a:lstStyle/>
          <a:p>
            <a:pPr algn="ctr">
              <a:spcBef>
                <a:spcPts val="600"/>
              </a:spcBef>
            </a:pPr>
            <a:r>
              <a:rPr lang="de-DE" sz="2600" b="1" dirty="0">
                <a:latin typeface="Candara" panose="020E0502030303020204" pitchFamily="34" charset="0"/>
              </a:rPr>
              <a:t>Keine Macht, </a:t>
            </a:r>
            <a:br>
              <a:rPr lang="de-DE" sz="2600" b="1" dirty="0">
                <a:latin typeface="Candara" panose="020E0502030303020204" pitchFamily="34" charset="0"/>
              </a:rPr>
            </a:br>
            <a:r>
              <a:rPr lang="de-DE" sz="2600" b="1" dirty="0">
                <a:latin typeface="Candara" panose="020E0502030303020204" pitchFamily="34" charset="0"/>
              </a:rPr>
              <a:t>weder physisch noch geistlich, kann die Ausbreitung </a:t>
            </a:r>
            <a:br>
              <a:rPr lang="de-DE" sz="2600" b="1" dirty="0">
                <a:latin typeface="Candara" panose="020E0502030303020204" pitchFamily="34" charset="0"/>
              </a:rPr>
            </a:br>
            <a:r>
              <a:rPr lang="de-DE" sz="2600" b="1" dirty="0">
                <a:latin typeface="Candara" panose="020E0502030303020204" pitchFamily="34" charset="0"/>
              </a:rPr>
              <a:t>des Evangeliums verhindern </a:t>
            </a:r>
            <a:br>
              <a:rPr lang="de-DE" sz="2600" b="1" dirty="0">
                <a:latin typeface="Candara" panose="020E0502030303020204" pitchFamily="34" charset="0"/>
              </a:rPr>
            </a:br>
            <a:r>
              <a:rPr lang="de-DE" sz="2600" b="1" dirty="0">
                <a:latin typeface="Candara" panose="020E0502030303020204" pitchFamily="34" charset="0"/>
              </a:rPr>
              <a:t>(</a:t>
            </a:r>
            <a:r>
              <a:rPr lang="de-DE" sz="2600" b="1" dirty="0" err="1">
                <a:latin typeface="Candara" panose="020E0502030303020204" pitchFamily="34" charset="0"/>
              </a:rPr>
              <a:t>Mt</a:t>
            </a:r>
            <a:r>
              <a:rPr lang="de-DE" sz="2600" b="1" dirty="0">
                <a:latin typeface="Candara" panose="020E0502030303020204" pitchFamily="34" charset="0"/>
              </a:rPr>
              <a:t> 16,18): </a:t>
            </a:r>
            <a:br>
              <a:rPr lang="de-DE" sz="2600" b="1" dirty="0">
                <a:latin typeface="Candara" panose="020E0502030303020204" pitchFamily="34" charset="0"/>
              </a:rPr>
            </a:br>
            <a:r>
              <a:rPr lang="de-DE" sz="2600" b="1" dirty="0">
                <a:latin typeface="Candara" panose="020E0502030303020204" pitchFamily="34" charset="0"/>
              </a:rPr>
              <a:t>„und die Pforten der Hölle sollen sie nicht überwältigen!“ </a:t>
            </a:r>
          </a:p>
        </p:txBody>
      </p:sp>
      <p:sp>
        <p:nvSpPr>
          <p:cNvPr id="6" name="CuadroTexto 3">
            <a:extLst>
              <a:ext uri="{FF2B5EF4-FFF2-40B4-BE49-F238E27FC236}">
                <a16:creationId xmlns:a16="http://schemas.microsoft.com/office/drawing/2014/main" id="{6FBEF294-4657-B488-8160-B31A962351D4}"/>
              </a:ext>
            </a:extLst>
          </p:cNvPr>
          <p:cNvSpPr txBox="1"/>
          <p:nvPr/>
        </p:nvSpPr>
        <p:spPr>
          <a:xfrm>
            <a:off x="152399" y="4375727"/>
            <a:ext cx="4298017" cy="2246769"/>
          </a:xfrm>
          <a:prstGeom prst="rect">
            <a:avLst/>
          </a:prstGeom>
          <a:noFill/>
        </p:spPr>
        <p:txBody>
          <a:bodyPr wrap="square">
            <a:spAutoFit/>
          </a:bodyPr>
          <a:lstStyle/>
          <a:p>
            <a:pPr algn="ctr">
              <a:spcBef>
                <a:spcPts val="600"/>
              </a:spcBef>
            </a:pPr>
            <a:r>
              <a:rPr lang="de-DE" sz="2800" b="1" dirty="0">
                <a:latin typeface="Candara" panose="020E0502030303020204" pitchFamily="34" charset="0"/>
              </a:rPr>
              <a:t>"Was wollen wir nun hierzu sagen? </a:t>
            </a:r>
            <a:br>
              <a:rPr lang="de-DE" sz="2800" b="1" dirty="0">
                <a:latin typeface="Candara" panose="020E0502030303020204" pitchFamily="34" charset="0"/>
              </a:rPr>
            </a:br>
            <a:r>
              <a:rPr lang="de-DE" sz="2800" b="1" dirty="0">
                <a:latin typeface="Candara" panose="020E0502030303020204" pitchFamily="34" charset="0"/>
              </a:rPr>
              <a:t>Ist GOTT für uns, </a:t>
            </a:r>
            <a:br>
              <a:rPr lang="de-DE" sz="2800" b="1" dirty="0">
                <a:latin typeface="Candara" panose="020E0502030303020204" pitchFamily="34" charset="0"/>
              </a:rPr>
            </a:br>
            <a:r>
              <a:rPr lang="de-DE" sz="2800" b="1" dirty="0">
                <a:latin typeface="Candara" panose="020E0502030303020204" pitchFamily="34" charset="0"/>
              </a:rPr>
              <a:t>wer kann gegen uns sein? (Röm. 8,31)</a:t>
            </a:r>
            <a:endParaRPr lang="en" sz="2800" b="1" dirty="0">
              <a:latin typeface="Candara" panose="020E0502030303020204" pitchFamily="34" charset="0"/>
            </a:endParaRPr>
          </a:p>
        </p:txBody>
      </p:sp>
    </p:spTree>
    <p:extLst>
      <p:ext uri="{BB962C8B-B14F-4D97-AF65-F5344CB8AC3E}">
        <p14:creationId xmlns:p14="http://schemas.microsoft.com/office/powerpoint/2010/main" val="33498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0" y="-76200"/>
            <a:ext cx="12191999"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ndara" panose="020E0502030303020204" pitchFamily="34" charset="0"/>
              </a:rPr>
              <a:t>HILFE FÜR DIE BEDÜRFTIGEN</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0" y="689837"/>
            <a:ext cx="12192000" cy="400110"/>
          </a:xfrm>
          <a:prstGeom prst="rect">
            <a:avLst/>
          </a:prstGeom>
          <a:noFill/>
        </p:spPr>
        <p:txBody>
          <a:bodyPr wrap="square">
            <a:spAutoFit/>
          </a:bodyPr>
          <a:lstStyle/>
          <a:p>
            <a:pPr algn="ctr"/>
            <a:r>
              <a:rPr lang="en" sz="2000" b="1" dirty="0">
                <a:solidFill>
                  <a:srgbClr val="82DAEF"/>
                </a:solidFill>
                <a:effectLst>
                  <a:outerShdw blurRad="38100" dist="38100" dir="2700000" algn="tl">
                    <a:srgbClr val="000000">
                      <a:alpha val="43137"/>
                    </a:srgbClr>
                  </a:outerShdw>
                </a:effectLst>
                <a:latin typeface="Candara" panose="020E0502030303020204" pitchFamily="34" charset="0"/>
              </a:rPr>
              <a:t>“</a:t>
            </a:r>
            <a:r>
              <a:rPr lang="de-DE" sz="2000" b="1" dirty="0">
                <a:solidFill>
                  <a:srgbClr val="82DAEF"/>
                </a:solidFill>
                <a:effectLst>
                  <a:outerShdw blurRad="38100" dist="38100" dir="2700000" algn="tl">
                    <a:srgbClr val="000000">
                      <a:alpha val="43137"/>
                    </a:srgbClr>
                  </a:outerShdw>
                </a:effectLst>
                <a:latin typeface="Candara" panose="020E0502030303020204" pitchFamily="34" charset="0"/>
              </a:rPr>
              <a:t>Sie verkauften Güter und Habe und teilten sie aus unter alle, je nachdem es einer nötig hatte.</a:t>
            </a:r>
            <a:r>
              <a:rPr lang="en" sz="2000" b="1" dirty="0">
                <a:solidFill>
                  <a:srgbClr val="82DAEF"/>
                </a:solidFill>
                <a:effectLst>
                  <a:outerShdw blurRad="38100" dist="38100" dir="2700000" algn="tl">
                    <a:srgbClr val="000000">
                      <a:alpha val="43137"/>
                    </a:srgbClr>
                  </a:outerShdw>
                </a:effectLst>
                <a:latin typeface="Candara" panose="020E0502030303020204" pitchFamily="34" charset="0"/>
              </a:rPr>
              <a:t>” </a:t>
            </a:r>
            <a:r>
              <a:rPr lang="en" b="1" dirty="0">
                <a:solidFill>
                  <a:srgbClr val="82DAEF"/>
                </a:solidFill>
                <a:effectLst>
                  <a:outerShdw blurRad="38100" dist="38100" dir="2700000" algn="tl">
                    <a:srgbClr val="000000">
                      <a:alpha val="43137"/>
                    </a:srgbClr>
                  </a:outerShdw>
                </a:effectLst>
                <a:latin typeface="Candara" panose="020E0502030303020204" pitchFamily="34" charset="0"/>
              </a:rPr>
              <a:t>(Apg.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479685" y="1273981"/>
            <a:ext cx="11572407" cy="461665"/>
          </a:xfrm>
          <a:prstGeom prst="rect">
            <a:avLst/>
          </a:prstGeom>
          <a:noFill/>
        </p:spPr>
        <p:txBody>
          <a:bodyPr wrap="square" rtlCol="0">
            <a:spAutoFit/>
          </a:bodyPr>
          <a:lstStyle/>
          <a:p>
            <a:pPr algn="ctr"/>
            <a:r>
              <a:rPr lang="de-DE" sz="2400" b="1" dirty="0">
                <a:latin typeface="Candara" panose="020E0502030303020204" pitchFamily="34" charset="0"/>
              </a:rPr>
              <a:t>Welche Wirkung hatte das Evangelium auf die ersten Christen (Apg. 2,42-47)?</a:t>
            </a:r>
            <a:endParaRPr lang="de-DE" sz="2400" dirty="0">
              <a:latin typeface="Candara" panose="020E0502030303020204" pitchFamily="34" charset="0"/>
            </a:endParaRP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1921531623"/>
              </p:ext>
            </p:extLst>
          </p:nvPr>
        </p:nvGraphicFramePr>
        <p:xfrm>
          <a:off x="0" y="1855121"/>
          <a:ext cx="12052092" cy="4938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32"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33"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34" dur="500"/>
                                        <p:tgtEl>
                                          <p:spTgt spid="13">
                                            <p:graphicEl>
                                              <a:dgm id="{593C632F-6E4E-4DF9-875E-7FAFF6294EA5}"/>
                                            </p:graphic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38" dur="500"/>
                                        <p:tgtEl>
                                          <p:spTgt spid="13">
                                            <p:graphicEl>
                                              <a:dgm id="{308687F3-EAA2-4ED6-B580-A75C6E326F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43"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44"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45" dur="500"/>
                                        <p:tgtEl>
                                          <p:spTgt spid="13">
                                            <p:graphicEl>
                                              <a:dgm id="{B771A9FD-1A36-4F4E-B943-39A76BEC5DD4}"/>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49" dur="500"/>
                                        <p:tgtEl>
                                          <p:spTgt spid="13">
                                            <p:graphicEl>
                                              <a:dgm id="{8EF119AF-0E19-4A04-A7B6-9315C2CDF1B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54"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55"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56" dur="500"/>
                                        <p:tgtEl>
                                          <p:spTgt spid="13">
                                            <p:graphicEl>
                                              <a:dgm id="{B9DA2D1F-B724-43FA-9BD2-EB7F13A6627D}"/>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60" dur="500"/>
                                        <p:tgtEl>
                                          <p:spTgt spid="13">
                                            <p:graphicEl>
                                              <a:dgm id="{674355F8-F5A9-4CCC-80EA-6DD432903CF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65"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66"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67" dur="500"/>
                                        <p:tgtEl>
                                          <p:spTgt spid="13">
                                            <p:graphicEl>
                                              <a:dgm id="{36EA4B06-54A1-42F3-9F9F-6E6B3E2C1CAB}"/>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71" dur="500"/>
                                        <p:tgtEl>
                                          <p:spTgt spid="13">
                                            <p:graphicEl>
                                              <a:dgm id="{E3358233-AB0B-499A-B985-326DDD53CC0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76"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77"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78" dur="500"/>
                                        <p:tgtEl>
                                          <p:spTgt spid="13">
                                            <p:graphicEl>
                                              <a:dgm id="{8CC3E3EE-2716-4106-81EA-17A7E5630B27}"/>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82" dur="500"/>
                                        <p:tgtEl>
                                          <p:spTgt spid="13">
                                            <p:graphicEl>
                                              <a:dgm id="{FC9F8CF2-3B20-4C2F-BDB2-BFDC4C9B239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87"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88"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89" dur="500"/>
                                        <p:tgtEl>
                                          <p:spTgt spid="13">
                                            <p:graphicEl>
                                              <a:dgm id="{8B3316BC-2B74-4B7F-B9A7-E865537FF35F}"/>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93" dur="500"/>
                                        <p:tgtEl>
                                          <p:spTgt spid="13">
                                            <p:graphicEl>
                                              <a:dgm id="{89119926-C6C4-4EA9-880F-E3207FCFD84A}"/>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98"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99"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00" dur="500"/>
                                        <p:tgtEl>
                                          <p:spTgt spid="13">
                                            <p:graphicEl>
                                              <a:dgm id="{D889E4A5-8C3E-4785-B1C9-3C540E8153A9}"/>
                                            </p:graphicEl>
                                          </p:spTgt>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04" dur="500"/>
                                        <p:tgtEl>
                                          <p:spTgt spid="13">
                                            <p:graphicEl>
                                              <a:dgm id="{FC273BEF-115B-4D1F-847D-6649371DF806}"/>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09"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10"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11" dur="500"/>
                                        <p:tgtEl>
                                          <p:spTgt spid="13">
                                            <p:graphicEl>
                                              <a:dgm id="{E89E5BB7-EFAE-4919-B748-BE6D906FFF66}"/>
                                            </p:graphicEl>
                                          </p:spTgt>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15" dur="500"/>
                                        <p:tgtEl>
                                          <p:spTgt spid="13">
                                            <p:graphicEl>
                                              <a:dgm id="{4E896A66-4610-42C5-8BC4-A177A6D9C6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4661940" cy="1446550"/>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ndara" panose="020E0502030303020204" pitchFamily="34" charset="0"/>
              </a:rPr>
              <a:t>HILFE FÜR DIE BEDÜRFTIGEN</a:t>
            </a:r>
          </a:p>
        </p:txBody>
      </p:sp>
      <p:sp>
        <p:nvSpPr>
          <p:cNvPr id="4" name="CuadroTexto 3">
            <a:extLst>
              <a:ext uri="{FF2B5EF4-FFF2-40B4-BE49-F238E27FC236}">
                <a16:creationId xmlns:a16="http://schemas.microsoft.com/office/drawing/2014/main" id="{BA56BC4E-403C-4648-5D22-445B4EFC8274}"/>
              </a:ext>
            </a:extLst>
          </p:cNvPr>
          <p:cNvSpPr txBox="1"/>
          <p:nvPr/>
        </p:nvSpPr>
        <p:spPr>
          <a:xfrm>
            <a:off x="4202129" y="26977"/>
            <a:ext cx="7975268" cy="707886"/>
          </a:xfrm>
          <a:prstGeom prst="rect">
            <a:avLst/>
          </a:prstGeom>
          <a:noFill/>
        </p:spPr>
        <p:txBody>
          <a:bodyPr wrap="square">
            <a:spAutoFit/>
          </a:bodyPr>
          <a:lstStyle/>
          <a:p>
            <a:pPr algn="ctr"/>
            <a:r>
              <a:rPr lang="en" sz="2000" b="1" dirty="0">
                <a:solidFill>
                  <a:srgbClr val="82DAEF"/>
                </a:solidFill>
                <a:effectLst>
                  <a:outerShdw blurRad="38100" dist="38100" dir="2700000" algn="tl">
                    <a:srgbClr val="000000">
                      <a:alpha val="43137"/>
                    </a:srgbClr>
                  </a:outerShdw>
                </a:effectLst>
                <a:latin typeface="Candara" panose="020E0502030303020204" pitchFamily="34" charset="0"/>
              </a:rPr>
              <a:t>“</a:t>
            </a:r>
            <a:r>
              <a:rPr lang="de-DE" sz="2000" b="1" dirty="0">
                <a:solidFill>
                  <a:srgbClr val="82DAEF"/>
                </a:solidFill>
                <a:effectLst>
                  <a:outerShdw blurRad="38100" dist="38100" dir="2700000" algn="tl">
                    <a:srgbClr val="000000">
                      <a:alpha val="43137"/>
                    </a:srgbClr>
                  </a:outerShdw>
                </a:effectLst>
                <a:latin typeface="Candara" panose="020E0502030303020204" pitchFamily="34" charset="0"/>
              </a:rPr>
              <a:t>Sie verkauften Güter und Habe und teilten sie aus unter alle, je nachdem es einer nötig hatte.</a:t>
            </a:r>
            <a:r>
              <a:rPr lang="en" sz="2000" b="1" dirty="0">
                <a:solidFill>
                  <a:srgbClr val="82DAEF"/>
                </a:solidFill>
                <a:effectLst>
                  <a:outerShdw blurRad="38100" dist="38100" dir="2700000" algn="tl">
                    <a:srgbClr val="000000">
                      <a:alpha val="43137"/>
                    </a:srgbClr>
                  </a:outerShdw>
                </a:effectLst>
                <a:latin typeface="Candara" panose="020E0502030303020204" pitchFamily="34" charset="0"/>
              </a:rPr>
              <a:t>” </a:t>
            </a:r>
            <a:r>
              <a:rPr lang="en" b="1" dirty="0">
                <a:solidFill>
                  <a:srgbClr val="82DAEF"/>
                </a:solidFill>
                <a:effectLst>
                  <a:outerShdw blurRad="38100" dist="38100" dir="2700000" algn="tl">
                    <a:srgbClr val="000000">
                      <a:alpha val="43137"/>
                    </a:srgbClr>
                  </a:outerShdw>
                </a:effectLst>
                <a:latin typeface="Candara" panose="020E0502030303020204" pitchFamily="34" charset="0"/>
              </a:rPr>
              <a:t>(Apg. 2:45)</a:t>
            </a:r>
          </a:p>
        </p:txBody>
      </p:sp>
      <p:sp>
        <p:nvSpPr>
          <p:cNvPr id="7" name="CuadroTexto 6">
            <a:extLst>
              <a:ext uri="{FF2B5EF4-FFF2-40B4-BE49-F238E27FC236}">
                <a16:creationId xmlns:a16="http://schemas.microsoft.com/office/drawing/2014/main" id="{3A1E6DFE-F76B-7E05-1F17-366C9B1E686D}"/>
              </a:ext>
            </a:extLst>
          </p:cNvPr>
          <p:cNvSpPr txBox="1"/>
          <p:nvPr/>
        </p:nvSpPr>
        <p:spPr>
          <a:xfrm>
            <a:off x="4699001" y="1264950"/>
            <a:ext cx="3303276" cy="2246769"/>
          </a:xfrm>
          <a:prstGeom prst="rect">
            <a:avLst/>
          </a:prstGeom>
          <a:noFill/>
        </p:spPr>
        <p:txBody>
          <a:bodyPr wrap="square" rtlCol="0">
            <a:spAutoFit/>
          </a:bodyPr>
          <a:lstStyle/>
          <a:p>
            <a:pPr algn="ctr">
              <a:spcBef>
                <a:spcPts val="600"/>
              </a:spcBef>
            </a:pPr>
            <a:r>
              <a:rPr lang="de-DE" sz="2000" b="1" dirty="0">
                <a:latin typeface="Candara" panose="020E0502030303020204" pitchFamily="34" charset="0"/>
              </a:rPr>
              <a:t>Als Botschafter CHRISTI ahmten sie JESUS nach. Indem sie sich um die Bedürfnisse der Menschen in ihrer Umgebung kümmerten, gewannen sie die Gunst der ganzen Stadt.</a:t>
            </a:r>
            <a:endParaRPr lang="en" sz="2000" b="1" dirty="0">
              <a:latin typeface="Candara" panose="020E0502030303020204" pitchFamily="34" charset="0"/>
            </a:endParaRPr>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648" y="3429000"/>
            <a:ext cx="3422875" cy="3727884"/>
          </a:xfrm>
          <a:prstGeom prst="rect">
            <a:avLst/>
          </a:prstGeom>
          <a:effectLst>
            <a:softEdge rad="317500"/>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9337" y="999412"/>
            <a:ext cx="4138060" cy="5480874"/>
          </a:xfrm>
          <a:prstGeom prst="rect">
            <a:avLst/>
          </a:prstGeom>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765" y="1704317"/>
            <a:ext cx="3944070" cy="3027074"/>
          </a:xfrm>
          <a:prstGeom prst="rect">
            <a:avLst/>
          </a:prstGeom>
        </p:spPr>
      </p:pic>
      <p:sp>
        <p:nvSpPr>
          <p:cNvPr id="9" name="CuadroTexto 8">
            <a:extLst>
              <a:ext uri="{FF2B5EF4-FFF2-40B4-BE49-F238E27FC236}">
                <a16:creationId xmlns:a16="http://schemas.microsoft.com/office/drawing/2014/main" id="{0D265ACD-0ABF-713C-FFA4-2C42EDEF12C9}"/>
              </a:ext>
            </a:extLst>
          </p:cNvPr>
          <p:cNvSpPr txBox="1"/>
          <p:nvPr/>
        </p:nvSpPr>
        <p:spPr>
          <a:xfrm>
            <a:off x="202765" y="5145003"/>
            <a:ext cx="3944070" cy="1323439"/>
          </a:xfrm>
          <a:prstGeom prst="rect">
            <a:avLst/>
          </a:prstGeom>
          <a:noFill/>
        </p:spPr>
        <p:txBody>
          <a:bodyPr wrap="square">
            <a:spAutoFit/>
          </a:bodyPr>
          <a:lstStyle/>
          <a:p>
            <a:pPr algn="ctr">
              <a:spcBef>
                <a:spcPts val="600"/>
              </a:spcBef>
            </a:pPr>
            <a:r>
              <a:rPr lang="de-DE" sz="2000" b="1" dirty="0">
                <a:latin typeface="Candara" panose="020E0502030303020204" pitchFamily="34" charset="0"/>
              </a:rPr>
              <a:t>Nach wie vor muss die Gemeinde von der Liebe der Christen zueinander und von der Sorge </a:t>
            </a:r>
            <a:br>
              <a:rPr lang="de-DE" sz="2000" b="1" dirty="0">
                <a:latin typeface="Candara" panose="020E0502030303020204" pitchFamily="34" charset="0"/>
              </a:rPr>
            </a:br>
            <a:r>
              <a:rPr lang="de-DE" sz="2000" b="1" dirty="0">
                <a:latin typeface="Candara" panose="020E0502030303020204" pitchFamily="34" charset="0"/>
              </a:rPr>
              <a:t>um ihre Gemeinde geprägt sein.</a:t>
            </a:r>
            <a:endParaRPr lang="en" sz="2000" b="1" dirty="0">
              <a:latin typeface="Candara" panose="020E0502030303020204" pitchFamily="34" charset="0"/>
            </a:endParaRPr>
          </a:p>
        </p:txBody>
      </p:sp>
    </p:spTree>
    <p:extLst>
      <p:ext uri="{BB962C8B-B14F-4D97-AF65-F5344CB8AC3E}">
        <p14:creationId xmlns:p14="http://schemas.microsoft.com/office/powerpoint/2010/main" val="42655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53" presetClass="entr" presetSubtype="528"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42204"/>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ndara" panose="020E0502030303020204" pitchFamily="34" charset="0"/>
              </a:rPr>
              <a:t>LIEBE, UNSER ERKENNUNGSZEICHEN</a:t>
            </a: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39842"/>
            <a:ext cx="7027546" cy="707886"/>
          </a:xfrm>
          <a:prstGeom prst="rect">
            <a:avLst/>
          </a:prstGeom>
          <a:noFill/>
        </p:spPr>
        <p:txBody>
          <a:bodyPr wrap="square">
            <a:spAutoFit/>
          </a:bodyPr>
          <a:lstStyle/>
          <a:p>
            <a:pPr algn="ctr"/>
            <a:r>
              <a:rPr lang="en" sz="2000" b="1" dirty="0">
                <a:solidFill>
                  <a:schemeClr val="bg1"/>
                </a:solidFill>
                <a:effectLst>
                  <a:outerShdw blurRad="38100" dist="38100" dir="2700000" algn="tl">
                    <a:srgbClr val="000000">
                      <a:alpha val="43137"/>
                    </a:srgbClr>
                  </a:outerShdw>
                </a:effectLst>
                <a:latin typeface="Candara" panose="020E0502030303020204" pitchFamily="34" charset="0"/>
              </a:rPr>
              <a:t>“</a:t>
            </a:r>
            <a:r>
              <a:rPr lang="de-DE" sz="2000" b="1" dirty="0">
                <a:solidFill>
                  <a:schemeClr val="bg1"/>
                </a:solidFill>
                <a:effectLst>
                  <a:outerShdw blurRad="38100" dist="38100" dir="2700000" algn="tl">
                    <a:srgbClr val="000000">
                      <a:alpha val="43137"/>
                    </a:srgbClr>
                  </a:outerShdw>
                </a:effectLst>
                <a:latin typeface="Candara" panose="020E0502030303020204" pitchFamily="34" charset="0"/>
              </a:rPr>
              <a:t>Daran wird jedermann erkennen, dass ihr meine Jünger seid, wenn ihr Liebe untereinander habt.</a:t>
            </a:r>
            <a:r>
              <a:rPr lang="en" sz="2000" b="1" dirty="0">
                <a:solidFill>
                  <a:schemeClr val="bg1"/>
                </a:solidFill>
                <a:effectLst>
                  <a:outerShdw blurRad="38100" dist="38100" dir="2700000" algn="tl">
                    <a:srgbClr val="000000">
                      <a:alpha val="43137"/>
                    </a:srgbClr>
                  </a:outerShdw>
                </a:effectLst>
                <a:latin typeface="Candara" panose="020E0502030303020204" pitchFamily="34" charset="0"/>
              </a:rPr>
              <a:t>” </a:t>
            </a:r>
            <a:r>
              <a:rPr lang="en" b="1" dirty="0">
                <a:solidFill>
                  <a:schemeClr val="bg1"/>
                </a:solidFill>
                <a:effectLst>
                  <a:outerShdw blurRad="38100" dist="38100" dir="2700000" algn="tl">
                    <a:srgbClr val="000000">
                      <a:alpha val="43137"/>
                    </a:srgbClr>
                  </a:outerShdw>
                </a:effectLst>
                <a:latin typeface="Candara" panose="020E0502030303020204" pitchFamily="34" charset="0"/>
              </a:rPr>
              <a:t>(Joh.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080047" y="2114541"/>
            <a:ext cx="7018020" cy="1015663"/>
          </a:xfrm>
          <a:prstGeom prst="rect">
            <a:avLst/>
          </a:prstGeom>
          <a:noFill/>
        </p:spPr>
        <p:txBody>
          <a:bodyPr wrap="square" rtlCol="0">
            <a:spAutoFit/>
          </a:bodyPr>
          <a:lstStyle/>
          <a:p>
            <a:pPr algn="ctr">
              <a:spcBef>
                <a:spcPts val="600"/>
              </a:spcBef>
            </a:pPr>
            <a:r>
              <a:rPr lang="de-DE" sz="2000" b="1" dirty="0">
                <a:latin typeface="Candara" panose="020E0502030303020204" pitchFamily="34" charset="0"/>
              </a:rPr>
              <a:t>Jede der an dem kosmischen Konflikt beteiligten Parteien </a:t>
            </a:r>
            <a:br>
              <a:rPr lang="de-DE" sz="2000" b="1" dirty="0">
                <a:latin typeface="Candara" panose="020E0502030303020204" pitchFamily="34" charset="0"/>
              </a:rPr>
            </a:br>
            <a:r>
              <a:rPr lang="de-DE" sz="2000" b="1" dirty="0">
                <a:latin typeface="Candara" panose="020E0502030303020204" pitchFamily="34" charset="0"/>
              </a:rPr>
              <a:t>hat ihre eigenen Merkmale: </a:t>
            </a:r>
            <a:br>
              <a:rPr lang="de-DE" sz="2000" b="1" dirty="0">
                <a:latin typeface="Candara" panose="020E0502030303020204" pitchFamily="34" charset="0"/>
              </a:rPr>
            </a:br>
            <a:r>
              <a:rPr lang="de-DE" sz="2000" b="1" dirty="0">
                <a:latin typeface="Candara" panose="020E0502030303020204" pitchFamily="34" charset="0"/>
              </a:rPr>
              <a:t>Satan hasst und vernichtet; GOTT liebt und stellt wieder her.</a:t>
            </a:r>
            <a:endParaRPr lang="en" sz="2000" b="1" dirty="0">
              <a:latin typeface="Candara" panose="020E0502030303020204" pitchFamily="34" charset="0"/>
            </a:endParaRPr>
          </a:p>
        </p:txBody>
      </p:sp>
      <p:sp>
        <p:nvSpPr>
          <p:cNvPr id="7" name="CuadroTexto 6">
            <a:extLst>
              <a:ext uri="{FF2B5EF4-FFF2-40B4-BE49-F238E27FC236}">
                <a16:creationId xmlns:a16="http://schemas.microsoft.com/office/drawing/2014/main" id="{CC42C760-C346-61BE-52F4-7A18C943C037}"/>
              </a:ext>
            </a:extLst>
          </p:cNvPr>
          <p:cNvSpPr txBox="1"/>
          <p:nvPr/>
        </p:nvSpPr>
        <p:spPr>
          <a:xfrm>
            <a:off x="4149969" y="5213440"/>
            <a:ext cx="8032505" cy="1661993"/>
          </a:xfrm>
          <a:prstGeom prst="rect">
            <a:avLst/>
          </a:prstGeom>
          <a:noFill/>
          <a:effectLst>
            <a:glow rad="127000">
              <a:schemeClr val="tx1">
                <a:lumMod val="50000"/>
                <a:lumOff val="50000"/>
              </a:schemeClr>
            </a:glow>
          </a:effectLst>
        </p:spPr>
        <p:txBody>
          <a:bodyPr wrap="square">
            <a:spAutoFit/>
          </a:bodyPr>
          <a:lstStyle/>
          <a:p>
            <a:pPr algn="ctr">
              <a:spcBef>
                <a:spcPts val="600"/>
              </a:spcBef>
            </a:pPr>
            <a:r>
              <a:rPr lang="de-DE" sz="2000" b="1" dirty="0">
                <a:latin typeface="Candara" panose="020E0502030303020204" pitchFamily="34" charset="0"/>
              </a:rPr>
              <a:t>Sie haben sich aus Liebe hingegeben </a:t>
            </a:r>
            <a:br>
              <a:rPr lang="de-DE" sz="2000" b="1" dirty="0">
                <a:latin typeface="Candara" panose="020E0502030303020204" pitchFamily="34" charset="0"/>
              </a:rPr>
            </a:br>
            <a:r>
              <a:rPr lang="de-DE" sz="2000" b="1" dirty="0">
                <a:latin typeface="Candara" panose="020E0502030303020204" pitchFamily="34" charset="0"/>
              </a:rPr>
              <a:t>und Millionen von Menschen geholfen. Aber sie lenkten </a:t>
            </a:r>
            <a:br>
              <a:rPr lang="de-DE" sz="2000" b="1" dirty="0">
                <a:latin typeface="Candara" panose="020E0502030303020204" pitchFamily="34" charset="0"/>
              </a:rPr>
            </a:br>
            <a:r>
              <a:rPr lang="de-DE" sz="2000" b="1" dirty="0">
                <a:latin typeface="Candara" panose="020E0502030303020204" pitchFamily="34" charset="0"/>
              </a:rPr>
              <a:t>ihre Aufmerksamkeit nicht auf sich selbst, sondern auf Den, </a:t>
            </a:r>
            <a:br>
              <a:rPr lang="de-DE" sz="2000" b="1" dirty="0">
                <a:latin typeface="Candara" panose="020E0502030303020204" pitchFamily="34" charset="0"/>
              </a:rPr>
            </a:br>
            <a:r>
              <a:rPr lang="de-DE" sz="2000" b="1" dirty="0">
                <a:latin typeface="Candara" panose="020E0502030303020204" pitchFamily="34" charset="0"/>
              </a:rPr>
              <a:t>für Den sie bereit waren, ihr Leben zu geben, ihren Erlöser: </a:t>
            </a:r>
            <a:br>
              <a:rPr lang="de-DE" sz="2000" b="1" dirty="0">
                <a:latin typeface="Candara" panose="020E0502030303020204" pitchFamily="34" charset="0"/>
              </a:rPr>
            </a:br>
            <a:r>
              <a:rPr lang="de-DE" sz="2200" b="1" spc="500" dirty="0">
                <a:solidFill>
                  <a:srgbClr val="F3B844"/>
                </a:solidFill>
                <a:effectLst>
                  <a:glow rad="50800">
                    <a:schemeClr val="tx2">
                      <a:lumMod val="75000"/>
                    </a:schemeClr>
                  </a:glow>
                </a:effectLst>
                <a:latin typeface="Candara" panose="020E0502030303020204" pitchFamily="34" charset="0"/>
              </a:rPr>
              <a:t>JESUS CHRISTUS</a:t>
            </a:r>
            <a:r>
              <a:rPr lang="de-DE" sz="2200" b="1" dirty="0">
                <a:solidFill>
                  <a:srgbClr val="F3B844"/>
                </a:solidFill>
                <a:effectLst>
                  <a:glow rad="50800">
                    <a:schemeClr val="tx2">
                      <a:lumMod val="75000"/>
                    </a:schemeClr>
                  </a:glow>
                </a:effectLst>
                <a:latin typeface="Candara" panose="020E0502030303020204" pitchFamily="34" charset="0"/>
              </a:rPr>
              <a:t>.</a:t>
            </a:r>
            <a:endParaRPr lang="en" sz="2200" b="1" dirty="0">
              <a:solidFill>
                <a:srgbClr val="F3B844"/>
              </a:solidFill>
              <a:effectLst>
                <a:glow rad="50800">
                  <a:schemeClr val="tx2">
                    <a:lumMod val="75000"/>
                  </a:schemeClr>
                </a:glow>
              </a:effectLst>
              <a:latin typeface="Candara" panose="020E0502030303020204" pitchFamily="34" charset="0"/>
            </a:endParaRPr>
          </a:p>
        </p:txBody>
      </p:sp>
      <p:sp>
        <p:nvSpPr>
          <p:cNvPr id="9" name="CuadroTexto 8">
            <a:extLst>
              <a:ext uri="{FF2B5EF4-FFF2-40B4-BE49-F238E27FC236}">
                <a16:creationId xmlns:a16="http://schemas.microsoft.com/office/drawing/2014/main" id="{5EBCE36D-1D3D-5008-464F-43C06FA23B27}"/>
              </a:ext>
            </a:extLst>
          </p:cNvPr>
          <p:cNvSpPr txBox="1"/>
          <p:nvPr/>
        </p:nvSpPr>
        <p:spPr>
          <a:xfrm>
            <a:off x="4595448" y="4002545"/>
            <a:ext cx="7596552" cy="1323439"/>
          </a:xfrm>
          <a:prstGeom prst="rect">
            <a:avLst/>
          </a:prstGeom>
          <a:noFill/>
        </p:spPr>
        <p:txBody>
          <a:bodyPr wrap="square">
            <a:spAutoFit/>
          </a:bodyPr>
          <a:lstStyle/>
          <a:p>
            <a:pPr algn="ctr">
              <a:spcBef>
                <a:spcPts val="600"/>
              </a:spcBef>
            </a:pPr>
            <a:r>
              <a:rPr lang="de-DE" sz="2000" b="1" dirty="0">
                <a:latin typeface="Candara" panose="020E0502030303020204" pitchFamily="34" charset="0"/>
              </a:rPr>
              <a:t>Die Christen des 2. und 3. Jahrhunderts setzten selbstlose Liebe </a:t>
            </a:r>
            <a:br>
              <a:rPr lang="de-DE" sz="2000" b="1" dirty="0">
                <a:latin typeface="Candara" panose="020E0502030303020204" pitchFamily="34" charset="0"/>
              </a:rPr>
            </a:br>
            <a:r>
              <a:rPr lang="de-DE" sz="2000" b="1" dirty="0">
                <a:latin typeface="Candara" panose="020E0502030303020204" pitchFamily="34" charset="0"/>
              </a:rPr>
              <a:t>in die Praxis um. Während zweier großer Pandemien (in den Jahren 160 und 265 n. Chr.) kümmerten sie sich um die Betroffenen, </a:t>
            </a:r>
            <a:br>
              <a:rPr lang="de-DE" sz="2000" b="1" dirty="0">
                <a:latin typeface="Candara" panose="020E0502030303020204" pitchFamily="34" charset="0"/>
              </a:rPr>
            </a:br>
            <a:r>
              <a:rPr lang="de-DE" sz="2000" b="1" dirty="0">
                <a:latin typeface="Candara" panose="020E0502030303020204" pitchFamily="34" charset="0"/>
              </a:rPr>
              <a:t>ohne auf ihre eigene Sicherheit Rücksicht zu nehmen.</a:t>
            </a:r>
            <a:endParaRPr lang="en" sz="2000" b="1" dirty="0">
              <a:latin typeface="Candara" panose="020E0502030303020204" pitchFamily="34" charset="0"/>
            </a:endParaRPr>
          </a:p>
        </p:txBody>
      </p:sp>
      <p:sp>
        <p:nvSpPr>
          <p:cNvPr id="11" name="CuadroTexto 10">
            <a:extLst>
              <a:ext uri="{FF2B5EF4-FFF2-40B4-BE49-F238E27FC236}">
                <a16:creationId xmlns:a16="http://schemas.microsoft.com/office/drawing/2014/main" id="{6FE466F1-7C59-EE02-65FC-B0319E17748E}"/>
              </a:ext>
            </a:extLst>
          </p:cNvPr>
          <p:cNvSpPr txBox="1"/>
          <p:nvPr/>
        </p:nvSpPr>
        <p:spPr>
          <a:xfrm>
            <a:off x="4595448" y="3044476"/>
            <a:ext cx="7727851" cy="1015663"/>
          </a:xfrm>
          <a:prstGeom prst="rect">
            <a:avLst/>
          </a:prstGeom>
          <a:noFill/>
        </p:spPr>
        <p:txBody>
          <a:bodyPr wrap="square">
            <a:spAutoFit/>
          </a:bodyPr>
          <a:lstStyle/>
          <a:p>
            <a:pPr algn="ctr">
              <a:spcBef>
                <a:spcPts val="600"/>
              </a:spcBef>
            </a:pPr>
            <a:r>
              <a:rPr lang="de-DE" sz="2000" b="1" dirty="0">
                <a:latin typeface="Candara" panose="020E0502030303020204" pitchFamily="34" charset="0"/>
              </a:rPr>
              <a:t>Die Anhänger der einen oder anderen Partei handeln nach diesen Mustern. Wenn wir GOTT nachfolgen, zeigen wir dies durch </a:t>
            </a:r>
            <a:br>
              <a:rPr lang="de-DE" sz="2000" b="1" dirty="0">
                <a:latin typeface="Candara" panose="020E0502030303020204" pitchFamily="34" charset="0"/>
              </a:rPr>
            </a:br>
            <a:r>
              <a:rPr lang="de-DE" sz="2000" b="1" dirty="0">
                <a:latin typeface="Candara" panose="020E0502030303020204" pitchFamily="34" charset="0"/>
              </a:rPr>
              <a:t>die Liebe, die wir anderen entgegenbringen (1.Jh. 4,20-21).</a:t>
            </a:r>
            <a:endParaRPr lang="en" sz="2000" b="1" dirty="0">
              <a:latin typeface="Candara" panose="020E0502030303020204" pitchFamily="34" charset="0"/>
            </a:endParaRP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323850" y="313423"/>
            <a:ext cx="11544299" cy="5770811"/>
          </a:xfrm>
          <a:prstGeom prst="rect">
            <a:avLst/>
          </a:prstGeom>
          <a:solidFill>
            <a:srgbClr val="F3B40C"/>
          </a:solidFill>
          <a:effectLst>
            <a:softEdge rad="546100"/>
          </a:effectLst>
        </p:spPr>
        <p:txBody>
          <a:bodyPr wrap="square">
            <a:spAutoFit/>
          </a:bodyPr>
          <a:lstStyle/>
          <a:p>
            <a:pPr algn="ctr">
              <a:spcBef>
                <a:spcPts val="600"/>
              </a:spcBef>
            </a:pPr>
            <a:r>
              <a:rPr lang="en" sz="2800" b="1" dirty="0">
                <a:latin typeface="Constantia" panose="02030602050306030303" pitchFamily="18" charset="0"/>
              </a:rPr>
              <a:t>“</a:t>
            </a:r>
            <a:r>
              <a:rPr lang="de-DE" sz="2800" b="1" u="sng" dirty="0">
                <a:latin typeface="Constantia" panose="02030602050306030303" pitchFamily="18" charset="0"/>
              </a:rPr>
              <a:t>Es ist das Vorrecht einer jeden Seele</a:t>
            </a:r>
            <a:r>
              <a:rPr lang="de-DE" sz="2800" b="1" dirty="0">
                <a:latin typeface="Constantia" panose="02030602050306030303" pitchFamily="18" charset="0"/>
              </a:rPr>
              <a:t>, </a:t>
            </a:r>
            <a:br>
              <a:rPr lang="de-DE" sz="2800" b="1" dirty="0">
                <a:latin typeface="Constantia" panose="02030602050306030303" pitchFamily="18" charset="0"/>
              </a:rPr>
            </a:br>
            <a:r>
              <a:rPr lang="de-DE" sz="2800" b="1" dirty="0">
                <a:latin typeface="Constantia" panose="02030602050306030303" pitchFamily="18" charset="0"/>
              </a:rPr>
              <a:t>ein lebendiger Kanal zu sein, durch den Gott der Welt </a:t>
            </a:r>
            <a:br>
              <a:rPr lang="de-DE" sz="2800" b="1" dirty="0">
                <a:latin typeface="Constantia" panose="02030602050306030303" pitchFamily="18" charset="0"/>
              </a:rPr>
            </a:br>
            <a:r>
              <a:rPr lang="de-DE" sz="2800" b="1" dirty="0">
                <a:latin typeface="Constantia" panose="02030602050306030303" pitchFamily="18" charset="0"/>
              </a:rPr>
              <a:t>die Schätze seiner Gnade, </a:t>
            </a:r>
            <a:br>
              <a:rPr lang="de-DE" sz="2800" b="1" dirty="0">
                <a:latin typeface="Constantia" panose="02030602050306030303" pitchFamily="18" charset="0"/>
              </a:rPr>
            </a:br>
            <a:r>
              <a:rPr lang="de-DE" sz="2800" b="1" dirty="0">
                <a:latin typeface="Constantia" panose="02030602050306030303" pitchFamily="18" charset="0"/>
              </a:rPr>
              <a:t>den unerforschlichen Reichtum Christi, </a:t>
            </a:r>
            <a:br>
              <a:rPr lang="de-DE" sz="2800" b="1" dirty="0">
                <a:latin typeface="Constantia" panose="02030602050306030303" pitchFamily="18" charset="0"/>
              </a:rPr>
            </a:br>
            <a:r>
              <a:rPr lang="de-DE" sz="2800" b="1" dirty="0">
                <a:latin typeface="Constantia" panose="02030602050306030303" pitchFamily="18" charset="0"/>
              </a:rPr>
              <a:t>mitteilen kann. </a:t>
            </a:r>
          </a:p>
          <a:p>
            <a:pPr algn="ctr">
              <a:spcBef>
                <a:spcPts val="600"/>
              </a:spcBef>
            </a:pPr>
            <a:r>
              <a:rPr lang="de-DE" sz="2800" b="1" dirty="0">
                <a:latin typeface="Constantia" panose="02030602050306030303" pitchFamily="18" charset="0"/>
              </a:rPr>
              <a:t>Es gibt nichts, das Christus so sehr wünscht, wie Vertreter, </a:t>
            </a:r>
            <a:br>
              <a:rPr lang="de-DE" sz="2800" b="1" dirty="0">
                <a:latin typeface="Constantia" panose="02030602050306030303" pitchFamily="18" charset="0"/>
              </a:rPr>
            </a:br>
            <a:r>
              <a:rPr lang="de-DE" sz="2800" b="1" dirty="0">
                <a:latin typeface="Constantia" panose="02030602050306030303" pitchFamily="18" charset="0"/>
              </a:rPr>
              <a:t>die der Welt Seinen Geist und Charakter repräsentieren. </a:t>
            </a:r>
            <a:br>
              <a:rPr lang="de-DE" sz="2800" b="1" dirty="0">
                <a:latin typeface="Constantia" panose="02030602050306030303" pitchFamily="18" charset="0"/>
              </a:rPr>
            </a:br>
            <a:r>
              <a:rPr lang="de-DE" sz="2800" b="1" dirty="0">
                <a:latin typeface="Constantia" panose="02030602050306030303" pitchFamily="18" charset="0"/>
              </a:rPr>
              <a:t>Es gibt nichts, was die Welt so sehr braucht </a:t>
            </a:r>
            <a:br>
              <a:rPr lang="de-DE" sz="2800" b="1" dirty="0">
                <a:latin typeface="Constantia" panose="02030602050306030303" pitchFamily="18" charset="0"/>
              </a:rPr>
            </a:br>
            <a:r>
              <a:rPr lang="de-DE" sz="2800" b="1" dirty="0">
                <a:latin typeface="Constantia" panose="02030602050306030303" pitchFamily="18" charset="0"/>
              </a:rPr>
              <a:t>wie die </a:t>
            </a:r>
            <a:r>
              <a:rPr lang="de-DE" sz="2800" b="1" dirty="0">
                <a:effectLst>
                  <a:glow rad="127000">
                    <a:schemeClr val="bg1"/>
                  </a:glow>
                </a:effectLst>
                <a:latin typeface="Constantia" panose="02030602050306030303" pitchFamily="18" charset="0"/>
              </a:rPr>
              <a:t>OFFENBARUNG DER LIEBE DES ERLÖSERS </a:t>
            </a:r>
            <a:br>
              <a:rPr lang="de-DE" sz="2800" b="1" dirty="0">
                <a:latin typeface="Constantia" panose="02030602050306030303" pitchFamily="18" charset="0"/>
              </a:rPr>
            </a:br>
            <a:r>
              <a:rPr lang="de-DE" sz="2800" b="1" dirty="0">
                <a:latin typeface="Constantia" panose="02030602050306030303" pitchFamily="18" charset="0"/>
              </a:rPr>
              <a:t>durch die Menschen. </a:t>
            </a:r>
            <a:r>
              <a:rPr lang="de-DE" sz="2800" b="1" u="sng" dirty="0">
                <a:latin typeface="Constantia" panose="02030602050306030303" pitchFamily="18" charset="0"/>
              </a:rPr>
              <a:t>Der ganze Himmel wartet auf Kanäle</a:t>
            </a:r>
            <a:r>
              <a:rPr lang="de-DE" sz="2800" b="1" dirty="0">
                <a:latin typeface="Constantia" panose="02030602050306030303" pitchFamily="18" charset="0"/>
              </a:rPr>
              <a:t>, </a:t>
            </a:r>
            <a:br>
              <a:rPr lang="de-DE" sz="2800" b="1" dirty="0">
                <a:latin typeface="Constantia" panose="02030602050306030303" pitchFamily="18" charset="0"/>
              </a:rPr>
            </a:br>
            <a:r>
              <a:rPr lang="de-DE" sz="2800" b="1" dirty="0">
                <a:latin typeface="Constantia" panose="02030602050306030303" pitchFamily="18" charset="0"/>
              </a:rPr>
              <a:t>durch die das </a:t>
            </a:r>
            <a:r>
              <a:rPr lang="de-DE" sz="2800" b="1" u="sng" dirty="0">
                <a:latin typeface="Constantia" panose="02030602050306030303" pitchFamily="18" charset="0"/>
              </a:rPr>
              <a:t>heilige Öl ausgegossen werden kann</a:t>
            </a:r>
            <a:r>
              <a:rPr lang="de-DE" sz="2800" b="1" dirty="0">
                <a:latin typeface="Constantia" panose="02030602050306030303" pitchFamily="18" charset="0"/>
              </a:rPr>
              <a:t>, </a:t>
            </a:r>
            <a:br>
              <a:rPr lang="de-DE" sz="2800" b="1" dirty="0">
                <a:latin typeface="Constantia" panose="02030602050306030303" pitchFamily="18" charset="0"/>
              </a:rPr>
            </a:br>
            <a:r>
              <a:rPr lang="de-DE" sz="2800" b="1" dirty="0">
                <a:latin typeface="Constantia" panose="02030602050306030303" pitchFamily="18" charset="0"/>
              </a:rPr>
              <a:t>um </a:t>
            </a:r>
            <a:r>
              <a:rPr lang="de-DE" sz="2800" b="1" u="sng" dirty="0">
                <a:latin typeface="Constantia" panose="02030602050306030303" pitchFamily="18" charset="0"/>
              </a:rPr>
              <a:t>eine Freude </a:t>
            </a:r>
            <a:r>
              <a:rPr lang="de-DE" sz="2800" b="1" dirty="0">
                <a:latin typeface="Constantia" panose="02030602050306030303" pitchFamily="18" charset="0"/>
              </a:rPr>
              <a:t>und </a:t>
            </a:r>
            <a:r>
              <a:rPr lang="de-DE" sz="2800" b="1" u="sng" dirty="0">
                <a:latin typeface="Constantia" panose="02030602050306030303" pitchFamily="18" charset="0"/>
              </a:rPr>
              <a:t>ein Segen </a:t>
            </a:r>
            <a:br>
              <a:rPr lang="de-DE" sz="2800" b="1" dirty="0">
                <a:latin typeface="Constantia" panose="02030602050306030303" pitchFamily="18" charset="0"/>
              </a:rPr>
            </a:br>
            <a:r>
              <a:rPr lang="de-DE" sz="2800" b="1" dirty="0">
                <a:latin typeface="Constantia" panose="02030602050306030303" pitchFamily="18" charset="0"/>
              </a:rPr>
              <a:t>für die menschlichen Herzen zu sein.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4" y="6084234"/>
            <a:ext cx="11381175" cy="584775"/>
          </a:xfrm>
          <a:prstGeom prst="rect">
            <a:avLst/>
          </a:prstGeom>
          <a:noFill/>
        </p:spPr>
        <p:txBody>
          <a:bodyPr wrap="square" rtlCol="0">
            <a:spAutoFit/>
          </a:bodyPr>
          <a:lstStyle/>
          <a:p>
            <a:pPr algn="ctr"/>
            <a:r>
              <a:rPr lang="en-US" sz="1600" b="1" dirty="0"/>
              <a:t>E. G. White, God's Amazing Grace - Unsearchable Riches </a:t>
            </a:r>
            <a:br>
              <a:rPr lang="en-US" sz="1600" b="1" dirty="0"/>
            </a:br>
            <a:r>
              <a:rPr lang="en-US" sz="1600" b="1" dirty="0"/>
              <a:t>(</a:t>
            </a:r>
            <a:r>
              <a:rPr lang="de-DE" sz="1600" b="1" dirty="0"/>
              <a:t>Gottes wunderbare Gnade - Unerforschliche Reichtümer) engl. Andachtsbuch</a:t>
            </a:r>
            <a:r>
              <a:rPr lang="en-US" sz="1600" b="1" dirty="0"/>
              <a:t>, 28. </a:t>
            </a:r>
            <a:r>
              <a:rPr lang="en-US" sz="1600" b="1" dirty="0" err="1"/>
              <a:t>Juni</a:t>
            </a:r>
            <a:endParaRPr lang="en" sz="1600" b="1" dirty="0"/>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17146"/>
            <a:ext cx="6096000" cy="2215991"/>
          </a:xfrm>
          <a:prstGeom prst="rect">
            <a:avLst/>
          </a:prstGeom>
          <a:solidFill>
            <a:srgbClr val="4B5464"/>
          </a:solidFill>
          <a:effectLst>
            <a:softEdge rad="88900"/>
          </a:effectLst>
        </p:spPr>
        <p:txBody>
          <a:bodyPr wrap="square">
            <a:spAutoFit/>
          </a:bodyPr>
          <a:lstStyle/>
          <a:p>
            <a:pPr algn="ctr"/>
            <a:r>
              <a:rPr lang="es-ES" sz="2400" b="1" dirty="0">
                <a:solidFill>
                  <a:srgbClr val="FFC000"/>
                </a:solidFill>
                <a:latin typeface="Candara" panose="020E0502030303020204" pitchFamily="34" charset="0"/>
              </a:rPr>
              <a:t>“</a:t>
            </a:r>
            <a:r>
              <a:rPr lang="de-DE" sz="2400" b="1" dirty="0">
                <a:solidFill>
                  <a:srgbClr val="FFC000"/>
                </a:solidFill>
                <a:latin typeface="Candara" panose="020E0502030303020204" pitchFamily="34" charset="0"/>
              </a:rPr>
              <a:t>Fürchte dich nicht, ICH BIN mit dir; </a:t>
            </a:r>
            <a:br>
              <a:rPr lang="de-DE" sz="2400" b="1" dirty="0">
                <a:solidFill>
                  <a:srgbClr val="FFC000"/>
                </a:solidFill>
                <a:latin typeface="Candara" panose="020E0502030303020204" pitchFamily="34" charset="0"/>
              </a:rPr>
            </a:br>
            <a:r>
              <a:rPr lang="de-DE" sz="2400" b="1" dirty="0">
                <a:solidFill>
                  <a:srgbClr val="FFC000"/>
                </a:solidFill>
                <a:latin typeface="Candara" panose="020E0502030303020204" pitchFamily="34" charset="0"/>
              </a:rPr>
              <a:t>weiche nicht, denn ICH BIN dein Gott. </a:t>
            </a:r>
            <a:br>
              <a:rPr lang="de-DE" sz="2400" b="1" dirty="0">
                <a:solidFill>
                  <a:srgbClr val="FFC000"/>
                </a:solidFill>
                <a:latin typeface="Candara" panose="020E0502030303020204" pitchFamily="34" charset="0"/>
              </a:rPr>
            </a:br>
            <a:r>
              <a:rPr lang="de-DE" sz="2400" b="1" dirty="0">
                <a:solidFill>
                  <a:srgbClr val="FFC000"/>
                </a:solidFill>
                <a:latin typeface="Candara" panose="020E0502030303020204" pitchFamily="34" charset="0"/>
              </a:rPr>
              <a:t>ICH stärke dich, ICH helfe dir auch, </a:t>
            </a:r>
            <a:br>
              <a:rPr lang="de-DE" sz="2400" b="1" dirty="0">
                <a:solidFill>
                  <a:srgbClr val="FFC000"/>
                </a:solidFill>
                <a:latin typeface="Candara" panose="020E0502030303020204" pitchFamily="34" charset="0"/>
              </a:rPr>
            </a:br>
            <a:r>
              <a:rPr lang="de-DE" sz="2400" b="1" dirty="0">
                <a:solidFill>
                  <a:srgbClr val="FFC000"/>
                </a:solidFill>
                <a:latin typeface="Candara" panose="020E0502030303020204" pitchFamily="34" charset="0"/>
              </a:rPr>
              <a:t>ICH halte dich durch die rechte Hand </a:t>
            </a:r>
            <a:br>
              <a:rPr lang="de-DE" sz="2400" b="1" dirty="0">
                <a:solidFill>
                  <a:srgbClr val="FFC000"/>
                </a:solidFill>
                <a:latin typeface="Candara" panose="020E0502030303020204" pitchFamily="34" charset="0"/>
              </a:rPr>
            </a:br>
            <a:r>
              <a:rPr lang="de-DE" sz="2400" b="1" dirty="0">
                <a:solidFill>
                  <a:srgbClr val="FFC000"/>
                </a:solidFill>
                <a:latin typeface="Candara" panose="020E0502030303020204" pitchFamily="34" charset="0"/>
              </a:rPr>
              <a:t>Meiner Gerechtigkeit.</a:t>
            </a:r>
            <a:r>
              <a:rPr lang="es-ES" sz="2400" b="1" dirty="0">
                <a:solidFill>
                  <a:srgbClr val="FFC000"/>
                </a:solidFill>
                <a:latin typeface="Candara" panose="020E0502030303020204" pitchFamily="34" charset="0"/>
              </a:rPr>
              <a:t>” </a:t>
            </a:r>
            <a:br>
              <a:rPr lang="es-ES" sz="2400" b="1" dirty="0">
                <a:solidFill>
                  <a:srgbClr val="FFC000"/>
                </a:solidFill>
                <a:latin typeface="Candara" panose="020E0502030303020204" pitchFamily="34" charset="0"/>
              </a:rPr>
            </a:br>
            <a:r>
              <a:rPr lang="es-ES" b="1" dirty="0">
                <a:solidFill>
                  <a:srgbClr val="FFC000"/>
                </a:solidFill>
                <a:latin typeface="Candara" panose="020E0502030303020204" pitchFamily="34" charset="0"/>
              </a:rPr>
              <a:t>(Jesaja 41:10 LU)</a:t>
            </a:r>
            <a:endParaRPr lang="es-ES" sz="2400" b="1" dirty="0">
              <a:solidFill>
                <a:srgbClr val="FFC000"/>
              </a:solidFill>
              <a:latin typeface="Candara" panose="020E0502030303020204" pitchFamily="34" charset="0"/>
            </a:endParaRPr>
          </a:p>
        </p:txBody>
      </p:sp>
      <p:sp>
        <p:nvSpPr>
          <p:cNvPr id="3" name="Textfeld 2">
            <a:extLst>
              <a:ext uri="{FF2B5EF4-FFF2-40B4-BE49-F238E27FC236}">
                <a16:creationId xmlns:a16="http://schemas.microsoft.com/office/drawing/2014/main" id="{BE3CD155-31B3-3CDF-03A5-6EB873BF1668}"/>
              </a:ext>
            </a:extLst>
          </p:cNvPr>
          <p:cNvSpPr txBox="1"/>
          <p:nvPr/>
        </p:nvSpPr>
        <p:spPr>
          <a:xfrm>
            <a:off x="5640705" y="2971800"/>
            <a:ext cx="914400" cy="369332"/>
          </a:xfrm>
          <a:prstGeom prst="rect">
            <a:avLst/>
          </a:prstGeom>
          <a:noFill/>
        </p:spPr>
        <p:txBody>
          <a:bodyPr wrap="square" rtlCol="0">
            <a:spAutoFit/>
          </a:bodyPr>
          <a:lstStyle/>
          <a:p>
            <a:pPr algn="just"/>
            <a:endParaRPr lang="de-DE" dirty="0"/>
          </a:p>
        </p:txBody>
      </p:sp>
      <p:sp>
        <p:nvSpPr>
          <p:cNvPr id="5" name="Textfeld 4">
            <a:extLst>
              <a:ext uri="{FF2B5EF4-FFF2-40B4-BE49-F238E27FC236}">
                <a16:creationId xmlns:a16="http://schemas.microsoft.com/office/drawing/2014/main" id="{66C2FACC-30BA-BF67-6124-1EC54E7E77A2}"/>
              </a:ext>
            </a:extLst>
          </p:cNvPr>
          <p:cNvSpPr txBox="1"/>
          <p:nvPr/>
        </p:nvSpPr>
        <p:spPr>
          <a:xfrm>
            <a:off x="6555105" y="3509010"/>
            <a:ext cx="2383986" cy="523220"/>
          </a:xfrm>
          <a:prstGeom prst="rect">
            <a:avLst/>
          </a:prstGeom>
          <a:noFill/>
        </p:spPr>
        <p:txBody>
          <a:bodyPr wrap="none" rtlCol="0">
            <a:spAutoFit/>
          </a:bodyPr>
          <a:lstStyle/>
          <a:p>
            <a:r>
              <a:rPr lang="de-DE" sz="2800" dirty="0">
                <a:solidFill>
                  <a:srgbClr val="FFC000"/>
                </a:solidFill>
                <a:effectLst>
                  <a:reflection blurRad="6350" stA="60000" endA="900" endPos="60000" dist="29997" dir="5400000" sy="-100000" algn="bl" rotWithShape="0"/>
                </a:effectLst>
                <a:latin typeface="Castellar" panose="020A0402060406010301" pitchFamily="18" charset="0"/>
              </a:rPr>
              <a:t>MERKTEXT</a:t>
            </a: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72F1CE-064A-7660-04A1-ED3658A1B139}"/>
              </a:ext>
            </a:extLst>
          </p:cNvPr>
          <p:cNvSpPr txBox="1"/>
          <p:nvPr/>
        </p:nvSpPr>
        <p:spPr>
          <a:xfrm>
            <a:off x="190410" y="210325"/>
            <a:ext cx="7239089" cy="1938992"/>
          </a:xfrm>
          <a:prstGeom prst="rect">
            <a:avLst/>
          </a:prstGeom>
          <a:noFill/>
        </p:spPr>
        <p:txBody>
          <a:bodyPr wrap="square" rtlCol="0">
            <a:spAutoFit/>
          </a:bodyPr>
          <a:lstStyle/>
          <a:p>
            <a:r>
              <a:rPr lang="de-DE" sz="2400" b="1" dirty="0"/>
              <a:t>Das Jahr 70 bedeutete das Ende des Staates Israel.</a:t>
            </a:r>
            <a:r>
              <a:rPr lang="de-DE" sz="2400" dirty="0"/>
              <a:t> </a:t>
            </a:r>
            <a:r>
              <a:rPr lang="de-DE" sz="2400" b="1" dirty="0"/>
              <a:t>Obwohl es Rom war, </a:t>
            </a:r>
            <a:br>
              <a:rPr lang="de-DE" sz="2400" b="1" dirty="0"/>
            </a:br>
            <a:r>
              <a:rPr lang="de-DE" sz="2400" b="1" dirty="0"/>
              <a:t>das Jerusalem und den Tempel verwüstete, </a:t>
            </a:r>
            <a:br>
              <a:rPr lang="de-DE" sz="2400" b="1" dirty="0"/>
            </a:br>
            <a:r>
              <a:rPr lang="de-DE" sz="2400" b="1" dirty="0"/>
              <a:t>waren auch andere Mächte </a:t>
            </a:r>
            <a:br>
              <a:rPr lang="de-DE" sz="2400" b="1" dirty="0"/>
            </a:br>
            <a:r>
              <a:rPr lang="de-DE" sz="2400" b="1" dirty="0"/>
              <a:t>an diesem Krieg beteiligt.</a:t>
            </a:r>
            <a:endParaRPr lang="de-DE" sz="2400" dirty="0"/>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3259" y="155448"/>
            <a:ext cx="6028330" cy="4002215"/>
          </a:xfrm>
          <a:prstGeom prst="rect">
            <a:avLst/>
          </a:prstGeom>
          <a:effectLst>
            <a:softEdge rad="635000"/>
          </a:effectLst>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594802"/>
            <a:ext cx="5281702" cy="3100826"/>
          </a:xfrm>
          <a:prstGeom prst="rect">
            <a:avLst/>
          </a:prstGeom>
          <a:effectLst>
            <a:softEdge rad="63500"/>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5504331" y="3823008"/>
            <a:ext cx="6687669" cy="2677656"/>
          </a:xfrm>
          <a:prstGeom prst="rect">
            <a:avLst/>
          </a:prstGeom>
          <a:noFill/>
        </p:spPr>
        <p:txBody>
          <a:bodyPr wrap="square">
            <a:spAutoFit/>
          </a:bodyPr>
          <a:lstStyle/>
          <a:p>
            <a:r>
              <a:rPr lang="de-DE" sz="2400" b="1" dirty="0"/>
              <a:t>Andererseits hat Gott wiederholt </a:t>
            </a:r>
            <a:br>
              <a:rPr lang="de-DE" sz="2400" b="1" dirty="0"/>
            </a:br>
            <a:r>
              <a:rPr lang="de-DE" sz="2400" b="1" dirty="0"/>
              <a:t>vor den Folgen seiner Ablehnung gewarnt, </a:t>
            </a:r>
            <a:br>
              <a:rPr lang="de-DE" sz="2400" b="1" dirty="0"/>
            </a:br>
            <a:r>
              <a:rPr lang="de-DE" sz="2400" b="1" dirty="0"/>
              <a:t>die Vollstreckung des Urteils hinausgezögert und ein Volk, die Gemeinde, darauf vorbereitet, die Fackel der Wahrheit aufzunehmen </a:t>
            </a:r>
            <a:br>
              <a:rPr lang="de-DE" sz="2400" b="1" dirty="0"/>
            </a:br>
            <a:r>
              <a:rPr lang="de-DE" sz="2400" b="1" dirty="0"/>
              <a:t>und die Welt mit der Botschaft der Liebe Gottes zu erfüllen.</a:t>
            </a:r>
            <a:endParaRPr lang="de-DE" sz="2400" dirty="0"/>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10" y="2228671"/>
            <a:ext cx="6250916" cy="1200329"/>
          </a:xfrm>
          <a:prstGeom prst="rect">
            <a:avLst/>
          </a:prstGeom>
          <a:noFill/>
        </p:spPr>
        <p:txBody>
          <a:bodyPr wrap="square">
            <a:spAutoFit/>
          </a:bodyPr>
          <a:lstStyle/>
          <a:p>
            <a:r>
              <a:rPr lang="de-DE" sz="2400" b="1" dirty="0"/>
              <a:t>Einerseits stachelte Satan Israel dazu an, den Messias abzulehnen und beanspruchte dann sein Recht, das Volk zu vernichten.</a:t>
            </a:r>
            <a:endParaRPr lang="de-DE" sz="2400" dirty="0"/>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2755055" y="2679535"/>
            <a:ext cx="6968582" cy="3293209"/>
          </a:xfrm>
          <a:prstGeom prst="rect">
            <a:avLst/>
          </a:prstGeom>
          <a:noFill/>
        </p:spPr>
        <p:txBody>
          <a:bodyPr wrap="square" rtlCol="0">
            <a:spAutoFit/>
          </a:bodyPr>
          <a:lstStyle/>
          <a:p>
            <a:pPr>
              <a:spcBef>
                <a:spcPts val="600"/>
              </a:spcBef>
              <a:tabLst>
                <a:tab pos="538163" algn="l"/>
              </a:tabLst>
            </a:pPr>
            <a:r>
              <a:rPr lang="de-DE" sz="2400" b="1" dirty="0">
                <a:solidFill>
                  <a:schemeClr val="bg1"/>
                </a:solidFill>
                <a:effectLst>
                  <a:glow rad="127000">
                    <a:srgbClr val="AC2850"/>
                  </a:glow>
                </a:effectLst>
              </a:rPr>
              <a:t>Lehren aus der Zerstörung Jerusalems</a:t>
            </a:r>
            <a:r>
              <a:rPr lang="en" sz="2400" b="1" dirty="0">
                <a:solidFill>
                  <a:schemeClr val="bg1"/>
                </a:solidFill>
                <a:effectLst>
                  <a:glow rad="127000">
                    <a:srgbClr val="AC2850"/>
                  </a:glow>
                </a:effectLst>
              </a:rPr>
              <a:t>:</a:t>
            </a:r>
          </a:p>
          <a:p>
            <a:pPr lvl="1">
              <a:spcBef>
                <a:spcPts val="600"/>
              </a:spcBef>
              <a:tabLst>
                <a:tab pos="538163" algn="l"/>
              </a:tabLst>
            </a:pPr>
            <a:r>
              <a:rPr lang="de-DE" sz="2400" b="1" dirty="0">
                <a:solidFill>
                  <a:schemeClr val="bg1"/>
                </a:solidFill>
                <a:effectLst>
                  <a:glow rad="127000">
                    <a:srgbClr val="A23292"/>
                  </a:glow>
                </a:effectLst>
              </a:rPr>
              <a:t>Die Zurückweisung der Liebe Gottes</a:t>
            </a:r>
          </a:p>
          <a:p>
            <a:pPr lvl="1">
              <a:spcBef>
                <a:spcPts val="600"/>
              </a:spcBef>
              <a:tabLst>
                <a:tab pos="538163" algn="l"/>
              </a:tabLst>
            </a:pPr>
            <a:r>
              <a:rPr lang="de-DE" sz="2400" b="1" dirty="0">
                <a:solidFill>
                  <a:schemeClr val="bg1"/>
                </a:solidFill>
                <a:effectLst>
                  <a:glow rad="127000">
                    <a:srgbClr val="51A54C"/>
                  </a:glow>
                </a:effectLst>
              </a:rPr>
              <a:t>Gottes Fürsorge für Sein Volk</a:t>
            </a:r>
            <a:endParaRPr lang="en" sz="2400" b="1" dirty="0">
              <a:solidFill>
                <a:schemeClr val="bg1"/>
              </a:solidFill>
              <a:effectLst>
                <a:glow rad="127000">
                  <a:srgbClr val="51A54C"/>
                </a:glow>
              </a:effectLst>
            </a:endParaRPr>
          </a:p>
          <a:p>
            <a:pPr>
              <a:spcBef>
                <a:spcPts val="1800"/>
              </a:spcBef>
              <a:tabLst>
                <a:tab pos="538163" algn="l"/>
              </a:tabLst>
            </a:pPr>
            <a:r>
              <a:rPr lang="de-DE" sz="2400" b="1" dirty="0">
                <a:solidFill>
                  <a:schemeClr val="bg1"/>
                </a:solidFill>
                <a:effectLst>
                  <a:glow rad="127000">
                    <a:srgbClr val="AC2850"/>
                  </a:glow>
                </a:effectLst>
              </a:rPr>
              <a:t>Lektionen von den ersten Christen</a:t>
            </a:r>
            <a:r>
              <a:rPr lang="en" sz="2400" b="1" dirty="0">
                <a:solidFill>
                  <a:schemeClr val="bg1"/>
                </a:solidFill>
                <a:effectLst>
                  <a:glow rad="127000">
                    <a:srgbClr val="AC2850"/>
                  </a:glow>
                </a:effectLst>
              </a:rPr>
              <a:t>:</a:t>
            </a:r>
          </a:p>
          <a:p>
            <a:pPr lvl="1">
              <a:spcBef>
                <a:spcPts val="600"/>
              </a:spcBef>
              <a:tabLst>
                <a:tab pos="538163" algn="l"/>
              </a:tabLst>
            </a:pPr>
            <a:r>
              <a:rPr lang="de-DE" sz="2400" b="1" dirty="0">
                <a:solidFill>
                  <a:schemeClr val="bg1"/>
                </a:solidFill>
                <a:effectLst>
                  <a:glow rad="127000">
                    <a:srgbClr val="C5600D"/>
                  </a:glow>
                </a:effectLst>
              </a:rPr>
              <a:t>Treue in der Verfolgung</a:t>
            </a:r>
            <a:r>
              <a:rPr lang="en" sz="2400" b="1" dirty="0">
                <a:solidFill>
                  <a:schemeClr val="bg1"/>
                </a:solidFill>
                <a:effectLst>
                  <a:glow rad="127000">
                    <a:srgbClr val="C5600D"/>
                  </a:glow>
                </a:effectLst>
              </a:rPr>
              <a:t>szeit</a:t>
            </a:r>
          </a:p>
          <a:p>
            <a:pPr lvl="1">
              <a:spcBef>
                <a:spcPts val="600"/>
              </a:spcBef>
              <a:tabLst>
                <a:tab pos="538163" algn="l"/>
              </a:tabLst>
            </a:pPr>
            <a:r>
              <a:rPr lang="de-DE" sz="2400" b="1" dirty="0">
                <a:solidFill>
                  <a:schemeClr val="bg1"/>
                </a:solidFill>
                <a:effectLst>
                  <a:glow rad="127000">
                    <a:srgbClr val="228F9E"/>
                  </a:glow>
                </a:effectLst>
              </a:rPr>
              <a:t>Hilfe für Bedürftige</a:t>
            </a:r>
          </a:p>
          <a:p>
            <a:pPr lvl="1">
              <a:spcBef>
                <a:spcPts val="600"/>
              </a:spcBef>
              <a:tabLst>
                <a:tab pos="538163" algn="l"/>
              </a:tabLst>
            </a:pPr>
            <a:r>
              <a:rPr lang="de-DE" sz="2400" b="1" dirty="0">
                <a:solidFill>
                  <a:schemeClr val="bg1"/>
                </a:solidFill>
                <a:effectLst>
                  <a:glow rad="127000">
                    <a:srgbClr val="A68702"/>
                  </a:glow>
                </a:effectLst>
              </a:rPr>
              <a:t>Liebe, unser Erkennungszeichen</a:t>
            </a:r>
            <a:endParaRPr lang="en" sz="2000" b="1" dirty="0">
              <a:solidFill>
                <a:schemeClr val="bg1"/>
              </a:solidFill>
              <a:effectLst>
                <a:glow rad="127000">
                  <a:srgbClr val="A68702"/>
                </a:glow>
              </a:effectLst>
            </a:endParaRPr>
          </a:p>
        </p:txBody>
      </p:sp>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2689" y="414282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689" y="269465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814780" y="3518629"/>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2814944" y="3095026"/>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2814944" y="499547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2814944" y="544609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2814864" y="4556656"/>
            <a:ext cx="191426" cy="477498"/>
          </a:xfrm>
          <a:prstGeom prst="rect">
            <a:avLst/>
          </a:prstGeom>
          <a:effectLst>
            <a:outerShdw blurRad="50800" dist="38100" dir="8100000" algn="tr" rotWithShape="0">
              <a:prstClr val="black">
                <a:alpha val="40000"/>
              </a:prstClr>
            </a:outerShdw>
          </a:effectLst>
        </p:spPr>
      </p:pic>
      <p:sp>
        <p:nvSpPr>
          <p:cNvPr id="3" name="Rechteck 2">
            <a:extLst>
              <a:ext uri="{FF2B5EF4-FFF2-40B4-BE49-F238E27FC236}">
                <a16:creationId xmlns:a16="http://schemas.microsoft.com/office/drawing/2014/main" id="{E196377E-EDDE-8861-D05C-A3D34FE7B253}"/>
              </a:ext>
            </a:extLst>
          </p:cNvPr>
          <p:cNvSpPr/>
          <p:nvPr/>
        </p:nvSpPr>
        <p:spPr>
          <a:xfrm>
            <a:off x="5657540" y="599913"/>
            <a:ext cx="5091126"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spc="700" dirty="0">
                <a:ln/>
                <a:solidFill>
                  <a:srgbClr val="4497BE"/>
                </a:solidFill>
                <a:latin typeface="Candara" panose="020E0502030303020204" pitchFamily="34" charset="0"/>
              </a:rPr>
              <a:t>ÜBER</a:t>
            </a:r>
            <a:endParaRPr lang="de-DE" sz="7200" b="1" cap="none" spc="700" dirty="0">
              <a:ln/>
              <a:solidFill>
                <a:srgbClr val="4497BE"/>
              </a:solidFill>
              <a:effectLst/>
              <a:latin typeface="Candara" panose="020E0502030303020204" pitchFamily="34" charset="0"/>
            </a:endParaRPr>
          </a:p>
        </p:txBody>
      </p:sp>
      <p:sp>
        <p:nvSpPr>
          <p:cNvPr id="4" name="Rechteck 3">
            <a:extLst>
              <a:ext uri="{FF2B5EF4-FFF2-40B4-BE49-F238E27FC236}">
                <a16:creationId xmlns:a16="http://schemas.microsoft.com/office/drawing/2014/main" id="{F094FB78-F8A7-7401-2753-56AD471F38ED}"/>
              </a:ext>
            </a:extLst>
          </p:cNvPr>
          <p:cNvSpPr/>
          <p:nvPr/>
        </p:nvSpPr>
        <p:spPr>
          <a:xfrm rot="5400000">
            <a:off x="8683676" y="1577835"/>
            <a:ext cx="3280905"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7200" b="1" cap="none" spc="700" dirty="0">
                <a:ln/>
                <a:solidFill>
                  <a:schemeClr val="accent4"/>
                </a:solidFill>
                <a:effectLst/>
                <a:latin typeface="Candara" panose="020E0502030303020204" pitchFamily="34" charset="0"/>
              </a:rPr>
              <a:t>blick</a:t>
            </a:r>
          </a:p>
        </p:txBody>
      </p:sp>
      <p:pic>
        <p:nvPicPr>
          <p:cNvPr id="5" name="Grafik 4">
            <a:extLst>
              <a:ext uri="{FF2B5EF4-FFF2-40B4-BE49-F238E27FC236}">
                <a16:creationId xmlns:a16="http://schemas.microsoft.com/office/drawing/2014/main" id="{3DADCD04-5096-AE99-3F50-588312BD00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35032" y="755007"/>
            <a:ext cx="1354667" cy="902547"/>
          </a:xfrm>
          <a:prstGeom prst="rect">
            <a:avLst/>
          </a:prstGeom>
        </p:spPr>
      </p:pic>
    </p:spTree>
    <p:extLst>
      <p:ext uri="{BB962C8B-B14F-4D97-AF65-F5344CB8AC3E}">
        <p14:creationId xmlns:p14="http://schemas.microsoft.com/office/powerpoint/2010/main" val="41302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90"/>
                                          </p:val>
                                        </p:tav>
                                        <p:tav tm="100000">
                                          <p:val>
                                            <p:fltVal val="0"/>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90"/>
                                          </p:val>
                                        </p:tav>
                                        <p:tav tm="100000">
                                          <p:val>
                                            <p:fltVal val="0"/>
                                          </p:val>
                                        </p:tav>
                                      </p:tavLst>
                                    </p:anim>
                                    <p:animEffect transition="in" filter="fade">
                                      <p:cBhvr>
                                        <p:cTn id="30" dur="500"/>
                                        <p:tgtEl>
                                          <p:spTgt spid="15"/>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wipe(left)">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wipe(left)">
                                      <p:cBhvr>
                                        <p:cTn id="44" dur="500"/>
                                        <p:tgtEl>
                                          <p:spTgt spid="2">
                                            <p:txEl>
                                              <p:pRg st="3" end="3"/>
                                            </p:txEl>
                                          </p:spTgt>
                                        </p:tgtEl>
                                      </p:cBhvr>
                                    </p:animEffect>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 calcmode="lin" valueType="num">
                                      <p:cBhvr>
                                        <p:cTn id="50" dur="500" fill="hold"/>
                                        <p:tgtEl>
                                          <p:spTgt spid="20"/>
                                        </p:tgtEl>
                                        <p:attrNameLst>
                                          <p:attrName>style.rotation</p:attrName>
                                        </p:attrNameLst>
                                      </p:cBhvr>
                                      <p:tavLst>
                                        <p:tav tm="0">
                                          <p:val>
                                            <p:fltVal val="90"/>
                                          </p:val>
                                        </p:tav>
                                        <p:tav tm="100000">
                                          <p:val>
                                            <p:fltVal val="0"/>
                                          </p:val>
                                        </p:tav>
                                      </p:tavLst>
                                    </p:anim>
                                    <p:animEffect transition="in" filter="fade">
                                      <p:cBhvr>
                                        <p:cTn id="51" dur="500"/>
                                        <p:tgtEl>
                                          <p:spTgt spid="20"/>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wipe(left)">
                                      <p:cBhvr>
                                        <p:cTn id="55" dur="500"/>
                                        <p:tgtEl>
                                          <p:spTgt spid="2">
                                            <p:txEl>
                                              <p:pRg st="4" end="4"/>
                                            </p:txEl>
                                          </p:spTgt>
                                        </p:tgtEl>
                                      </p:cBhvr>
                                    </p:animEffect>
                                  </p:childTnLst>
                                </p:cTn>
                              </p:par>
                            </p:childTnLst>
                          </p:cTn>
                        </p:par>
                        <p:par>
                          <p:cTn id="56" fill="hold">
                            <p:stCondLst>
                              <p:cond delay="2000"/>
                            </p:stCondLst>
                            <p:childTnLst>
                              <p:par>
                                <p:cTn id="57" presetID="31"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 calcmode="lin" valueType="num">
                                      <p:cBhvr>
                                        <p:cTn id="61" dur="500" fill="hold"/>
                                        <p:tgtEl>
                                          <p:spTgt spid="17"/>
                                        </p:tgtEl>
                                        <p:attrNameLst>
                                          <p:attrName>style.rotation</p:attrName>
                                        </p:attrNameLst>
                                      </p:cBhvr>
                                      <p:tavLst>
                                        <p:tav tm="0">
                                          <p:val>
                                            <p:fltVal val="90"/>
                                          </p:val>
                                        </p:tav>
                                        <p:tav tm="100000">
                                          <p:val>
                                            <p:fltVal val="0"/>
                                          </p:val>
                                        </p:tav>
                                      </p:tavLst>
                                    </p:anim>
                                    <p:animEffect transition="in" filter="fade">
                                      <p:cBhvr>
                                        <p:cTn id="62" dur="500"/>
                                        <p:tgtEl>
                                          <p:spTgt spid="17"/>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animEffect transition="in" filter="wipe(left)">
                                      <p:cBhvr>
                                        <p:cTn id="66" dur="500"/>
                                        <p:tgtEl>
                                          <p:spTgt spid="2">
                                            <p:txEl>
                                              <p:pRg st="5" end="5"/>
                                            </p:txEl>
                                          </p:spTgt>
                                        </p:tgtEl>
                                      </p:cBhvr>
                                    </p:animEffect>
                                  </p:childTnLst>
                                </p:cTn>
                              </p:par>
                            </p:childTnLst>
                          </p:cTn>
                        </p:par>
                        <p:par>
                          <p:cTn id="67" fill="hold">
                            <p:stCondLst>
                              <p:cond delay="3000"/>
                            </p:stCondLst>
                            <p:childTnLst>
                              <p:par>
                                <p:cTn id="68" presetID="31"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 calcmode="lin" valueType="num">
                                      <p:cBhvr>
                                        <p:cTn id="72" dur="500" fill="hold"/>
                                        <p:tgtEl>
                                          <p:spTgt spid="19"/>
                                        </p:tgtEl>
                                        <p:attrNameLst>
                                          <p:attrName>style.rotation</p:attrName>
                                        </p:attrNameLst>
                                      </p:cBhvr>
                                      <p:tavLst>
                                        <p:tav tm="0">
                                          <p:val>
                                            <p:fltVal val="90"/>
                                          </p:val>
                                        </p:tav>
                                        <p:tav tm="100000">
                                          <p:val>
                                            <p:fltVal val="0"/>
                                          </p:val>
                                        </p:tav>
                                      </p:tavLst>
                                    </p:anim>
                                    <p:animEffect transition="in" filter="fade">
                                      <p:cBhvr>
                                        <p:cTn id="73" dur="500"/>
                                        <p:tgtEl>
                                          <p:spTgt spid="19"/>
                                        </p:tgtEl>
                                      </p:cBhvr>
                                    </p:animEffect>
                                  </p:childTnLst>
                                </p:cTn>
                              </p:par>
                            </p:childTnLst>
                          </p:cTn>
                        </p:par>
                        <p:par>
                          <p:cTn id="74" fill="hold">
                            <p:stCondLst>
                              <p:cond delay="3500"/>
                            </p:stCondLst>
                            <p:childTnLst>
                              <p:par>
                                <p:cTn id="75" presetID="22" presetClass="entr" presetSubtype="8" fill="hold" grpId="0" nodeType="after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Effect transition="in" filter="wipe(left)">
                                      <p:cBhvr>
                                        <p:cTn id="7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5" y="2488402"/>
            <a:ext cx="10392227" cy="2123658"/>
          </a:xfrm>
          <a:prstGeom prst="rect">
            <a:avLst/>
          </a:prstGeom>
          <a:noFill/>
        </p:spPr>
        <p:txBody>
          <a:bodyPr wrap="square">
            <a:spAutoFit/>
          </a:bodyPr>
          <a:lstStyle/>
          <a:p>
            <a:pPr algn="ctr"/>
            <a:r>
              <a:rPr lang="en" sz="6600" b="1" dirty="0">
                <a:ln w="13462">
                  <a:solidFill>
                    <a:srgbClr val="7D4837"/>
                  </a:solidFill>
                  <a:prstDash val="solid"/>
                </a:ln>
                <a:solidFill>
                  <a:srgbClr val="FFFF00"/>
                </a:solidFill>
                <a:effectLst>
                  <a:outerShdw dist="38100" dir="2700000" algn="bl" rotWithShape="0">
                    <a:schemeClr val="accent5"/>
                  </a:outerShdw>
                </a:effectLst>
                <a:latin typeface="Candara" panose="020E0502030303020204" pitchFamily="34" charset="0"/>
              </a:rPr>
              <a:t>LEHREN AUS DER ZERSTÖRUNG JERUSALEMS</a:t>
            </a: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70340"/>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gradFill>
                  <a:gsLst>
                    <a:gs pos="7000">
                      <a:schemeClr val="accent1">
                        <a:lumMod val="5000"/>
                        <a:lumOff val="95000"/>
                      </a:schemeClr>
                    </a:gs>
                    <a:gs pos="27000">
                      <a:srgbClr val="F3B40C"/>
                    </a:gs>
                    <a:gs pos="64000">
                      <a:srgbClr val="DD560B"/>
                    </a:gs>
                    <a:gs pos="100000">
                      <a:schemeClr val="accent5">
                        <a:lumMod val="75000"/>
                      </a:schemeClr>
                    </a:gs>
                  </a:gsLst>
                  <a:lin ang="5400000" scaled="1"/>
                </a:gradFill>
                <a:effectLst>
                  <a:innerShdw blurRad="177800">
                    <a:schemeClr val="accent3">
                      <a:lumMod val="50000"/>
                    </a:schemeClr>
                  </a:innerShdw>
                </a:effectLst>
                <a:latin typeface="Candara" panose="020E0502030303020204" pitchFamily="34" charset="0"/>
              </a:rPr>
              <a:t>DIE ZURÜCKWEISUNG DER LIEBE GOTTES</a:t>
            </a:r>
          </a:p>
        </p:txBody>
      </p:sp>
      <p:sp>
        <p:nvSpPr>
          <p:cNvPr id="5" name="CuadroTexto 4">
            <a:extLst>
              <a:ext uri="{FF2B5EF4-FFF2-40B4-BE49-F238E27FC236}">
                <a16:creationId xmlns:a16="http://schemas.microsoft.com/office/drawing/2014/main" id="{55B9B411-2013-EDB3-013A-C7E30FCFCF9A}"/>
              </a:ext>
            </a:extLst>
          </p:cNvPr>
          <p:cNvSpPr txBox="1"/>
          <p:nvPr/>
        </p:nvSpPr>
        <p:spPr>
          <a:xfrm>
            <a:off x="0" y="503251"/>
            <a:ext cx="12149301" cy="1138773"/>
          </a:xfrm>
          <a:prstGeom prst="rect">
            <a:avLst/>
          </a:prstGeom>
          <a:noFill/>
        </p:spPr>
        <p:txBody>
          <a:bodyPr wrap="square">
            <a:spAutoFit/>
          </a:bodyPr>
          <a:lstStyle/>
          <a:p>
            <a:pPr algn="ctr"/>
            <a:r>
              <a:rPr lang="en-US" sz="2400" b="1" dirty="0">
                <a:solidFill>
                  <a:schemeClr val="accent5">
                    <a:lumMod val="75000"/>
                  </a:schemeClr>
                </a:solidFill>
                <a:latin typeface="Candara" panose="020E0502030303020204" pitchFamily="34" charset="0"/>
              </a:rPr>
              <a:t>“</a:t>
            </a:r>
            <a:r>
              <a:rPr lang="de-DE" sz="2400" b="1" dirty="0">
                <a:solidFill>
                  <a:schemeClr val="accent5">
                    <a:lumMod val="75000"/>
                  </a:schemeClr>
                </a:solidFill>
                <a:latin typeface="Candara" panose="020E0502030303020204" pitchFamily="34" charset="0"/>
              </a:rPr>
              <a:t>Jerusalem, Jerusalem, die du tötest die Propheten und steinigst, die zu dir gesandt sind! </a:t>
            </a:r>
            <a:r>
              <a:rPr lang="de-DE" sz="2200" b="1" dirty="0">
                <a:solidFill>
                  <a:schemeClr val="accent5">
                    <a:lumMod val="75000"/>
                  </a:schemeClr>
                </a:solidFill>
                <a:latin typeface="Candara" panose="020E0502030303020204" pitchFamily="34" charset="0"/>
              </a:rPr>
              <a:t>Wie oft habe Ich deine Kinder versammeln wollen, wie eine Henne ihre Küken versammelt </a:t>
            </a:r>
            <a:br>
              <a:rPr lang="de-DE" sz="2200" b="1" dirty="0">
                <a:solidFill>
                  <a:schemeClr val="accent5">
                    <a:lumMod val="75000"/>
                  </a:schemeClr>
                </a:solidFill>
                <a:latin typeface="Candara" panose="020E0502030303020204" pitchFamily="34" charset="0"/>
              </a:rPr>
            </a:br>
            <a:r>
              <a:rPr lang="de-DE" sz="2200" b="1" dirty="0">
                <a:solidFill>
                  <a:schemeClr val="accent5">
                    <a:lumMod val="75000"/>
                  </a:schemeClr>
                </a:solidFill>
                <a:latin typeface="Candara" panose="020E0502030303020204" pitchFamily="34" charset="0"/>
              </a:rPr>
              <a:t>unter ihre Flügel; und ihr habt nicht gewollt!</a:t>
            </a:r>
            <a:r>
              <a:rPr lang="en" sz="2200" b="1" dirty="0">
                <a:solidFill>
                  <a:schemeClr val="accent5">
                    <a:lumMod val="75000"/>
                  </a:schemeClr>
                </a:solidFill>
                <a:latin typeface="Candara" panose="020E0502030303020204" pitchFamily="34" charset="0"/>
              </a:rPr>
              <a:t>” </a:t>
            </a:r>
            <a:r>
              <a:rPr lang="en" sz="2000" b="1" dirty="0">
                <a:solidFill>
                  <a:schemeClr val="accent5">
                    <a:lumMod val="75000"/>
                  </a:schemeClr>
                </a:solidFill>
                <a:latin typeface="Candara" panose="020E0502030303020204" pitchFamily="34" charset="0"/>
              </a:rPr>
              <a:t>(Matthäus 23:37)</a:t>
            </a:r>
            <a:endParaRPr lang="es-ES" sz="2000" b="1" dirty="0">
              <a:solidFill>
                <a:schemeClr val="accent5">
                  <a:lumMod val="75000"/>
                </a:schemeClr>
              </a:solidFill>
              <a:latin typeface="Candara" panose="020E0502030303020204" pitchFamily="34"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6151152" y="1687070"/>
            <a:ext cx="6040848" cy="2677656"/>
          </a:xfrm>
          <a:prstGeom prst="rect">
            <a:avLst/>
          </a:prstGeom>
          <a:noFill/>
        </p:spPr>
        <p:txBody>
          <a:bodyPr wrap="square" rtlCol="0">
            <a:spAutoFit/>
          </a:bodyPr>
          <a:lstStyle/>
          <a:p>
            <a:pPr algn="ctr">
              <a:spcBef>
                <a:spcPts val="600"/>
              </a:spcBef>
            </a:pP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Jesus weinte,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als Er auf Jerusalem zuging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a:t>
            </a:r>
            <a:r>
              <a:rPr lang="de-DE" sz="2400" b="1" dirty="0" err="1">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Lk</a:t>
            </a: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 19,41-44). Er wusste, dass sie die wohlverdienten Konsequenzen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für ihre hartnäckige Ablehnung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von Gottes liebevollen Aufrufen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zu tragen haben werden (</a:t>
            </a:r>
            <a:r>
              <a:rPr lang="de-DE" sz="2400" b="1" dirty="0" err="1">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Mt</a:t>
            </a: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 23,37).</a:t>
            </a:r>
            <a:endParaRPr lang="en"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741" y="1723599"/>
            <a:ext cx="5896712" cy="4613564"/>
          </a:xfrm>
          <a:prstGeom prst="rect">
            <a:avLst/>
          </a:prstGeom>
          <a:effectLst>
            <a:softEdge rad="317500"/>
          </a:effectLst>
        </p:spPr>
      </p:pic>
      <p:sp>
        <p:nvSpPr>
          <p:cNvPr id="7" name="CuadroTexto 6">
            <a:extLst>
              <a:ext uri="{FF2B5EF4-FFF2-40B4-BE49-F238E27FC236}">
                <a16:creationId xmlns:a16="http://schemas.microsoft.com/office/drawing/2014/main" id="{FC0EB4FE-D62D-24F6-3CC9-2229E71F96AE}"/>
              </a:ext>
            </a:extLst>
          </p:cNvPr>
          <p:cNvSpPr txBox="1"/>
          <p:nvPr/>
        </p:nvSpPr>
        <p:spPr>
          <a:xfrm>
            <a:off x="6096000" y="4415757"/>
            <a:ext cx="6040848" cy="2308324"/>
          </a:xfrm>
          <a:prstGeom prst="rect">
            <a:avLst/>
          </a:prstGeom>
          <a:noFill/>
        </p:spPr>
        <p:txBody>
          <a:bodyPr wrap="square">
            <a:spAutoFit/>
          </a:bodyPr>
          <a:lstStyle/>
          <a:p>
            <a:pPr algn="ctr">
              <a:spcBef>
                <a:spcPts val="600"/>
              </a:spcBef>
            </a:pP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Er weinte,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weil die Tragödie hätte vermieden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werden können. Denn Gott liebt uns so sehr, dass Er nicht will, dass jemand stirbt, sondern dass alle das ewige Leben haben (Joh 5,39-40; Hesekiel 18,31-32).</a:t>
            </a:r>
            <a:endParaRPr lang="en"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98476"/>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gradFill>
                  <a:gsLst>
                    <a:gs pos="7000">
                      <a:schemeClr val="accent1">
                        <a:lumMod val="5000"/>
                        <a:lumOff val="95000"/>
                      </a:schemeClr>
                    </a:gs>
                    <a:gs pos="27000">
                      <a:srgbClr val="F3B40C"/>
                    </a:gs>
                    <a:gs pos="64000">
                      <a:srgbClr val="DD560B"/>
                    </a:gs>
                    <a:gs pos="100000">
                      <a:schemeClr val="accent5">
                        <a:lumMod val="75000"/>
                      </a:schemeClr>
                    </a:gs>
                  </a:gsLst>
                  <a:lin ang="5400000" scaled="1"/>
                </a:gradFill>
                <a:effectLst>
                  <a:innerShdw blurRad="177800">
                    <a:schemeClr val="accent3">
                      <a:lumMod val="50000"/>
                    </a:schemeClr>
                  </a:innerShdw>
                </a:effectLst>
                <a:latin typeface="Candara" panose="020E0502030303020204" pitchFamily="34" charset="0"/>
              </a:rPr>
              <a:t>DIE ZURÜCKWEISUNG DER LIEBE GOTTES</a:t>
            </a:r>
          </a:p>
        </p:txBody>
      </p:sp>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2579" y="3128943"/>
            <a:ext cx="4899421" cy="3674566"/>
          </a:xfrm>
          <a:prstGeom prst="rect">
            <a:avLst/>
          </a:prstGeom>
          <a:effectLst>
            <a:softEdge rad="127000"/>
          </a:effectLst>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3504" y="285081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0" y="1682392"/>
            <a:ext cx="12149300" cy="1446550"/>
          </a:xfrm>
          <a:prstGeom prst="rect">
            <a:avLst/>
          </a:prstGeom>
          <a:noFill/>
        </p:spPr>
        <p:txBody>
          <a:bodyPr wrap="square">
            <a:spAutoFit/>
          </a:bodyPr>
          <a:lstStyle/>
          <a:p>
            <a:pPr algn="ctr">
              <a:spcBef>
                <a:spcPts val="600"/>
              </a:spcBef>
            </a:pPr>
            <a:r>
              <a:rPr lang="de-DE" sz="22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Die Geschichte berichtet, dass sich die Juden im Jahr 66 n. Chr. gegen die römischen Missstände aufgelehnt haben. Die verschiedenen jüdischen Gruppierungen bekämpften sich untereinander, während die Römer die Stadt belagerten. Im Jahr 70 war endgültig alles vorbei. </a:t>
            </a:r>
            <a:br>
              <a:rPr lang="de-DE" sz="22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2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Titus zerstörte Jerusalem und den Tempel. Eine Million Juden kamen ums Leben.</a:t>
            </a:r>
            <a:endParaRPr lang="en" sz="22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65649" y="3387188"/>
            <a:ext cx="6030351" cy="3416320"/>
          </a:xfrm>
          <a:prstGeom prst="rect">
            <a:avLst/>
          </a:prstGeom>
          <a:noFill/>
        </p:spPr>
        <p:txBody>
          <a:bodyPr wrap="square">
            <a:spAutoFit/>
          </a:bodyPr>
          <a:lstStyle/>
          <a:p>
            <a:pPr algn="ctr">
              <a:spcBef>
                <a:spcPts val="600"/>
              </a:spcBef>
            </a:pP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Aber die Geschichte erzählt uns nicht,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wie Satan die Juden zur Rebellion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und die Römer zur Rache anstachelte. </a:t>
            </a:r>
          </a:p>
          <a:p>
            <a:pPr algn="ctr">
              <a:spcBef>
                <a:spcPts val="600"/>
              </a:spcBef>
            </a:pP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Die Zerstörung Jerusalems </a:t>
            </a:r>
            <a:b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war das direkte Werk des Teufels. </a:t>
            </a:r>
          </a:p>
          <a:p>
            <a:pPr algn="ctr">
              <a:spcBef>
                <a:spcPts val="600"/>
              </a:spcBef>
            </a:pPr>
            <a:br>
              <a:rPr lang="de-DE" sz="1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br>
            <a:r>
              <a:rPr lang="de-DE"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rPr>
              <a:t>Indem Israel sich von der Quelle des Lebens abwandte, war es einem Feind ausgeliefert, der nur Zerstörung und Tod beabsichtigte.</a:t>
            </a:r>
            <a:endParaRPr lang="en" sz="2400" b="1" dirty="0">
              <a:solidFill>
                <a:schemeClr val="bg1"/>
              </a:solidFill>
              <a:effectLst>
                <a:glow rad="127000">
                  <a:srgbClr val="1A0613"/>
                </a:glow>
                <a:outerShdw blurRad="38100" dist="38100" dir="2700000" algn="tl">
                  <a:srgbClr val="000000">
                    <a:alpha val="43137"/>
                  </a:srgbClr>
                </a:outerShdw>
              </a:effectLst>
              <a:latin typeface="Candara" panose="020E0502030303020204" pitchFamily="34" charset="0"/>
            </a:endParaRPr>
          </a:p>
        </p:txBody>
      </p:sp>
      <p:sp>
        <p:nvSpPr>
          <p:cNvPr id="2" name="CuadroTexto 4">
            <a:extLst>
              <a:ext uri="{FF2B5EF4-FFF2-40B4-BE49-F238E27FC236}">
                <a16:creationId xmlns:a16="http://schemas.microsoft.com/office/drawing/2014/main" id="{26A4EBC7-0EFB-51F1-BEB9-8147B9E52C82}"/>
              </a:ext>
            </a:extLst>
          </p:cNvPr>
          <p:cNvSpPr txBox="1"/>
          <p:nvPr/>
        </p:nvSpPr>
        <p:spPr>
          <a:xfrm>
            <a:off x="0" y="503251"/>
            <a:ext cx="12149301" cy="1138773"/>
          </a:xfrm>
          <a:prstGeom prst="rect">
            <a:avLst/>
          </a:prstGeom>
          <a:noFill/>
        </p:spPr>
        <p:txBody>
          <a:bodyPr wrap="square">
            <a:spAutoFit/>
          </a:bodyPr>
          <a:lstStyle/>
          <a:p>
            <a:pPr algn="ctr"/>
            <a:r>
              <a:rPr lang="en-US" sz="2400" b="1" dirty="0">
                <a:solidFill>
                  <a:schemeClr val="accent5">
                    <a:lumMod val="75000"/>
                  </a:schemeClr>
                </a:solidFill>
                <a:latin typeface="Candara" panose="020E0502030303020204" pitchFamily="34" charset="0"/>
              </a:rPr>
              <a:t>“</a:t>
            </a:r>
            <a:r>
              <a:rPr lang="de-DE" sz="2400" b="1" dirty="0">
                <a:solidFill>
                  <a:schemeClr val="accent5">
                    <a:lumMod val="75000"/>
                  </a:schemeClr>
                </a:solidFill>
                <a:latin typeface="Candara" panose="020E0502030303020204" pitchFamily="34" charset="0"/>
              </a:rPr>
              <a:t>Jerusalem, Jerusalem, die du tötest die Propheten und steinigst, die zu dir gesandt sind! </a:t>
            </a:r>
            <a:r>
              <a:rPr lang="de-DE" sz="2200" b="1" dirty="0">
                <a:solidFill>
                  <a:schemeClr val="accent5">
                    <a:lumMod val="75000"/>
                  </a:schemeClr>
                </a:solidFill>
                <a:latin typeface="Candara" panose="020E0502030303020204" pitchFamily="34" charset="0"/>
              </a:rPr>
              <a:t>Wie oft habe Ich deine Kinder versammeln wollen, wie eine Henne ihre Küken versammelt </a:t>
            </a:r>
            <a:br>
              <a:rPr lang="de-DE" sz="2200" b="1" dirty="0">
                <a:solidFill>
                  <a:schemeClr val="accent5">
                    <a:lumMod val="75000"/>
                  </a:schemeClr>
                </a:solidFill>
                <a:latin typeface="Candara" panose="020E0502030303020204" pitchFamily="34" charset="0"/>
              </a:rPr>
            </a:br>
            <a:r>
              <a:rPr lang="de-DE" sz="2200" b="1" dirty="0">
                <a:solidFill>
                  <a:schemeClr val="accent5">
                    <a:lumMod val="75000"/>
                  </a:schemeClr>
                </a:solidFill>
                <a:latin typeface="Candara" panose="020E0502030303020204" pitchFamily="34" charset="0"/>
              </a:rPr>
              <a:t>unter ihre Flügel; und ihr habt nicht gewollt!</a:t>
            </a:r>
            <a:r>
              <a:rPr lang="en" sz="2200" b="1" dirty="0">
                <a:solidFill>
                  <a:schemeClr val="accent5">
                    <a:lumMod val="75000"/>
                  </a:schemeClr>
                </a:solidFill>
                <a:latin typeface="Candara" panose="020E0502030303020204" pitchFamily="34" charset="0"/>
              </a:rPr>
              <a:t>” </a:t>
            </a:r>
            <a:r>
              <a:rPr lang="en" sz="2000" b="1" dirty="0">
                <a:solidFill>
                  <a:schemeClr val="accent5">
                    <a:lumMod val="75000"/>
                  </a:schemeClr>
                </a:solidFill>
                <a:latin typeface="Candara" panose="020E0502030303020204" pitchFamily="34" charset="0"/>
              </a:rPr>
              <a:t>(Matthäus 23:37)</a:t>
            </a:r>
            <a:endParaRPr lang="es-ES" sz="2000" b="1" dirty="0">
              <a:solidFill>
                <a:schemeClr val="accent5">
                  <a:lumMod val="75000"/>
                </a:schemeClr>
              </a:solidFill>
              <a:latin typeface="Candara" panose="020E0502030303020204" pitchFamily="34" charset="0"/>
            </a:endParaRPr>
          </a:p>
        </p:txBody>
      </p:sp>
    </p:spTree>
    <p:extLst>
      <p:ext uri="{BB962C8B-B14F-4D97-AF65-F5344CB8AC3E}">
        <p14:creationId xmlns:p14="http://schemas.microsoft.com/office/powerpoint/2010/main" val="380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GOTTES FÜRSORGE FÜR SEIN VOLK</a:t>
            </a:r>
          </a:p>
        </p:txBody>
      </p:sp>
      <p:sp>
        <p:nvSpPr>
          <p:cNvPr id="7" name="CuadroTexto 6">
            <a:extLst>
              <a:ext uri="{FF2B5EF4-FFF2-40B4-BE49-F238E27FC236}">
                <a16:creationId xmlns:a16="http://schemas.microsoft.com/office/drawing/2014/main" id="{FEF83F4B-F7CA-4A9C-1F24-E7C5EEC9A6B4}"/>
              </a:ext>
            </a:extLst>
          </p:cNvPr>
          <p:cNvSpPr txBox="1"/>
          <p:nvPr/>
        </p:nvSpPr>
        <p:spPr>
          <a:xfrm>
            <a:off x="0" y="645476"/>
            <a:ext cx="12191999" cy="707886"/>
          </a:xfrm>
          <a:prstGeom prst="rect">
            <a:avLst/>
          </a:prstGeom>
          <a:noFill/>
        </p:spPr>
        <p:txBody>
          <a:bodyPr wrap="square">
            <a:spAutoFit/>
          </a:bodyPr>
          <a:lstStyle/>
          <a:p>
            <a:pPr algn="ctr"/>
            <a:r>
              <a:rPr lang="de-DE" sz="2000" b="1" dirty="0">
                <a:solidFill>
                  <a:srgbClr val="002060"/>
                </a:solidFill>
                <a:latin typeface="Candara" panose="020E0502030303020204" pitchFamily="34" charset="0"/>
              </a:rPr>
              <a:t>“Fürchte dich nicht, ICH BIN mit dir; weiche nicht, denn ICH BIN dein Gott. </a:t>
            </a:r>
            <a:br>
              <a:rPr lang="de-DE" sz="2000" b="1" dirty="0">
                <a:solidFill>
                  <a:srgbClr val="002060"/>
                </a:solidFill>
                <a:latin typeface="Candara" panose="020E0502030303020204" pitchFamily="34" charset="0"/>
              </a:rPr>
            </a:br>
            <a:r>
              <a:rPr lang="de-DE" sz="2000" b="1" dirty="0">
                <a:solidFill>
                  <a:srgbClr val="002060"/>
                </a:solidFill>
                <a:latin typeface="Candara" panose="020E0502030303020204" pitchFamily="34" charset="0"/>
              </a:rPr>
              <a:t>ICH stärke dich, ICH helfe dir auch, ICH halte dich durch die rechte Hand Meiner Gerechtigkeit.” </a:t>
            </a:r>
            <a:r>
              <a:rPr lang="en" b="1" dirty="0">
                <a:solidFill>
                  <a:srgbClr val="002060"/>
                </a:solidFill>
                <a:latin typeface="Candara" panose="020E0502030303020204" pitchFamily="34" charset="0"/>
              </a:rPr>
              <a:t>(Jesaja 41:10)</a:t>
            </a:r>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2896" y="1405487"/>
            <a:ext cx="8138380" cy="5452513"/>
          </a:xfrm>
          <a:prstGeom prst="rect">
            <a:avLst/>
          </a:prstGeom>
          <a:effectLst>
            <a:softEdge rad="317500"/>
          </a:effectLst>
        </p:spPr>
      </p:pic>
      <p:sp>
        <p:nvSpPr>
          <p:cNvPr id="12" name="CuadroTexto 11">
            <a:extLst>
              <a:ext uri="{FF2B5EF4-FFF2-40B4-BE49-F238E27FC236}">
                <a16:creationId xmlns:a16="http://schemas.microsoft.com/office/drawing/2014/main" id="{D7F083E3-10AE-13CD-226F-1FEAB9E9FE6C}"/>
              </a:ext>
            </a:extLst>
          </p:cNvPr>
          <p:cNvSpPr txBox="1"/>
          <p:nvPr/>
        </p:nvSpPr>
        <p:spPr>
          <a:xfrm>
            <a:off x="110016" y="3274238"/>
            <a:ext cx="4194698" cy="1938992"/>
          </a:xfrm>
          <a:prstGeom prst="rect">
            <a:avLst/>
          </a:prstGeom>
          <a:noFill/>
        </p:spPr>
        <p:txBody>
          <a:bodyPr wrap="square">
            <a:spAutoFit/>
          </a:bodyPr>
          <a:lstStyle/>
          <a:p>
            <a:pPr algn="ctr"/>
            <a:r>
              <a:rPr lang="de-DE" sz="2000" b="1" dirty="0"/>
              <a:t>Alle, </a:t>
            </a:r>
            <a:br>
              <a:rPr lang="de-DE" sz="2000" b="1" dirty="0"/>
            </a:br>
            <a:r>
              <a:rPr lang="de-DE" sz="2000" b="1" dirty="0"/>
              <a:t>die den Worten Jesu </a:t>
            </a:r>
            <a:br>
              <a:rPr lang="de-DE" sz="2000" b="1" dirty="0"/>
            </a:br>
            <a:r>
              <a:rPr lang="de-DE" sz="2000" b="1" dirty="0"/>
              <a:t>Glauben schenkten, </a:t>
            </a:r>
            <a:br>
              <a:rPr lang="de-DE" sz="2000" b="1" dirty="0"/>
            </a:br>
            <a:r>
              <a:rPr lang="de-DE" sz="2000" b="1" dirty="0"/>
              <a:t>nutzten den Moment, </a:t>
            </a:r>
            <a:br>
              <a:rPr lang="de-DE" sz="2000" b="1" dirty="0"/>
            </a:br>
            <a:r>
              <a:rPr lang="de-DE" sz="2000" b="1" dirty="0"/>
              <a:t>als Jerusalem unbewacht war, </a:t>
            </a:r>
            <a:br>
              <a:rPr lang="de-DE" sz="2000" b="1" dirty="0"/>
            </a:br>
            <a:r>
              <a:rPr lang="de-DE" sz="2000" b="1" dirty="0"/>
              <a:t>um zu fliehen.</a:t>
            </a:r>
            <a:endParaRPr lang="de-DE" sz="2000" dirty="0"/>
          </a:p>
        </p:txBody>
      </p:sp>
      <p:sp>
        <p:nvSpPr>
          <p:cNvPr id="16" name="CuadroTexto 15">
            <a:extLst>
              <a:ext uri="{FF2B5EF4-FFF2-40B4-BE49-F238E27FC236}">
                <a16:creationId xmlns:a16="http://schemas.microsoft.com/office/drawing/2014/main" id="{0CB4763D-9CA2-CC36-D40E-4C892B6BF0B7}"/>
              </a:ext>
            </a:extLst>
          </p:cNvPr>
          <p:cNvSpPr txBox="1"/>
          <p:nvPr/>
        </p:nvSpPr>
        <p:spPr>
          <a:xfrm>
            <a:off x="110016" y="5174659"/>
            <a:ext cx="4194698" cy="1631216"/>
          </a:xfrm>
          <a:prstGeom prst="rect">
            <a:avLst/>
          </a:prstGeom>
          <a:noFill/>
        </p:spPr>
        <p:txBody>
          <a:bodyPr wrap="square">
            <a:spAutoFit/>
          </a:bodyPr>
          <a:lstStyle/>
          <a:p>
            <a:pPr algn="ctr">
              <a:spcBef>
                <a:spcPts val="600"/>
              </a:spcBef>
            </a:pPr>
            <a:r>
              <a:rPr lang="de-DE" sz="2000" b="1" dirty="0">
                <a:latin typeface="Candara" panose="020E0502030303020204" pitchFamily="34" charset="0"/>
              </a:rPr>
              <a:t>Einige Monate später </a:t>
            </a:r>
            <a:br>
              <a:rPr lang="de-DE" sz="2000" b="1" dirty="0">
                <a:latin typeface="Candara" panose="020E0502030303020204" pitchFamily="34" charset="0"/>
              </a:rPr>
            </a:br>
            <a:r>
              <a:rPr lang="de-DE" sz="2000" b="1" dirty="0">
                <a:latin typeface="Candara" panose="020E0502030303020204" pitchFamily="34" charset="0"/>
              </a:rPr>
              <a:t>schickte Nero den Vespasian, </a:t>
            </a:r>
            <a:br>
              <a:rPr lang="de-DE" sz="2000" b="1" dirty="0">
                <a:latin typeface="Candara" panose="020E0502030303020204" pitchFamily="34" charset="0"/>
              </a:rPr>
            </a:br>
            <a:r>
              <a:rPr lang="de-DE" sz="2000" b="1" dirty="0">
                <a:latin typeface="Candara" panose="020E0502030303020204" pitchFamily="34" charset="0"/>
              </a:rPr>
              <a:t>um die Rebellion niederzuschlagen. </a:t>
            </a:r>
            <a:br>
              <a:rPr lang="de-DE" sz="2000" b="1" dirty="0">
                <a:latin typeface="Candara" panose="020E0502030303020204" pitchFamily="34" charset="0"/>
              </a:rPr>
            </a:br>
            <a:r>
              <a:rPr lang="de-DE" sz="2000" b="1" dirty="0">
                <a:latin typeface="Candara" panose="020E0502030303020204" pitchFamily="34" charset="0"/>
              </a:rPr>
              <a:t>Vom Jahr 67 bis 70 n. Chr. dauerte die Belagerung an.</a:t>
            </a:r>
            <a:endParaRPr lang="en" sz="2000" b="1" dirty="0">
              <a:latin typeface="Candara" panose="020E0502030303020204" pitchFamily="34" charset="0"/>
            </a:endParaRPr>
          </a:p>
        </p:txBody>
      </p:sp>
      <p:sp>
        <p:nvSpPr>
          <p:cNvPr id="5" name="CuadroTexto 4">
            <a:extLst>
              <a:ext uri="{FF2B5EF4-FFF2-40B4-BE49-F238E27FC236}">
                <a16:creationId xmlns:a16="http://schemas.microsoft.com/office/drawing/2014/main" id="{B9982674-201C-0300-F84C-C1A9F017C971}"/>
              </a:ext>
            </a:extLst>
          </p:cNvPr>
          <p:cNvSpPr txBox="1"/>
          <p:nvPr/>
        </p:nvSpPr>
        <p:spPr>
          <a:xfrm>
            <a:off x="188121" y="2480034"/>
            <a:ext cx="12003878" cy="707886"/>
          </a:xfrm>
          <a:prstGeom prst="rect">
            <a:avLst/>
          </a:prstGeom>
          <a:noFill/>
        </p:spPr>
        <p:txBody>
          <a:bodyPr wrap="square">
            <a:spAutoFit/>
          </a:bodyPr>
          <a:lstStyle/>
          <a:p>
            <a:r>
              <a:rPr lang="de-DE" sz="2000" b="1" dirty="0">
                <a:effectLst>
                  <a:glow rad="127000">
                    <a:srgbClr val="FED39E"/>
                  </a:glow>
                </a:effectLst>
              </a:rPr>
              <a:t>Gaius </a:t>
            </a:r>
            <a:r>
              <a:rPr lang="de-DE" sz="2000" b="1" dirty="0" err="1">
                <a:effectLst>
                  <a:glow rad="127000">
                    <a:srgbClr val="FED39E"/>
                  </a:glow>
                </a:effectLst>
              </a:rPr>
              <a:t>Cestius</a:t>
            </a:r>
            <a:r>
              <a:rPr lang="de-DE" sz="2000" b="1" dirty="0">
                <a:effectLst>
                  <a:glow rad="127000">
                    <a:srgbClr val="FED39E"/>
                  </a:glow>
                </a:effectLst>
              </a:rPr>
              <a:t> Gallus erfüllte dieses Zeichen im Jahr 66 n. Chr.</a:t>
            </a:r>
            <a:r>
              <a:rPr lang="de-DE" sz="2000" dirty="0">
                <a:effectLst>
                  <a:glow rad="127000">
                    <a:srgbClr val="FED39E"/>
                  </a:glow>
                </a:effectLst>
              </a:rPr>
              <a:t> </a:t>
            </a:r>
            <a:r>
              <a:rPr lang="de-DE" sz="2000" b="1" dirty="0">
                <a:effectLst>
                  <a:glow rad="127000">
                    <a:srgbClr val="FED39E"/>
                  </a:glow>
                </a:effectLst>
              </a:rPr>
              <a:t>Die Belagerung wurde aufgehoben und der </a:t>
            </a:r>
            <a:r>
              <a:rPr lang="de-DE" sz="2000" b="1" dirty="0" err="1">
                <a:effectLst>
                  <a:glow rad="127000">
                    <a:srgbClr val="FED39E"/>
                  </a:glow>
                </a:effectLst>
              </a:rPr>
              <a:t>Zelotenführer</a:t>
            </a:r>
            <a:r>
              <a:rPr lang="de-DE" sz="2000" b="1" dirty="0">
                <a:effectLst>
                  <a:glow rad="127000">
                    <a:srgbClr val="FED39E"/>
                  </a:glow>
                </a:effectLst>
              </a:rPr>
              <a:t> Eleazar </a:t>
            </a:r>
            <a:r>
              <a:rPr lang="de-DE" sz="2000" b="1" dirty="0" err="1">
                <a:effectLst>
                  <a:glow rad="127000">
                    <a:srgbClr val="FED39E"/>
                  </a:glow>
                </a:effectLst>
              </a:rPr>
              <a:t>ben</a:t>
            </a:r>
            <a:r>
              <a:rPr lang="de-DE" sz="2000" b="1" dirty="0">
                <a:effectLst>
                  <a:glow rad="127000">
                    <a:srgbClr val="FED39E"/>
                  </a:glow>
                </a:effectLst>
              </a:rPr>
              <a:t> Simon verfolgte die Römer und besiegte sie.</a:t>
            </a:r>
            <a:endParaRPr lang="de-DE" sz="2000" dirty="0">
              <a:effectLst>
                <a:glow rad="127000">
                  <a:srgbClr val="FED39E"/>
                </a:glow>
              </a:effectLst>
            </a:endParaRP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291807"/>
            <a:ext cx="11876718" cy="1015663"/>
          </a:xfrm>
          <a:prstGeom prst="rect">
            <a:avLst/>
          </a:prstGeom>
          <a:noFill/>
          <a:effectLst>
            <a:softEdge rad="635000"/>
          </a:effectLst>
        </p:spPr>
        <p:txBody>
          <a:bodyPr wrap="square" rtlCol="0">
            <a:spAutoFit/>
          </a:bodyPr>
          <a:lstStyle/>
          <a:p>
            <a:pPr>
              <a:spcBef>
                <a:spcPts val="600"/>
              </a:spcBef>
            </a:pPr>
            <a:r>
              <a:rPr lang="de-DE" sz="2000" b="1" dirty="0">
                <a:latin typeface="Candara" panose="020E0502030303020204" pitchFamily="34" charset="0"/>
              </a:rPr>
              <a:t>In Seiner Liebe gab Gott allen, die dem Untergang entgehen wollten, eine Chance. </a:t>
            </a:r>
            <a:br>
              <a:rPr lang="de-DE" sz="2000" b="1" dirty="0">
                <a:latin typeface="Candara" panose="020E0502030303020204" pitchFamily="34" charset="0"/>
              </a:rPr>
            </a:br>
            <a:r>
              <a:rPr lang="de-DE" sz="2000" b="1" dirty="0">
                <a:latin typeface="Candara" panose="020E0502030303020204" pitchFamily="34" charset="0"/>
              </a:rPr>
              <a:t>Er gab ein Zeichen: Jerusalem </a:t>
            </a:r>
            <a:br>
              <a:rPr lang="de-DE" sz="2000" b="1" dirty="0">
                <a:latin typeface="Candara" panose="020E0502030303020204" pitchFamily="34" charset="0"/>
              </a:rPr>
            </a:br>
            <a:r>
              <a:rPr lang="de-DE" sz="2000" b="1" dirty="0">
                <a:latin typeface="Candara" panose="020E0502030303020204" pitchFamily="34" charset="0"/>
              </a:rPr>
              <a:t>war von Armeen umgeben (Lukas 21,20).</a:t>
            </a:r>
            <a:endParaRPr lang="en" sz="2000" b="1" dirty="0">
              <a:latin typeface="Candara" panose="020E0502030303020204" pitchFamily="34" charset="0"/>
            </a:endParaRPr>
          </a:p>
        </p:txBody>
      </p:sp>
    </p:spTree>
    <p:extLst>
      <p:ext uri="{BB962C8B-B14F-4D97-AF65-F5344CB8AC3E}">
        <p14:creationId xmlns:p14="http://schemas.microsoft.com/office/powerpoint/2010/main" val="17850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6"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754"/>
          <a:stretch/>
        </p:blipFill>
        <p:spPr>
          <a:xfrm flipH="1">
            <a:off x="7518131" y="1336814"/>
            <a:ext cx="4575393" cy="5385123"/>
          </a:xfrm>
          <a:prstGeom prst="rect">
            <a:avLst/>
          </a:prstGeom>
          <a:effectLst>
            <a:softEdge rad="317500"/>
          </a:effectLst>
        </p:spPr>
      </p:pic>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ndara" panose="020E0502030303020204" pitchFamily="34" charset="0"/>
              </a:rPr>
              <a:t>GOTTES FÜRSORGE FÜR SEIN VOLK</a:t>
            </a:r>
          </a:p>
        </p:txBody>
      </p:sp>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5835" y="1024057"/>
            <a:ext cx="6631200" cy="5616627"/>
          </a:xfrm>
          <a:prstGeom prst="rect">
            <a:avLst/>
          </a:prstGeom>
          <a:effectLst>
            <a:softEdge rad="635000"/>
          </a:effectLst>
        </p:spPr>
      </p:pic>
      <p:sp>
        <p:nvSpPr>
          <p:cNvPr id="14" name="CuadroTexto 13">
            <a:extLst>
              <a:ext uri="{FF2B5EF4-FFF2-40B4-BE49-F238E27FC236}">
                <a16:creationId xmlns:a16="http://schemas.microsoft.com/office/drawing/2014/main" id="{8AB8C218-B9D7-06DE-8B62-E1708B319DA7}"/>
              </a:ext>
            </a:extLst>
          </p:cNvPr>
          <p:cNvSpPr txBox="1"/>
          <p:nvPr/>
        </p:nvSpPr>
        <p:spPr>
          <a:xfrm>
            <a:off x="4366868" y="1336814"/>
            <a:ext cx="4923330" cy="5324535"/>
          </a:xfrm>
          <a:prstGeom prst="rect">
            <a:avLst/>
          </a:prstGeom>
          <a:noFill/>
        </p:spPr>
        <p:txBody>
          <a:bodyPr wrap="square">
            <a:spAutoFit/>
          </a:bodyPr>
          <a:lstStyle/>
          <a:p>
            <a:pPr algn="ctr"/>
            <a:r>
              <a:rPr lang="de-DE" sz="2000" b="1" dirty="0"/>
              <a:t>Gott kann und will </a:t>
            </a:r>
            <a:br>
              <a:rPr lang="de-DE" sz="2000" b="1" dirty="0"/>
            </a:br>
            <a:r>
              <a:rPr lang="de-DE" sz="2000" b="1" dirty="0"/>
              <a:t>Seine Kinder </a:t>
            </a:r>
            <a:br>
              <a:rPr lang="de-DE" sz="2000" b="1" dirty="0"/>
            </a:br>
            <a:r>
              <a:rPr lang="de-DE" sz="2000" b="1" dirty="0"/>
              <a:t>beschützen, </a:t>
            </a:r>
            <a:br>
              <a:rPr lang="de-DE" sz="2000" b="1" dirty="0"/>
            </a:br>
            <a:r>
              <a:rPr lang="de-DE" sz="2000" b="1" dirty="0"/>
              <a:t>selbst in den </a:t>
            </a:r>
            <a:br>
              <a:rPr lang="de-DE" sz="2000" b="1" dirty="0"/>
            </a:br>
            <a:r>
              <a:rPr lang="de-DE" sz="2000" b="1" dirty="0"/>
              <a:t>schwierigsten </a:t>
            </a:r>
            <a:br>
              <a:rPr lang="de-DE" sz="2000" b="1" dirty="0"/>
            </a:br>
            <a:r>
              <a:rPr lang="de-DE" sz="2000" b="1" dirty="0"/>
              <a:t>Zeiten </a:t>
            </a:r>
            <a:br>
              <a:rPr lang="de-DE" sz="2000" b="1" dirty="0"/>
            </a:br>
            <a:r>
              <a:rPr lang="de-DE" sz="2000" b="1" dirty="0"/>
              <a:t>(Ps. 46:1; </a:t>
            </a:r>
            <a:br>
              <a:rPr lang="de-DE" sz="2000" b="1" dirty="0"/>
            </a:br>
            <a:r>
              <a:rPr lang="de-DE" sz="2000" b="1" dirty="0"/>
              <a:t>Jes. 41:10).</a:t>
            </a:r>
            <a:r>
              <a:rPr lang="de-DE" sz="2000" dirty="0"/>
              <a:t> </a:t>
            </a:r>
          </a:p>
          <a:p>
            <a:pPr algn="ctr"/>
            <a:br>
              <a:rPr lang="de-DE" sz="800" dirty="0"/>
            </a:br>
            <a:r>
              <a:rPr lang="de-DE" sz="2000" b="1" dirty="0"/>
              <a:t>Dennoch </a:t>
            </a:r>
            <a:br>
              <a:rPr lang="de-DE" sz="2000" b="1" dirty="0"/>
            </a:br>
            <a:r>
              <a:rPr lang="de-DE" sz="2000" b="1" dirty="0"/>
              <a:t>haben viele</a:t>
            </a:r>
          </a:p>
          <a:p>
            <a:pPr algn="ctr"/>
            <a:r>
              <a:rPr lang="de-DE" sz="2000" b="1" dirty="0"/>
              <a:t>ihr Leben </a:t>
            </a:r>
            <a:br>
              <a:rPr lang="de-DE" sz="2000" b="1" dirty="0"/>
            </a:br>
            <a:r>
              <a:rPr lang="de-DE" sz="2000" b="1" dirty="0"/>
              <a:t>verloren, </a:t>
            </a:r>
            <a:br>
              <a:rPr lang="de-DE" sz="2000" b="1" dirty="0"/>
            </a:br>
            <a:r>
              <a:rPr lang="de-DE" sz="2000" b="1" dirty="0"/>
              <a:t>weil sie </a:t>
            </a:r>
            <a:br>
              <a:rPr lang="de-DE" sz="2000" b="1" dirty="0"/>
            </a:br>
            <a:r>
              <a:rPr lang="de-DE" sz="2000" b="1" dirty="0"/>
              <a:t>GOTT treu </a:t>
            </a:r>
            <a:br>
              <a:rPr lang="de-DE" sz="2000" b="1" dirty="0"/>
            </a:br>
            <a:r>
              <a:rPr lang="de-DE" sz="2000" b="1" dirty="0"/>
              <a:t>geblieben sind </a:t>
            </a:r>
            <a:br>
              <a:rPr lang="de-DE" sz="2000" b="1" dirty="0"/>
            </a:br>
            <a:r>
              <a:rPr lang="de-DE" sz="2000" b="1" dirty="0"/>
              <a:t>(</a:t>
            </a:r>
            <a:r>
              <a:rPr lang="de-DE" sz="2000" b="1" dirty="0" err="1"/>
              <a:t>Hebr</a:t>
            </a:r>
            <a:r>
              <a:rPr lang="de-DE" sz="2000" b="1" dirty="0"/>
              <a:t> 11,35-38).</a:t>
            </a:r>
            <a:endParaRPr lang="de-DE" sz="2000" dirty="0"/>
          </a:p>
        </p:txBody>
      </p:sp>
      <p:sp>
        <p:nvSpPr>
          <p:cNvPr id="11" name="CuadroTexto 10">
            <a:extLst>
              <a:ext uri="{FF2B5EF4-FFF2-40B4-BE49-F238E27FC236}">
                <a16:creationId xmlns:a16="http://schemas.microsoft.com/office/drawing/2014/main" id="{C9798145-DFCD-613C-AD3E-837C6D636098}"/>
              </a:ext>
            </a:extLst>
          </p:cNvPr>
          <p:cNvSpPr txBox="1"/>
          <p:nvPr/>
        </p:nvSpPr>
        <p:spPr>
          <a:xfrm>
            <a:off x="2166422" y="6465610"/>
            <a:ext cx="12191999" cy="400110"/>
          </a:xfrm>
          <a:prstGeom prst="rect">
            <a:avLst/>
          </a:prstGeom>
          <a:noFill/>
        </p:spPr>
        <p:txBody>
          <a:bodyPr wrap="square">
            <a:spAutoFit/>
          </a:bodyPr>
          <a:lstStyle/>
          <a:p>
            <a:pPr>
              <a:spcBef>
                <a:spcPts val="600"/>
              </a:spcBef>
            </a:pPr>
            <a:r>
              <a:rPr lang="de-DE" sz="2000" b="1" dirty="0">
                <a:latin typeface="Candara" panose="020E0502030303020204" pitchFamily="34" charset="0"/>
              </a:rPr>
              <a:t>Warum werden die einen beschützt und die anderen offenbar von GOTT im Stich gelassen?</a:t>
            </a:r>
            <a:endParaRPr lang="en" sz="2000" b="1" dirty="0">
              <a:latin typeface="Candara" panose="020E0502030303020204" pitchFamily="34" charset="0"/>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0" y="645476"/>
            <a:ext cx="12191999" cy="707886"/>
          </a:xfrm>
          <a:prstGeom prst="rect">
            <a:avLst/>
          </a:prstGeom>
          <a:noFill/>
        </p:spPr>
        <p:txBody>
          <a:bodyPr wrap="square">
            <a:spAutoFit/>
          </a:bodyPr>
          <a:lstStyle/>
          <a:p>
            <a:pPr algn="ctr"/>
            <a:r>
              <a:rPr lang="de-DE" sz="2000" b="1" dirty="0">
                <a:solidFill>
                  <a:srgbClr val="002060"/>
                </a:solidFill>
                <a:latin typeface="Candara" panose="020E0502030303020204" pitchFamily="34" charset="0"/>
              </a:rPr>
              <a:t>“Fürchte dich nicht, ICH BIN mit dir; weiche nicht, denn ICH BIN dein Gott. </a:t>
            </a:r>
            <a:br>
              <a:rPr lang="de-DE" sz="2000" b="1" dirty="0">
                <a:solidFill>
                  <a:srgbClr val="002060"/>
                </a:solidFill>
                <a:latin typeface="Candara" panose="020E0502030303020204" pitchFamily="34" charset="0"/>
              </a:rPr>
            </a:br>
            <a:r>
              <a:rPr lang="de-DE" sz="2000" b="1" dirty="0">
                <a:solidFill>
                  <a:srgbClr val="002060"/>
                </a:solidFill>
                <a:latin typeface="Candara" panose="020E0502030303020204" pitchFamily="34" charset="0"/>
              </a:rPr>
              <a:t>ICH stärke dich, ICH helfe dir auch, ICH halte dich durch die rechte Hand Meiner Gerechtigkeit.” </a:t>
            </a:r>
            <a:r>
              <a:rPr lang="en" b="1" dirty="0">
                <a:solidFill>
                  <a:srgbClr val="002060"/>
                </a:solidFill>
                <a:latin typeface="Candara" panose="020E0502030303020204" pitchFamily="34" charset="0"/>
              </a:rPr>
              <a:t>(Jesaja 41:10)</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2194</Words>
  <Application>Microsoft Office PowerPoint</Application>
  <PresentationFormat>Panorámica</PresentationFormat>
  <Paragraphs>97</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Aptos</vt:lpstr>
      <vt:lpstr>Candara</vt:lpstr>
      <vt:lpstr>Constantia</vt:lpstr>
      <vt:lpstr>Castellar</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119</cp:revision>
  <dcterms:created xsi:type="dcterms:W3CDTF">2024-03-30T09:19:10Z</dcterms:created>
  <dcterms:modified xsi:type="dcterms:W3CDTF">2024-04-09T20:00:06Z</dcterms:modified>
</cp:coreProperties>
</file>