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25"/>
  </p:notesMasterIdLst>
  <p:sldIdLst>
    <p:sldId id="256" r:id="rId4"/>
    <p:sldId id="265" r:id="rId5"/>
    <p:sldId id="973" r:id="rId6"/>
    <p:sldId id="271" r:id="rId7"/>
    <p:sldId id="258" r:id="rId8"/>
    <p:sldId id="272" r:id="rId9"/>
    <p:sldId id="259" r:id="rId10"/>
    <p:sldId id="273" r:id="rId11"/>
    <p:sldId id="260" r:id="rId12"/>
    <p:sldId id="274" r:id="rId13"/>
    <p:sldId id="266" r:id="rId14"/>
    <p:sldId id="261" r:id="rId15"/>
    <p:sldId id="275" r:id="rId16"/>
    <p:sldId id="262" r:id="rId17"/>
    <p:sldId id="276" r:id="rId18"/>
    <p:sldId id="270" r:id="rId19"/>
    <p:sldId id="277" r:id="rId20"/>
    <p:sldId id="263" r:id="rId21"/>
    <p:sldId id="278" r:id="rId22"/>
    <p:sldId id="267" r:id="rId23"/>
    <p:sldId id="279" r:id="rId24"/>
  </p:sldIdLst>
  <p:sldSz cx="12192000" cy="6858000"/>
  <p:notesSz cx="6858000" cy="9144000"/>
  <p:embeddedFontLst>
    <p:embeddedFont>
      <p:font typeface="Brush Script MT" panose="03060802040406070304" pitchFamily="66" charset="0"/>
      <p:italic r:id="rId26"/>
    </p:embeddedFont>
    <p:embeddedFont>
      <p:font typeface="Comic Sans MS" panose="030F0702030302020204" pitchFamily="66"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414C"/>
    <a:srgbClr val="00B800"/>
    <a:srgbClr val="00FF00"/>
    <a:srgbClr val="00FFFF"/>
    <a:srgbClr val="CA7DFF"/>
    <a:srgbClr val="E0B3FF"/>
    <a:srgbClr val="9900FF"/>
    <a:srgbClr val="FFFF37"/>
    <a:srgbClr val="0000FF"/>
    <a:srgbClr val="260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6" autoAdjust="0"/>
    <p:restoredTop sz="94673" autoAdjust="0"/>
  </p:normalViewPr>
  <p:slideViewPr>
    <p:cSldViewPr snapToGrid="0">
      <p:cViewPr varScale="1">
        <p:scale>
          <a:sx n="53" d="100"/>
          <a:sy n="53" d="100"/>
        </p:scale>
        <p:origin x="90"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image" Target="../media/image43.jpeg"/><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fr-CH" sz="1800" b="1" kern="1200" dirty="0">
              <a:solidFill>
                <a:schemeClr val="tx1"/>
              </a:solidFill>
            </a:rPr>
            <a:t>Jésus a créé tout ce qui existe </a:t>
          </a:r>
          <a:r>
            <a:rPr lang="es-ES" sz="1800" b="1" kern="1200" dirty="0">
              <a:solidFill>
                <a:schemeClr val="tx1"/>
              </a:solidFill>
            </a:rPr>
            <a:t> </a:t>
          </a:r>
          <a:r>
            <a:rPr lang="es-ES" sz="1400" b="1" kern="1200" dirty="0">
              <a:solidFill>
                <a:prstClr val="black"/>
              </a:solidFill>
              <a:latin typeface="Aptos" panose="02110004020202020204"/>
              <a:ea typeface="+mn-ea"/>
              <a:cs typeface="+mn-cs"/>
            </a:rPr>
            <a:t>(Jean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fr-CH" sz="1800" b="1" kern="1200" dirty="0">
              <a:solidFill>
                <a:schemeClr val="tx1"/>
              </a:solidFill>
            </a:rPr>
            <a:t>Il est devenu une créature </a:t>
          </a:r>
          <a:br>
            <a:rPr lang="es-ES" sz="1800" b="1" kern="1200" dirty="0">
              <a:solidFill>
                <a:schemeClr val="tx1"/>
              </a:solidFill>
            </a:rPr>
          </a:br>
          <a:r>
            <a:rPr lang="es-ES" sz="1400" b="1" kern="1200" dirty="0">
              <a:solidFill>
                <a:prstClr val="black"/>
              </a:solidFill>
              <a:latin typeface="Aptos" panose="02110004020202020204"/>
              <a:ea typeface="+mn-ea"/>
              <a:cs typeface="+mn-cs"/>
            </a:rPr>
            <a:t>(Jean. 1.14).</a:t>
          </a: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fr-CH" sz="1800" b="1" dirty="0">
              <a:solidFill>
                <a:schemeClr val="tx1"/>
              </a:solidFill>
            </a:rPr>
            <a:t>Il a traversé des épreuves, des souffrances, la faim et la douleur, comme nous le faisons </a:t>
          </a:r>
          <a:br>
            <a:rPr lang="es-ES" sz="1800" b="1" dirty="0">
              <a:solidFill>
                <a:schemeClr val="tx1"/>
              </a:solidFill>
            </a:rPr>
          </a:br>
          <a:r>
            <a:rPr lang="es-ES" sz="1400" b="1" dirty="0">
              <a:solidFill>
                <a:schemeClr val="tx1"/>
              </a:solidFill>
            </a:rPr>
            <a:t>(Esaïe. 53.3; Marc 11.12).</a:t>
          </a: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fr-CH" sz="1800" b="1" dirty="0">
              <a:solidFill>
                <a:schemeClr val="tx1"/>
              </a:solidFill>
            </a:rPr>
            <a:t>Il a été tenté comme nous </a:t>
          </a:r>
          <a:r>
            <a:rPr lang="es-ES" sz="1400" b="1" dirty="0">
              <a:solidFill>
                <a:schemeClr val="tx1"/>
              </a:solidFill>
            </a:rPr>
            <a:t>(</a:t>
          </a:r>
          <a:r>
            <a:rPr lang="fr-CH" sz="1400" b="1" noProof="0" dirty="0">
              <a:solidFill>
                <a:schemeClr val="tx1"/>
              </a:solidFill>
            </a:rPr>
            <a:t>Hébreux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fr-CH" sz="1800" b="1" kern="1200" dirty="0">
              <a:solidFill>
                <a:schemeClr val="tx1"/>
              </a:solidFill>
            </a:rPr>
            <a:t>En tant que juste, </a:t>
          </a:r>
          <a:br>
            <a:rPr lang="fr-CH" sz="1800" b="1" kern="1200" dirty="0">
              <a:solidFill>
                <a:schemeClr val="tx1"/>
              </a:solidFill>
            </a:rPr>
          </a:br>
          <a:r>
            <a:rPr lang="fr-CH" sz="1800" b="1" kern="1200" dirty="0">
              <a:solidFill>
                <a:schemeClr val="tx1"/>
              </a:solidFill>
            </a:rPr>
            <a:t>il a volontairement souffert pour nos péchés </a:t>
          </a:r>
          <a:br>
            <a:rPr lang="fr-CH" sz="1800" b="1" kern="1200" dirty="0">
              <a:solidFill>
                <a:schemeClr val="tx1"/>
              </a:solidFill>
            </a:rPr>
          </a:br>
          <a:r>
            <a:rPr lang="es-ES" sz="1400" b="1" kern="1200" dirty="0">
              <a:solidFill>
                <a:prstClr val="black"/>
              </a:solidFill>
              <a:latin typeface="Aptos" panose="02110004020202020204"/>
              <a:ea typeface="+mn-ea"/>
              <a:cs typeface="+mn-cs"/>
            </a:rPr>
            <a:t>(1Pierre 3.18; Jean.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fr-CH" sz="1600" b="1" dirty="0">
              <a:solidFill>
                <a:schemeClr val="tx1"/>
              </a:solidFill>
            </a:rPr>
            <a:t>En mourant et en ressuscitant d'entre les morts,  il nous a assuré la vie éternelle en sa compagnie </a:t>
          </a:r>
          <a:r>
            <a:rPr lang="es-ES" sz="1400" b="1" dirty="0">
              <a:solidFill>
                <a:schemeClr val="tx1"/>
              </a:solidFill>
            </a:rPr>
            <a:t>(</a:t>
          </a:r>
          <a:r>
            <a:rPr lang="fr-CH" sz="1400" b="1" noProof="0" dirty="0">
              <a:solidFill>
                <a:schemeClr val="tx1"/>
              </a:solidFill>
            </a:rPr>
            <a:t>Romains</a:t>
          </a:r>
          <a:r>
            <a:rPr lang="es-ES" sz="1400" b="1" dirty="0">
              <a:solidFill>
                <a:schemeClr val="tx1"/>
              </a:solidFill>
            </a:rPr>
            <a:t>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fr-CH" sz="1800" b="1" kern="1200" dirty="0">
              <a:solidFill>
                <a:schemeClr val="tx1"/>
              </a:solidFill>
            </a:rPr>
            <a:t>Et tout cela par amour </a:t>
          </a:r>
          <a:r>
            <a:rPr lang="es-ES" sz="1400" b="1" kern="1200" dirty="0">
              <a:solidFill>
                <a:prstClr val="black"/>
              </a:solidFill>
              <a:latin typeface="Aptos" panose="02110004020202020204"/>
              <a:ea typeface="+mn-ea"/>
              <a:cs typeface="+mn-cs"/>
            </a:rPr>
            <a:t>(1Jean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LinFactNeighborY="59724">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ScaleY="152005" custLinFactNeighborY="35174">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213609" custLinFactNeighborX="-3465" custLinFactNeighborY="10067">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236990" custLinFactNeighborY="-15388">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189064" custLinFactNeighborX="758" custLinFactNeighborY="3045">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custLinFactNeighborX="1138" custLinFactNeighborY="-2482"/>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ScaleY="128085" custLinFactNeighborY="34421">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2972" y="89836"/>
          <a:ext cx="2364183" cy="2364487"/>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2972" y="1967814"/>
          <a:ext cx="2364183" cy="486332"/>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Jésus a créé tout ce qui existe </a:t>
          </a:r>
          <a:r>
            <a:rPr lang="es-ES" sz="1800" b="1" kern="1200" dirty="0">
              <a:solidFill>
                <a:schemeClr val="tx1"/>
              </a:solidFill>
            </a:rPr>
            <a:t> </a:t>
          </a:r>
          <a:r>
            <a:rPr lang="es-ES" sz="1400" b="1" kern="1200" dirty="0">
              <a:solidFill>
                <a:prstClr val="black"/>
              </a:solidFill>
              <a:latin typeface="Aptos" panose="02110004020202020204"/>
              <a:ea typeface="+mn-ea"/>
              <a:cs typeface="+mn-cs"/>
            </a:rPr>
            <a:t>(Jean 1.3).</a:t>
          </a:r>
        </a:p>
      </dsp:txBody>
      <dsp:txXfrm>
        <a:off x="2972" y="1967814"/>
        <a:ext cx="2364183" cy="486332"/>
      </dsp:txXfrm>
    </dsp:sp>
    <dsp:sp modelId="{2F41995C-22B0-421C-8230-891191E1E846}">
      <dsp:nvSpPr>
        <dsp:cNvPr id="0" name=""/>
        <dsp:cNvSpPr/>
      </dsp:nvSpPr>
      <dsp:spPr>
        <a:xfrm>
          <a:off x="2608295" y="89836"/>
          <a:ext cx="2364183" cy="2364487"/>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08295" y="1721961"/>
          <a:ext cx="2364183" cy="73924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Il est devenu une créature </a:t>
          </a:r>
          <a:br>
            <a:rPr lang="es-ES" sz="1800" b="1" kern="1200" dirty="0">
              <a:solidFill>
                <a:schemeClr val="tx1"/>
              </a:solidFill>
            </a:rPr>
          </a:br>
          <a:r>
            <a:rPr lang="es-ES" sz="1400" b="1" kern="1200" dirty="0">
              <a:solidFill>
                <a:prstClr val="black"/>
              </a:solidFill>
              <a:latin typeface="Aptos" panose="02110004020202020204"/>
              <a:ea typeface="+mn-ea"/>
              <a:cs typeface="+mn-cs"/>
            </a:rPr>
            <a:t>(Jean. 1.14).</a:t>
          </a:r>
        </a:p>
      </dsp:txBody>
      <dsp:txXfrm>
        <a:off x="2608295" y="1721961"/>
        <a:ext cx="2364183" cy="739249"/>
      </dsp:txXfrm>
    </dsp:sp>
    <dsp:sp modelId="{DBA62EDB-871E-40DE-B429-17C783811F47}">
      <dsp:nvSpPr>
        <dsp:cNvPr id="0" name=""/>
        <dsp:cNvSpPr/>
      </dsp:nvSpPr>
      <dsp:spPr>
        <a:xfrm>
          <a:off x="5213618" y="89836"/>
          <a:ext cx="3798887" cy="2364487"/>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131699" y="1450057"/>
          <a:ext cx="3798887" cy="103884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Il a traversé des épreuves, des souffrances, la faim et la douleur, comme nous le faisons </a:t>
          </a:r>
          <a:br>
            <a:rPr lang="es-ES" sz="1800" b="1" kern="1200" dirty="0">
              <a:solidFill>
                <a:schemeClr val="tx1"/>
              </a:solidFill>
            </a:rPr>
          </a:br>
          <a:r>
            <a:rPr lang="es-ES" sz="1400" b="1" kern="1200" dirty="0">
              <a:solidFill>
                <a:schemeClr val="tx1"/>
              </a:solidFill>
            </a:rPr>
            <a:t>(Esaïe. 53.3; Marc 11.12).</a:t>
          </a:r>
        </a:p>
      </dsp:txBody>
      <dsp:txXfrm>
        <a:off x="5131699" y="1450057"/>
        <a:ext cx="3798887" cy="1038849"/>
      </dsp:txXfrm>
    </dsp:sp>
    <dsp:sp modelId="{89585A44-E233-4086-BB1B-031CB0C559F4}">
      <dsp:nvSpPr>
        <dsp:cNvPr id="0" name=""/>
        <dsp:cNvSpPr/>
      </dsp:nvSpPr>
      <dsp:spPr>
        <a:xfrm>
          <a:off x="9253645" y="89836"/>
          <a:ext cx="2364183" cy="2364487"/>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53645" y="1948477"/>
          <a:ext cx="2364183" cy="486332"/>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Il a été tenté comme nous </a:t>
          </a:r>
          <a:r>
            <a:rPr lang="es-ES" sz="1400" b="1" kern="1200" dirty="0">
              <a:solidFill>
                <a:schemeClr val="tx1"/>
              </a:solidFill>
            </a:rPr>
            <a:t>(</a:t>
          </a:r>
          <a:r>
            <a:rPr lang="fr-CH" sz="1400" b="1" kern="1200" noProof="0" dirty="0">
              <a:solidFill>
                <a:schemeClr val="tx1"/>
              </a:solidFill>
            </a:rPr>
            <a:t>Hébreux 4.15).</a:t>
          </a:r>
        </a:p>
      </dsp:txBody>
      <dsp:txXfrm>
        <a:off x="9253645" y="1948477"/>
        <a:ext cx="2364183" cy="486332"/>
      </dsp:txXfrm>
    </dsp:sp>
    <dsp:sp modelId="{475ED61E-E34C-49AE-AB8E-3966E0F0933B}">
      <dsp:nvSpPr>
        <dsp:cNvPr id="0" name=""/>
        <dsp:cNvSpPr/>
      </dsp:nvSpPr>
      <dsp:spPr>
        <a:xfrm>
          <a:off x="1235724" y="2690742"/>
          <a:ext cx="3387827" cy="2364487"/>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35724" y="3870312"/>
          <a:ext cx="3387827" cy="1152559"/>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En tant que juste, </a:t>
          </a:r>
          <a:br>
            <a:rPr lang="fr-CH" sz="1800" b="1" kern="1200" dirty="0">
              <a:solidFill>
                <a:schemeClr val="tx1"/>
              </a:solidFill>
            </a:rPr>
          </a:br>
          <a:r>
            <a:rPr lang="fr-CH" sz="1800" b="1" kern="1200" dirty="0">
              <a:solidFill>
                <a:schemeClr val="tx1"/>
              </a:solidFill>
            </a:rPr>
            <a:t>il a volontairement souffert pour nos péchés </a:t>
          </a:r>
          <a:br>
            <a:rPr lang="fr-CH" sz="1800" b="1" kern="1200" dirty="0">
              <a:solidFill>
                <a:schemeClr val="tx1"/>
              </a:solidFill>
            </a:rPr>
          </a:br>
          <a:r>
            <a:rPr lang="es-ES" sz="1400" b="1" kern="1200" dirty="0">
              <a:solidFill>
                <a:prstClr val="black"/>
              </a:solidFill>
              <a:latin typeface="Aptos" panose="02110004020202020204"/>
              <a:ea typeface="+mn-ea"/>
              <a:cs typeface="+mn-cs"/>
            </a:rPr>
            <a:t>(1Pierre 3.18; Jean. 10.17-18).</a:t>
          </a:r>
        </a:p>
      </dsp:txBody>
      <dsp:txXfrm>
        <a:off x="1235724" y="3870312"/>
        <a:ext cx="3387827" cy="1152559"/>
      </dsp:txXfrm>
    </dsp:sp>
    <dsp:sp modelId="{A5F1CBFD-6BDB-4629-9C06-78B8EDC96FE0}">
      <dsp:nvSpPr>
        <dsp:cNvPr id="0" name=""/>
        <dsp:cNvSpPr/>
      </dsp:nvSpPr>
      <dsp:spPr>
        <a:xfrm>
          <a:off x="4864691" y="2711981"/>
          <a:ext cx="2915061" cy="2364487"/>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82612" y="4097737"/>
          <a:ext cx="2915061" cy="91947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r-CH" sz="1600" b="1" kern="1200" dirty="0">
              <a:solidFill>
                <a:schemeClr val="tx1"/>
              </a:solidFill>
            </a:rPr>
            <a:t>En mourant et en ressuscitant d'entre les morts,  il nous a assuré la vie éternelle en sa compagnie </a:t>
          </a:r>
          <a:r>
            <a:rPr lang="es-ES" sz="1400" b="1" kern="1200" dirty="0">
              <a:solidFill>
                <a:schemeClr val="tx1"/>
              </a:solidFill>
            </a:rPr>
            <a:t>(</a:t>
          </a:r>
          <a:r>
            <a:rPr lang="fr-CH" sz="1400" b="1" kern="1200" noProof="0" dirty="0">
              <a:solidFill>
                <a:schemeClr val="tx1"/>
              </a:solidFill>
            </a:rPr>
            <a:t>Romains</a:t>
          </a:r>
          <a:r>
            <a:rPr lang="es-ES" sz="1400" b="1" kern="1200" dirty="0">
              <a:solidFill>
                <a:schemeClr val="tx1"/>
              </a:solidFill>
            </a:rPr>
            <a:t> 6.3-4).</a:t>
          </a:r>
        </a:p>
      </dsp:txBody>
      <dsp:txXfrm>
        <a:off x="4882612" y="4097737"/>
        <a:ext cx="2915061" cy="919479"/>
      </dsp:txXfrm>
    </dsp:sp>
    <dsp:sp modelId="{F408E34B-A19F-437D-8DE7-54BA144AC0B4}">
      <dsp:nvSpPr>
        <dsp:cNvPr id="0" name=""/>
        <dsp:cNvSpPr/>
      </dsp:nvSpPr>
      <dsp:spPr>
        <a:xfrm>
          <a:off x="8047797" y="2661686"/>
          <a:ext cx="2364183" cy="2364487"/>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20892" y="4398609"/>
          <a:ext cx="2364183" cy="622918"/>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CH" sz="1800" b="1" kern="1200" dirty="0">
              <a:solidFill>
                <a:schemeClr val="tx1"/>
              </a:solidFill>
            </a:rPr>
            <a:t>Et tout cela par amour </a:t>
          </a:r>
          <a:r>
            <a:rPr lang="es-ES" sz="1400" b="1" kern="1200" dirty="0">
              <a:solidFill>
                <a:prstClr val="black"/>
              </a:solidFill>
              <a:latin typeface="Aptos" panose="02110004020202020204"/>
              <a:ea typeface="+mn-ea"/>
              <a:cs typeface="+mn-cs"/>
            </a:rPr>
            <a:t>(1Jean 4.10).</a:t>
          </a:r>
        </a:p>
      </dsp:txBody>
      <dsp:txXfrm>
        <a:off x="8020892" y="4398609"/>
        <a:ext cx="2364183" cy="62291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02/04/2024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9</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12</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F57D6B39-3B50-49B2-A00E-FDD81EB156DA}" type="slidenum">
              <a:rPr lang="es-ES" smtClean="0"/>
              <a:t>16</a:t>
            </a:fld>
            <a:endParaRPr lang="es-ES"/>
          </a:p>
        </p:txBody>
      </p:sp>
    </p:spTree>
    <p:extLst>
      <p:ext uri="{BB962C8B-B14F-4D97-AF65-F5344CB8AC3E}">
        <p14:creationId xmlns:p14="http://schemas.microsoft.com/office/powerpoint/2010/main" val="1725938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18</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02.04.2024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2660658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02.04.2024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323192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226F14F-5FEC-4B67-8E4B-8163F4B9B610}" type="datetimeFigureOut">
              <a:rPr lang="fr-CH" smtClean="0"/>
              <a:t>02.04.2024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3352665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226F14F-5FEC-4B67-8E4B-8163F4B9B610}" type="datetimeFigureOut">
              <a:rPr lang="fr-CH" smtClean="0"/>
              <a:t>02.04.2024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914844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226F14F-5FEC-4B67-8E4B-8163F4B9B610}" type="datetimeFigureOut">
              <a:rPr lang="fr-CH" smtClean="0"/>
              <a:t>02.04.2024</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3815769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26F14F-5FEC-4B67-8E4B-8163F4B9B610}" type="datetimeFigureOut">
              <a:rPr lang="fr-CH" smtClean="0"/>
              <a:t>02.04.2024</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731895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6F14F-5FEC-4B67-8E4B-8163F4B9B610}" type="datetimeFigureOut">
              <a:rPr lang="fr-CH" smtClean="0"/>
              <a:t>02.04.2024</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84718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226F14F-5FEC-4B67-8E4B-8163F4B9B610}" type="datetimeFigureOut">
              <a:rPr lang="fr-CH" smtClean="0"/>
              <a:t>02.04.2024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1342179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226F14F-5FEC-4B67-8E4B-8163F4B9B610}" type="datetimeFigureOut">
              <a:rPr lang="fr-CH" smtClean="0"/>
              <a:t>02.04.2024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849125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02.04.2024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2819139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26F14F-5FEC-4B67-8E4B-8163F4B9B610}" type="datetimeFigureOut">
              <a:rPr lang="fr-CH" smtClean="0"/>
              <a:t>02.04.2024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219C2B39-1CD9-4EF3-8462-4F928D92C81C}" type="slidenum">
              <a:rPr lang="fr-CH" smtClean="0"/>
              <a:t>‹Nº›</a:t>
            </a:fld>
            <a:endParaRPr lang="fr-CH"/>
          </a:p>
        </p:txBody>
      </p:sp>
    </p:spTree>
    <p:extLst>
      <p:ext uri="{BB962C8B-B14F-4D97-AF65-F5344CB8AC3E}">
        <p14:creationId xmlns:p14="http://schemas.microsoft.com/office/powerpoint/2010/main" val="108126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02/04/2024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02/04/2024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02/04/2024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6F14F-5FEC-4B67-8E4B-8163F4B9B610}" type="datetimeFigureOut">
              <a:rPr lang="fr-CH" smtClean="0"/>
              <a:t>02.04.2024</a:t>
            </a:fld>
            <a:endParaRPr lang="fr-CH"/>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C2B39-1CD9-4EF3-8462-4F928D92C81C}" type="slidenum">
              <a:rPr lang="fr-CH" smtClean="0"/>
              <a:t>‹Nº›</a:t>
            </a:fld>
            <a:endParaRPr lang="fr-CH"/>
          </a:p>
        </p:txBody>
      </p:sp>
    </p:spTree>
    <p:extLst>
      <p:ext uri="{BB962C8B-B14F-4D97-AF65-F5344CB8AC3E}">
        <p14:creationId xmlns:p14="http://schemas.microsoft.com/office/powerpoint/2010/main" val="2613821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hyperlink" Target="https://lire.la-bible.net/verset/Jean/17/24/NFC" TargetMode="External"/><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hyperlink" Target="https://lire.la-bible.net/verset/Jean/17/26/NFC" TargetMode="External"/><Relationship Id="rId4" Type="http://schemas.openxmlformats.org/officeDocument/2006/relationships/hyperlink" Target="https://lire.la-bible.net/verset/Jean/17/25/NF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32212" y="-100584"/>
            <a:ext cx="7727576"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fr-CH" sz="48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La guerre derrière </a:t>
            </a:r>
            <a:br>
              <a:rPr lang="fr-CH" sz="48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br>
            <a:r>
              <a:rPr lang="fr-CH" sz="48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	toutes les guerres</a:t>
            </a:r>
            <a:endParaRPr lang="es-ES" sz="48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fr-CH" sz="1600" b="1" dirty="0">
                <a:solidFill>
                  <a:srgbClr val="99C1DF"/>
                </a:solidFill>
              </a:rPr>
              <a:t>Leçon 1 pour le 6 avril 2024 </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73AF48C-3D41-2322-E4E7-F731B2EF39B0}"/>
              </a:ext>
            </a:extLst>
          </p:cNvPr>
          <p:cNvSpPr txBox="1"/>
          <p:nvPr/>
        </p:nvSpPr>
        <p:spPr>
          <a:xfrm>
            <a:off x="1963271" y="493059"/>
            <a:ext cx="9592235" cy="5223225"/>
          </a:xfrm>
          <a:prstGeom prst="rect">
            <a:avLst/>
          </a:prstGeom>
          <a:noFill/>
        </p:spPr>
        <p:txBody>
          <a:bodyPr wrap="square" rtlCol="0">
            <a:spAutoFit/>
          </a:bodyPr>
          <a:lstStyle/>
          <a:p>
            <a:pPr indent="449580" algn="just">
              <a:lnSpc>
                <a:spcPct val="107000"/>
              </a:lnSpc>
              <a:spcAft>
                <a:spcPts val="800"/>
              </a:spcAft>
            </a:pPr>
            <a:r>
              <a:rPr lang="fr-CH" sz="2000" kern="1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CH" sz="2000" kern="1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L'enseignement de cette parabole </a:t>
            </a:r>
            <a:r>
              <a:rPr lang="fr-CH" sz="2000" kern="100" dirty="0">
                <a:solidFill>
                  <a:schemeClr val="accent3">
                    <a:lumMod val="50000"/>
                  </a:schemeClr>
                </a:solidFill>
                <a:latin typeface="Arial" panose="020B0604020202020204" pitchFamily="34" charset="0"/>
                <a:ea typeface="Arial" panose="020B0604020202020204" pitchFamily="34" charset="0"/>
                <a:cs typeface="Arial" panose="020B0604020202020204" pitchFamily="34" charset="0"/>
              </a:rPr>
              <a:t>(le blé et l’ivraie, Matthieu 13.24-26) </a:t>
            </a:r>
            <a:br>
              <a:rPr lang="fr-CH" sz="2000" kern="100" dirty="0">
                <a:solidFill>
                  <a:schemeClr val="accent3">
                    <a:lumMod val="50000"/>
                  </a:schemeClr>
                </a:solidFill>
                <a:latin typeface="Arial" panose="020B0604020202020204" pitchFamily="34" charset="0"/>
                <a:ea typeface="Arial" panose="020B0604020202020204" pitchFamily="34" charset="0"/>
                <a:cs typeface="Arial" panose="020B0604020202020204" pitchFamily="34" charset="0"/>
              </a:rPr>
            </a:br>
            <a:r>
              <a:rPr lang="fr-CH" sz="2000" kern="1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est mis en lumière par l'attitude de Dieu à l'égard des hommes et des anges. Satan est un séducteur. Quand il eut péché dans le ciel, les bons anges eux-mêmes </a:t>
            </a:r>
            <a:br>
              <a:rPr lang="fr-CH" sz="2000" kern="1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ne discernèrent pas pleinement son véritable caractère. </a:t>
            </a:r>
          </a:p>
          <a:p>
            <a:pPr lvl="1" indent="449580" algn="just">
              <a:lnSpc>
                <a:spcPct val="107000"/>
              </a:lnSpc>
              <a:spcAft>
                <a:spcPts val="800"/>
              </a:spcAft>
            </a:pPr>
            <a:r>
              <a:rPr lang="fr-CH" sz="2000" kern="100"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C'est pourquoi Dieu ne le détruisit pas immédiatement. S'il l'avait fait, les saints anges auraient pu douter de sa justice et de son amour. Or, un doute sur la bonté divine eût été semblable à une mauvaise semence qui aurait produit un fruit amer de péché et de misère. C'est pourquoi Satan fut épargné, afin de lui permettre de manifester pleinement son caractère. </a:t>
            </a:r>
          </a:p>
          <a:p>
            <a:pPr lvl="2" indent="449580" algn="just">
              <a:lnSpc>
                <a:spcPct val="107000"/>
              </a:lnSpc>
              <a:spcAft>
                <a:spcPts val="800"/>
              </a:spcAft>
            </a:pPr>
            <a:r>
              <a:rPr lang="fr-CH" sz="2000" kern="100"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Depuis de longs siècles, le Seigneur a supporté le spectacle angoissant du mal. Il a consenti au don infini du Calvaire plutôt que de voir des âmes séduites par le malin, car il n'était pas possible d'arracher l'ivraie sans mettre en danger l'existence du bon grain. N'aurions-nous pas autant de patience à l'égard de nos semblables que le Seigneur du ciel et de la terre à l'égard de Satan ? »</a:t>
            </a:r>
            <a:endParaRPr lang="fr-CH" dirty="0"/>
          </a:p>
        </p:txBody>
      </p:sp>
      <p:sp>
        <p:nvSpPr>
          <p:cNvPr id="3" name="ZoneTexte 2">
            <a:extLst>
              <a:ext uri="{FF2B5EF4-FFF2-40B4-BE49-F238E27FC236}">
                <a16:creationId xmlns:a16="http://schemas.microsoft.com/office/drawing/2014/main" id="{FF70F2A1-E845-8D43-E635-AB3157FD1B55}"/>
              </a:ext>
            </a:extLst>
          </p:cNvPr>
          <p:cNvSpPr txBox="1"/>
          <p:nvPr/>
        </p:nvSpPr>
        <p:spPr>
          <a:xfrm>
            <a:off x="4554070" y="5836023"/>
            <a:ext cx="4410636" cy="369332"/>
          </a:xfrm>
          <a:prstGeom prst="rect">
            <a:avLst/>
          </a:prstGeom>
          <a:noFill/>
        </p:spPr>
        <p:txBody>
          <a:bodyPr wrap="square" rtlCol="0">
            <a:spAutoFit/>
          </a:bodyPr>
          <a:lstStyle/>
          <a:p>
            <a:r>
              <a:rPr lang="fr-CH" sz="1800" kern="100" dirty="0">
                <a:solidFill>
                  <a:srgbClr val="002060"/>
                </a:solidFill>
                <a:effectLst/>
                <a:latin typeface="Arial" panose="020B0604020202020204" pitchFamily="34" charset="0"/>
                <a:ea typeface="Arial" panose="020B0604020202020204" pitchFamily="34" charset="0"/>
                <a:cs typeface="Arial" panose="020B0604020202020204" pitchFamily="34" charset="0"/>
              </a:rPr>
              <a:t>(E. G. White, </a:t>
            </a:r>
            <a:r>
              <a:rPr lang="fr-CH" sz="1800" i="1" kern="100" dirty="0">
                <a:solidFill>
                  <a:srgbClr val="002060"/>
                </a:solidFill>
                <a:effectLst/>
                <a:latin typeface="Arial" panose="020B0604020202020204" pitchFamily="34" charset="0"/>
                <a:ea typeface="Arial" panose="020B0604020202020204" pitchFamily="34" charset="0"/>
                <a:cs typeface="Arial" panose="020B0604020202020204" pitchFamily="34" charset="0"/>
              </a:rPr>
              <a:t>Paraboles de Jésus</a:t>
            </a:r>
            <a:r>
              <a:rPr lang="fr-CH" sz="1800" kern="100" dirty="0">
                <a:solidFill>
                  <a:srgbClr val="002060"/>
                </a:solidFill>
                <a:effectLst/>
                <a:latin typeface="Arial" panose="020B0604020202020204" pitchFamily="34" charset="0"/>
                <a:ea typeface="Arial" panose="020B0604020202020204" pitchFamily="34" charset="0"/>
                <a:cs typeface="Arial" panose="020B0604020202020204" pitchFamily="34" charset="0"/>
              </a:rPr>
              <a:t>, p. 55.) </a:t>
            </a:r>
            <a:endParaRPr lang="fr-CH" dirty="0">
              <a:solidFill>
                <a:srgbClr val="002060"/>
              </a:solidFill>
            </a:endParaRPr>
          </a:p>
        </p:txBody>
      </p:sp>
      <p:pic>
        <p:nvPicPr>
          <p:cNvPr id="5" name="Image 4">
            <a:extLst>
              <a:ext uri="{FF2B5EF4-FFF2-40B4-BE49-F238E27FC236}">
                <a16:creationId xmlns:a16="http://schemas.microsoft.com/office/drawing/2014/main" id="{F9CE6819-C41C-3780-E4B7-52206C1AC47D}"/>
              </a:ext>
            </a:extLst>
          </p:cNvPr>
          <p:cNvPicPr>
            <a:picLocks noChangeAspect="1"/>
          </p:cNvPicPr>
          <p:nvPr/>
        </p:nvPicPr>
        <p:blipFill>
          <a:blip r:embed="rId2">
            <a:clrChange>
              <a:clrFrom>
                <a:srgbClr val="FFFFFC"/>
              </a:clrFrom>
              <a:clrTo>
                <a:srgbClr val="FFFFFC">
                  <a:alpha val="0"/>
                </a:srgbClr>
              </a:clrTo>
            </a:clrChange>
          </a:blip>
          <a:stretch>
            <a:fillRect/>
          </a:stretch>
        </p:blipFill>
        <p:spPr>
          <a:xfrm>
            <a:off x="120993" y="0"/>
            <a:ext cx="1604744" cy="2404965"/>
          </a:xfrm>
          <a:prstGeom prst="rect">
            <a:avLst/>
          </a:prstGeom>
        </p:spPr>
      </p:pic>
      <p:pic>
        <p:nvPicPr>
          <p:cNvPr id="2052" name="Picture 4" descr="18 500+ Champ De Blé Stock Illustrations, graphiques vectoriels libre de  droits et Clip Art - iStock | Épi de blé, Agriculteur, Campagne">
            <a:extLst>
              <a:ext uri="{FF2B5EF4-FFF2-40B4-BE49-F238E27FC236}">
                <a16:creationId xmlns:a16="http://schemas.microsoft.com/office/drawing/2014/main" id="{86426741-3613-C165-56F7-EFF578738C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213154"/>
            <a:ext cx="3601945" cy="270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350419" y="1010245"/>
            <a:ext cx="10517154" cy="5847755"/>
          </a:xfrm>
          <a:prstGeom prst="rect">
            <a:avLst/>
          </a:prstGeom>
          <a:noFill/>
        </p:spPr>
        <p:txBody>
          <a:bodyPr wrap="square">
            <a:spAutoFit/>
          </a:bodyPr>
          <a:lstStyle/>
          <a:p>
            <a:pPr algn="ctr">
              <a:spcBef>
                <a:spcPts val="600"/>
              </a:spcBef>
            </a:pPr>
            <a:r>
              <a:rPr lang="fr-CH" sz="2800" b="1" dirty="0">
                <a:solidFill>
                  <a:schemeClr val="accent5">
                    <a:lumMod val="75000"/>
                  </a:schemeClr>
                </a:solidFill>
                <a:latin typeface="Constantia" panose="02030602050306030303" pitchFamily="18" charset="0"/>
              </a:rPr>
              <a:t>« Le grand Dieu aurait pu immédiatement expulser du ciel </a:t>
            </a:r>
            <a:br>
              <a:rPr lang="fr-CH" sz="2800" b="1" dirty="0">
                <a:solidFill>
                  <a:schemeClr val="accent5">
                    <a:lumMod val="75000"/>
                  </a:schemeClr>
                </a:solidFill>
                <a:latin typeface="Constantia" panose="02030602050306030303" pitchFamily="18" charset="0"/>
              </a:rPr>
            </a:br>
            <a:r>
              <a:rPr lang="fr-CH" sz="2800" b="1" dirty="0">
                <a:solidFill>
                  <a:schemeClr val="accent5">
                    <a:lumMod val="75000"/>
                  </a:schemeClr>
                </a:solidFill>
                <a:latin typeface="Constantia" panose="02030602050306030303" pitchFamily="18" charset="0"/>
              </a:rPr>
              <a:t>ce grand trompeur, mais ce n'était pas son but. </a:t>
            </a:r>
            <a:br>
              <a:rPr lang="fr-CH" sz="2800" b="1" dirty="0">
                <a:solidFill>
                  <a:schemeClr val="accent5">
                    <a:lumMod val="75000"/>
                  </a:schemeClr>
                </a:solidFill>
                <a:latin typeface="Constantia" panose="02030602050306030303" pitchFamily="18" charset="0"/>
              </a:rPr>
            </a:br>
            <a:endParaRPr lang="fr-CH" sz="2800" b="1" dirty="0">
              <a:solidFill>
                <a:schemeClr val="accent5">
                  <a:lumMod val="75000"/>
                </a:schemeClr>
              </a:solidFill>
              <a:latin typeface="Constantia" panose="02030602050306030303" pitchFamily="18" charset="0"/>
            </a:endParaRPr>
          </a:p>
          <a:p>
            <a:pPr algn="ctr">
              <a:spcBef>
                <a:spcPts val="600"/>
              </a:spcBef>
            </a:pPr>
            <a:r>
              <a:rPr lang="fr-CH" sz="2800" b="1" dirty="0">
                <a:solidFill>
                  <a:srgbClr val="FF0000"/>
                </a:solidFill>
                <a:latin typeface="Constantia" panose="02030602050306030303" pitchFamily="18" charset="0"/>
              </a:rPr>
              <a:t>Il allait donner aux rebelles une chance équitable </a:t>
            </a:r>
            <a:br>
              <a:rPr lang="fr-CH" sz="2800" b="1" dirty="0">
                <a:solidFill>
                  <a:srgbClr val="FF0000"/>
                </a:solidFill>
                <a:latin typeface="Constantia" panose="02030602050306030303" pitchFamily="18" charset="0"/>
              </a:rPr>
            </a:br>
            <a:r>
              <a:rPr lang="fr-CH" sz="2800" b="1" dirty="0">
                <a:solidFill>
                  <a:srgbClr val="FF0000"/>
                </a:solidFill>
                <a:latin typeface="Constantia" panose="02030602050306030303" pitchFamily="18" charset="0"/>
              </a:rPr>
              <a:t>de mesurer leur force contre son propre Fils et ses anges loyaux. Dans cette bataille, chaque ange choisirait </a:t>
            </a:r>
            <a:br>
              <a:rPr lang="fr-CH" sz="2800" b="1" dirty="0">
                <a:solidFill>
                  <a:srgbClr val="FF0000"/>
                </a:solidFill>
                <a:latin typeface="Constantia" panose="02030602050306030303" pitchFamily="18" charset="0"/>
              </a:rPr>
            </a:br>
            <a:r>
              <a:rPr lang="fr-CH" sz="2800" b="1" dirty="0">
                <a:solidFill>
                  <a:srgbClr val="FF0000"/>
                </a:solidFill>
                <a:latin typeface="Constantia" panose="02030602050306030303" pitchFamily="18" charset="0"/>
              </a:rPr>
              <a:t>son propre camp et le ferait savoir à tous. </a:t>
            </a:r>
            <a:br>
              <a:rPr lang="fr-CH" sz="2800" b="1" dirty="0">
                <a:latin typeface="Constantia" panose="02030602050306030303" pitchFamily="18" charset="0"/>
              </a:rPr>
            </a:br>
            <a:endParaRPr lang="fr-CH" sz="2800" b="1" dirty="0">
              <a:latin typeface="Constantia" panose="02030602050306030303" pitchFamily="18" charset="0"/>
            </a:endParaRPr>
          </a:p>
          <a:p>
            <a:pPr algn="ctr">
              <a:spcBef>
                <a:spcPts val="600"/>
              </a:spcBef>
            </a:pPr>
            <a:r>
              <a:rPr lang="fr-CH" sz="2800" b="1" dirty="0">
                <a:latin typeface="Constantia" panose="02030602050306030303" pitchFamily="18" charset="0"/>
              </a:rPr>
              <a:t>Si Dieu avait exercé son pouvoir pour punir ce chef rebelle, les anges subversifs n'auraient pas été démasqués ; c'est pourquoi Dieu prit une autre voie, car il voulait se manifester définitivement à toute l'armée céleste. Il a voulu manifester à toute l'armée céleste sa justice et son jugement. »</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3468771" y="496041"/>
            <a:ext cx="5598840" cy="400110"/>
          </a:xfrm>
          <a:prstGeom prst="rect">
            <a:avLst/>
          </a:prstGeom>
          <a:noFill/>
        </p:spPr>
        <p:txBody>
          <a:bodyPr wrap="none" rtlCol="0">
            <a:spAutoFit/>
          </a:bodyPr>
          <a:lstStyle/>
          <a:p>
            <a:pPr algn="r"/>
            <a:r>
              <a:rPr lang="fr-CH" sz="2000" b="1" dirty="0"/>
              <a:t>(E. G. White, </a:t>
            </a:r>
            <a:r>
              <a:rPr lang="fr-CH" sz="2000" b="1" i="1" dirty="0"/>
              <a:t>L'histoire de la rédemption</a:t>
            </a:r>
            <a:r>
              <a:rPr lang="fr-CH" sz="2000" b="1" dirty="0"/>
              <a:t>, p. 17.)</a:t>
            </a:r>
            <a:endParaRPr lang="es-ES" sz="2000" b="1" dirty="0"/>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15D"/>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A469772-4D9F-06DC-FCAD-10A38F5D4582}"/>
              </a:ext>
            </a:extLst>
          </p:cNvPr>
          <p:cNvSpPr txBox="1"/>
          <p:nvPr/>
        </p:nvSpPr>
        <p:spPr>
          <a:xfrm>
            <a:off x="115505" y="101600"/>
            <a:ext cx="11993368" cy="11927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fr-CH" dirty="0"/>
          </a:p>
        </p:txBody>
      </p:sp>
      <p:sp>
        <p:nvSpPr>
          <p:cNvPr id="3" name="CuadroTexto 2">
            <a:extLst>
              <a:ext uri="{FF2B5EF4-FFF2-40B4-BE49-F238E27FC236}">
                <a16:creationId xmlns:a16="http://schemas.microsoft.com/office/drawing/2014/main" id="{6EB4846B-25CB-9741-78E5-CC064958AE84}"/>
              </a:ext>
            </a:extLst>
          </p:cNvPr>
          <p:cNvSpPr txBox="1"/>
          <p:nvPr/>
        </p:nvSpPr>
        <p:spPr>
          <a:xfrm>
            <a:off x="790306" y="65824"/>
            <a:ext cx="10074441" cy="646331"/>
          </a:xfrm>
          <a:prstGeom prst="rect">
            <a:avLst/>
          </a:prstGeom>
          <a:noFill/>
        </p:spPr>
        <p:txBody>
          <a:bodyPr wrap="square">
            <a:spAutoFit/>
          </a:bodyPr>
          <a:lstStyle/>
          <a:p>
            <a:pPr algn="ctr"/>
            <a:r>
              <a:rPr lang="fr-CH" sz="36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Rébellion sur terre</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1255810" y="662188"/>
            <a:ext cx="9210675" cy="663580"/>
          </a:xfrm>
          <a:prstGeom prst="rect">
            <a:avLst/>
          </a:prstGeom>
          <a:noFill/>
        </p:spPr>
        <p:txBody>
          <a:bodyPr wrap="square">
            <a:spAutoFit/>
          </a:bodyPr>
          <a:lstStyle/>
          <a:p>
            <a:pPr algn="ctr">
              <a:lnSpc>
                <a:spcPct val="107000"/>
              </a:lnSpc>
              <a:spcAft>
                <a:spcPts val="800"/>
              </a:spcAft>
            </a:pPr>
            <a:r>
              <a:rPr lang="fr-CH"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reprit (Dieu) : Qui t'a dit que tu étais nu ? Aurais-tu mangé de l'arbre </a:t>
            </a:r>
            <a:br>
              <a:rPr lang="fr-CH"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dont je t'avais défendu de manger ?» </a:t>
            </a:r>
            <a:r>
              <a:rPr lang="fr-CH" kern="100" dirty="0">
                <a:solidFill>
                  <a:srgbClr val="80340D"/>
                </a:solidFill>
                <a:latin typeface="Arial" panose="020B0604020202020204" pitchFamily="34" charset="0"/>
                <a:ea typeface="Arial" panose="020B0604020202020204" pitchFamily="34" charset="0"/>
                <a:cs typeface="Arial" panose="020B0604020202020204" pitchFamily="34" charset="0"/>
              </a:rPr>
              <a:t>(Genèse 3.11)</a:t>
            </a:r>
            <a:endParaRPr lang="fr-CH" kern="100" dirty="0">
              <a:latin typeface="Arial" panose="020B0604020202020204" pitchFamily="34" charset="0"/>
              <a:ea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7D80EB75-2C0E-1DA1-9355-9BFEA36E873C}"/>
              </a:ext>
            </a:extLst>
          </p:cNvPr>
          <p:cNvSpPr txBox="1"/>
          <p:nvPr/>
        </p:nvSpPr>
        <p:spPr>
          <a:xfrm>
            <a:off x="348838" y="1424453"/>
            <a:ext cx="9523488" cy="707886"/>
          </a:xfrm>
          <a:prstGeom prst="rect">
            <a:avLst/>
          </a:prstGeom>
          <a:noFill/>
        </p:spPr>
        <p:txBody>
          <a:bodyPr wrap="square" rtlCol="0">
            <a:spAutoFit/>
          </a:bodyPr>
          <a:lstStyle/>
          <a:p>
            <a:pPr>
              <a:spcBef>
                <a:spcPts val="600"/>
              </a:spcBef>
            </a:pPr>
            <a:r>
              <a:rPr lang="fr-CH" sz="2000" b="1" dirty="0">
                <a:solidFill>
                  <a:srgbClr val="0000FF"/>
                </a:solidFill>
              </a:rPr>
              <a:t>Dieu a créé les anges dans un environnement parfait et sans péché. De même, Dieu a créé l'homme dans un environnement parfait et sans péché </a:t>
            </a:r>
            <a:r>
              <a:rPr lang="fr-CH" sz="2000" dirty="0">
                <a:solidFill>
                  <a:srgbClr val="6600CC"/>
                </a:solidFill>
                <a:effectLst>
                  <a:outerShdw blurRad="38100" dist="38100" dir="2700000" algn="tl">
                    <a:srgbClr val="000000">
                      <a:alpha val="43137"/>
                    </a:srgbClr>
                  </a:outerShdw>
                </a:effectLst>
              </a:rPr>
              <a:t>(Genèse 1.31).</a:t>
            </a:r>
            <a:endParaRPr lang="es-ES" sz="2000" dirty="0">
              <a:solidFill>
                <a:srgbClr val="6600CC"/>
              </a:solidFill>
              <a:effectLst>
                <a:outerShdw blurRad="38100" dist="38100" dir="2700000" algn="tl">
                  <a:srgbClr val="000000">
                    <a:alpha val="43137"/>
                  </a:srgbClr>
                </a:outerShdw>
              </a:effectLst>
            </a:endParaRP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76205" y="1922132"/>
            <a:ext cx="1511915" cy="1400417"/>
          </a:xfrm>
          <a:prstGeom prst="rect">
            <a:avLst/>
          </a:prstGeom>
          <a:ln>
            <a:noFill/>
          </a:ln>
          <a:effectLst>
            <a:outerShdw blurRad="292100" dist="139700" dir="2700000" algn="tl" rotWithShape="0">
              <a:srgbClr val="333333">
                <a:alpha val="65000"/>
              </a:srgbClr>
            </a:outerShdw>
          </a:effectLst>
        </p:spPr>
      </p:pic>
      <p:sp>
        <p:nvSpPr>
          <p:cNvPr id="10" name="CuadroTexto 9">
            <a:extLst>
              <a:ext uri="{FF2B5EF4-FFF2-40B4-BE49-F238E27FC236}">
                <a16:creationId xmlns:a16="http://schemas.microsoft.com/office/drawing/2014/main" id="{B24AF282-6875-6042-77F3-2802058B3226}"/>
              </a:ext>
            </a:extLst>
          </p:cNvPr>
          <p:cNvSpPr txBox="1"/>
          <p:nvPr/>
        </p:nvSpPr>
        <p:spPr>
          <a:xfrm>
            <a:off x="2447788" y="3322549"/>
            <a:ext cx="6826718" cy="2044342"/>
          </a:xfrm>
          <a:prstGeom prst="rect">
            <a:avLst/>
          </a:prstGeom>
          <a:noFill/>
        </p:spPr>
        <p:txBody>
          <a:bodyPr wrap="square">
            <a:spAutoFit/>
          </a:bodyPr>
          <a:lstStyle/>
          <a:p>
            <a:pPr>
              <a:lnSpc>
                <a:spcPct val="107000"/>
              </a:lnSpc>
              <a:spcAft>
                <a:spcPts val="800"/>
              </a:spcAft>
            </a:pP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C'était le seul point sur lequel </a:t>
            </a:r>
            <a:r>
              <a:rPr lang="fr-CH" sz="2000" u="sng"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Satan</a:t>
            </a: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pouvait les faire douter. </a:t>
            </a:r>
            <a:r>
              <a:rPr lang="fr-CH" sz="2000" dirty="0">
                <a:solidFill>
                  <a:srgbClr val="6600CC"/>
                </a:solidFill>
                <a:effectLst>
                  <a:outerShdw blurRad="38100" dist="38100" dir="2700000" algn="tl">
                    <a:srgbClr val="000000">
                      <a:alpha val="43137"/>
                    </a:srgbClr>
                  </a:outerShdw>
                </a:effectLst>
              </a:rPr>
              <a:t>Sournoisement, il a atteint son but. </a:t>
            </a: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Adam et Eve ont douté de Dieu, lui ont désobéi et se sont détournés de la source de la vie </a:t>
            </a:r>
            <a:r>
              <a:rPr lang="fr-CH" sz="2000" dirty="0">
                <a:solidFill>
                  <a:srgbClr val="6600CC"/>
                </a:solidFill>
                <a:effectLst>
                  <a:outerShdw blurRad="38100" dist="38100" dir="2700000" algn="tl">
                    <a:srgbClr val="000000">
                      <a:alpha val="43137"/>
                    </a:srgbClr>
                  </a:outerShdw>
                </a:effectLst>
              </a:rPr>
              <a:t>(Genèse 3.6, 9-13, 19)</a:t>
            </a: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t>
            </a: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Adam a ouvert la porte au péché, et c'est ainsi que la mort a atteint tous les hommes </a:t>
            </a:r>
            <a:r>
              <a:rPr lang="fr-CH" sz="2000" dirty="0">
                <a:solidFill>
                  <a:srgbClr val="6600CC"/>
                </a:solidFill>
                <a:effectLst>
                  <a:outerShdw blurRad="38100" dist="38100" dir="2700000" algn="tl">
                    <a:srgbClr val="000000">
                      <a:alpha val="43137"/>
                    </a:srgbClr>
                  </a:outerShdw>
                </a:effectLst>
              </a:rPr>
              <a:t>(Romains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734" y="3405298"/>
            <a:ext cx="1395908" cy="180349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1105688" y="5259945"/>
            <a:ext cx="9980617" cy="727059"/>
          </a:xfrm>
          <a:prstGeom prst="rect">
            <a:avLst/>
          </a:prstGeom>
          <a:noFill/>
        </p:spPr>
        <p:txBody>
          <a:bodyPr wrap="square">
            <a:spAutoFit/>
          </a:bodyPr>
          <a:lstStyle/>
          <a:p>
            <a:pPr algn="ctr">
              <a:lnSpc>
                <a:spcPct val="107000"/>
              </a:lnSpc>
              <a:spcAft>
                <a:spcPts val="800"/>
              </a:spcAft>
            </a:pP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Depuis lors, nous vivons dans un monde marqué par la douleur, la maladie et la mort. Sommes-nous tous en train de payer pour le péché d'Adam ?</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10883" y="405952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7075" y="2156348"/>
            <a:ext cx="10259410" cy="1056379"/>
          </a:xfrm>
          <a:prstGeom prst="rect">
            <a:avLst/>
          </a:prstGeom>
          <a:noFill/>
        </p:spPr>
        <p:txBody>
          <a:bodyPr wrap="square">
            <a:spAutoFit/>
          </a:bodyPr>
          <a:lstStyle/>
          <a:p>
            <a:pPr>
              <a:lnSpc>
                <a:spcPct val="107000"/>
              </a:lnSpc>
              <a:spcAft>
                <a:spcPts val="800"/>
              </a:spcAft>
            </a:pP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Comme pour les anges, </a:t>
            </a:r>
            <a:r>
              <a:rPr lang="fr-CH" sz="2000" kern="100" dirty="0">
                <a:solidFill>
                  <a:srgbClr val="66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Dieu nous a créés avec le pouvoir de choisir librement. </a:t>
            </a:r>
            <a:br>
              <a:rPr lang="fr-CH" sz="2000" kern="100" dirty="0">
                <a:solidFill>
                  <a:srgbClr val="66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Pour permettre à Adam et Eve d'exercer cette liberté, il leur a donné un ordre simple : </a:t>
            </a:r>
            <a:b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66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de l'arbre de la connaissance du bien et du mal, tu ne mangeras pas.» (Genèse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055594"/>
            <a:ext cx="11993368" cy="707886"/>
          </a:xfrm>
          <a:prstGeom prst="rect">
            <a:avLst/>
          </a:prstGeom>
          <a:solidFill>
            <a:schemeClr val="accent1">
              <a:lumMod val="20000"/>
              <a:lumOff val="80000"/>
            </a:schemeClr>
          </a:solidFill>
          <a:ln>
            <a:solidFill>
              <a:schemeClr val="accent1"/>
            </a:solidFill>
          </a:ln>
        </p:spPr>
        <p:txBody>
          <a:bodyPr wrap="square">
            <a:spAutoFit/>
          </a:bodyPr>
          <a:lstStyle/>
          <a:p>
            <a:pPr algn="ctr">
              <a:spcBef>
                <a:spcPts val="600"/>
              </a:spcBef>
            </a:pPr>
            <a:r>
              <a:rPr lang="fr-CH" sz="20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Nous payons chacun pour notre propre péché : </a:t>
            </a:r>
            <a:br>
              <a:rPr lang="fr-CH" sz="20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br>
            <a:r>
              <a:rPr lang="fr-CH" sz="20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r>
              <a:rPr lang="fr-CH" sz="2000" b="1" dirty="0">
                <a:solidFill>
                  <a:srgbClr val="73414C"/>
                </a:solidFill>
              </a:rPr>
              <a:t>« Car tous ont péché et ne sont pas à la hauteur de la gloire de Dieu. » </a:t>
            </a:r>
            <a:r>
              <a:rPr lang="fr-CH" sz="1600" dirty="0">
                <a:solidFill>
                  <a:srgbClr val="6600CC"/>
                </a:solidFill>
              </a:rPr>
              <a:t>(Romains 3.23).</a:t>
            </a:r>
            <a:endParaRPr lang="es-ES" sz="1600" dirty="0">
              <a:solidFill>
                <a:srgbClr val="6600CC"/>
              </a:solidFill>
            </a:endParaRP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 calcmode="lin" valueType="num">
                                      <p:cBhvr>
                                        <p:cTn id="32" dur="500" fill="hold"/>
                                        <p:tgtEl>
                                          <p:spTgt spid="8"/>
                                        </p:tgtEl>
                                        <p:attrNameLst>
                                          <p:attrName>style.rotation</p:attrName>
                                        </p:attrNameLst>
                                      </p:cBhvr>
                                      <p:tavLst>
                                        <p:tav tm="0">
                                          <p:val>
                                            <p:fltVal val="360"/>
                                          </p:val>
                                        </p:tav>
                                        <p:tav tm="100000">
                                          <p:val>
                                            <p:fltVal val="0"/>
                                          </p:val>
                                        </p:tav>
                                      </p:tavLst>
                                    </p:anim>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DD4417-A331-E109-8C9C-B7ADFA747922}"/>
              </a:ext>
            </a:extLst>
          </p:cNvPr>
          <p:cNvSpPr txBox="1"/>
          <p:nvPr/>
        </p:nvSpPr>
        <p:spPr>
          <a:xfrm>
            <a:off x="1255059" y="510988"/>
            <a:ext cx="9601200" cy="2983830"/>
          </a:xfrm>
          <a:prstGeom prst="rect">
            <a:avLst/>
          </a:prstGeom>
          <a:noFill/>
        </p:spPr>
        <p:txBody>
          <a:bodyPr wrap="square" rtlCol="0">
            <a:spAutoFit/>
          </a:bodyPr>
          <a:lstStyle/>
          <a:p>
            <a:pPr algn="just">
              <a:lnSpc>
                <a:spcPct val="107000"/>
              </a:lnSpc>
              <a:spcAft>
                <a:spcPts val="800"/>
              </a:spcAft>
            </a:pPr>
            <a:r>
              <a:rPr lang="fr-CH" sz="2400" b="1" kern="100" dirty="0">
                <a:effectLst/>
                <a:latin typeface="Calibri" panose="020F0502020204030204" pitchFamily="34" charset="0"/>
                <a:ea typeface="Arial" panose="020B0604020202020204" pitchFamily="34" charset="0"/>
                <a:cs typeface="Arial" panose="020B0604020202020204" pitchFamily="34" charset="0"/>
              </a:rPr>
              <a:t>La terre entraînée dans le conflit</a:t>
            </a:r>
            <a:endParaRPr lang="fr-CH" sz="1800" kern="100" dirty="0">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Nos premiers parents, créés saints et purs, n'étaient cependant pas hors d'atteinte du péché. Dieu aurait pu les créer incapables de transgresser ses commandements, mais leur caractère n'aurait alors connu aucun développement ; c'est par contrainte et non par choix qu'ils auraient servi Dieu. </a:t>
            </a:r>
          </a:p>
          <a:p>
            <a:pPr indent="449580" algn="just">
              <a:lnSpc>
                <a:spcPct val="107000"/>
              </a:lnSpc>
              <a:spcAft>
                <a:spcPts val="800"/>
              </a:spcAft>
            </a:pP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Aussi leur donna-t-il le pouvoir de choisir — l'accepter pour maître ou le rejeter. Avant qu'ils puissent recevoir dans leur plénitude les bénédictions que le Seigneur désirait leur accorder, il fallait que leur amour et leur fidélité soient éprouvés. </a:t>
            </a:r>
            <a:endParaRPr lang="fr-CH" dirty="0">
              <a:solidFill>
                <a:srgbClr val="0000FF"/>
              </a:solidFill>
            </a:endParaRPr>
          </a:p>
        </p:txBody>
      </p:sp>
      <p:sp>
        <p:nvSpPr>
          <p:cNvPr id="3" name="ZoneTexte 2">
            <a:extLst>
              <a:ext uri="{FF2B5EF4-FFF2-40B4-BE49-F238E27FC236}">
                <a16:creationId xmlns:a16="http://schemas.microsoft.com/office/drawing/2014/main" id="{7FEBC2FE-2D3D-419C-8955-18E41F0E5E7B}"/>
              </a:ext>
            </a:extLst>
          </p:cNvPr>
          <p:cNvSpPr txBox="1"/>
          <p:nvPr/>
        </p:nvSpPr>
        <p:spPr>
          <a:xfrm>
            <a:off x="2402541" y="3657599"/>
            <a:ext cx="9601200" cy="2815386"/>
          </a:xfrm>
          <a:prstGeom prst="rect">
            <a:avLst/>
          </a:prstGeom>
          <a:noFill/>
        </p:spPr>
        <p:txBody>
          <a:bodyPr wrap="square" rtlCol="0">
            <a:spAutoFit/>
          </a:bodyPr>
          <a:lstStyle/>
          <a:p>
            <a:pPr indent="449580" algn="just">
              <a:lnSpc>
                <a:spcPct val="107000"/>
              </a:lnSpc>
              <a:spcAft>
                <a:spcPts val="800"/>
              </a:spcAft>
            </a:pP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y avait, dans le jardin d’Éden, </a:t>
            </a:r>
            <a:r>
              <a:rPr lang="fr-CH" sz="2000" i="1"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l'arbre de la connaissance du bien et du mal. 	</a:t>
            </a: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a:t>
            </a:r>
            <a:r>
              <a:rPr lang="fr-CH" sz="2000" kern="1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l’Éternel Dieu donna ce commandement à l'homme : </a:t>
            </a:r>
            <a:br>
              <a:rPr lang="fr-CH" sz="2000" kern="1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i="1" kern="1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t>
            </a:r>
            <a:r>
              <a:rPr lang="fr-CH" sz="2000" i="1"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Tu pourras manger de tous les arbres du jardin ; mais tu ne mangeras pas de l'arbre de la connaissance du bien et du mal. » </a:t>
            </a:r>
            <a:r>
              <a:rPr lang="fr-CH"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(Genèse 2.9,16,17.) </a:t>
            </a:r>
            <a:endParaRPr lang="fr-CH"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volonté de Dieu, c'était qu'Adam et Ève ne connaissent pas le mal. La connaissance du bien leur avait été accordée gratuitement ; mais la connaissance du mal — du péché et de ses conséquences, travail épuisant, angoisse, déception et chagrin, souffrance et mort — cela, l'amour le taisait. » </a:t>
            </a:r>
            <a:endParaRPr lang="fr-CH" dirty="0"/>
          </a:p>
        </p:txBody>
      </p:sp>
      <p:sp>
        <p:nvSpPr>
          <p:cNvPr id="4" name="ZoneTexte 3">
            <a:extLst>
              <a:ext uri="{FF2B5EF4-FFF2-40B4-BE49-F238E27FC236}">
                <a16:creationId xmlns:a16="http://schemas.microsoft.com/office/drawing/2014/main" id="{670915E1-FBB2-6EBA-1608-9A458233D61B}"/>
              </a:ext>
            </a:extLst>
          </p:cNvPr>
          <p:cNvSpPr txBox="1"/>
          <p:nvPr/>
        </p:nvSpPr>
        <p:spPr>
          <a:xfrm>
            <a:off x="7270376" y="116541"/>
            <a:ext cx="4034118" cy="376065"/>
          </a:xfrm>
          <a:prstGeom prst="rect">
            <a:avLst/>
          </a:prstGeom>
          <a:noFill/>
        </p:spPr>
        <p:txBody>
          <a:bodyPr wrap="square" rtlCol="0">
            <a:spAutoFit/>
          </a:bodyPr>
          <a:lstStyle/>
          <a:p>
            <a:pPr indent="449580" algn="just">
              <a:lnSpc>
                <a:spcPct val="107000"/>
              </a:lnSpc>
              <a:spcAft>
                <a:spcPts val="800"/>
              </a:spcAft>
            </a:pPr>
            <a:r>
              <a:rPr lang="fr-CH" sz="18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 G. White, </a:t>
            </a:r>
            <a:r>
              <a:rPr lang="fr-CH" sz="1800" i="1"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Education</a:t>
            </a:r>
            <a:r>
              <a:rPr lang="fr-CH" sz="18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p. 27.) </a:t>
            </a:r>
            <a:endParaRPr lang="fr-CH" dirty="0">
              <a:solidFill>
                <a:srgbClr val="0000FF"/>
              </a:solidFill>
            </a:endParaRPr>
          </a:p>
        </p:txBody>
      </p:sp>
      <p:pic>
        <p:nvPicPr>
          <p:cNvPr id="3074" name="Picture 2" descr="Adam Et Eve Le Premier Péché Sur Terre L'arbre De La Connaissance Du Bien  Et Du Mal L'arbre De Vie La Tentation D'eve Concept De Conception  D'histoire Biblique Illustration Vectorielle Colorée |">
            <a:extLst>
              <a:ext uri="{FF2B5EF4-FFF2-40B4-BE49-F238E27FC236}">
                <a16:creationId xmlns:a16="http://schemas.microsoft.com/office/drawing/2014/main" id="{1D77A8CB-0622-C12E-115A-317C4622B5C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55" y="3769613"/>
            <a:ext cx="2376207" cy="237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74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07886"/>
          </a:xfrm>
          <a:prstGeom prst="rect">
            <a:avLst/>
          </a:prstGeom>
          <a:noFill/>
        </p:spPr>
        <p:txBody>
          <a:bodyPr wrap="square">
            <a:spAutoFit/>
          </a:bodyPr>
          <a:lstStyle/>
          <a:p>
            <a:pPr algn="ctr"/>
            <a:r>
              <a:rPr lang="es-ES" sz="40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L'amour</a:t>
            </a:r>
            <a:r>
              <a:rPr lang="es-ES"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40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contre-attaque</a:t>
            </a:r>
            <a:r>
              <a:rPr lang="es-ES"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fr-CH"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C'est en ceci que l'amour de Dieu s'est manifesté parmi nous : Dieu a envoyé son Fils unique dans le monde pour que nous vivions par lui.» </a:t>
            </a:r>
            <a:r>
              <a:rPr lang="fr-CH" b="1" dirty="0">
                <a:solidFill>
                  <a:srgbClr val="D2ECB6"/>
                </a:solidFill>
                <a:effectLst>
                  <a:outerShdw blurRad="38100" dist="38100" dir="2700000" algn="tl">
                    <a:srgbClr val="000000">
                      <a:alpha val="43137"/>
                    </a:srgbClr>
                  </a:outerShdw>
                </a:effectLst>
                <a:latin typeface="Comic Sans MS" panose="030F0702030302020204" pitchFamily="66" charset="0"/>
              </a:rPr>
              <a:t>(1 Jean 4.9)</a:t>
            </a:r>
            <a:endPar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5A333EEA-E7F8-521C-F7E2-12526677AE0A}"/>
              </a:ext>
            </a:extLst>
          </p:cNvPr>
          <p:cNvSpPr txBox="1"/>
          <p:nvPr/>
        </p:nvSpPr>
        <p:spPr>
          <a:xfrm>
            <a:off x="3291840" y="1381462"/>
            <a:ext cx="8797491" cy="707886"/>
          </a:xfrm>
          <a:prstGeom prst="rect">
            <a:avLst/>
          </a:prstGeom>
          <a:noFill/>
        </p:spPr>
        <p:txBody>
          <a:bodyPr wrap="square" rtlCol="0">
            <a:spAutoFit/>
          </a:bodyPr>
          <a:lstStyle/>
          <a:p>
            <a:pPr>
              <a:spcBef>
                <a:spcPts val="600"/>
              </a:spcBef>
            </a:pPr>
            <a:r>
              <a:rPr lang="fr-CH" sz="2000" b="1" dirty="0"/>
              <a:t>Avant même d'annoncer les conséquences de la désobéissance, Dieu a fait savoir à Adam et Eve qu'il existait un plan de rédemption </a:t>
            </a:r>
            <a:r>
              <a:rPr lang="fr-CH" sz="2000" dirty="0">
                <a:solidFill>
                  <a:srgbClr val="660066"/>
                </a:solidFill>
                <a:effectLst>
                  <a:outerShdw blurRad="38100" dist="38100" dir="2700000" algn="tl">
                    <a:srgbClr val="000000">
                      <a:alpha val="43137"/>
                    </a:srgbClr>
                  </a:outerShdw>
                </a:effectLst>
              </a:rPr>
              <a:t>(Genèse 3.15).</a:t>
            </a:r>
            <a:endParaRPr lang="es-ES" sz="2000" dirty="0">
              <a:solidFill>
                <a:srgbClr val="660066"/>
              </a:solidFill>
              <a:effectLst>
                <a:outerShdw blurRad="38100" dist="38100" dir="2700000" algn="tl">
                  <a:srgbClr val="000000">
                    <a:alpha val="43137"/>
                  </a:srgbClr>
                </a:outerShdw>
              </a:effectLst>
            </a:endParaRP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213" y="1157420"/>
            <a:ext cx="2825818" cy="27551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70950" y="4044619"/>
            <a:ext cx="3572294" cy="1986094"/>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359515" y="5224986"/>
            <a:ext cx="5239351" cy="1323439"/>
          </a:xfrm>
          <a:prstGeom prst="rect">
            <a:avLst/>
          </a:prstGeom>
          <a:noFill/>
        </p:spPr>
        <p:txBody>
          <a:bodyPr wrap="square">
            <a:spAutoFit/>
          </a:bodyPr>
          <a:lstStyle/>
          <a:p>
            <a:pPr>
              <a:spcBef>
                <a:spcPts val="600"/>
              </a:spcBef>
            </a:pPr>
            <a:r>
              <a:rPr lang="fr-CH" sz="2000" b="1" dirty="0"/>
              <a:t>Il n'y a rien en nous qui nous rende dignes de l'amour de Dieu. Pourtant, avec chaque goutte de sang que Jésus a versée sur le Calvaire, Dieu nous dit : </a:t>
            </a:r>
            <a:r>
              <a:rPr lang="fr-CH" sz="2000" b="1" dirty="0">
                <a:solidFill>
                  <a:srgbClr val="660066"/>
                </a:solidFill>
              </a:rPr>
              <a:t>« Je t'aime ».</a:t>
            </a:r>
            <a:endParaRPr lang="es-ES" sz="2000" b="1" dirty="0">
              <a:solidFill>
                <a:srgbClr val="660066"/>
              </a:solidFill>
            </a:endParaRP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51564" y="3428103"/>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725912" y="3818565"/>
            <a:ext cx="4506558" cy="1323439"/>
          </a:xfrm>
          <a:prstGeom prst="rect">
            <a:avLst/>
          </a:prstGeom>
          <a:noFill/>
        </p:spPr>
        <p:txBody>
          <a:bodyPr wrap="square">
            <a:spAutoFit/>
          </a:bodyPr>
          <a:lstStyle/>
          <a:p>
            <a:pPr>
              <a:spcBef>
                <a:spcPts val="600"/>
              </a:spcBef>
            </a:pPr>
            <a:r>
              <a:rPr lang="fr-CH" sz="2000" b="1" dirty="0"/>
              <a:t>La mort n'est pas nécessairement </a:t>
            </a:r>
            <a:br>
              <a:rPr lang="fr-CH" sz="2000" b="1" dirty="0"/>
            </a:br>
            <a:r>
              <a:rPr lang="fr-CH" sz="2000" b="1" dirty="0"/>
              <a:t>le destin éternel du pécheur. Jésus </a:t>
            </a:r>
            <a:br>
              <a:rPr lang="fr-CH" sz="2000" b="1" dirty="0"/>
            </a:br>
            <a:r>
              <a:rPr lang="fr-CH" sz="2000" b="1" dirty="0"/>
              <a:t>a montré son amour en payant de </a:t>
            </a:r>
            <a:br>
              <a:rPr lang="fr-CH" sz="2000" b="1" dirty="0"/>
            </a:br>
            <a:r>
              <a:rPr lang="fr-CH" sz="2000" b="1" dirty="0"/>
              <a:t>sa vie le prix du péché </a:t>
            </a:r>
            <a:r>
              <a:rPr lang="fr-CH" sz="2000" dirty="0">
                <a:solidFill>
                  <a:srgbClr val="660066"/>
                </a:solidFill>
                <a:effectLst>
                  <a:outerShdw blurRad="38100" dist="38100" dir="2700000" algn="tl">
                    <a:srgbClr val="000000">
                      <a:alpha val="43137"/>
                    </a:srgbClr>
                  </a:outerShdw>
                </a:effectLst>
              </a:rPr>
              <a:t>(Romains 5.8).</a:t>
            </a:r>
            <a:endParaRPr lang="es-ES" sz="2000" dirty="0">
              <a:solidFill>
                <a:srgbClr val="660066"/>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52698689-3B2D-C509-4590-6E6BBF2D2E9F}"/>
              </a:ext>
            </a:extLst>
          </p:cNvPr>
          <p:cNvSpPr txBox="1"/>
          <p:nvPr/>
        </p:nvSpPr>
        <p:spPr>
          <a:xfrm>
            <a:off x="3840480" y="2259585"/>
            <a:ext cx="7711017" cy="1015663"/>
          </a:xfrm>
          <a:prstGeom prst="rect">
            <a:avLst/>
          </a:prstGeom>
          <a:noFill/>
        </p:spPr>
        <p:txBody>
          <a:bodyPr wrap="square">
            <a:spAutoFit/>
          </a:bodyPr>
          <a:lstStyle/>
          <a:p>
            <a:pPr>
              <a:spcBef>
                <a:spcPts val="600"/>
              </a:spcBef>
            </a:pPr>
            <a:r>
              <a:rPr lang="fr-CH" sz="2000" b="1" dirty="0"/>
              <a:t>L'humanité s'est volontairement séparée du Créateur. Mais loin d'abandonner ses enfants ingrats, Dieu a révélé son véritable </a:t>
            </a:r>
            <a:br>
              <a:rPr lang="fr-CH" sz="2000" b="1" dirty="0"/>
            </a:br>
            <a:r>
              <a:rPr lang="fr-CH" sz="2000" b="1" dirty="0"/>
              <a:t>caractère en les aimant au-delà de toute imagination </a:t>
            </a:r>
            <a:r>
              <a:rPr lang="fr-CH" sz="2000" dirty="0">
                <a:solidFill>
                  <a:srgbClr val="660066"/>
                </a:solidFill>
                <a:effectLst>
                  <a:outerShdw blurRad="38100" dist="38100" dir="2700000" algn="tl">
                    <a:srgbClr val="000000">
                      <a:alpha val="43137"/>
                    </a:srgbClr>
                  </a:outerShdw>
                </a:effectLst>
              </a:rPr>
              <a:t>(Jean 3.16).</a:t>
            </a:r>
            <a:endParaRPr lang="es-ES" sz="2000"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2BFD39-BEEB-3DA9-6585-1BF326BE4019}"/>
              </a:ext>
            </a:extLst>
          </p:cNvPr>
          <p:cNvSpPr txBox="1"/>
          <p:nvPr/>
        </p:nvSpPr>
        <p:spPr>
          <a:xfrm>
            <a:off x="2814918" y="412376"/>
            <a:ext cx="8677835" cy="6254020"/>
          </a:xfrm>
          <a:prstGeom prst="rect">
            <a:avLst/>
          </a:prstGeom>
          <a:noFill/>
        </p:spPr>
        <p:txBody>
          <a:bodyPr wrap="square" rtlCol="0">
            <a:spAutoFit/>
          </a:bodyPr>
          <a:lstStyle/>
          <a:p>
            <a:pPr indent="449580" algn="just">
              <a:lnSpc>
                <a:spcPct val="107000"/>
              </a:lnSpc>
              <a:spcAft>
                <a:spcPts val="800"/>
              </a:spcAft>
            </a:pPr>
            <a:r>
              <a:rPr lang="fr-CH" sz="2000" kern="1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Dans l’œuvre de médiation du Christ, l’amour de Dieu fut révélé dans sa perfection aux hommes et aux anges.</a:t>
            </a:r>
          </a:p>
          <a:p>
            <a:pPr indent="449580" algn="just">
              <a:lnSpc>
                <a:spcPct val="107000"/>
              </a:lnSpc>
              <a:spcAft>
                <a:spcPts val="800"/>
              </a:spcAft>
            </a:pPr>
            <a:r>
              <a:rPr lang="fr-CH" sz="2000" kern="1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se tient en tant que Médiateur pour vous. Il est le Souverain Sacrificateur qui plaide en votre faveur ; et vous devez venir et présenter votre cas au Père par Jésus-Christ. Ainsi vous pouvez avoir accès à Dieu ; et bien que vous soyez pécheur, votre cas n’est pas désespéré. </a:t>
            </a:r>
          </a:p>
          <a:p>
            <a:pPr indent="449580" algn="just">
              <a:lnSpc>
                <a:spcPct val="107000"/>
              </a:lnSpc>
              <a:spcAft>
                <a:spcPts val="800"/>
              </a:spcAft>
            </a:pPr>
            <a:endParaRPr lang="fr-CH" sz="2000" kern="1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000" kern="1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Et si quelqu’un a péché, nous avons un avocat auprès du Père, Jésus-Christ le juste. » (1 Jean 2.1) ...</a:t>
            </a:r>
          </a:p>
          <a:p>
            <a:pPr indent="449580" algn="just">
              <a:lnSpc>
                <a:spcPct val="107000"/>
              </a:lnSpc>
              <a:spcAft>
                <a:spcPts val="800"/>
              </a:spcAft>
            </a:pPr>
            <a:endParaRPr lang="fr-CH" sz="2000" kern="1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000" kern="1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L’œuvre de Christ dans le sanctuaire céleste, présentant son propre sang à chaque instant devant le propitiatoire, alors qu’Il fait intercession pour nous, devrait exercer une forte impression sur le cœur afin que nous puissions prendre conscience de la valeur de chaque instant. Jésus vit à jamais pour faire intercession en notre faveur ; mais un moment perdu ne peut jamais être récupéré. »	</a:t>
            </a:r>
          </a:p>
          <a:p>
            <a:endParaRPr lang="fr-CH" dirty="0"/>
          </a:p>
        </p:txBody>
      </p:sp>
      <p:sp>
        <p:nvSpPr>
          <p:cNvPr id="3" name="Bulle narrative : ronde 2">
            <a:extLst>
              <a:ext uri="{FF2B5EF4-FFF2-40B4-BE49-F238E27FC236}">
                <a16:creationId xmlns:a16="http://schemas.microsoft.com/office/drawing/2014/main" id="{910FF800-2BF4-1F25-A318-68D4009F14EC}"/>
              </a:ext>
            </a:extLst>
          </p:cNvPr>
          <p:cNvSpPr/>
          <p:nvPr/>
        </p:nvSpPr>
        <p:spPr>
          <a:xfrm>
            <a:off x="179294" y="4256563"/>
            <a:ext cx="2133599" cy="2268071"/>
          </a:xfrm>
          <a:prstGeom prst="wedgeEllipseCallout">
            <a:avLst>
              <a:gd name="adj1" fmla="val 58579"/>
              <a:gd name="adj2" fmla="val -51729"/>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(E. G. White, </a:t>
            </a:r>
            <a:b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La foi par </a:t>
            </a:r>
            <a:b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laquelle </a:t>
            </a:r>
            <a:b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je vis</a:t>
            </a:r>
            <a: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 </a:t>
            </a:r>
            <a:b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p. 205.)</a:t>
            </a:r>
          </a:p>
        </p:txBody>
      </p:sp>
      <p:pic>
        <p:nvPicPr>
          <p:cNvPr id="4098" name="Picture 2" descr="LA FOI PAR LAQUELLE JE VIS">
            <a:extLst>
              <a:ext uri="{FF2B5EF4-FFF2-40B4-BE49-F238E27FC236}">
                <a16:creationId xmlns:a16="http://schemas.microsoft.com/office/drawing/2014/main" id="{4F8563BA-911A-A7E7-2D22-8E090CF51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68" y="1334068"/>
            <a:ext cx="2029937" cy="2029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79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3014472" y="1318963"/>
            <a:ext cx="5974079" cy="40011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600"/>
              </a:spcBef>
            </a:pPr>
            <a:r>
              <a:rPr lang="fr-CH" sz="2000" b="1" dirty="0"/>
              <a:t>Comment Jésus nous a-t-il montré son amour ?</a:t>
            </a:r>
            <a:endParaRPr lang="es-ES" sz="2000" b="1" dirty="0"/>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61687582"/>
              </p:ext>
            </p:extLst>
          </p:nvPr>
        </p:nvGraphicFramePr>
        <p:xfrm>
          <a:off x="285599" y="1719073"/>
          <a:ext cx="11620801" cy="5187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07886"/>
          </a:xfrm>
          <a:prstGeom prst="rect">
            <a:avLst/>
          </a:prstGeom>
          <a:noFill/>
        </p:spPr>
        <p:txBody>
          <a:bodyPr wrap="square">
            <a:spAutoFit/>
          </a:bodyPr>
          <a:lstStyle/>
          <a:p>
            <a:pPr algn="ctr"/>
            <a:r>
              <a:rPr lang="fr-CH" sz="40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L'amour contre-attaque </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558350"/>
            <a:ext cx="10648950" cy="707886"/>
          </a:xfrm>
          <a:prstGeom prst="rect">
            <a:avLst/>
          </a:prstGeom>
          <a:noFill/>
        </p:spPr>
        <p:txBody>
          <a:bodyPr wrap="square">
            <a:spAutoFit/>
          </a:bodyPr>
          <a:lstStyle/>
          <a:p>
            <a:pPr algn="ctr"/>
            <a:r>
              <a:rPr lang="fr-CH" sz="2000" b="1" dirty="0">
                <a:solidFill>
                  <a:srgbClr val="D2ECB6"/>
                </a:solidFill>
                <a:effectLst>
                  <a:outerShdw blurRad="38100" dist="38100" dir="2700000" algn="tl">
                    <a:srgbClr val="000000">
                      <a:alpha val="43137"/>
                    </a:srgbClr>
                  </a:outerShdw>
                </a:effectLst>
                <a:latin typeface="Comic Sans MS" panose="030F0702030302020204" pitchFamily="66" charset="0"/>
              </a:rPr>
              <a:t>« Et cet amour, ce n'est pas que, nous, nous ayons aimé Dieu, mais que lui nous a aimés et qu'il a envoyé son Fils comme l'expiation pour nos péchés. » </a:t>
            </a:r>
            <a:r>
              <a:rPr lang="fr-CH" sz="16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(1 Jean 4.10)</a:t>
            </a:r>
            <a:endParaRPr lang="es-ES" sz="16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A3AD9C6-BF17-EEFE-1431-7F8938AA4548}"/>
              </a:ext>
            </a:extLst>
          </p:cNvPr>
          <p:cNvSpPr txBox="1"/>
          <p:nvPr/>
        </p:nvSpPr>
        <p:spPr>
          <a:xfrm>
            <a:off x="3801916" y="1238730"/>
            <a:ext cx="8175812" cy="4235262"/>
          </a:xfrm>
          <a:prstGeom prst="rect">
            <a:avLst/>
          </a:prstGeom>
          <a:noFill/>
        </p:spPr>
        <p:txBody>
          <a:bodyPr wrap="square" rtlCol="0">
            <a:spAutoFit/>
          </a:bodyPr>
          <a:lstStyle/>
          <a:p>
            <a:pPr indent="449580">
              <a:lnSpc>
                <a:spcPct val="107000"/>
              </a:lnSpc>
              <a:spcAft>
                <a:spcPts val="800"/>
              </a:spcAft>
            </a:pP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Pour le monde, le Christ était le représentant du Père, et, devant Dieu, il est celui des élus en qui il a restauré l'image morale de Dieu. Ils sont son héritage. </a:t>
            </a:r>
            <a:r>
              <a:rPr lang="fr-CH" kern="1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(Voir Jean 14.8,9 ; Matthieu 11.27)</a:t>
            </a:r>
            <a:b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endParaRPr lang="fr-CH" sz="2000" kern="100" dirty="0">
              <a:solidFill>
                <a:srgbClr val="66006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marR="344805" indent="449580">
              <a:lnSpc>
                <a:spcPct val="107000"/>
              </a:lnSpc>
              <a:spcAft>
                <a:spcPts val="800"/>
              </a:spcAft>
            </a:pP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r>
              <a:rPr lang="fr-CH" sz="2000" kern="100" dirty="0">
                <a:solidFill>
                  <a:srgbClr val="260409"/>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Les hommes n'ont qu'un avocat, qu'un intercesseur, capable de pardonner les transgressions. Nos cœurs ne doivent-ils pas être remplis de gratitude envers celui qui donna Jésus pour faire la propitiation pour nos péchés ? </a:t>
            </a:r>
            <a:br>
              <a:rPr lang="fr-CH" sz="2000" kern="100"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endParaRPr lang="fr-CH" sz="2000" kern="100"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indent="449580">
              <a:lnSpc>
                <a:spcPct val="107000"/>
              </a:lnSpc>
              <a:spcAft>
                <a:spcPts val="800"/>
              </a:spcAft>
            </a:pP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Méditez sur l'amour du Père manifesté à notre égard. Cet amour est incommensurable. Nous ne pouvons que regarder au Calvaire, à l'agneau immolé dès la fondation du monde. C'est un sacrifice infini.  »</a:t>
            </a:r>
            <a:endParaRPr lang="fr-CH" dirty="0"/>
          </a:p>
        </p:txBody>
      </p:sp>
      <p:sp>
        <p:nvSpPr>
          <p:cNvPr id="3" name="Bulle narrative : ronde 2">
            <a:extLst>
              <a:ext uri="{FF2B5EF4-FFF2-40B4-BE49-F238E27FC236}">
                <a16:creationId xmlns:a16="http://schemas.microsoft.com/office/drawing/2014/main" id="{351555A2-02BA-B518-2E22-2ADCA9FFE6CA}"/>
              </a:ext>
            </a:extLst>
          </p:cNvPr>
          <p:cNvSpPr/>
          <p:nvPr/>
        </p:nvSpPr>
        <p:spPr>
          <a:xfrm>
            <a:off x="214272" y="4949729"/>
            <a:ext cx="3425040" cy="1737155"/>
          </a:xfrm>
          <a:prstGeom prst="wedgeEllipseCallout">
            <a:avLst>
              <a:gd name="adj1" fmla="val 39485"/>
              <a:gd name="adj2" fmla="val -847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(E. G. White, </a:t>
            </a:r>
            <a:b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Pour mieux connaître Jésus-Christ, </a:t>
            </a:r>
            <a:b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1800" b="0" i="1"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p. 75.</a:t>
            </a:r>
            <a:r>
              <a:rPr kumimoji="0" lang="fr-CH" sz="1800" b="0" i="0" u="none" strike="noStrike" kern="100" cap="none" spc="0" normalizeH="0" baseline="0" noProof="0" dirty="0">
                <a:ln>
                  <a:noFill/>
                </a:ln>
                <a:solidFill>
                  <a:srgbClr val="CCCC00">
                    <a:lumMod val="60000"/>
                    <a:lumOff val="40000"/>
                  </a:srgbClr>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a:t>
            </a:r>
          </a:p>
        </p:txBody>
      </p:sp>
      <p:pic>
        <p:nvPicPr>
          <p:cNvPr id="7" name="Image 6">
            <a:extLst>
              <a:ext uri="{FF2B5EF4-FFF2-40B4-BE49-F238E27FC236}">
                <a16:creationId xmlns:a16="http://schemas.microsoft.com/office/drawing/2014/main" id="{58F30FAD-7251-459E-7324-CCBD44C5424E}"/>
              </a:ext>
            </a:extLst>
          </p:cNvPr>
          <p:cNvPicPr>
            <a:picLocks noChangeAspect="1"/>
          </p:cNvPicPr>
          <p:nvPr/>
        </p:nvPicPr>
        <p:blipFill>
          <a:blip r:embed="rId2">
            <a:clrChange>
              <a:clrFrom>
                <a:srgbClr val="FFFFFC"/>
              </a:clrFrom>
              <a:clrTo>
                <a:srgbClr val="FFFFFC">
                  <a:alpha val="0"/>
                </a:srgbClr>
              </a:clrTo>
            </a:clrChange>
          </a:blip>
          <a:stretch>
            <a:fillRect/>
          </a:stretch>
        </p:blipFill>
        <p:spPr>
          <a:xfrm>
            <a:off x="366141" y="171116"/>
            <a:ext cx="2837520" cy="4235262"/>
          </a:xfrm>
          <a:prstGeom prst="rect">
            <a:avLst/>
          </a:prstGeom>
        </p:spPr>
      </p:pic>
    </p:spTree>
    <p:extLst>
      <p:ext uri="{BB962C8B-B14F-4D97-AF65-F5344CB8AC3E}">
        <p14:creationId xmlns:p14="http://schemas.microsoft.com/office/powerpoint/2010/main" val="263048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07886"/>
          </a:xfrm>
          <a:prstGeom prst="rect">
            <a:avLst/>
          </a:prstGeom>
          <a:noFill/>
        </p:spPr>
        <p:txBody>
          <a:bodyPr wrap="square">
            <a:spAutoFit/>
          </a:bodyPr>
          <a:lstStyle/>
          <a:p>
            <a:pPr algn="ctr"/>
            <a:r>
              <a:rPr lang="fr-CH" sz="4000" b="1" spc="300" dirty="0">
                <a:ln w="0"/>
                <a:solidFill>
                  <a:schemeClr val="bg1"/>
                </a:solidFill>
                <a:effectLst>
                  <a:innerShdw blurRad="63500" dist="50800" dir="13500000">
                    <a:srgbClr val="000000">
                      <a:alpha val="50000"/>
                    </a:srgbClr>
                  </a:innerShdw>
                </a:effectLst>
              </a:rPr>
              <a:t>Le conflit aujourd'hui</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912356" y="608030"/>
            <a:ext cx="11154138" cy="646331"/>
          </a:xfrm>
          <a:prstGeom prst="rect">
            <a:avLst/>
          </a:prstGeom>
          <a:noFill/>
        </p:spPr>
        <p:txBody>
          <a:bodyPr wrap="square">
            <a:spAutoFit/>
          </a:bodyPr>
          <a:lstStyle/>
          <a:p>
            <a:pPr algn="ctr"/>
            <a:r>
              <a:rPr lang="fr-CH"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C'est pour cela aussi qu'il peut sauver parfaitement ceux qui s'approchent de Dieu par lui, puisqu'il est toujours vivant pour intercéder en leur faveur. » </a:t>
            </a:r>
            <a:r>
              <a:rPr lang="fr-CH"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(Hébreux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fr-CH" sz="2000" b="1" dirty="0">
                <a:solidFill>
                  <a:srgbClr val="0000FF"/>
                </a:solidFill>
              </a:rPr>
              <a:t>Aujourd'hui, Jésus intercède pour nous dans le sanctuaire </a:t>
            </a:r>
            <a:br>
              <a:rPr lang="fr-CH" sz="2000" b="1" dirty="0">
                <a:solidFill>
                  <a:srgbClr val="0000FF"/>
                </a:solidFill>
              </a:rPr>
            </a:br>
            <a:r>
              <a:rPr lang="fr-CH" sz="2000" b="1" dirty="0">
                <a:solidFill>
                  <a:srgbClr val="0000FF"/>
                </a:solidFill>
              </a:rPr>
              <a:t>céleste </a:t>
            </a:r>
            <a:r>
              <a:rPr lang="fr-CH" sz="2000" dirty="0">
                <a:solidFill>
                  <a:schemeClr val="accent3">
                    <a:lumMod val="50000"/>
                  </a:schemeClr>
                </a:solidFill>
                <a:effectLst>
                  <a:outerShdw blurRad="38100" dist="38100" dir="2700000" algn="tl">
                    <a:srgbClr val="000000">
                      <a:alpha val="43137"/>
                    </a:srgbClr>
                  </a:outerShdw>
                </a:effectLst>
              </a:rPr>
              <a:t>(Hébreux 9.24 ; 7.25).</a:t>
            </a:r>
            <a:endParaRPr lang="es-ES" sz="2000" dirty="0">
              <a:solidFill>
                <a:schemeClr val="accent3">
                  <a:lumMod val="50000"/>
                </a:schemeClr>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20659764-0079-C726-2B45-C81A9BE0E406}"/>
              </a:ext>
            </a:extLst>
          </p:cNvPr>
          <p:cNvSpPr txBox="1"/>
          <p:nvPr/>
        </p:nvSpPr>
        <p:spPr>
          <a:xfrm>
            <a:off x="1174376" y="3972423"/>
            <a:ext cx="7047165" cy="1323439"/>
          </a:xfrm>
          <a:prstGeom prst="rect">
            <a:avLst/>
          </a:prstGeom>
          <a:noFill/>
        </p:spPr>
        <p:txBody>
          <a:bodyPr wrap="square">
            <a:spAutoFit/>
          </a:bodyPr>
          <a:lstStyle/>
          <a:p>
            <a:pPr algn="ctr">
              <a:spcBef>
                <a:spcPts val="600"/>
              </a:spcBef>
            </a:pPr>
            <a:r>
              <a:rPr lang="fr-CH" sz="2000" b="1" dirty="0"/>
              <a:t>Jésus veut que nous comptions sur lui pour tous les besoins de notre vie </a:t>
            </a:r>
            <a:r>
              <a:rPr lang="fr-CH" sz="2000" dirty="0">
                <a:solidFill>
                  <a:schemeClr val="accent3">
                    <a:lumMod val="50000"/>
                  </a:schemeClr>
                </a:solidFill>
                <a:effectLst>
                  <a:outerShdw blurRad="38100" dist="38100" dir="2700000" algn="tl">
                    <a:srgbClr val="000000">
                      <a:alpha val="43137"/>
                    </a:srgbClr>
                  </a:outerShdw>
                </a:effectLst>
              </a:rPr>
              <a:t>(Jean 14.13-14). </a:t>
            </a:r>
            <a:r>
              <a:rPr lang="fr-CH" sz="2000" b="1" dirty="0"/>
              <a:t>Là où il y a de la peur, </a:t>
            </a:r>
            <a:br>
              <a:rPr lang="fr-CH" sz="2000" b="1" dirty="0"/>
            </a:br>
            <a:r>
              <a:rPr lang="fr-CH" sz="2000" b="1" dirty="0"/>
              <a:t>il apporte la paix ; là où il y a de la culpabilité, il apporte le pardon ; là où il y a de la faiblesse, il apporte la force.</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51676" y="2077699"/>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48" y="3093569"/>
            <a:ext cx="7751344" cy="707886"/>
          </a:xfrm>
          <a:prstGeom prst="rect">
            <a:avLst/>
          </a:prstGeom>
          <a:noFill/>
        </p:spPr>
        <p:txBody>
          <a:bodyPr wrap="square">
            <a:spAutoFit/>
          </a:bodyPr>
          <a:lstStyle/>
          <a:p>
            <a:pPr>
              <a:spcBef>
                <a:spcPts val="600"/>
              </a:spcBef>
            </a:pPr>
            <a:r>
              <a:rPr lang="fr-CH" sz="2000" b="1" dirty="0">
                <a:solidFill>
                  <a:srgbClr val="0000FF"/>
                </a:solidFill>
              </a:rPr>
              <a:t>C'est pourquoi nous sommes invités à nous approcher </a:t>
            </a:r>
            <a:br>
              <a:rPr lang="fr-CH" sz="2000" b="1" dirty="0">
                <a:solidFill>
                  <a:srgbClr val="0000FF"/>
                </a:solidFill>
              </a:rPr>
            </a:br>
            <a:r>
              <a:rPr lang="fr-CH" sz="2000" b="1" dirty="0">
                <a:solidFill>
                  <a:srgbClr val="0000FF"/>
                </a:solidFill>
              </a:rPr>
              <a:t>avec confiance de Dieu par Jésus </a:t>
            </a:r>
            <a:r>
              <a:rPr lang="fr-CH" sz="2000" dirty="0">
                <a:solidFill>
                  <a:schemeClr val="accent3">
                    <a:lumMod val="50000"/>
                  </a:schemeClr>
                </a:solidFill>
                <a:effectLst>
                  <a:outerShdw blurRad="38100" dist="38100" dir="2700000" algn="tl">
                    <a:srgbClr val="000000">
                      <a:alpha val="43137"/>
                    </a:srgbClr>
                  </a:outerShdw>
                </a:effectLst>
              </a:rPr>
              <a:t>(Hébreux 4.15-16).</a:t>
            </a:r>
            <a:endParaRPr lang="es-ES" sz="2000" dirty="0">
              <a:solidFill>
                <a:schemeClr val="accent3">
                  <a:lumMod val="50000"/>
                </a:schemeClr>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spcBef>
                <a:spcPts val="600"/>
              </a:spcBef>
            </a:pPr>
            <a:r>
              <a:rPr lang="fr-CH" sz="2000" b="1" dirty="0">
                <a:solidFill>
                  <a:srgbClr val="260409"/>
                </a:solidFill>
              </a:rPr>
              <a:t>En vertu de son sang versé sur la croix, Jésus nous présente </a:t>
            </a:r>
            <a:br>
              <a:rPr lang="fr-CH" sz="2000" b="1" dirty="0">
                <a:solidFill>
                  <a:srgbClr val="260409"/>
                </a:solidFill>
              </a:rPr>
            </a:br>
            <a:r>
              <a:rPr lang="fr-CH" sz="2000" b="1" dirty="0">
                <a:solidFill>
                  <a:srgbClr val="260409"/>
                </a:solidFill>
              </a:rPr>
              <a:t>au Père - et à tous les habitants de l'univers - comme des justes, des personnes parfaites, dignes d'une place au ciel.</a:t>
            </a:r>
            <a:endParaRPr lang="es-ES" sz="2000" b="1" dirty="0">
              <a:solidFill>
                <a:srgbClr val="260409"/>
              </a:solidFill>
            </a:endParaRPr>
          </a:p>
        </p:txBody>
      </p:sp>
      <p:sp>
        <p:nvSpPr>
          <p:cNvPr id="12" name="CuadroTexto 11">
            <a:extLst>
              <a:ext uri="{FF2B5EF4-FFF2-40B4-BE49-F238E27FC236}">
                <a16:creationId xmlns:a16="http://schemas.microsoft.com/office/drawing/2014/main" id="{DEC7D699-BB3E-D131-4AD7-8FC79B6A68AA}"/>
              </a:ext>
            </a:extLst>
          </p:cNvPr>
          <p:cNvSpPr txBox="1"/>
          <p:nvPr/>
        </p:nvSpPr>
        <p:spPr>
          <a:xfrm>
            <a:off x="2266013" y="5488187"/>
            <a:ext cx="4863889" cy="1015663"/>
          </a:xfrm>
          <a:prstGeom prst="rect">
            <a:avLst/>
          </a:prstGeom>
          <a:noFill/>
        </p:spPr>
        <p:txBody>
          <a:bodyPr wrap="square">
            <a:spAutoFit/>
          </a:bodyPr>
          <a:lstStyle/>
          <a:p>
            <a:pPr algn="ctr">
              <a:spcBef>
                <a:spcPts val="600"/>
              </a:spcBef>
            </a:pPr>
            <a:r>
              <a:rPr lang="fr-CH" sz="2000" b="1" dirty="0"/>
              <a:t>Le plus grand désir de Jésus est de vivre avec nous pour l'éternité </a:t>
            </a:r>
            <a:r>
              <a:rPr lang="fr-CH" sz="2000" dirty="0">
                <a:solidFill>
                  <a:schemeClr val="accent3">
                    <a:lumMod val="50000"/>
                  </a:schemeClr>
                </a:solidFill>
                <a:effectLst>
                  <a:outerShdw blurRad="38100" dist="38100" dir="2700000" algn="tl">
                    <a:srgbClr val="000000">
                      <a:alpha val="43137"/>
                    </a:srgbClr>
                  </a:outerShdw>
                </a:effectLst>
              </a:rPr>
              <a:t>(Jean 17.14). </a:t>
            </a:r>
            <a:r>
              <a:rPr lang="fr-CH" sz="2000" b="1" dirty="0"/>
              <a:t>Est-ce aussi ton plus grand désir ?</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9FF4241-BB9B-D8C8-A6AC-89FC93BC0C1D}"/>
              </a:ext>
            </a:extLst>
          </p:cNvPr>
          <p:cNvSpPr txBox="1"/>
          <p:nvPr/>
        </p:nvSpPr>
        <p:spPr>
          <a:xfrm>
            <a:off x="528917" y="360559"/>
            <a:ext cx="11456895" cy="2156744"/>
          </a:xfrm>
          <a:prstGeom prst="rect">
            <a:avLst/>
          </a:prstGeom>
          <a:noFill/>
        </p:spPr>
        <p:txBody>
          <a:bodyPr wrap="square" rtlCol="0">
            <a:spAutoFit/>
          </a:bodyPr>
          <a:lstStyle/>
          <a:p>
            <a:pPr>
              <a:lnSpc>
                <a:spcPct val="107000"/>
              </a:lnSpc>
              <a:spcAft>
                <a:spcPts val="800"/>
              </a:spcAft>
            </a:pPr>
            <a:r>
              <a:rPr lang="es-ES" sz="1800" kern="100" dirty="0">
                <a:effectLst/>
                <a:latin typeface="Arial" panose="020B0604020202020204" pitchFamily="34" charset="0"/>
                <a:ea typeface="Arial" panose="020B0604020202020204" pitchFamily="34" charset="0"/>
                <a:cs typeface="Arial" panose="020B0604020202020204" pitchFamily="34" charset="0"/>
              </a:rPr>
              <a:t> </a:t>
            </a:r>
            <a:r>
              <a:rPr lang="fr-CH" sz="2000" kern="1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J'ai vu le tendre amour que Dieu a pour son peuple, et je puis dire qu'il est incommensurable. </a:t>
            </a:r>
          </a:p>
          <a:p>
            <a:pPr indent="449580">
              <a:lnSpc>
                <a:spcPct val="107000"/>
              </a:lnSpc>
              <a:spcAft>
                <a:spcPts val="800"/>
              </a:spcAft>
            </a:pPr>
            <a:r>
              <a:rPr lang="fr-CH" sz="2000" kern="100" dirty="0">
                <a:solidFill>
                  <a:schemeClr val="tx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J'ai vu des anges aux ailes déployées au-dessus des croyants. Chaque saint avait un ange qui l'accompagnait. Si les croyants pleuraient par suite de ce découragement, ou étaient en danger, les anges qui les accompagnaient constamment volaient rapidement pour en transmettre la nouvelle, et les anges qui étaient dans la cité cessaient leurs chants. Alors Jésus chargeait un autre ange de descendre pour les encourager, veiller sur eux et s'efforcer de les retenir dans l'étroit sentier. </a:t>
            </a:r>
            <a:endParaRPr lang="fr-CH" dirty="0">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84758150-BD51-BBA0-4BF2-2163A45B545C}"/>
              </a:ext>
            </a:extLst>
          </p:cNvPr>
          <p:cNvSpPr txBox="1"/>
          <p:nvPr/>
        </p:nvSpPr>
        <p:spPr>
          <a:xfrm>
            <a:off x="2034988" y="2767280"/>
            <a:ext cx="9950824" cy="1323439"/>
          </a:xfrm>
          <a:prstGeom prst="rect">
            <a:avLst/>
          </a:prstGeom>
          <a:noFill/>
        </p:spPr>
        <p:txBody>
          <a:bodyPr wrap="square" rtlCol="0">
            <a:spAutoFit/>
          </a:bodyPr>
          <a:lstStyle/>
          <a:p>
            <a:r>
              <a:rPr lang="fr-CH" sz="2000" kern="100" dirty="0">
                <a:solidFill>
                  <a:srgbClr val="73414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si les croyants se désintéressaient de ce que faisaient les anges pour leur venir en aide, s'ils refusaient leur réconfort et persévéraient dans leurs égarements, les anges en éprouvaient de la peine et pleuraient. Ils portaient la nouvelle en haut, et tous les anges   de la cité versaient des larmes ; puis à haute voix disaient : « Amen ». </a:t>
            </a:r>
          </a:p>
        </p:txBody>
      </p:sp>
      <p:sp>
        <p:nvSpPr>
          <p:cNvPr id="4" name="ZoneTexte 3">
            <a:extLst>
              <a:ext uri="{FF2B5EF4-FFF2-40B4-BE49-F238E27FC236}">
                <a16:creationId xmlns:a16="http://schemas.microsoft.com/office/drawing/2014/main" id="{C1AA2459-785E-85CE-0849-1FDE4188CB4C}"/>
              </a:ext>
            </a:extLst>
          </p:cNvPr>
          <p:cNvSpPr txBox="1"/>
          <p:nvPr/>
        </p:nvSpPr>
        <p:spPr>
          <a:xfrm>
            <a:off x="528917" y="4638998"/>
            <a:ext cx="9941859" cy="1323439"/>
          </a:xfrm>
          <a:prstGeom prst="rect">
            <a:avLst/>
          </a:prstGeom>
          <a:noFill/>
        </p:spPr>
        <p:txBody>
          <a:bodyPr wrap="square" rtlCol="0">
            <a:spAutoFit/>
          </a:bodyPr>
          <a:lstStyle/>
          <a:p>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si les croyants fixaient les regards sur le prix qui était devant eux et glorifiaient Dieu en le louant, alors les anges en portaient la bonne nouvelle dans la cité, et les anges qui étaient dans la cité touchaient leurs harpes d'or, en s'écriant : « Alléluia ! » Les voûtes des cieux résonnaient de leurs chants joyeux. » </a:t>
            </a:r>
            <a:endParaRPr lang="fr-CH" dirty="0">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04C7360D-01BA-72AA-0A54-7A554132B024}"/>
              </a:ext>
            </a:extLst>
          </p:cNvPr>
          <p:cNvSpPr txBox="1"/>
          <p:nvPr/>
        </p:nvSpPr>
        <p:spPr>
          <a:xfrm>
            <a:off x="1631577" y="6135217"/>
            <a:ext cx="8283388" cy="369332"/>
          </a:xfrm>
          <a:prstGeom prst="rect">
            <a:avLst/>
          </a:prstGeom>
          <a:noFill/>
        </p:spPr>
        <p:txBody>
          <a:bodyPr wrap="square" rtlCol="0">
            <a:spAutoFit/>
          </a:bodyPr>
          <a:lstStyle/>
          <a:p>
            <a:r>
              <a:rPr lang="fr-CH" sz="1800" kern="100" dirty="0">
                <a:solidFill>
                  <a:schemeClr val="tx2">
                    <a:lumMod val="50000"/>
                  </a:schemeClr>
                </a:solidFill>
                <a:effectLst/>
                <a:latin typeface="Arial" panose="020B0604020202020204" pitchFamily="34" charset="0"/>
                <a:ea typeface="Arial" panose="020B0604020202020204" pitchFamily="34" charset="0"/>
                <a:cs typeface="Arial" panose="020B0604020202020204" pitchFamily="34" charset="0"/>
              </a:rPr>
              <a:t>(E. G. White, </a:t>
            </a:r>
            <a:r>
              <a:rPr lang="fr-CH" sz="1800" i="1" kern="100" dirty="0">
                <a:solidFill>
                  <a:schemeClr val="tx2">
                    <a:lumMod val="50000"/>
                  </a:schemeClr>
                </a:solidFill>
                <a:effectLst/>
                <a:latin typeface="Arial" panose="020B0604020202020204" pitchFamily="34" charset="0"/>
                <a:ea typeface="Arial" panose="020B0604020202020204" pitchFamily="34" charset="0"/>
                <a:cs typeface="Arial" panose="020B0604020202020204" pitchFamily="34" charset="0"/>
              </a:rPr>
              <a:t>Premiers Ecrits. </a:t>
            </a:r>
            <a:r>
              <a:rPr lang="fr-CH" sz="1800" kern="100" dirty="0">
                <a:solidFill>
                  <a:schemeClr val="tx2">
                    <a:lumMod val="50000"/>
                  </a:schemeClr>
                </a:solidFill>
                <a:effectLst/>
                <a:latin typeface="Arial" panose="020B0604020202020204" pitchFamily="34" charset="0"/>
                <a:ea typeface="Arial" panose="020B0604020202020204" pitchFamily="34" charset="0"/>
                <a:cs typeface="Arial" panose="020B0604020202020204" pitchFamily="34" charset="0"/>
              </a:rPr>
              <a:t>« L’amour de Dieu pour son peuple. » p. 39-40.) </a:t>
            </a:r>
            <a:endParaRPr lang="fr-CH" dirty="0">
              <a:solidFill>
                <a:schemeClr val="tx2">
                  <a:lumMod val="50000"/>
                </a:schemeClr>
              </a:solidFill>
            </a:endParaRPr>
          </a:p>
        </p:txBody>
      </p:sp>
      <p:pic>
        <p:nvPicPr>
          <p:cNvPr id="6" name="Image 5">
            <a:extLst>
              <a:ext uri="{FF2B5EF4-FFF2-40B4-BE49-F238E27FC236}">
                <a16:creationId xmlns:a16="http://schemas.microsoft.com/office/drawing/2014/main" id="{6927E2EA-F01B-A143-90EE-ACEAC764BF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3721" y="4105951"/>
            <a:ext cx="1585733" cy="2123749"/>
          </a:xfrm>
          <a:prstGeom prst="rect">
            <a:avLst/>
          </a:prstGeom>
          <a:ln>
            <a:noFill/>
          </a:ln>
          <a:effectLst>
            <a:softEdge rad="112500"/>
          </a:effectLst>
        </p:spPr>
      </p:pic>
      <p:pic>
        <p:nvPicPr>
          <p:cNvPr id="7" name="Image 6" descr="Une image contenant skiant, neige, pente&#10;&#10;Description générée automatiquement">
            <a:extLst>
              <a:ext uri="{FF2B5EF4-FFF2-40B4-BE49-F238E27FC236}">
                <a16:creationId xmlns:a16="http://schemas.microsoft.com/office/drawing/2014/main" id="{9CF0AB94-EE4A-8326-966E-0891E8C7508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16540" y="3613520"/>
            <a:ext cx="1990165" cy="1127178"/>
          </a:xfrm>
          <a:prstGeom prst="rect">
            <a:avLst/>
          </a:prstGeom>
          <a:ln>
            <a:noFill/>
          </a:ln>
        </p:spPr>
      </p:pic>
    </p:spTree>
    <p:extLst>
      <p:ext uri="{BB962C8B-B14F-4D97-AF65-F5344CB8AC3E}">
        <p14:creationId xmlns:p14="http://schemas.microsoft.com/office/powerpoint/2010/main" val="335775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1518BC-7885-658F-0AE1-38256832C8DE}"/>
              </a:ext>
            </a:extLst>
          </p:cNvPr>
          <p:cNvSpPr txBox="1"/>
          <p:nvPr/>
        </p:nvSpPr>
        <p:spPr>
          <a:xfrm>
            <a:off x="7180730" y="2926976"/>
            <a:ext cx="4787154" cy="3416320"/>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 Il y eut alors une guerre dans </a:t>
            </a:r>
            <a:b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le ciel. Michel et ses anges combattirent le dragon. </a:t>
            </a:r>
            <a:b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Le dragon combattit,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lui et ses anges, </a:t>
            </a:r>
            <a:b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mais il ne fut pas le plus fort, </a:t>
            </a:r>
            <a:b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et il ne se trouva plus </a:t>
            </a:r>
            <a:b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CH"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de place pour eux dans le ciel.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r-CH"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CH"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(Apocalypse 12.7- 8)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chemeClr val="tx1">
                    <a:lumMod val="95000"/>
                    <a:lumOff val="5000"/>
                  </a:scheme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p>
        </p:txBody>
      </p:sp>
      <p:sp>
        <p:nvSpPr>
          <p:cNvPr id="2" name="ZoneTexte 1">
            <a:extLst>
              <a:ext uri="{FF2B5EF4-FFF2-40B4-BE49-F238E27FC236}">
                <a16:creationId xmlns:a16="http://schemas.microsoft.com/office/drawing/2014/main" id="{9A7E8C7B-9543-46B2-BD8F-8B3762E70F75}"/>
              </a:ext>
            </a:extLst>
          </p:cNvPr>
          <p:cNvSpPr txBox="1"/>
          <p:nvPr/>
        </p:nvSpPr>
        <p:spPr>
          <a:xfrm>
            <a:off x="0" y="4934252"/>
            <a:ext cx="2572870" cy="1754326"/>
          </a:xfrm>
          <a:prstGeom prst="rect">
            <a:avLst/>
          </a:prstGeom>
          <a:noFill/>
        </p:spPr>
        <p:txBody>
          <a:bodyPr wrap="square" rtlCol="0">
            <a:spAutoFit/>
          </a:bodyPr>
          <a:lstStyle/>
          <a:p>
            <a:pPr algn="ctr"/>
            <a:r>
              <a:rPr lang="fr-CH" kern="100" dirty="0">
                <a:solidFill>
                  <a:schemeClr val="accent5">
                    <a:lumMod val="20000"/>
                    <a:lumOff val="80000"/>
                  </a:schemeClr>
                </a:solidFill>
                <a:effectLst/>
                <a:latin typeface="Arial" panose="020B0604020202020204" pitchFamily="34" charset="0"/>
                <a:ea typeface="Arial" panose="020B0604020202020204" pitchFamily="34" charset="0"/>
                <a:cs typeface="Arial" panose="020B0604020202020204" pitchFamily="34" charset="0"/>
              </a:rPr>
              <a:t>Lecture de la semaine : </a:t>
            </a:r>
            <a:r>
              <a:rPr lang="es-ES"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t>Apocalypse </a:t>
            </a:r>
            <a: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t>12.7-9 ; </a:t>
            </a:r>
            <a:b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t>Ezéchiel 28.12-15 ; </a:t>
            </a:r>
            <a:b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t>Esaïe 14.12-14 ; </a:t>
            </a:r>
            <a:b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t>Genèse 3.15 ; </a:t>
            </a:r>
            <a:b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bg1"/>
                </a:solidFill>
                <a:effectLst/>
                <a:latin typeface="Arial" panose="020B0604020202020204" pitchFamily="34" charset="0"/>
                <a:ea typeface="Arial" panose="020B0604020202020204" pitchFamily="34" charset="0"/>
                <a:cs typeface="Arial" panose="020B0604020202020204" pitchFamily="34" charset="0"/>
              </a:rPr>
              <a:t>Jean 17.24-26.</a:t>
            </a:r>
            <a:endParaRPr lang="fr-CH" dirty="0">
              <a:solidFill>
                <a:schemeClr val="bg1"/>
              </a:solidFill>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450592" y="1480657"/>
            <a:ext cx="9557887" cy="5124480"/>
          </a:xfrm>
          <a:prstGeom prst="rect">
            <a:avLst/>
          </a:prstGeom>
          <a:noFill/>
        </p:spPr>
        <p:txBody>
          <a:bodyPr wrap="square">
            <a:spAutoFit/>
          </a:bodyPr>
          <a:lstStyle/>
          <a:p>
            <a:pPr marL="342900" indent="-342900">
              <a:spcBef>
                <a:spcPts val="600"/>
              </a:spcBef>
              <a:buClr>
                <a:srgbClr val="0000FF"/>
              </a:buClr>
              <a:buFont typeface="Wingdings" panose="05000000000000000000" pitchFamily="2" charset="2"/>
              <a:buChar char="q"/>
            </a:pPr>
            <a:r>
              <a:rPr lang="fr-CH" sz="2400" b="1" dirty="0">
                <a:latin typeface="Constantia" panose="02030602050306030303" pitchFamily="18" charset="0"/>
              </a:rPr>
              <a:t>«  Lorsque les tentations vous assaillent, lorsque les soucis, les perplexités et les ténèbres semblent envelopper votre âme, regardez l'endroit où vous avez vu la lumière pour la dernière fois. </a:t>
            </a:r>
          </a:p>
          <a:p>
            <a:pPr marL="342900" indent="-342900">
              <a:spcBef>
                <a:spcPts val="600"/>
              </a:spcBef>
              <a:buClr>
                <a:srgbClr val="0000FF"/>
              </a:buClr>
              <a:buFont typeface="Wingdings" panose="05000000000000000000" pitchFamily="2" charset="2"/>
              <a:buChar char="q"/>
            </a:pPr>
            <a:r>
              <a:rPr lang="fr-CH" sz="2400" b="1" dirty="0">
                <a:latin typeface="Constantia" panose="02030602050306030303" pitchFamily="18" charset="0"/>
              </a:rPr>
              <a:t>Reposez-vous dans l'amour du Christ et sous sa protection.</a:t>
            </a:r>
          </a:p>
          <a:p>
            <a:pPr marL="342900" indent="-342900">
              <a:spcBef>
                <a:spcPts val="600"/>
              </a:spcBef>
              <a:buClr>
                <a:srgbClr val="0000FF"/>
              </a:buClr>
              <a:buFont typeface="Wingdings" panose="05000000000000000000" pitchFamily="2" charset="2"/>
              <a:buChar char="q"/>
            </a:pPr>
            <a:r>
              <a:rPr lang="fr-CH" sz="2400" b="1" dirty="0">
                <a:latin typeface="Constantia" panose="02030602050306030303" pitchFamily="18" charset="0"/>
              </a:rPr>
              <a:t>Lorsque le péché lutte pour dominer le cœur, lorsque la culpabilité opprime l'âme et pèse sur la conscience, lorsque l'incrédulité obscurcit l'esprit, rappelez-vous que la grâce du Christ est suffisante pour vaincre le péché et dissiper les ténèbres. </a:t>
            </a:r>
          </a:p>
          <a:p>
            <a:pPr marL="342900" indent="-342900" algn="ctr">
              <a:spcBef>
                <a:spcPts val="600"/>
              </a:spcBef>
              <a:buClr>
                <a:srgbClr val="0000FF"/>
              </a:buClr>
              <a:buFont typeface="Wingdings" panose="05000000000000000000" pitchFamily="2" charset="2"/>
              <a:buChar char="q"/>
            </a:pPr>
            <a:r>
              <a:rPr lang="fr-CH" sz="2400" b="1" dirty="0">
                <a:latin typeface="Constantia" panose="02030602050306030303" pitchFamily="18" charset="0"/>
              </a:rPr>
              <a:t>Lorsque nous entrons en communion </a:t>
            </a:r>
            <a:br>
              <a:rPr lang="fr-CH" sz="2400" b="1" dirty="0">
                <a:latin typeface="Constantia" panose="02030602050306030303" pitchFamily="18" charset="0"/>
              </a:rPr>
            </a:br>
            <a:r>
              <a:rPr lang="fr-CH" sz="2400" b="1" dirty="0">
                <a:latin typeface="Constantia" panose="02030602050306030303" pitchFamily="18" charset="0"/>
              </a:rPr>
              <a:t>avec le Sauveur, nous entrons dans </a:t>
            </a:r>
            <a:br>
              <a:rPr lang="fr-CH" sz="2400" b="1" dirty="0">
                <a:latin typeface="Constantia" panose="02030602050306030303" pitchFamily="18" charset="0"/>
              </a:rPr>
            </a:br>
            <a:r>
              <a:rPr lang="fr-CH" sz="2400" b="1" dirty="0">
                <a:latin typeface="Constantia" panose="02030602050306030303" pitchFamily="18" charset="0"/>
              </a:rPr>
              <a:t>la région de la paix. »</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4609922" y="532548"/>
            <a:ext cx="5765169" cy="400110"/>
          </a:xfrm>
          <a:prstGeom prst="rect">
            <a:avLst/>
          </a:prstGeom>
          <a:noFill/>
        </p:spPr>
        <p:txBody>
          <a:bodyPr wrap="none" rtlCol="0">
            <a:spAutoFit/>
          </a:bodyPr>
          <a:lstStyle/>
          <a:p>
            <a:pPr algn="r"/>
            <a:r>
              <a:rPr lang="fr-CH" sz="2000" b="1" dirty="0"/>
              <a:t>(E. G. White, </a:t>
            </a:r>
            <a:r>
              <a:rPr lang="fr-CH" sz="2000" b="1" i="1" dirty="0"/>
              <a:t>Le ministère de la guérison</a:t>
            </a:r>
            <a:r>
              <a:rPr lang="fr-CH" sz="2000" b="1" dirty="0"/>
              <a:t>, p. 193.)</a:t>
            </a:r>
            <a:endParaRPr lang="es-ES" sz="2000" b="1" dirty="0"/>
          </a:p>
        </p:txBody>
      </p:sp>
      <p:pic>
        <p:nvPicPr>
          <p:cNvPr id="5" name="Picture 10" descr=" ">
            <a:extLst>
              <a:ext uri="{FF2B5EF4-FFF2-40B4-BE49-F238E27FC236}">
                <a16:creationId xmlns:a16="http://schemas.microsoft.com/office/drawing/2014/main" id="{1F470290-7AE0-5C74-CB2A-F61D61064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091" y="4958511"/>
            <a:ext cx="1660295" cy="189948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A65652-05BF-EB7E-44D3-AAE015864C9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135" y="1480657"/>
            <a:ext cx="1668285" cy="32833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eci contient une image de : {{ pinTitle }}">
            <a:extLst>
              <a:ext uri="{FF2B5EF4-FFF2-40B4-BE49-F238E27FC236}">
                <a16:creationId xmlns:a16="http://schemas.microsoft.com/office/drawing/2014/main" id="{57E9F97B-2B9A-E23E-9008-70B0F5BFE266}"/>
              </a:ext>
            </a:extLst>
          </p:cNvPr>
          <p:cNvPicPr>
            <a:picLocks noChangeAspect="1" noChangeArrowheads="1"/>
          </p:cNvPicPr>
          <p:nvPr/>
        </p:nvPicPr>
        <p:blipFill>
          <a:blip r:embed="rId5">
            <a:clrChange>
              <a:clrFrom>
                <a:srgbClr val="F9FCF5"/>
              </a:clrFrom>
              <a:clrTo>
                <a:srgbClr val="F9FCF5">
                  <a:alpha val="0"/>
                </a:srgbClr>
              </a:clrTo>
            </a:clrChange>
            <a:extLst>
              <a:ext uri="{28A0092B-C50C-407E-A947-70E740481C1C}">
                <a14:useLocalDpi xmlns:a14="http://schemas.microsoft.com/office/drawing/2010/main" val="0"/>
              </a:ext>
            </a:extLst>
          </a:blip>
          <a:srcRect/>
          <a:stretch>
            <a:fillRect/>
          </a:stretch>
        </p:blipFill>
        <p:spPr bwMode="auto">
          <a:xfrm>
            <a:off x="3364992" y="5060515"/>
            <a:ext cx="1060516" cy="179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14AB71-4241-0466-487E-16DA831C4278}"/>
              </a:ext>
            </a:extLst>
          </p:cNvPr>
          <p:cNvSpPr txBox="1"/>
          <p:nvPr/>
        </p:nvSpPr>
        <p:spPr>
          <a:xfrm>
            <a:off x="4337015" y="132393"/>
            <a:ext cx="3786909" cy="837089"/>
          </a:xfrm>
          <a:prstGeom prst="rect">
            <a:avLst/>
          </a:prstGeom>
          <a:noFill/>
        </p:spPr>
        <p:txBody>
          <a:bodyPr wrap="square" rtlCol="0">
            <a:spAutoFit/>
          </a:bodyPr>
          <a:lstStyle/>
          <a:p>
            <a:pPr algn="ctr">
              <a:lnSpc>
                <a:spcPct val="107000"/>
              </a:lnSpc>
              <a:spcAft>
                <a:spcPts val="800"/>
              </a:spcAft>
            </a:pPr>
            <a:r>
              <a:rPr lang="fr-CH" sz="2800" b="1" kern="100" dirty="0">
                <a:effectLst/>
                <a:latin typeface="Arial" panose="020B0604020202020204" pitchFamily="34" charset="0"/>
                <a:ea typeface="Arial" panose="020B0604020202020204" pitchFamily="34" charset="0"/>
                <a:cs typeface="Arial" panose="020B0604020202020204" pitchFamily="34" charset="0"/>
              </a:rPr>
              <a:t>Jean 17.24-26 </a:t>
            </a:r>
            <a:br>
              <a:rPr lang="fr-CH" sz="2000" b="1" kern="100" dirty="0">
                <a:effectLst/>
                <a:latin typeface="Arial" panose="020B0604020202020204" pitchFamily="34" charset="0"/>
                <a:ea typeface="Arial" panose="020B0604020202020204" pitchFamily="34" charset="0"/>
                <a:cs typeface="Arial" panose="020B0604020202020204" pitchFamily="34" charset="0"/>
              </a:rPr>
            </a:br>
            <a:r>
              <a:rPr lang="fr-CH" sz="1800" kern="100" dirty="0">
                <a:effectLst/>
                <a:latin typeface="Arial" panose="020B0604020202020204" pitchFamily="34" charset="0"/>
                <a:ea typeface="Arial" panose="020B0604020202020204" pitchFamily="34" charset="0"/>
                <a:cs typeface="Arial" panose="020B0604020202020204" pitchFamily="34" charset="0"/>
              </a:rPr>
              <a:t>(Nouvelle Bible français courant) </a:t>
            </a:r>
            <a:endParaRPr lang="fr-CH" dirty="0"/>
          </a:p>
        </p:txBody>
      </p:sp>
      <p:sp>
        <p:nvSpPr>
          <p:cNvPr id="3" name="ZoneTexte 2">
            <a:extLst>
              <a:ext uri="{FF2B5EF4-FFF2-40B4-BE49-F238E27FC236}">
                <a16:creationId xmlns:a16="http://schemas.microsoft.com/office/drawing/2014/main" id="{4AB8533F-EFFB-7047-982D-8214FB780F84}"/>
              </a:ext>
            </a:extLst>
          </p:cNvPr>
          <p:cNvSpPr txBox="1"/>
          <p:nvPr/>
        </p:nvSpPr>
        <p:spPr>
          <a:xfrm>
            <a:off x="3497320" y="969482"/>
            <a:ext cx="6022109" cy="4591000"/>
          </a:xfrm>
          <a:prstGeom prst="rect">
            <a:avLst/>
          </a:prstGeom>
          <a:noFill/>
        </p:spPr>
        <p:txBody>
          <a:bodyPr wrap="square" rtlCol="0">
            <a:spAutoFit/>
          </a:bodyPr>
          <a:lstStyle/>
          <a:p>
            <a:pPr algn="just">
              <a:spcAft>
                <a:spcPts val="800"/>
              </a:spcAft>
            </a:pPr>
            <a:r>
              <a:rPr lang="fr-CH" sz="2400" kern="0" dirty="0">
                <a:solidFill>
                  <a:srgbClr val="31374A"/>
                </a:solidFill>
                <a:effectLst/>
                <a:latin typeface="Arial" panose="020B0604020202020204" pitchFamily="34" charset="0"/>
                <a:ea typeface="Times New Roman" panose="02020603050405020304" pitchFamily="18" charset="0"/>
                <a:cs typeface="Arial" panose="020B0604020202020204" pitchFamily="34" charset="0"/>
              </a:rPr>
              <a:t>«</a:t>
            </a:r>
            <a:r>
              <a:rPr lang="fr-CH" sz="2400" kern="0" dirty="0">
                <a:solidFill>
                  <a:srgbClr val="C8102E"/>
                </a:solidFill>
                <a:effectLst/>
                <a:latin typeface="Arial" panose="020B0604020202020204" pitchFamily="34" charset="0"/>
                <a:ea typeface="Times New Roman" panose="02020603050405020304" pitchFamily="18" charset="0"/>
                <a:cs typeface="Arial" panose="020B0604020202020204" pitchFamily="34" charset="0"/>
              </a:rPr>
              <a:t> </a:t>
            </a:r>
            <a:r>
              <a:rPr lang="fr-CH" sz="2400" b="1" u="none" strike="noStrike"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24</a:t>
            </a:r>
            <a:r>
              <a:rPr lang="fr-CH" sz="2400" kern="0" dirty="0">
                <a:solidFill>
                  <a:srgbClr val="C8102E"/>
                </a:solidFill>
                <a:effectLst/>
                <a:latin typeface="Arial" panose="020B0604020202020204" pitchFamily="34" charset="0"/>
                <a:ea typeface="Times New Roman" panose="02020603050405020304" pitchFamily="18" charset="0"/>
                <a:cs typeface="Arial" panose="020B0604020202020204" pitchFamily="34" charset="0"/>
              </a:rPr>
              <a:t>  </a:t>
            </a:r>
            <a:r>
              <a:rPr lang="fr-CH" sz="2300" kern="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Père, je désire que ceux que tu m'as donnés soient avec moi là où je suis, </a:t>
            </a:r>
            <a:br>
              <a:rPr lang="fr-CH" sz="2300" kern="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fr-CH" sz="2300" kern="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afin qu'ils voient ma gloire, celle que tu m'as donnée, parce que tu m'aimais avant </a:t>
            </a:r>
            <a:br>
              <a:rPr lang="fr-CH" sz="2300" kern="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fr-CH" sz="2300" kern="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la création du monde. </a:t>
            </a:r>
          </a:p>
          <a:p>
            <a:pPr algn="just">
              <a:spcAft>
                <a:spcPts val="800"/>
              </a:spcAft>
            </a:pPr>
            <a:r>
              <a:rPr lang="fr-CH" sz="2400" b="1" u="none" strike="noStrike"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25</a:t>
            </a:r>
            <a:r>
              <a:rPr lang="fr-CH" sz="2400" kern="0" dirty="0">
                <a:solidFill>
                  <a:srgbClr val="31374A"/>
                </a:solidFill>
                <a:effectLst/>
                <a:latin typeface="Arial" panose="020B0604020202020204" pitchFamily="34" charset="0"/>
                <a:ea typeface="Times New Roman" panose="02020603050405020304" pitchFamily="18" charset="0"/>
                <a:cs typeface="Arial" panose="020B0604020202020204" pitchFamily="34" charset="0"/>
              </a:rPr>
              <a:t> </a:t>
            </a:r>
            <a:r>
              <a:rPr lang="fr-CH" sz="2300" kern="0" dirty="0">
                <a:solidFill>
                  <a:srgbClr val="31374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Père juste, le monde ne t'a pas connu, mais moi je t'ai connu et ceux-ci ont </a:t>
            </a:r>
            <a:br>
              <a:rPr lang="fr-CH" sz="2300" kern="0" dirty="0">
                <a:solidFill>
                  <a:srgbClr val="31374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fr-CH" sz="2300" kern="0" dirty="0">
                <a:solidFill>
                  <a:srgbClr val="31374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reconnu que c'est toi qui m'as envoyé. </a:t>
            </a:r>
          </a:p>
          <a:p>
            <a:pPr algn="just">
              <a:spcAft>
                <a:spcPts val="800"/>
              </a:spcAft>
            </a:pPr>
            <a:r>
              <a:rPr lang="fr-CH" sz="2400" b="1" u="none" strike="noStrike" kern="0"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26</a:t>
            </a:r>
            <a:r>
              <a:rPr lang="fr-CH" sz="2400" kern="0" dirty="0">
                <a:solidFill>
                  <a:srgbClr val="31374A"/>
                </a:solidFill>
                <a:effectLst/>
                <a:latin typeface="Arial" panose="020B0604020202020204" pitchFamily="34" charset="0"/>
                <a:ea typeface="Times New Roman" panose="02020603050405020304" pitchFamily="18" charset="0"/>
                <a:cs typeface="Arial" panose="020B0604020202020204" pitchFamily="34" charset="0"/>
              </a:rPr>
              <a:t> </a:t>
            </a:r>
            <a:r>
              <a:rPr lang="fr-CH" sz="2300" kern="0" dirty="0">
                <a:solidFill>
                  <a:srgbClr val="31374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Je t'ai fait connaître à eux et je te ferai encore connaître, afin que l'amour dont </a:t>
            </a:r>
            <a:br>
              <a:rPr lang="fr-CH" sz="2300" kern="0" dirty="0">
                <a:solidFill>
                  <a:srgbClr val="31374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br>
            <a:r>
              <a:rPr lang="fr-CH" sz="2300" kern="0" dirty="0">
                <a:solidFill>
                  <a:srgbClr val="31374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tu m'as aimé soit en eux et que je sois moi-même en eux. »</a:t>
            </a:r>
            <a:endParaRPr lang="fr-CH" dirty="0"/>
          </a:p>
        </p:txBody>
      </p:sp>
      <p:sp>
        <p:nvSpPr>
          <p:cNvPr id="4" name="Rectangle 3">
            <a:extLst>
              <a:ext uri="{FF2B5EF4-FFF2-40B4-BE49-F238E27FC236}">
                <a16:creationId xmlns:a16="http://schemas.microsoft.com/office/drawing/2014/main" id="{5AA9C9BE-85A9-E65A-7D6B-5417AE9B26A1}"/>
              </a:ext>
            </a:extLst>
          </p:cNvPr>
          <p:cNvSpPr/>
          <p:nvPr/>
        </p:nvSpPr>
        <p:spPr>
          <a:xfrm>
            <a:off x="6994198" y="5345914"/>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pic>
        <p:nvPicPr>
          <p:cNvPr id="5" name="Picture 10" descr="Jésus Mer de Galilée">
            <a:extLst>
              <a:ext uri="{FF2B5EF4-FFF2-40B4-BE49-F238E27FC236}">
                <a16:creationId xmlns:a16="http://schemas.microsoft.com/office/drawing/2014/main" id="{7E2F97C1-DF02-C619-5170-7EF33076C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251027"/>
            <a:ext cx="1449854" cy="145599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8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A72F8C-54E8-4B89-9777-E8B676B7DE44}"/>
              </a:ext>
            </a:extLst>
          </p:cNvPr>
          <p:cNvSpPr>
            <a:spLocks noGrp="1"/>
          </p:cNvSpPr>
          <p:nvPr>
            <p:ph sz="half" idx="1"/>
          </p:nvPr>
        </p:nvSpPr>
        <p:spPr>
          <a:xfrm>
            <a:off x="594121" y="606391"/>
            <a:ext cx="2762466" cy="6029508"/>
          </a:xfrm>
          <a:blipFill>
            <a:blip r:embed="rId2"/>
            <a:stretch>
              <a:fillRect/>
            </a:stretch>
          </a:blip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p>
            <a:pPr marL="0" indent="0" algn="ctr">
              <a:buNone/>
            </a:pPr>
            <a:endParaRPr lang="fr-CH" sz="1800" dirty="0">
              <a:solidFill>
                <a:schemeClr val="bg1"/>
              </a:solidFill>
              <a:latin typeface="Calibri" panose="020F0502020204030204"/>
            </a:endParaRPr>
          </a:p>
          <a:p>
            <a:pPr marL="0" indent="0" algn="ctr">
              <a:buNone/>
            </a:pPr>
            <a:r>
              <a:rPr lang="fr-CH" sz="2000" b="1" dirty="0">
                <a:solidFill>
                  <a:srgbClr val="FFFF00"/>
                </a:solidFill>
                <a:effectLst>
                  <a:outerShdw blurRad="38100" dist="38100" dir="2700000" algn="tl">
                    <a:srgbClr val="000000">
                      <a:alpha val="43137"/>
                    </a:srgbClr>
                  </a:outerShdw>
                </a:effectLst>
                <a:latin typeface="Calibri" panose="020F0502020204030204"/>
              </a:rPr>
              <a:t>« 7</a:t>
            </a:r>
            <a:r>
              <a:rPr lang="fr-CH" sz="2000" dirty="0">
                <a:solidFill>
                  <a:schemeClr val="bg1"/>
                </a:solidFill>
                <a:latin typeface="Calibri" panose="020F0502020204030204"/>
              </a:rPr>
              <a:t>  </a:t>
            </a:r>
            <a:r>
              <a:rPr lang="fr-CH" sz="2000" dirty="0">
                <a:solidFill>
                  <a:srgbClr val="FFFF37"/>
                </a:solidFill>
                <a:latin typeface="Calibri" panose="020F0502020204030204"/>
              </a:rPr>
              <a:t>Il y eut alors une guerre dans le ciel. Michel et ses anges combattirent le dragon. Le dragon combattit, lui et ses anges, </a:t>
            </a:r>
          </a:p>
          <a:p>
            <a:pPr marL="0" indent="0" algn="ctr">
              <a:buNone/>
            </a:pPr>
            <a:r>
              <a:rPr lang="fr-CH" sz="2000" b="1" dirty="0">
                <a:solidFill>
                  <a:srgbClr val="FFFF00"/>
                </a:solidFill>
                <a:effectLst>
                  <a:outerShdw blurRad="38100" dist="38100" dir="2700000" algn="tl">
                    <a:srgbClr val="000000">
                      <a:alpha val="43137"/>
                    </a:srgbClr>
                  </a:outerShdw>
                </a:effectLst>
                <a:latin typeface="Calibri" panose="020F0502020204030204"/>
              </a:rPr>
              <a:t>8 </a:t>
            </a:r>
            <a:r>
              <a:rPr lang="fr-CH" sz="2000" dirty="0">
                <a:solidFill>
                  <a:schemeClr val="bg1"/>
                </a:solidFill>
                <a:latin typeface="Calibri" panose="020F0502020204030204"/>
              </a:rPr>
              <a:t> </a:t>
            </a:r>
            <a:r>
              <a:rPr lang="fr-CH" sz="2000" dirty="0">
                <a:solidFill>
                  <a:srgbClr val="00FFFF"/>
                </a:solidFill>
                <a:latin typeface="Calibri" panose="020F0502020204030204"/>
              </a:rPr>
              <a:t>mais il ne fut pas le plus fort, et il ne se trouva plus de place pour eux dans le ciel. </a:t>
            </a:r>
          </a:p>
          <a:p>
            <a:pPr marL="0" indent="0" algn="ctr">
              <a:buNone/>
            </a:pPr>
            <a:r>
              <a:rPr lang="fr-CH" sz="2000" b="1" dirty="0">
                <a:solidFill>
                  <a:schemeClr val="accent2">
                    <a:lumMod val="20000"/>
                    <a:lumOff val="80000"/>
                  </a:schemeClr>
                </a:solidFill>
                <a:effectLst>
                  <a:outerShdw blurRad="38100" dist="38100" dir="2700000" algn="tl">
                    <a:srgbClr val="000000">
                      <a:alpha val="43137"/>
                    </a:srgbClr>
                  </a:outerShdw>
                </a:effectLst>
                <a:latin typeface="Calibri" panose="020F0502020204030204"/>
              </a:rPr>
              <a:t>9 </a:t>
            </a:r>
            <a:r>
              <a:rPr lang="fr-CH" sz="2000" dirty="0">
                <a:solidFill>
                  <a:schemeClr val="accent2">
                    <a:lumMod val="20000"/>
                    <a:lumOff val="80000"/>
                  </a:schemeClr>
                </a:solidFill>
                <a:latin typeface="Calibri" panose="020F0502020204030204"/>
              </a:rPr>
              <a:t> Il fut jeté à bas, le grand dragon, le serpent d'autrefois, celui qui est appelé le diable et le Satan, celui qui égare toute la terre habitée ; il fut jeté sur la terre, et ses anges y furent jetés avec lui. </a:t>
            </a:r>
          </a:p>
          <a:p>
            <a:pPr marL="0" indent="0" algn="ctr">
              <a:buNone/>
            </a:pPr>
            <a:endParaRPr lang="fr-CH" sz="1800" dirty="0">
              <a:solidFill>
                <a:schemeClr val="bg1"/>
              </a:solidFill>
              <a:latin typeface="Calibri" panose="020F0502020204030204"/>
            </a:endParaRPr>
          </a:p>
        </p:txBody>
      </p:sp>
      <p:sp>
        <p:nvSpPr>
          <p:cNvPr id="6" name="ZoneTexte 5">
            <a:extLst>
              <a:ext uri="{FF2B5EF4-FFF2-40B4-BE49-F238E27FC236}">
                <a16:creationId xmlns:a16="http://schemas.microsoft.com/office/drawing/2014/main" id="{E5247426-C80E-4969-BDB0-50F5B54CE9FF}"/>
              </a:ext>
            </a:extLst>
          </p:cNvPr>
          <p:cNvSpPr txBox="1"/>
          <p:nvPr/>
        </p:nvSpPr>
        <p:spPr>
          <a:xfrm>
            <a:off x="220445" y="0"/>
            <a:ext cx="3509818" cy="52322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defTabSz="457200">
              <a:defRPr/>
            </a:pPr>
            <a:r>
              <a:rPr lang="fr-CH" sz="2800" dirty="0">
                <a:ln w="0"/>
                <a:solidFill>
                  <a:prstClr val="black"/>
                </a:solidFill>
                <a:effectLst>
                  <a:outerShdw blurRad="38100" dist="19050" dir="2700000" algn="tl" rotWithShape="0">
                    <a:prstClr val="black">
                      <a:alpha val="40000"/>
                    </a:prstClr>
                  </a:outerShdw>
                </a:effectLst>
                <a:latin typeface="Calibri" panose="020F0502020204030204"/>
              </a:rPr>
              <a:t>Apocalypse 12 .7-12</a:t>
            </a:r>
          </a:p>
        </p:txBody>
      </p:sp>
      <p:sp>
        <p:nvSpPr>
          <p:cNvPr id="5" name="Espace réservé du contenu 2">
            <a:extLst>
              <a:ext uri="{FF2B5EF4-FFF2-40B4-BE49-F238E27FC236}">
                <a16:creationId xmlns:a16="http://schemas.microsoft.com/office/drawing/2014/main" id="{D223D1E3-6E99-4402-805E-4D9C05C6E826}"/>
              </a:ext>
            </a:extLst>
          </p:cNvPr>
          <p:cNvSpPr txBox="1">
            <a:spLocks/>
          </p:cNvSpPr>
          <p:nvPr/>
        </p:nvSpPr>
        <p:spPr>
          <a:xfrm>
            <a:off x="4782472" y="144676"/>
            <a:ext cx="2762466" cy="4002851"/>
          </a:xfrm>
          <a:prstGeom prst="rect">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endParaRPr lang="fr-CH" sz="1800" dirty="0">
              <a:solidFill>
                <a:prstClr val="white"/>
              </a:solidFill>
              <a:latin typeface="Calibri" panose="020F0502020204030204"/>
            </a:endParaRPr>
          </a:p>
          <a:p>
            <a:pPr marL="0" indent="0" algn="ctr">
              <a:buNone/>
            </a:pPr>
            <a:r>
              <a:rPr lang="fr-CH" sz="2000" b="1" dirty="0">
                <a:solidFill>
                  <a:srgbClr val="FFFF00"/>
                </a:solidFill>
                <a:effectLst>
                  <a:outerShdw blurRad="38100" dist="38100" dir="2700000" algn="tl">
                    <a:srgbClr val="000000">
                      <a:alpha val="43137"/>
                    </a:srgbClr>
                  </a:outerShdw>
                </a:effectLst>
                <a:latin typeface="Calibri" panose="020F0502020204030204"/>
              </a:rPr>
              <a:t>10</a:t>
            </a:r>
            <a:r>
              <a:rPr lang="fr-CH" sz="2000" dirty="0">
                <a:solidFill>
                  <a:prstClr val="white"/>
                </a:solidFill>
                <a:latin typeface="Calibri" panose="020F0502020204030204"/>
              </a:rPr>
              <a:t>  </a:t>
            </a:r>
            <a:r>
              <a:rPr lang="fr-CH" sz="2000" dirty="0">
                <a:solidFill>
                  <a:srgbClr val="FFFF00"/>
                </a:solidFill>
                <a:latin typeface="Calibri" panose="020F0502020204030204"/>
              </a:rPr>
              <a:t>Alors j'entendis dans le ciel une voix forte qui disait : </a:t>
            </a:r>
            <a:r>
              <a:rPr lang="fr-CH" sz="2000" dirty="0">
                <a:solidFill>
                  <a:srgbClr val="00FFFF"/>
                </a:solidFill>
                <a:latin typeface="Calibri" panose="020F0502020204030204"/>
              </a:rPr>
              <a:t>Maintenant sont arrivés le salut, la puissance, le règne de notre Dieu et le pouvoir de son Christ. </a:t>
            </a:r>
            <a:r>
              <a:rPr lang="fr-CH" sz="2000" dirty="0">
                <a:solidFill>
                  <a:srgbClr val="CA7DFF"/>
                </a:solidFill>
                <a:latin typeface="Calibri" panose="020F0502020204030204"/>
              </a:rPr>
              <a:t>Car il a été jeté à bas, </a:t>
            </a:r>
            <a:r>
              <a:rPr lang="fr-CH" sz="2000" dirty="0">
                <a:solidFill>
                  <a:srgbClr val="FFFF00"/>
                </a:solidFill>
                <a:effectLst>
                  <a:outerShdw blurRad="38100" dist="38100" dir="2700000" algn="tl">
                    <a:srgbClr val="000000">
                      <a:alpha val="43137"/>
                    </a:srgbClr>
                  </a:outerShdw>
                </a:effectLst>
                <a:latin typeface="Calibri" panose="020F0502020204030204"/>
              </a:rPr>
              <a:t>l'accusateur de nos frères</a:t>
            </a:r>
            <a:r>
              <a:rPr lang="fr-CH" sz="2000" dirty="0">
                <a:solidFill>
                  <a:srgbClr val="E0B3FF"/>
                </a:solidFill>
                <a:latin typeface="Calibri" panose="020F0502020204030204"/>
              </a:rPr>
              <a:t>, </a:t>
            </a:r>
            <a:r>
              <a:rPr lang="fr-CH" sz="2000" dirty="0">
                <a:solidFill>
                  <a:srgbClr val="CA7DFF"/>
                </a:solidFill>
                <a:latin typeface="Calibri" panose="020F0502020204030204"/>
              </a:rPr>
              <a:t>celui qui les accusait devant notre Dieu jour et nuit.</a:t>
            </a:r>
            <a:endParaRPr lang="fr-CH" sz="1800" dirty="0">
              <a:solidFill>
                <a:srgbClr val="CA7DFF"/>
              </a:solidFill>
              <a:latin typeface="Calibri" panose="020F0502020204030204"/>
            </a:endParaRPr>
          </a:p>
        </p:txBody>
      </p:sp>
      <p:sp>
        <p:nvSpPr>
          <p:cNvPr id="8" name="Espace réservé du contenu 2">
            <a:extLst>
              <a:ext uri="{FF2B5EF4-FFF2-40B4-BE49-F238E27FC236}">
                <a16:creationId xmlns:a16="http://schemas.microsoft.com/office/drawing/2014/main" id="{C5C6EE97-FDD2-4835-AE4A-910EF57D8239}"/>
              </a:ext>
            </a:extLst>
          </p:cNvPr>
          <p:cNvSpPr txBox="1">
            <a:spLocks/>
          </p:cNvSpPr>
          <p:nvPr/>
        </p:nvSpPr>
        <p:spPr>
          <a:xfrm>
            <a:off x="8970824" y="567844"/>
            <a:ext cx="2746147" cy="6029508"/>
          </a:xfrm>
          <a:prstGeom prst="rect">
            <a:avLst/>
          </a:prstGeom>
          <a:blipFill>
            <a:blip r:embed="rId2"/>
            <a:stretch>
              <a:fillRect/>
            </a:stretch>
          </a:blip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endParaRPr lang="fr-CH" sz="1800" dirty="0">
              <a:solidFill>
                <a:prstClr val="white"/>
              </a:solidFill>
              <a:latin typeface="Calibri" panose="020F0502020204030204"/>
            </a:endParaRPr>
          </a:p>
          <a:p>
            <a:pPr marL="0" indent="0" algn="ctr">
              <a:buNone/>
            </a:pPr>
            <a:r>
              <a:rPr lang="fr-CH" sz="2000" b="1" dirty="0">
                <a:solidFill>
                  <a:srgbClr val="FFFF00"/>
                </a:solidFill>
                <a:effectLst>
                  <a:outerShdw blurRad="38100" dist="38100" dir="2700000" algn="tl">
                    <a:srgbClr val="000000">
                      <a:alpha val="43137"/>
                    </a:srgbClr>
                  </a:outerShdw>
                </a:effectLst>
                <a:latin typeface="Calibri" panose="020F0502020204030204"/>
              </a:rPr>
              <a:t>11</a:t>
            </a:r>
            <a:r>
              <a:rPr lang="fr-CH" sz="2000" dirty="0">
                <a:solidFill>
                  <a:prstClr val="white"/>
                </a:solidFill>
                <a:latin typeface="Calibri" panose="020F0502020204030204"/>
              </a:rPr>
              <a:t>  </a:t>
            </a:r>
            <a:r>
              <a:rPr lang="fr-CH" sz="2000" dirty="0">
                <a:solidFill>
                  <a:srgbClr val="FFFF00"/>
                </a:solidFill>
                <a:latin typeface="Calibri" panose="020F0502020204030204"/>
              </a:rPr>
              <a:t>Mais eux, ils l'ont vaincu à cause du sang de l'agneau et à cause de la parole de leur témoignage ; ils n'ont pas aimé leur vie, même face à la mort.</a:t>
            </a:r>
          </a:p>
          <a:p>
            <a:pPr marL="0" indent="0" algn="ctr">
              <a:buNone/>
            </a:pPr>
            <a:r>
              <a:rPr lang="fr-CH" sz="2000" b="1" dirty="0">
                <a:solidFill>
                  <a:srgbClr val="FFFF00"/>
                </a:solidFill>
                <a:effectLst>
                  <a:outerShdw blurRad="38100" dist="38100" dir="2700000" algn="tl">
                    <a:srgbClr val="000000">
                      <a:alpha val="43137"/>
                    </a:srgbClr>
                  </a:outerShdw>
                </a:effectLst>
                <a:latin typeface="Calibri" panose="020F0502020204030204"/>
              </a:rPr>
              <a:t>12 </a:t>
            </a:r>
            <a:r>
              <a:rPr lang="fr-CH" sz="2000" dirty="0">
                <a:solidFill>
                  <a:prstClr val="white"/>
                </a:solidFill>
                <a:latin typeface="Calibri" panose="020F0502020204030204"/>
              </a:rPr>
              <a:t> </a:t>
            </a:r>
            <a:r>
              <a:rPr lang="fr-CH" sz="2000" dirty="0">
                <a:solidFill>
                  <a:srgbClr val="00FFFF"/>
                </a:solidFill>
                <a:latin typeface="Calibri" panose="020F0502020204030204"/>
              </a:rPr>
              <a:t>Aussi soyez en fête, cieux, et vous qui y avez votre demeure ! </a:t>
            </a:r>
            <a:br>
              <a:rPr lang="fr-CH" sz="2000" dirty="0">
                <a:solidFill>
                  <a:srgbClr val="00FFFF"/>
                </a:solidFill>
                <a:latin typeface="Calibri" panose="020F0502020204030204"/>
              </a:rPr>
            </a:br>
            <a:r>
              <a:rPr lang="fr-CH" sz="2000" dirty="0">
                <a:solidFill>
                  <a:schemeClr val="accent2">
                    <a:lumMod val="20000"/>
                    <a:lumOff val="80000"/>
                  </a:schemeClr>
                </a:solidFill>
                <a:latin typeface="Calibri" panose="020F0502020204030204"/>
              </a:rPr>
              <a:t>Mais quel malheur pour vous, terre et mer, car le diable est descendu vers vous en grande fureur, sachant qu'il a peu de temps ! »</a:t>
            </a:r>
          </a:p>
          <a:p>
            <a:pPr marL="0" indent="0" algn="ctr">
              <a:buNone/>
            </a:pPr>
            <a:endParaRPr lang="fr-CH" sz="1800" dirty="0">
              <a:solidFill>
                <a:prstClr val="white"/>
              </a:solidFill>
              <a:latin typeface="Calibri" panose="020F0502020204030204"/>
            </a:endParaRPr>
          </a:p>
        </p:txBody>
      </p:sp>
      <p:pic>
        <p:nvPicPr>
          <p:cNvPr id="8194" name="Picture 2" descr="Apocalypse 12 : 7 - Une guerre éclate dans le ciel - Le livre de l'  Apocalypse expliqué verset par verset">
            <a:extLst>
              <a:ext uri="{FF2B5EF4-FFF2-40B4-BE49-F238E27FC236}">
                <a16:creationId xmlns:a16="http://schemas.microsoft.com/office/drawing/2014/main" id="{20B2F54F-9055-2385-2783-597B1B9FA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341" y="4298361"/>
            <a:ext cx="4587418" cy="233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3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15ED3A3-920F-2ACD-8264-4FDECC4EA67A}"/>
              </a:ext>
            </a:extLst>
          </p:cNvPr>
          <p:cNvSpPr txBox="1"/>
          <p:nvPr/>
        </p:nvSpPr>
        <p:spPr>
          <a:xfrm>
            <a:off x="2043953" y="457200"/>
            <a:ext cx="9197788" cy="1265155"/>
          </a:xfrm>
          <a:prstGeom prst="rect">
            <a:avLst/>
          </a:prstGeom>
          <a:noFill/>
        </p:spPr>
        <p:txBody>
          <a:bodyPr wrap="square" rtlCol="0">
            <a:spAutoFit/>
          </a:bodyPr>
          <a:lstStyle/>
          <a:p>
            <a:pPr indent="449580" algn="just">
              <a:lnSpc>
                <a:spcPct val="107000"/>
              </a:lnSpc>
              <a:spcAft>
                <a:spcPts val="800"/>
              </a:spcAft>
            </a:pPr>
            <a:r>
              <a:rPr lang="fr-CH" sz="18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Après la désobéissance de nos premiers parents, le Christ a déclaré que, afin de sauver l’homme des conséquences de son péché, Il viendrait au monde pour vaincre Satan sur son propre champ de bataille. La controverse qui avait débuté dans les cieux devait se poursuivre sur la terre.</a:t>
            </a:r>
            <a:endParaRPr lang="fr-CH"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7ACD76CD-0017-8663-D522-A2027F72E4A1}"/>
              </a:ext>
            </a:extLst>
          </p:cNvPr>
          <p:cNvSpPr txBox="1"/>
          <p:nvPr/>
        </p:nvSpPr>
        <p:spPr>
          <a:xfrm>
            <a:off x="3218328" y="1847860"/>
            <a:ext cx="8238565" cy="2308324"/>
          </a:xfrm>
          <a:prstGeom prst="rect">
            <a:avLst/>
          </a:prstGeom>
          <a:noFill/>
        </p:spPr>
        <p:txBody>
          <a:bodyPr wrap="square" rtlCol="0">
            <a:spAutoFit/>
          </a:bodyPr>
          <a:lstStyle/>
          <a:p>
            <a:pPr lvl="1"/>
            <a: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Beaucoup entre en compte dans cette controverse. D’importants intérêts sont en jeu. Devant les habitants de l’univers céleste la réponse à ces questions doit être donnée : </a:t>
            </a:r>
            <a:b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b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La loi de Dieu est-elle imparfaite ?  </a:t>
            </a:r>
            <a:b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A-t-elle besoin d’amendements ou d’abrogation, ou est-elle immuable ?  </a:t>
            </a:r>
            <a:b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gouvernement de Dieu doit-il être changé ou est-il stable ? »</a:t>
            </a:r>
          </a:p>
          <a:p>
            <a:endParaRPr lang="fr-CH" dirty="0"/>
          </a:p>
        </p:txBody>
      </p:sp>
      <p:sp>
        <p:nvSpPr>
          <p:cNvPr id="5" name="ZoneTexte 4">
            <a:extLst>
              <a:ext uri="{FF2B5EF4-FFF2-40B4-BE49-F238E27FC236}">
                <a16:creationId xmlns:a16="http://schemas.microsoft.com/office/drawing/2014/main" id="{5DDFCAD1-FF36-B903-5FB4-68D70C5D7257}"/>
              </a:ext>
            </a:extLst>
          </p:cNvPr>
          <p:cNvSpPr txBox="1"/>
          <p:nvPr/>
        </p:nvSpPr>
        <p:spPr>
          <a:xfrm>
            <a:off x="1201270" y="4156184"/>
            <a:ext cx="10255623" cy="2308324"/>
          </a:xfrm>
          <a:prstGeom prst="rect">
            <a:avLst/>
          </a:prstGeom>
          <a:noFill/>
        </p:spPr>
        <p:txBody>
          <a:bodyPr wrap="square" rtlCol="0">
            <a:spAutoFit/>
          </a:bodyPr>
          <a:lstStyle/>
          <a:p>
            <a:pPr lvl="1"/>
            <a: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La sévérité du conflit qu’a traversé le Christ a été proportionnée à l’étendue des intérêts </a:t>
            </a:r>
            <a:b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qui étaient en jeu dans son succès ou dans son échec… Satan a essayé de renverser le </a:t>
            </a:r>
            <a:b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Christ dans le but de pouvoir continuer à régner seul sur ce monde… </a:t>
            </a:r>
            <a:br>
              <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endParaRPr lang="fr-CH"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lvl="2"/>
            <a: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Le Père, le Fils, et Lucifer ont chacun révélé ce qu’il était, dans la relation authentique qu’ils ont eu les uns avec les autres. Dieu a donné la preuve de son indubitable justice </a:t>
            </a:r>
            <a:b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kern="1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et de son grand amour. »</a:t>
            </a:r>
          </a:p>
          <a:p>
            <a:endParaRPr lang="fr-CH" dirty="0"/>
          </a:p>
        </p:txBody>
      </p:sp>
      <p:pic>
        <p:nvPicPr>
          <p:cNvPr id="6" name="Imagen 16" descr="Icono&#10;&#10;Descripción generada automáticamente">
            <a:extLst>
              <a:ext uri="{FF2B5EF4-FFF2-40B4-BE49-F238E27FC236}">
                <a16:creationId xmlns:a16="http://schemas.microsoft.com/office/drawing/2014/main" id="{1BF06CF8-E518-7B8E-8503-1A047843066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16200000">
            <a:off x="3048051" y="1786528"/>
            <a:ext cx="340556" cy="463221"/>
          </a:xfrm>
          <a:prstGeom prst="rect">
            <a:avLst/>
          </a:prstGeom>
          <a:effectLst>
            <a:outerShdw blurRad="63500" sx="102000" sy="102000" algn="ctr" rotWithShape="0">
              <a:prstClr val="black">
                <a:alpha val="40000"/>
              </a:prstClr>
            </a:outerShdw>
          </a:effectLst>
        </p:spPr>
      </p:pic>
      <p:pic>
        <p:nvPicPr>
          <p:cNvPr id="7" name="Imagen 17" descr="Forma, Icono&#10;&#10;Descripción generada automáticamente">
            <a:extLst>
              <a:ext uri="{FF2B5EF4-FFF2-40B4-BE49-F238E27FC236}">
                <a16:creationId xmlns:a16="http://schemas.microsoft.com/office/drawing/2014/main" id="{496AEBB9-6B12-864F-D8F2-DE4CC45673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1376071" y="5183989"/>
            <a:ext cx="340563" cy="463218"/>
          </a:xfrm>
          <a:prstGeom prst="rect">
            <a:avLst/>
          </a:prstGeom>
          <a:effectLst>
            <a:outerShdw blurRad="63500" sx="102000" sy="102000" algn="ctr" rotWithShape="0">
              <a:prstClr val="black">
                <a:alpha val="40000"/>
              </a:prstClr>
            </a:outerShdw>
          </a:effectLst>
        </p:spPr>
      </p:pic>
      <p:pic>
        <p:nvPicPr>
          <p:cNvPr id="8" name="Imagen 18" descr="Icono&#10;&#10;Descripción generada automáticamente">
            <a:extLst>
              <a:ext uri="{FF2B5EF4-FFF2-40B4-BE49-F238E27FC236}">
                <a16:creationId xmlns:a16="http://schemas.microsoft.com/office/drawing/2014/main" id="{7017279B-9F84-EE29-93BC-9D500565C8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1030992" y="4135077"/>
            <a:ext cx="340556" cy="463221"/>
          </a:xfrm>
          <a:prstGeom prst="rect">
            <a:avLst/>
          </a:prstGeom>
          <a:effectLst>
            <a:outerShdw blurRad="63500" sx="102000" sy="102000" algn="ctr" rotWithShape="0">
              <a:prstClr val="black">
                <a:alpha val="40000"/>
              </a:prstClr>
            </a:outerShdw>
          </a:effectLst>
        </p:spPr>
      </p:pic>
      <p:pic>
        <p:nvPicPr>
          <p:cNvPr id="9" name="Imagen 20" descr="Forma&#10;&#10;Descripción generada automáticamente">
            <a:extLst>
              <a:ext uri="{FF2B5EF4-FFF2-40B4-BE49-F238E27FC236}">
                <a16:creationId xmlns:a16="http://schemas.microsoft.com/office/drawing/2014/main" id="{7CCFF8A2-3169-2571-41F2-3761E581541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16200000">
            <a:off x="1642062" y="395872"/>
            <a:ext cx="340564" cy="463219"/>
          </a:xfrm>
          <a:prstGeom prst="rect">
            <a:avLst/>
          </a:prstGeom>
          <a:effectLst>
            <a:outerShdw blurRad="63500" sx="102000" sy="102000" algn="ctr" rotWithShape="0">
              <a:prstClr val="black">
                <a:alpha val="40000"/>
              </a:prstClr>
            </a:outerShdw>
          </a:effectLst>
        </p:spPr>
      </p:pic>
      <p:pic>
        <p:nvPicPr>
          <p:cNvPr id="10" name="Imagen 21" descr="Icono&#10;&#10;Descripción generada automáticamente">
            <a:extLst>
              <a:ext uri="{FF2B5EF4-FFF2-40B4-BE49-F238E27FC236}">
                <a16:creationId xmlns:a16="http://schemas.microsoft.com/office/drawing/2014/main" id="{4ABC546F-FE70-482B-327D-35E25B76B74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6200000">
            <a:off x="3065977" y="2940687"/>
            <a:ext cx="340564" cy="463219"/>
          </a:xfrm>
          <a:prstGeom prst="rect">
            <a:avLst/>
          </a:prstGeom>
          <a:effectLst>
            <a:outerShdw blurRad="63500" sx="102000" sy="102000" algn="ctr" rotWithShape="0">
              <a:prstClr val="black">
                <a:alpha val="40000"/>
              </a:prstClr>
            </a:outerShdw>
          </a:effectLst>
        </p:spPr>
      </p:pic>
      <p:sp>
        <p:nvSpPr>
          <p:cNvPr id="12" name="Pentagone 11">
            <a:extLst>
              <a:ext uri="{FF2B5EF4-FFF2-40B4-BE49-F238E27FC236}">
                <a16:creationId xmlns:a16="http://schemas.microsoft.com/office/drawing/2014/main" id="{9F6CA7F8-7D33-715A-8A13-D25A45540000}"/>
              </a:ext>
            </a:extLst>
          </p:cNvPr>
          <p:cNvSpPr/>
          <p:nvPr/>
        </p:nvSpPr>
        <p:spPr>
          <a:xfrm>
            <a:off x="171743" y="1694113"/>
            <a:ext cx="2285999" cy="1917505"/>
          </a:xfrm>
          <a:prstGeom prst="pentagon">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6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(E. G. White, </a:t>
            </a:r>
            <a:r>
              <a:rPr kumimoji="0" lang="fr-CH" sz="1600" b="0" i="1"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mn-cs"/>
              </a:rPr>
              <a:t>Les Signes des Temps</a:t>
            </a:r>
            <a:r>
              <a:rPr kumimoji="0" lang="fr-CH" sz="1600" b="0"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mn-cs"/>
              </a:rPr>
              <a:t>, </a:t>
            </a:r>
            <a:r>
              <a:rPr kumimoji="0" lang="fr-CH" sz="1600" b="0" i="0" u="none" strike="noStrike" kern="1200" cap="none" spc="0" normalizeH="0" baseline="0" noProof="0" dirty="0">
                <a:ln>
                  <a:noFill/>
                </a:ln>
                <a:solidFill>
                  <a:schemeClr val="tx1"/>
                </a:solidFill>
                <a:effectLst/>
                <a:uLnTx/>
                <a:uFillTx/>
                <a:latin typeface="Arial" panose="020B0604020202020204" pitchFamily="34" charset="0"/>
                <a:ea typeface="Arial" panose="020B0604020202020204" pitchFamily="34" charset="0"/>
                <a:cs typeface="+mn-cs"/>
              </a:rPr>
              <a:t>27.08.1902.)</a:t>
            </a:r>
            <a:endParaRPr kumimoji="0" lang="fr-CH" sz="1600" b="0" i="0" u="none" strike="noStrike" kern="1200" cap="none" spc="0" normalizeH="0" baseline="0" noProof="0" dirty="0">
              <a:ln>
                <a:noFill/>
              </a:ln>
              <a:solidFill>
                <a:schemeClr val="tx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17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8480612" y="4155517"/>
            <a:ext cx="360001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fr-CH" sz="2400" b="1" dirty="0">
                <a:solidFill>
                  <a:srgbClr val="D1460F"/>
                </a:solidFill>
                <a:effectLst>
                  <a:reflection blurRad="6350" stA="55000" endA="300" endPos="45500" dir="5400000" sy="-100000" algn="bl" rotWithShape="0"/>
                </a:effectLst>
              </a:rPr>
              <a:t>Le début du conflit</a:t>
            </a:r>
          </a:p>
          <a:p>
            <a:pPr>
              <a:spcBef>
                <a:spcPts val="1200"/>
              </a:spcBef>
            </a:pPr>
            <a:r>
              <a:rPr lang="fr-CH" sz="2400" b="1" dirty="0">
                <a:solidFill>
                  <a:srgbClr val="00B050"/>
                </a:solidFill>
                <a:effectLst>
                  <a:reflection blurRad="6350" stA="55000" endA="300" endPos="45500" dir="5400000" sy="-100000" algn="bl" rotWithShape="0"/>
                </a:effectLst>
              </a:rPr>
              <a:t>La rébellion au ciel</a:t>
            </a:r>
          </a:p>
          <a:p>
            <a:pPr>
              <a:spcBef>
                <a:spcPts val="1200"/>
              </a:spcBef>
            </a:pPr>
            <a:r>
              <a:rPr lang="fr-CH" sz="2400" b="1" dirty="0">
                <a:solidFill>
                  <a:srgbClr val="0791C1"/>
                </a:solidFill>
                <a:effectLst>
                  <a:reflection blurRad="6350" stA="55000" endA="300" endPos="45500" dir="5400000" sy="-100000" algn="bl" rotWithShape="0"/>
                </a:effectLst>
              </a:rPr>
              <a:t>Rébellion sur terre</a:t>
            </a:r>
          </a:p>
          <a:p>
            <a:pPr>
              <a:spcBef>
                <a:spcPts val="1200"/>
              </a:spcBef>
            </a:pPr>
            <a:r>
              <a:rPr lang="fr-CH" sz="2400" b="1" dirty="0">
                <a:solidFill>
                  <a:srgbClr val="CC0D83"/>
                </a:solidFill>
                <a:effectLst>
                  <a:reflection blurRad="6350" stA="55000" endA="300" endPos="45500" dir="5400000" sy="-100000" algn="bl" rotWithShape="0"/>
                </a:effectLst>
              </a:rPr>
              <a:t>L'amour contre-attaque</a:t>
            </a:r>
          </a:p>
          <a:p>
            <a:pPr>
              <a:spcBef>
                <a:spcPts val="1200"/>
              </a:spcBef>
            </a:pPr>
            <a:r>
              <a:rPr lang="fr-CH" sz="2400" b="1" dirty="0">
                <a:solidFill>
                  <a:srgbClr val="6106B1"/>
                </a:solidFill>
                <a:effectLst>
                  <a:reflection blurRad="6350" stA="55000" endA="300" endPos="45500" dir="5400000" sy="-100000" algn="bl" rotWithShape="0"/>
                </a:effectLst>
              </a:rPr>
              <a:t>Le conflit aujourd'hui</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161926" y="102895"/>
            <a:ext cx="6101515" cy="1323439"/>
          </a:xfrm>
          <a:prstGeom prst="rect">
            <a:avLst/>
          </a:prstGeom>
          <a:noFill/>
        </p:spPr>
        <p:txBody>
          <a:bodyPr wrap="square" rtlCol="0">
            <a:spAutoFit/>
          </a:bodyPr>
          <a:lstStyle/>
          <a:p>
            <a:pPr algn="ctr">
              <a:spcBef>
                <a:spcPts val="600"/>
              </a:spcBef>
            </a:pPr>
            <a:r>
              <a:rPr lang="fr-CH" sz="2000" dirty="0">
                <a:solidFill>
                  <a:schemeClr val="accent5">
                    <a:lumMod val="75000"/>
                  </a:schemeClr>
                </a:solidFill>
                <a:effectLst>
                  <a:outerShdw blurRad="38100" dist="38100" dir="2700000" algn="tl">
                    <a:srgbClr val="000000">
                      <a:alpha val="43137"/>
                    </a:srgbClr>
                  </a:outerShdw>
                </a:effectLst>
              </a:rPr>
              <a:t>Nous vivons un conflit aux dimensions galactiques. Même si nous n'en sommes pas conscients, ou si nous ne croyons pas que c'est possible, </a:t>
            </a:r>
            <a:br>
              <a:rPr lang="fr-CH" sz="2000" dirty="0">
                <a:solidFill>
                  <a:schemeClr val="accent5">
                    <a:lumMod val="75000"/>
                  </a:schemeClr>
                </a:solidFill>
                <a:effectLst>
                  <a:outerShdw blurRad="38100" dist="38100" dir="2700000" algn="tl">
                    <a:srgbClr val="000000">
                      <a:alpha val="43137"/>
                    </a:srgbClr>
                  </a:outerShdw>
                </a:effectLst>
              </a:rPr>
            </a:br>
            <a:r>
              <a:rPr lang="fr-CH" sz="2000" dirty="0">
                <a:solidFill>
                  <a:schemeClr val="accent5">
                    <a:lumMod val="75000"/>
                  </a:schemeClr>
                </a:solidFill>
                <a:effectLst>
                  <a:outerShdw blurRad="38100" dist="38100" dir="2700000" algn="tl">
                    <a:srgbClr val="000000">
                      <a:alpha val="43137"/>
                    </a:srgbClr>
                  </a:outerShdw>
                </a:effectLst>
              </a:rPr>
              <a:t>le conflit est réel.</a:t>
            </a:r>
            <a:endParaRPr lang="es-ES" sz="2000" dirty="0">
              <a:solidFill>
                <a:schemeClr val="accent5">
                  <a:lumMod val="75000"/>
                </a:schemeClr>
              </a:solidFill>
              <a:effectLst>
                <a:outerShdw blurRad="38100" dist="38100" dir="2700000" algn="tl">
                  <a:srgbClr val="000000">
                    <a:alpha val="43137"/>
                  </a:srgbClr>
                </a:outerShdw>
              </a:effectLst>
            </a:endParaRP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02588" y="329559"/>
            <a:ext cx="2196353" cy="2847124"/>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517341" y="381968"/>
            <a:ext cx="2741114" cy="284638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40113" y="4557442"/>
            <a:ext cx="1615905" cy="170973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62984" y="4670370"/>
            <a:ext cx="2153210" cy="1750203"/>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464089"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64089"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464089"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464089"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464089"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442825" y="2793115"/>
            <a:ext cx="4420159" cy="1631216"/>
          </a:xfrm>
          <a:prstGeom prst="rect">
            <a:avLst/>
          </a:prstGeom>
          <a:noFill/>
        </p:spPr>
        <p:txBody>
          <a:bodyPr wrap="square">
            <a:spAutoFit/>
          </a:bodyPr>
          <a:lstStyle/>
          <a:p>
            <a:pPr algn="ctr">
              <a:spcBef>
                <a:spcPts val="600"/>
              </a:spcBef>
            </a:pPr>
            <a:r>
              <a:rPr lang="fr-CH" sz="2000" dirty="0">
                <a:solidFill>
                  <a:srgbClr val="0000FF"/>
                </a:solidFill>
                <a:effectLst>
                  <a:outerShdw blurRad="38100" dist="38100" dir="2700000" algn="tl">
                    <a:srgbClr val="000000">
                      <a:alpha val="43137"/>
                    </a:srgbClr>
                  </a:outerShdw>
                </a:effectLst>
              </a:rPr>
              <a:t>L'enjeu était le règne même de Dieu, </a:t>
            </a:r>
            <a:br>
              <a:rPr lang="fr-CH" sz="2000" dirty="0">
                <a:solidFill>
                  <a:srgbClr val="0000FF"/>
                </a:solidFill>
                <a:effectLst>
                  <a:outerShdw blurRad="38100" dist="38100" dir="2700000" algn="tl">
                    <a:srgbClr val="000000">
                      <a:alpha val="43137"/>
                    </a:srgbClr>
                  </a:outerShdw>
                </a:effectLst>
              </a:rPr>
            </a:br>
            <a:r>
              <a:rPr lang="fr-CH" sz="2000" dirty="0">
                <a:solidFill>
                  <a:srgbClr val="0000FF"/>
                </a:solidFill>
                <a:effectLst>
                  <a:outerShdw blurRad="38100" dist="38100" dir="2700000" algn="tl">
                    <a:srgbClr val="000000">
                      <a:alpha val="43137"/>
                    </a:srgbClr>
                  </a:outerShdw>
                </a:effectLst>
              </a:rPr>
              <a:t>l'allégeance des anges </a:t>
            </a:r>
            <a:br>
              <a:rPr lang="fr-CH" sz="2000" dirty="0">
                <a:solidFill>
                  <a:srgbClr val="0000FF"/>
                </a:solidFill>
                <a:effectLst>
                  <a:outerShdw blurRad="38100" dist="38100" dir="2700000" algn="tl">
                    <a:srgbClr val="000000">
                      <a:alpha val="43137"/>
                    </a:srgbClr>
                  </a:outerShdw>
                </a:effectLst>
              </a:rPr>
            </a:br>
            <a:r>
              <a:rPr lang="fr-CH" sz="2000" dirty="0">
                <a:solidFill>
                  <a:srgbClr val="0000FF"/>
                </a:solidFill>
                <a:effectLst>
                  <a:outerShdw blurRad="38100" dist="38100" dir="2700000" algn="tl">
                    <a:srgbClr val="000000">
                      <a:alpha val="43137"/>
                    </a:srgbClr>
                  </a:outerShdw>
                </a:effectLst>
              </a:rPr>
              <a:t>et des mondes non déchus. </a:t>
            </a:r>
            <a:br>
              <a:rPr lang="fr-CH" sz="2000" dirty="0">
                <a:solidFill>
                  <a:srgbClr val="0000FF"/>
                </a:solidFill>
                <a:effectLst>
                  <a:outerShdw blurRad="38100" dist="38100" dir="2700000" algn="tl">
                    <a:srgbClr val="000000">
                      <a:alpha val="43137"/>
                    </a:srgbClr>
                  </a:outerShdw>
                </a:effectLst>
              </a:rPr>
            </a:br>
            <a:r>
              <a:rPr lang="fr-CH" sz="2000" dirty="0">
                <a:solidFill>
                  <a:srgbClr val="0000FF"/>
                </a:solidFill>
                <a:effectLst>
                  <a:outerShdw blurRad="38100" dist="38100" dir="2700000" algn="tl">
                    <a:srgbClr val="000000">
                      <a:alpha val="43137"/>
                    </a:srgbClr>
                  </a:outerShdw>
                </a:effectLst>
              </a:rPr>
              <a:t>Aujourd'hui, c'est votre loyauté </a:t>
            </a:r>
            <a:br>
              <a:rPr lang="fr-CH" sz="2000" dirty="0">
                <a:solidFill>
                  <a:srgbClr val="0000FF"/>
                </a:solidFill>
                <a:effectLst>
                  <a:outerShdw blurRad="38100" dist="38100" dir="2700000" algn="tl">
                    <a:srgbClr val="000000">
                      <a:alpha val="43137"/>
                    </a:srgbClr>
                  </a:outerShdw>
                </a:effectLst>
              </a:rPr>
            </a:br>
            <a:r>
              <a:rPr lang="fr-CH" sz="2000" dirty="0">
                <a:solidFill>
                  <a:srgbClr val="0000FF"/>
                </a:solidFill>
                <a:effectLst>
                  <a:outerShdw blurRad="38100" dist="38100" dir="2700000" algn="tl">
                    <a:srgbClr val="000000">
                      <a:alpha val="43137"/>
                    </a:srgbClr>
                  </a:outerShdw>
                </a:effectLst>
              </a:rPr>
              <a:t>et la mienne qui sont en jeu.</a:t>
            </a:r>
            <a:endParaRPr lang="es-ES" sz="2000" dirty="0">
              <a:solidFill>
                <a:srgbClr val="0000FF"/>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F25FFDAE-F5D7-B288-E267-2F2C9B80FF02}"/>
              </a:ext>
            </a:extLst>
          </p:cNvPr>
          <p:cNvSpPr txBox="1"/>
          <p:nvPr/>
        </p:nvSpPr>
        <p:spPr>
          <a:xfrm>
            <a:off x="268381" y="1426334"/>
            <a:ext cx="5074584" cy="1323439"/>
          </a:xfrm>
          <a:prstGeom prst="rect">
            <a:avLst/>
          </a:prstGeom>
          <a:noFill/>
        </p:spPr>
        <p:txBody>
          <a:bodyPr wrap="square">
            <a:spAutoFit/>
          </a:bodyPr>
          <a:lstStyle/>
          <a:p>
            <a:pPr algn="ctr">
              <a:spcBef>
                <a:spcPts val="600"/>
              </a:spcBef>
            </a:pPr>
            <a:r>
              <a:rPr lang="fr-CH" sz="2000" dirty="0">
                <a:effectLst>
                  <a:outerShdw blurRad="38100" dist="38100" dir="2700000" algn="tl">
                    <a:srgbClr val="000000">
                      <a:alpha val="43137"/>
                    </a:srgbClr>
                  </a:outerShdw>
                </a:effectLst>
              </a:rPr>
              <a:t>Les forces en présence sont spirituelles,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invisibles pour nous </a:t>
            </a:r>
            <a:r>
              <a:rPr lang="fr-CH" sz="2000" dirty="0">
                <a:solidFill>
                  <a:schemeClr val="accent5">
                    <a:lumMod val="50000"/>
                  </a:schemeClr>
                </a:solidFill>
                <a:effectLst>
                  <a:outerShdw blurRad="38100" dist="38100" dir="2700000" algn="tl">
                    <a:srgbClr val="000000">
                      <a:alpha val="43137"/>
                    </a:srgbClr>
                  </a:outerShdw>
                </a:effectLst>
              </a:rPr>
              <a:t>(Ephesiens 6.12). </a:t>
            </a:r>
            <a:br>
              <a:rPr lang="fr-CH" sz="2000" dirty="0">
                <a:solidFill>
                  <a:schemeClr val="accent5">
                    <a:lumMod val="50000"/>
                  </a:schemeClr>
                </a:solidFill>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Pourtant, nous pouvons ressentir les effets </a:t>
            </a:r>
            <a:br>
              <a:rPr lang="fr-CH" sz="2000" dirty="0">
                <a:effectLst>
                  <a:outerShdw blurRad="38100" dist="38100" dir="2700000" algn="tl">
                    <a:srgbClr val="000000">
                      <a:alpha val="43137"/>
                    </a:srgbClr>
                  </a:outerShdw>
                </a:effectLst>
              </a:rPr>
            </a:br>
            <a:r>
              <a:rPr lang="fr-CH" sz="2000" dirty="0">
                <a:effectLst>
                  <a:outerShdw blurRad="38100" dist="38100" dir="2700000" algn="tl">
                    <a:srgbClr val="000000">
                      <a:alpha val="43137"/>
                    </a:srgbClr>
                  </a:outerShdw>
                </a:effectLst>
              </a:rPr>
              <a:t>de la guerre. Désastres, immoralité, mort...</a:t>
            </a:r>
            <a:endParaRPr lang="es-E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ppt_x</p:attrName>
                                        </p:attrNameLst>
                                      </p:cBhvr>
                                      <p:tavLst>
                                        <p:tav tm="0">
                                          <p:val>
                                            <p:strVal val="#ppt_x-#ppt_w/2"/>
                                          </p:val>
                                        </p:tav>
                                        <p:tav tm="100000">
                                          <p:val>
                                            <p:strVal val="#ppt_x"/>
                                          </p:val>
                                        </p:tav>
                                      </p:tavLst>
                                    </p:anim>
                                    <p:anim calcmode="lin" valueType="num">
                                      <p:cBhvr>
                                        <p:cTn id="78" dur="500" fill="hold"/>
                                        <p:tgtEl>
                                          <p:spTgt spid="19"/>
                                        </p:tgtEl>
                                        <p:attrNameLst>
                                          <p:attrName>ppt_y</p:attrName>
                                        </p:attrNameLst>
                                      </p:cBhvr>
                                      <p:tavLst>
                                        <p:tav tm="0">
                                          <p:val>
                                            <p:strVal val="#ppt_y"/>
                                          </p:val>
                                        </p:tav>
                                        <p:tav tm="100000">
                                          <p:val>
                                            <p:strVal val="#ppt_y"/>
                                          </p:val>
                                        </p:tav>
                                      </p:tavLst>
                                    </p:anim>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strVal val="#ppt_h"/>
                                          </p:val>
                                        </p:tav>
                                        <p:tav tm="100000">
                                          <p:val>
                                            <p:strVal val="#ppt_h"/>
                                          </p:val>
                                        </p:tav>
                                      </p:tavLst>
                                    </p:anim>
                                  </p:childTnLst>
                                </p:cTn>
                              </p:par>
                            </p:childTnLst>
                          </p:cTn>
                        </p:par>
                        <p:par>
                          <p:cTn id="81" fill="hold">
                            <p:stCondLst>
                              <p:cond delay="500"/>
                            </p:stCondLst>
                            <p:childTnLst>
                              <p:par>
                                <p:cTn id="82" presetID="22" presetClass="entr" presetSubtype="8" fill="hold" grpId="0" nodeType="afterEffect">
                                  <p:stCondLst>
                                    <p:cond delay="0"/>
                                  </p:stCondLst>
                                  <p:childTnLst>
                                    <p:set>
                                      <p:cBhvr>
                                        <p:cTn id="83" dur="1" fill="hold">
                                          <p:stCondLst>
                                            <p:cond delay="0"/>
                                          </p:stCondLst>
                                        </p:cTn>
                                        <p:tgtEl>
                                          <p:spTgt spid="2">
                                            <p:txEl>
                                              <p:pRg st="1" end="1"/>
                                            </p:txEl>
                                          </p:spTgt>
                                        </p:tgtEl>
                                        <p:attrNameLst>
                                          <p:attrName>style.visibility</p:attrName>
                                        </p:attrNameLst>
                                      </p:cBhvr>
                                      <p:to>
                                        <p:strVal val="visible"/>
                                      </p:to>
                                    </p:set>
                                    <p:animEffect transition="in" filter="wipe(left)">
                                      <p:cBhvr>
                                        <p:cTn id="84" dur="500"/>
                                        <p:tgtEl>
                                          <p:spTgt spid="2">
                                            <p:txEl>
                                              <p:pRg st="1" end="1"/>
                                            </p:txEl>
                                          </p:spTgt>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ppt_x</p:attrName>
                                        </p:attrNameLst>
                                      </p:cBhvr>
                                      <p:tavLst>
                                        <p:tav tm="0">
                                          <p:val>
                                            <p:strVal val="#ppt_x-#ppt_w/2"/>
                                          </p:val>
                                        </p:tav>
                                        <p:tav tm="100000">
                                          <p:val>
                                            <p:strVal val="#ppt_x"/>
                                          </p:val>
                                        </p:tav>
                                      </p:tavLst>
                                    </p:anim>
                                    <p:anim calcmode="lin" valueType="num">
                                      <p:cBhvr>
                                        <p:cTn id="102" dur="500" fill="hold"/>
                                        <p:tgtEl>
                                          <p:spTgt spid="21"/>
                                        </p:tgtEl>
                                        <p:attrNameLst>
                                          <p:attrName>ppt_y</p:attrName>
                                        </p:attrNameLst>
                                      </p:cBhvr>
                                      <p:tavLst>
                                        <p:tav tm="0">
                                          <p:val>
                                            <p:strVal val="#ppt_y"/>
                                          </p:val>
                                        </p:tav>
                                        <p:tav tm="100000">
                                          <p:val>
                                            <p:strVal val="#ppt_y"/>
                                          </p:val>
                                        </p:tav>
                                      </p:tavLst>
                                    </p:anim>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strVal val="#ppt_h"/>
                                          </p:val>
                                        </p:tav>
                                        <p:tav tm="100000">
                                          <p:val>
                                            <p:strVal val="#ppt_h"/>
                                          </p:val>
                                        </p:tav>
                                      </p:tavLst>
                                    </p:anim>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595DD8-A8DE-49FD-1CC3-F7EDC0BFEA15}"/>
              </a:ext>
            </a:extLst>
          </p:cNvPr>
          <p:cNvSpPr txBox="1"/>
          <p:nvPr/>
        </p:nvSpPr>
        <p:spPr>
          <a:xfrm>
            <a:off x="3406588" y="414826"/>
            <a:ext cx="6759388" cy="5822107"/>
          </a:xfrm>
          <a:prstGeom prst="rect">
            <a:avLst/>
          </a:prstGeom>
          <a:noFill/>
        </p:spPr>
        <p:txBody>
          <a:bodyPr wrap="square" rtlCol="0">
            <a:spAutoFit/>
          </a:bodyPr>
          <a:lstStyle/>
          <a:p>
            <a:pPr indent="449580" algn="just">
              <a:lnSpc>
                <a:spcPct val="107000"/>
              </a:lnSpc>
              <a:spcAft>
                <a:spcPts val="800"/>
              </a:spcAft>
            </a:pP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 La tempête va souffler sur le monde. Satan cherche sans répit à provoquer des souffrances, des désastres et la ruine. Son but est de plonger l'humanité dans la plus grande misère possible. La terre est son champ d'action, mais il ne peut causer autant de mal qu'il le voudrait, car le Seigneur lui impose des limites.</a:t>
            </a:r>
          </a:p>
          <a:p>
            <a:pPr indent="449580" algn="just">
              <a:lnSpc>
                <a:spcPct val="107000"/>
              </a:lnSpc>
              <a:spcAft>
                <a:spcPts val="800"/>
              </a:spcAft>
            </a:pPr>
            <a:endParaRPr lang="fr-CH" sz="2000" kern="100" dirty="0">
              <a:effectLst/>
              <a:latin typeface="Arial" panose="020B0604020202020204" pitchFamily="34" charset="0"/>
              <a:ea typeface="Arial" panose="020B0604020202020204" pitchFamily="34" charset="0"/>
              <a:cs typeface="Arial" panose="020B0604020202020204" pitchFamily="34" charset="0"/>
            </a:endParaRPr>
          </a:p>
          <a:p>
            <a:pPr indent="449580" algn="just">
              <a:lnSpc>
                <a:spcPct val="107000"/>
              </a:lnSpc>
              <a:spcAft>
                <a:spcPts val="800"/>
              </a:spcAft>
            </a:pPr>
            <a:r>
              <a:rPr lang="fr-CH" sz="2000" kern="100" dirty="0">
                <a:solidFill>
                  <a:srgbClr val="66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Jésus est vivant. Il intercède pour nous. L'obscurité couvre le monde, mais nos vies sont en sécurité, parce que cachées avec le Christ en Dieu…</a:t>
            </a:r>
          </a:p>
          <a:p>
            <a:pPr indent="449580" algn="just">
              <a:lnSpc>
                <a:spcPct val="107000"/>
              </a:lnSpc>
              <a:spcAft>
                <a:spcPts val="800"/>
              </a:spcAft>
            </a:pP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Quel précieux Sauveur ! </a:t>
            </a:r>
          </a:p>
          <a:p>
            <a:pPr indent="449580" algn="ctr">
              <a:lnSpc>
                <a:spcPct val="107000"/>
              </a:lnSpc>
              <a:spcAft>
                <a:spcPts val="800"/>
              </a:spcAft>
            </a:pP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En lui seul repose notre espérance </a:t>
            </a:r>
            <a:b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 vie éternelle...</a:t>
            </a:r>
            <a:b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0000FF"/>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a:t>
            </a:r>
            <a:r>
              <a:rPr lang="fr-CH" sz="2000" kern="1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La foi doit percer </a:t>
            </a:r>
            <a:br>
              <a:rPr lang="fr-CH" sz="2000" kern="1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les plus sombres nuages... »</a:t>
            </a:r>
          </a:p>
          <a:p>
            <a:endParaRPr lang="fr-CH" dirty="0"/>
          </a:p>
        </p:txBody>
      </p:sp>
      <p:sp>
        <p:nvSpPr>
          <p:cNvPr id="3" name="ZoneTexte 2">
            <a:extLst>
              <a:ext uri="{FF2B5EF4-FFF2-40B4-BE49-F238E27FC236}">
                <a16:creationId xmlns:a16="http://schemas.microsoft.com/office/drawing/2014/main" id="{78869370-013B-3C79-2B4C-750E0145B92B}"/>
              </a:ext>
            </a:extLst>
          </p:cNvPr>
          <p:cNvSpPr txBox="1"/>
          <p:nvPr/>
        </p:nvSpPr>
        <p:spPr>
          <a:xfrm>
            <a:off x="3774141" y="6270883"/>
            <a:ext cx="6024282" cy="34458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CH" sz="1600" b="0" i="0" u="none" strike="noStrike" kern="1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(E. G. White, </a:t>
            </a:r>
            <a:r>
              <a:rPr kumimoji="0" lang="fr-CH" sz="1600" b="0" i="1" u="none" strike="noStrike" kern="1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Pour mieux connaître Jésus-Christ</a:t>
            </a:r>
            <a:r>
              <a:rPr kumimoji="0" lang="fr-CH" sz="1600" b="0" i="0" u="none" strike="noStrike" kern="100" cap="none" spc="0" normalizeH="0" baseline="0" noProof="0" dirty="0">
                <a:ln>
                  <a:noFill/>
                </a:ln>
                <a:solidFill>
                  <a:srgbClr val="0000FF"/>
                </a:solidFill>
                <a:effectLst/>
                <a:uLnTx/>
                <a:uFillTx/>
                <a:latin typeface="Arial" panose="020B0604020202020204" pitchFamily="34" charset="0"/>
                <a:ea typeface="Arial" panose="020B0604020202020204" pitchFamily="34" charset="0"/>
                <a:cs typeface="Arial" panose="020B0604020202020204" pitchFamily="34" charset="0"/>
              </a:rPr>
              <a:t>, p. 286.) </a:t>
            </a:r>
            <a:endParaRPr lang="fr-CH" sz="1600" dirty="0">
              <a:solidFill>
                <a:srgbClr val="0000FF"/>
              </a:solidFill>
            </a:endParaRPr>
          </a:p>
        </p:txBody>
      </p:sp>
      <p:pic>
        <p:nvPicPr>
          <p:cNvPr id="4" name="Picture 6" descr="Ceci contient une image de : {{ pinTitle }}">
            <a:extLst>
              <a:ext uri="{FF2B5EF4-FFF2-40B4-BE49-F238E27FC236}">
                <a16:creationId xmlns:a16="http://schemas.microsoft.com/office/drawing/2014/main" id="{3747665A-AC31-459D-AC32-8DB0A5700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97" y="685642"/>
            <a:ext cx="1938420" cy="5486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eci contient une image de : Slovenia">
            <a:extLst>
              <a:ext uri="{FF2B5EF4-FFF2-40B4-BE49-F238E27FC236}">
                <a16:creationId xmlns:a16="http://schemas.microsoft.com/office/drawing/2014/main" id="{28203C45-B1A8-65B4-8F01-C2CA58507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0517" y="3696761"/>
            <a:ext cx="1766047" cy="2665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7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CH" sz="3600" b="1" dirty="0">
                <a:ln/>
                <a:solidFill>
                  <a:schemeClr val="accent3"/>
                </a:solidFill>
                <a:effectLst>
                  <a:outerShdw blurRad="38100" dist="38100" dir="2700000" algn="tl">
                    <a:schemeClr val="bg1">
                      <a:alpha val="43000"/>
                    </a:schemeClr>
                  </a:outerShdw>
                </a:effectLst>
              </a:rPr>
              <a:t>Le début du conflit</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1716913" y="536891"/>
            <a:ext cx="7906871" cy="646331"/>
          </a:xfrm>
          <a:prstGeom prst="rect">
            <a:avLst/>
          </a:prstGeom>
          <a:solidFill>
            <a:schemeClr val="accent5">
              <a:lumMod val="20000"/>
              <a:lumOff val="80000"/>
            </a:schemeClr>
          </a:solidFill>
        </p:spPr>
        <p:txBody>
          <a:bodyPr wrap="square">
            <a:spAutoFit/>
          </a:bodyPr>
          <a:lstStyle/>
          <a:p>
            <a:pPr algn="ctr"/>
            <a:r>
              <a:rPr lang="fr-CH" b="1" dirty="0">
                <a:solidFill>
                  <a:srgbClr val="FFFF00"/>
                </a:solidFill>
                <a:effectLst>
                  <a:glow rad="127000">
                    <a:srgbClr val="614E82"/>
                  </a:glow>
                </a:effectLst>
                <a:latin typeface="Comic Sans MS" panose="030F0702030302020204" pitchFamily="66" charset="0"/>
              </a:rPr>
              <a:t>« Tu as eu une conduite irréprochable depuis le jour où tu as été créé , jusqu'à ce que le mal apparaisse en toi .  »</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072196" y="1228139"/>
            <a:ext cx="6933273" cy="1015663"/>
          </a:xfrm>
          <a:prstGeom prst="rect">
            <a:avLst/>
          </a:prstGeom>
          <a:noFill/>
        </p:spPr>
        <p:txBody>
          <a:bodyPr wrap="square" rtlCol="0">
            <a:spAutoFit/>
          </a:bodyPr>
          <a:lstStyle/>
          <a:p>
            <a:pPr>
              <a:spcBef>
                <a:spcPts val="600"/>
              </a:spcBef>
            </a:pPr>
            <a:r>
              <a:rPr lang="fr-CH" sz="2000" b="1" dirty="0"/>
              <a:t>Le fait qu'il y ait eu un être en Eden qui ait incité Eve à se méfier de Dieu implique qu'il y a eu une rébellion contre Dieu avant que l'humanité n'existe </a:t>
            </a:r>
            <a:r>
              <a:rPr lang="fr-CH" sz="2000" dirty="0">
                <a:solidFill>
                  <a:schemeClr val="accent3">
                    <a:lumMod val="50000"/>
                  </a:schemeClr>
                </a:solidFill>
                <a:effectLst>
                  <a:outerShdw blurRad="38100" dist="38100" dir="2700000" algn="tl">
                    <a:srgbClr val="000000">
                      <a:alpha val="43137"/>
                    </a:srgbClr>
                  </a:outerShdw>
                </a:effectLst>
              </a:rPr>
              <a:t>(Genèse 3.1).</a:t>
            </a:r>
            <a:endParaRPr lang="es-ES" sz="2000" dirty="0">
              <a:solidFill>
                <a:schemeClr val="accent3">
                  <a:lumMod val="50000"/>
                </a:schemeClr>
              </a:solidFill>
              <a:effectLst>
                <a:outerShdw blurRad="38100" dist="38100" dir="2700000" algn="tl">
                  <a:srgbClr val="000000">
                    <a:alpha val="43137"/>
                  </a:srgbClr>
                </a:outerShdw>
              </a:effectLst>
            </a:endParaRP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12272" y="1395672"/>
            <a:ext cx="1625488" cy="1392513"/>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812767" y="5196692"/>
            <a:ext cx="2026289" cy="1517964"/>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77649" y="1411526"/>
            <a:ext cx="1603854" cy="214265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700948" y="3148937"/>
            <a:ext cx="8092611" cy="707886"/>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ts val="600"/>
              </a:spcBef>
            </a:pPr>
            <a:r>
              <a:rPr lang="fr-CH" sz="2000" b="1" dirty="0"/>
              <a:t>La première question que nous devons nous poser est la suivante : </a:t>
            </a:r>
            <a:br>
              <a:rPr lang="fr-CH" sz="2000" b="1" dirty="0"/>
            </a:br>
            <a:r>
              <a:rPr lang="fr-CH" sz="2000" b="1" dirty="0"/>
              <a:t>Dieu a-t-il créé le diable, c'est-à-dire a-t-il créé un être mauvais ?</a:t>
            </a:r>
            <a:endParaRPr lang="es-ES" sz="2000" b="1" dirty="0"/>
          </a:p>
        </p:txBody>
      </p:sp>
      <p:sp>
        <p:nvSpPr>
          <p:cNvPr id="16" name="CuadroTexto 15">
            <a:extLst>
              <a:ext uri="{FF2B5EF4-FFF2-40B4-BE49-F238E27FC236}">
                <a16:creationId xmlns:a16="http://schemas.microsoft.com/office/drawing/2014/main" id="{42924DE9-3184-567F-8F2A-B16DBF6841FA}"/>
              </a:ext>
            </a:extLst>
          </p:cNvPr>
          <p:cNvSpPr txBox="1"/>
          <p:nvPr/>
        </p:nvSpPr>
        <p:spPr>
          <a:xfrm>
            <a:off x="1556549" y="3893462"/>
            <a:ext cx="8400618" cy="1323439"/>
          </a:xfrm>
          <a:prstGeom prst="rect">
            <a:avLst/>
          </a:prstGeom>
          <a:solidFill>
            <a:srgbClr val="D2ECB6"/>
          </a:solidFill>
        </p:spPr>
        <p:txBody>
          <a:bodyPr wrap="square">
            <a:spAutoFit/>
          </a:bodyPr>
          <a:lstStyle/>
          <a:p>
            <a:pPr algn="ctr">
              <a:spcBef>
                <a:spcPts val="600"/>
              </a:spcBef>
            </a:pPr>
            <a:r>
              <a:rPr lang="fr-CH" sz="2000" b="1" dirty="0"/>
              <a:t>La Bible nous dit que le diable est un ange appelé Lucifer </a:t>
            </a:r>
            <a:r>
              <a:rPr lang="fr-CH" sz="2000" dirty="0">
                <a:solidFill>
                  <a:schemeClr val="accent5">
                    <a:lumMod val="50000"/>
                  </a:schemeClr>
                </a:solidFill>
                <a:effectLst>
                  <a:outerShdw blurRad="38100" dist="38100" dir="2700000" algn="tl">
                    <a:srgbClr val="000000">
                      <a:alpha val="43137"/>
                    </a:srgbClr>
                  </a:outerShdw>
                </a:effectLst>
              </a:rPr>
              <a:t>(Esaïe 14.12). </a:t>
            </a:r>
            <a:r>
              <a:rPr lang="fr-CH" sz="2000" b="1" dirty="0"/>
              <a:t>Cet ange a été créé parfait et beau </a:t>
            </a:r>
            <a:r>
              <a:rPr lang="fr-CH" sz="2000" dirty="0">
                <a:solidFill>
                  <a:schemeClr val="accent5">
                    <a:lumMod val="50000"/>
                  </a:schemeClr>
                </a:solidFill>
                <a:effectLst>
                  <a:outerShdw blurRad="38100" dist="38100" dir="2700000" algn="tl">
                    <a:srgbClr val="000000">
                      <a:alpha val="43137"/>
                    </a:srgbClr>
                  </a:outerShdw>
                </a:effectLst>
              </a:rPr>
              <a:t>(Ezéchiel 28.12). </a:t>
            </a:r>
            <a:br>
              <a:rPr lang="fr-CH" sz="2000" dirty="0">
                <a:solidFill>
                  <a:schemeClr val="accent5">
                    <a:lumMod val="50000"/>
                  </a:schemeClr>
                </a:solidFill>
                <a:effectLst>
                  <a:outerShdw blurRad="38100" dist="38100" dir="2700000" algn="tl">
                    <a:srgbClr val="000000">
                      <a:alpha val="43137"/>
                    </a:srgbClr>
                  </a:outerShdw>
                </a:effectLst>
              </a:rPr>
            </a:br>
            <a:r>
              <a:rPr lang="fr-CH" sz="2000" b="1" dirty="0"/>
              <a:t>Il a été élevé à la plus haute position à laquelle un ange </a:t>
            </a:r>
            <a:br>
              <a:rPr lang="fr-CH" sz="2000" b="1" dirty="0"/>
            </a:br>
            <a:r>
              <a:rPr lang="fr-CH" sz="2000" b="1" dirty="0"/>
              <a:t>pouvait aspirer : celle de chérubin protecteur </a:t>
            </a:r>
            <a:r>
              <a:rPr lang="fr-CH" sz="2000" dirty="0">
                <a:solidFill>
                  <a:schemeClr val="accent3">
                    <a:lumMod val="50000"/>
                  </a:schemeClr>
                </a:solidFill>
                <a:effectLst>
                  <a:outerShdw blurRad="38100" dist="38100" dir="2700000" algn="tl">
                    <a:srgbClr val="000000">
                      <a:alpha val="43137"/>
                    </a:srgbClr>
                  </a:outerShdw>
                </a:effectLst>
              </a:rPr>
              <a:t>(</a:t>
            </a:r>
            <a:r>
              <a:rPr lang="fr-CH" sz="2000" dirty="0">
                <a:solidFill>
                  <a:schemeClr val="accent5">
                    <a:lumMod val="50000"/>
                  </a:schemeClr>
                </a:solidFill>
                <a:effectLst>
                  <a:outerShdw blurRad="38100" dist="38100" dir="2700000" algn="tl">
                    <a:srgbClr val="000000">
                      <a:alpha val="43137"/>
                    </a:srgbClr>
                  </a:outerShdw>
                </a:effectLst>
              </a:rPr>
              <a:t>Ezéchiel 28.13-14).</a:t>
            </a:r>
            <a:endParaRPr lang="es-ES" sz="2000" dirty="0">
              <a:solidFill>
                <a:schemeClr val="accent5">
                  <a:lumMod val="50000"/>
                </a:schemeClr>
              </a:solidFill>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D6418BF3-32BC-2071-E7A2-FA21A6875173}"/>
              </a:ext>
            </a:extLst>
          </p:cNvPr>
          <p:cNvSpPr txBox="1"/>
          <p:nvPr/>
        </p:nvSpPr>
        <p:spPr>
          <a:xfrm>
            <a:off x="3009940" y="2169558"/>
            <a:ext cx="6802827" cy="1015663"/>
          </a:xfrm>
          <a:prstGeom prst="rect">
            <a:avLst/>
          </a:prstGeom>
          <a:noFill/>
        </p:spPr>
        <p:txBody>
          <a:bodyPr wrap="square">
            <a:spAutoFit/>
          </a:bodyPr>
          <a:lstStyle/>
          <a:p>
            <a:pPr>
              <a:spcBef>
                <a:spcPts val="600"/>
              </a:spcBef>
            </a:pPr>
            <a:r>
              <a:rPr lang="fr-CH" sz="2000" b="1" dirty="0"/>
              <a:t>Jésus appelle « ennemi » cet être qui sème la méfiance entre Dieu et ses créatures, qu'il identifie comme étant </a:t>
            </a:r>
            <a:br>
              <a:rPr lang="fr-CH" sz="2000" b="1" dirty="0"/>
            </a:br>
            <a:r>
              <a:rPr lang="fr-CH" sz="2000" b="1" dirty="0"/>
              <a:t>le diable </a:t>
            </a:r>
            <a:r>
              <a:rPr lang="fr-CH" sz="2000" dirty="0">
                <a:solidFill>
                  <a:schemeClr val="accent3">
                    <a:lumMod val="50000"/>
                  </a:schemeClr>
                </a:solidFill>
                <a:effectLst>
                  <a:outerShdw blurRad="38100" dist="38100" dir="2700000" algn="tl">
                    <a:srgbClr val="000000">
                      <a:alpha val="43137"/>
                    </a:srgbClr>
                  </a:outerShdw>
                </a:effectLst>
              </a:rPr>
              <a:t>(Matthieu 13.39).</a:t>
            </a:r>
            <a:endParaRPr lang="es-ES" sz="2000" dirty="0">
              <a:solidFill>
                <a:schemeClr val="accent3">
                  <a:lumMod val="50000"/>
                </a:schemeClr>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072196" y="5226784"/>
            <a:ext cx="7506629" cy="1631216"/>
          </a:xfrm>
          <a:prstGeom prst="rect">
            <a:avLst/>
          </a:prstGeom>
          <a:solidFill>
            <a:schemeClr val="bg2">
              <a:lumMod val="20000"/>
              <a:lumOff val="80000"/>
            </a:schemeClr>
          </a:solidFill>
        </p:spPr>
        <p:txBody>
          <a:bodyPr wrap="square">
            <a:spAutoFit/>
          </a:bodyPr>
          <a:lstStyle/>
          <a:p>
            <a:pPr algn="ctr">
              <a:spcBef>
                <a:spcPts val="600"/>
              </a:spcBef>
            </a:pPr>
            <a:r>
              <a:rPr lang="fr-CH" sz="2000" b="1" dirty="0"/>
              <a:t>Si </a:t>
            </a:r>
            <a:r>
              <a:rPr lang="fr-CH" sz="2000" b="1" dirty="0">
                <a:solidFill>
                  <a:schemeClr val="accent5">
                    <a:lumMod val="50000"/>
                  </a:schemeClr>
                </a:solidFill>
              </a:rPr>
              <a:t>Lucifer</a:t>
            </a:r>
            <a:r>
              <a:rPr lang="fr-CH" sz="2000" b="1" dirty="0"/>
              <a:t> était parfait, comment est-il devenu </a:t>
            </a:r>
            <a:r>
              <a:rPr lang="fr-CH" sz="2000" b="1" dirty="0">
                <a:solidFill>
                  <a:schemeClr val="accent5">
                    <a:lumMod val="50000"/>
                  </a:schemeClr>
                </a:solidFill>
              </a:rPr>
              <a:t>le diable </a:t>
            </a:r>
            <a:r>
              <a:rPr lang="fr-CH" sz="2000" b="1" dirty="0"/>
              <a:t>? Comment le conflit entre Dieu et lui a-t-il commencé ? Dieu lui a accordé, comme à tous ses être créés, la liberté de choix et, inexplicablement, Lucifer a décidé de se rebeller et a aspiré à occuper le trône de Dieu </a:t>
            </a:r>
            <a:r>
              <a:rPr lang="fr-CH" sz="2000" dirty="0">
                <a:solidFill>
                  <a:schemeClr val="accent5">
                    <a:lumMod val="50000"/>
                  </a:schemeClr>
                </a:solidFill>
                <a:effectLst>
                  <a:outerShdw blurRad="38100" dist="38100" dir="2700000" algn="tl">
                    <a:srgbClr val="000000">
                      <a:alpha val="43137"/>
                    </a:srgbClr>
                  </a:outerShdw>
                </a:effectLst>
              </a:rPr>
              <a:t>(Ezéchiel 28.15 ; Esaïe 14.13-14).</a:t>
            </a:r>
            <a:endParaRPr lang="es-ES" sz="2000" dirty="0">
              <a:solidFill>
                <a:schemeClr val="accent5">
                  <a:lumMod val="50000"/>
                </a:schemeClr>
              </a:solidFill>
              <a:effectLst>
                <a:outerShdw blurRad="38100" dist="38100" dir="2700000" algn="tl">
                  <a:srgbClr val="000000">
                    <a:alpha val="43137"/>
                  </a:srgbClr>
                </a:outerShdw>
              </a:effectLst>
            </a:endParaRPr>
          </a:p>
        </p:txBody>
      </p:sp>
      <p:sp>
        <p:nvSpPr>
          <p:cNvPr id="2" name="ZoneTexte 1">
            <a:extLst>
              <a:ext uri="{FF2B5EF4-FFF2-40B4-BE49-F238E27FC236}">
                <a16:creationId xmlns:a16="http://schemas.microsoft.com/office/drawing/2014/main" id="{7970DFF1-D83C-8A77-3AC3-CF9F7F31F5A1}"/>
              </a:ext>
            </a:extLst>
          </p:cNvPr>
          <p:cNvSpPr txBox="1"/>
          <p:nvPr/>
        </p:nvSpPr>
        <p:spPr>
          <a:xfrm>
            <a:off x="10029889" y="675390"/>
            <a:ext cx="1899373" cy="369332"/>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fr-CH" sz="1800" kern="100" dirty="0">
                <a:solidFill>
                  <a:srgbClr val="0000FF"/>
                </a:solidFill>
                <a:effectLst/>
                <a:latin typeface="Arial" panose="020B0604020202020204" pitchFamily="34" charset="0"/>
                <a:ea typeface="Arial" panose="020B0604020202020204" pitchFamily="34" charset="0"/>
                <a:cs typeface="Arial" panose="020B0604020202020204" pitchFamily="34" charset="0"/>
              </a:rPr>
              <a:t>(Ezéchiel 28.15)</a:t>
            </a:r>
            <a:endParaRPr lang="fr-CH" dirty="0">
              <a:solidFill>
                <a:srgbClr val="0000FF"/>
              </a:solidFill>
            </a:endParaRPr>
          </a:p>
        </p:txBody>
      </p:sp>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12273" y="4855640"/>
            <a:ext cx="1488676" cy="1865882"/>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cxnSp>
        <p:nvCxnSpPr>
          <p:cNvPr id="13" name="Connecteur droit avec flèche 12">
            <a:extLst>
              <a:ext uri="{FF2B5EF4-FFF2-40B4-BE49-F238E27FC236}">
                <a16:creationId xmlns:a16="http://schemas.microsoft.com/office/drawing/2014/main" id="{4FD45042-175B-2922-E69D-7B2CAF2AADCB}"/>
              </a:ext>
            </a:extLst>
          </p:cNvPr>
          <p:cNvCxnSpPr>
            <a:stCxn id="4" idx="3"/>
            <a:endCxn id="2" idx="1"/>
          </p:cNvCxnSpPr>
          <p:nvPr/>
        </p:nvCxnSpPr>
        <p:spPr>
          <a:xfrm flipV="1">
            <a:off x="9623784" y="860056"/>
            <a:ext cx="406105" cy="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4" grpId="0" animBg="1"/>
      <p:bldP spid="16" grpId="0" animBg="1"/>
      <p:bldP spid="7"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046504D-224D-2D38-DED9-B45478C8747E}"/>
              </a:ext>
            </a:extLst>
          </p:cNvPr>
          <p:cNvSpPr txBox="1"/>
          <p:nvPr/>
        </p:nvSpPr>
        <p:spPr>
          <a:xfrm>
            <a:off x="2761674" y="267854"/>
            <a:ext cx="8571345" cy="3679212"/>
          </a:xfrm>
          <a:prstGeom prst="rect">
            <a:avLst/>
          </a:prstGeom>
          <a:noFill/>
        </p:spPr>
        <p:txBody>
          <a:bodyPr wrap="square" rtlCol="0">
            <a:spAutoFit/>
          </a:bodyPr>
          <a:lstStyle/>
          <a:p>
            <a:pPr indent="449580" algn="just">
              <a:lnSpc>
                <a:spcPct val="107000"/>
              </a:lnSpc>
              <a:spcAft>
                <a:spcPts val="800"/>
              </a:spcAft>
            </a:pP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Avant sa rébellion, Lucifer était un ange de haut rang dont le niveau hiérarchique venait aussitôt après celui du Fils bien-aimé de Dieu. </a:t>
            </a:r>
          </a:p>
          <a:p>
            <a:pPr indent="449580" algn="just">
              <a:lnSpc>
                <a:spcPct val="107000"/>
              </a:lnSpc>
              <a:spcAft>
                <a:spcPts val="800"/>
              </a:spcAft>
            </a:pPr>
            <a: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Son expression, comme celle des autres anges, était paisible </a:t>
            </a:r>
            <a:b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et exprimait le bonheur. </a:t>
            </a:r>
          </a:p>
          <a:p>
            <a:pPr indent="449580" algn="just">
              <a:lnSpc>
                <a:spcPct val="107000"/>
              </a:lnSpc>
              <a:spcAft>
                <a:spcPts val="800"/>
              </a:spcAft>
            </a:pPr>
            <a: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Son front haut et large était la marque d'une grande intelligence. </a:t>
            </a:r>
            <a:b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Sa forme était parfaite; son attitude noble et majestueuse. </a:t>
            </a:r>
          </a:p>
          <a:p>
            <a:pPr lvl="1" indent="449580" algn="just">
              <a:lnSpc>
                <a:spcPct val="107000"/>
              </a:lnSpc>
              <a:spcAft>
                <a:spcPts val="800"/>
              </a:spcAft>
            </a:pPr>
            <a: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Une lumière spéciale émanait de son visage et rayonnait autour de lui, plus vive et plus belle que la lumière des autres anges ;</a:t>
            </a:r>
            <a:r>
              <a:rPr lang="fr-CH" sz="2000" kern="100" dirty="0">
                <a:solidFill>
                  <a:srgbClr val="008000"/>
                </a:solidFill>
                <a:effectLst/>
                <a:latin typeface="Arial" panose="020B0604020202020204" pitchFamily="34" charset="0"/>
                <a:ea typeface="Arial" panose="020B0604020202020204" pitchFamily="34" charset="0"/>
                <a:cs typeface="Arial" panose="020B0604020202020204" pitchFamily="34" charset="0"/>
              </a:rPr>
              <a:t> </a:t>
            </a:r>
            <a:br>
              <a:rPr lang="fr-CH" sz="2000" kern="100" dirty="0">
                <a:solidFill>
                  <a:srgbClr val="008000"/>
                </a:solidFill>
                <a:effectLst/>
                <a:latin typeface="Arial" panose="020B0604020202020204" pitchFamily="34" charset="0"/>
                <a:ea typeface="Arial" panose="020B0604020202020204" pitchFamily="34" charset="0"/>
                <a:cs typeface="Arial" panose="020B0604020202020204" pitchFamily="34" charset="0"/>
              </a:rPr>
            </a:b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 plus, Jésus, le Fils bien-aimé de Dieu, avait la primauté sur tous les anges.</a:t>
            </a:r>
            <a:endParaRPr lang="fr-CH" dirty="0"/>
          </a:p>
        </p:txBody>
      </p:sp>
      <p:sp>
        <p:nvSpPr>
          <p:cNvPr id="3" name="ZoneTexte 2">
            <a:extLst>
              <a:ext uri="{FF2B5EF4-FFF2-40B4-BE49-F238E27FC236}">
                <a16:creationId xmlns:a16="http://schemas.microsoft.com/office/drawing/2014/main" id="{AE7460C0-16CA-B210-E179-B646631CB0FB}"/>
              </a:ext>
            </a:extLst>
          </p:cNvPr>
          <p:cNvSpPr txBox="1"/>
          <p:nvPr/>
        </p:nvSpPr>
        <p:spPr>
          <a:xfrm>
            <a:off x="1699491" y="4004823"/>
            <a:ext cx="9892145" cy="2215991"/>
          </a:xfrm>
          <a:prstGeom prst="rect">
            <a:avLst/>
          </a:prstGeom>
          <a:noFill/>
        </p:spPr>
        <p:txBody>
          <a:bodyPr wrap="square" rtlCol="0">
            <a:spAutoFit/>
          </a:bodyPr>
          <a:lstStyle/>
          <a:p>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Lucifer était jaloux de Jésus-Christ ; il l'enviait. </a:t>
            </a: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Cependant, quand tous les anges se prosternèrent devant Jésus pour reconnaître sa suprématie et son autorité légitime, </a:t>
            </a:r>
            <a:b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s'inclina avec eux ; mais son cœur était rempli de haine et d'envie. ...</a:t>
            </a:r>
          </a:p>
          <a:p>
            <a:br>
              <a:rPr lang="fr-CH" sz="2000" kern="1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CH" sz="2000" kern="100"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avait été grandement exalté, mais cela n'avait suscité chez lui ni la reconnaissance ni la louange envers le Créateur. Il aspirait au rang de Dieu lui-même... »</a:t>
            </a:r>
          </a:p>
          <a:p>
            <a:endParaRPr lang="fr-CH" dirty="0"/>
          </a:p>
        </p:txBody>
      </p:sp>
      <p:sp>
        <p:nvSpPr>
          <p:cNvPr id="4" name="ZoneTexte 3">
            <a:extLst>
              <a:ext uri="{FF2B5EF4-FFF2-40B4-BE49-F238E27FC236}">
                <a16:creationId xmlns:a16="http://schemas.microsoft.com/office/drawing/2014/main" id="{52F8FA7D-B67F-FC82-27A9-4247B339EFA4}"/>
              </a:ext>
            </a:extLst>
          </p:cNvPr>
          <p:cNvSpPr txBox="1"/>
          <p:nvPr/>
        </p:nvSpPr>
        <p:spPr>
          <a:xfrm>
            <a:off x="4008581" y="6220814"/>
            <a:ext cx="6169891" cy="369332"/>
          </a:xfrm>
          <a:prstGeom prst="rect">
            <a:avLst/>
          </a:prstGeom>
          <a:noFill/>
        </p:spPr>
        <p:txBody>
          <a:bodyPr wrap="square" rtlCol="0">
            <a:spAutoFit/>
          </a:bodyPr>
          <a:lstStyle/>
          <a:p>
            <a:pPr algn="ctr"/>
            <a:r>
              <a:rPr lang="fr-CH" sz="1800" kern="100" dirty="0">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(E. G. White,  </a:t>
            </a:r>
            <a:r>
              <a:rPr lang="fr-CH" sz="1800" i="1" kern="100" dirty="0">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L’Histoire de la rédemption</a:t>
            </a:r>
            <a:r>
              <a:rPr lang="fr-CH" sz="1800" kern="100" dirty="0">
                <a:solidFill>
                  <a:schemeClr val="tx1">
                    <a:lumMod val="85000"/>
                    <a:lumOff val="15000"/>
                  </a:schemeClr>
                </a:solidFill>
                <a:effectLst/>
                <a:latin typeface="Arial" panose="020B0604020202020204" pitchFamily="34" charset="0"/>
                <a:ea typeface="Arial" panose="020B0604020202020204" pitchFamily="34" charset="0"/>
                <a:cs typeface="Arial" panose="020B0604020202020204" pitchFamily="34" charset="0"/>
              </a:rPr>
              <a:t>, p. 11, 12, 15.)</a:t>
            </a:r>
            <a:endParaRPr lang="fr-CH" dirty="0">
              <a:solidFill>
                <a:schemeClr val="tx1">
                  <a:lumMod val="85000"/>
                  <a:lumOff val="15000"/>
                </a:schemeClr>
              </a:solidFill>
            </a:endParaRPr>
          </a:p>
        </p:txBody>
      </p:sp>
      <p:pic>
        <p:nvPicPr>
          <p:cNvPr id="5" name="Picture 2" descr="Lucifer, dessin animé de Lucifer Fond d'écran de téléphone HD | Pxfuel">
            <a:extLst>
              <a:ext uri="{FF2B5EF4-FFF2-40B4-BE49-F238E27FC236}">
                <a16:creationId xmlns:a16="http://schemas.microsoft.com/office/drawing/2014/main" id="{3FB684CD-37EE-B064-ACB3-52CAC1C06AD4}"/>
              </a:ext>
            </a:extLst>
          </p:cNvPr>
          <p:cNvPicPr>
            <a:picLocks noChangeAspect="1" noChangeArrowheads="1"/>
          </p:cNvPicPr>
          <p:nvPr/>
        </p:nvPicPr>
        <p:blipFill>
          <a:blip r:embed="rId2">
            <a:clrChange>
              <a:clrFrom>
                <a:srgbClr val="352F2F"/>
              </a:clrFrom>
              <a:clrTo>
                <a:srgbClr val="352F2F">
                  <a:alpha val="0"/>
                </a:srgbClr>
              </a:clrTo>
            </a:clrChange>
            <a:extLst>
              <a:ext uri="{28A0092B-C50C-407E-A947-70E740481C1C}">
                <a14:useLocalDpi xmlns:a14="http://schemas.microsoft.com/office/drawing/2010/main" val="0"/>
              </a:ext>
            </a:extLst>
          </a:blip>
          <a:srcRect/>
          <a:stretch>
            <a:fillRect/>
          </a:stretch>
        </p:blipFill>
        <p:spPr bwMode="auto">
          <a:xfrm>
            <a:off x="858981" y="1107021"/>
            <a:ext cx="1455644" cy="2587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3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1272988" y="15809"/>
            <a:ext cx="9103773" cy="646331"/>
          </a:xfrm>
          <a:prstGeom prst="rect">
            <a:avLst/>
          </a:prstGeom>
          <a:noFill/>
        </p:spPr>
        <p:txBody>
          <a:bodyPr wrap="square">
            <a:spAutoFit/>
          </a:bodyPr>
          <a:lstStyle/>
          <a:p>
            <a:pPr algn="ctr"/>
            <a:r>
              <a:rPr lang="fr-CH"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rébellion au ciel</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1" y="586977"/>
            <a:ext cx="12102352" cy="769441"/>
          </a:xfrm>
          <a:prstGeom prst="rect">
            <a:avLst/>
          </a:prstGeom>
          <a:noFill/>
        </p:spPr>
        <p:txBody>
          <a:bodyPr wrap="square">
            <a:spAutoFit/>
          </a:bodyPr>
          <a:lstStyle/>
          <a:p>
            <a:pPr algn="ctr"/>
            <a:r>
              <a:rPr lang="fr-CH" sz="22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Sa queue entraînait le tiers des étoiles du ciel ; </a:t>
            </a:r>
            <a:br>
              <a:rPr lang="fr-CH" sz="22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br>
            <a:r>
              <a:rPr lang="fr-CH" sz="22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il les jeta sur la terre. » </a:t>
            </a:r>
            <a:r>
              <a:rPr lang="fr-CH" sz="160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(Apocalypse 12.4a)</a:t>
            </a:r>
            <a:endParaRPr lang="es-ES" sz="160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D1A84429-C2F7-99B2-7FEC-D4C287892965}"/>
              </a:ext>
            </a:extLst>
          </p:cNvPr>
          <p:cNvSpPr txBox="1"/>
          <p:nvPr/>
        </p:nvSpPr>
        <p:spPr>
          <a:xfrm>
            <a:off x="806824" y="1477748"/>
            <a:ext cx="8132185" cy="1323439"/>
          </a:xfrm>
          <a:prstGeom prst="rect">
            <a:avLst/>
          </a:prstGeom>
          <a:noFill/>
        </p:spPr>
        <p:txBody>
          <a:bodyPr wrap="square" rtlCol="0">
            <a:spAutoFit/>
          </a:bodyPr>
          <a:lstStyle/>
          <a:p>
            <a:pPr>
              <a:spcBef>
                <a:spcPts val="600"/>
              </a:spcBef>
            </a:pPr>
            <a:r>
              <a:rPr lang="fr-CH" sz="2000" b="1" dirty="0"/>
              <a:t>Dans son désir d'usurper le trône du Ciel, Lucifer a semé le doute chez les anges quant à la justice du gouvernement divin. </a:t>
            </a:r>
            <a:br>
              <a:rPr lang="fr-CH" sz="2000" b="1" dirty="0"/>
            </a:b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N'étaient-ils pas tous libres ? Pourquoi se soumettre à des lois dures et, peut-être, injustes ou capricieuses ?</a:t>
            </a:r>
          </a:p>
        </p:txBody>
      </p:sp>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206463" y="1729666"/>
            <a:ext cx="2489675" cy="212666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103986" y="4448273"/>
            <a:ext cx="8592152" cy="1056379"/>
          </a:xfrm>
          <a:prstGeom prst="rect">
            <a:avLst/>
          </a:prstGeom>
          <a:noFill/>
        </p:spPr>
        <p:txBody>
          <a:bodyPr wrap="square">
            <a:spAutoFit/>
          </a:bodyPr>
          <a:lstStyle/>
          <a:p>
            <a:pPr>
              <a:lnSpc>
                <a:spcPct val="107000"/>
              </a:lnSpc>
              <a:spcAft>
                <a:spcPts val="800"/>
              </a:spcAft>
            </a:pP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La rébellion devient un conflit ouvert, une guerre où chaque ange doit prendre sa décision. </a:t>
            </a: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1/3</a:t>
            </a:r>
            <a:r>
              <a:rPr lang="fr-CH" sz="2000" kern="100" dirty="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 </a:t>
            </a: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des anges suivirent Satan, tandis que les autres restèrent fidèles à Dieu</a:t>
            </a:r>
            <a:r>
              <a:rPr lang="fr-CH" sz="2000" kern="100" dirty="0">
                <a:solidFill>
                  <a:srgbClr val="0000CC"/>
                </a:solidFill>
                <a:latin typeface="Arial" panose="020B0604020202020204" pitchFamily="34" charset="0"/>
                <a:ea typeface="Arial" panose="020B0604020202020204" pitchFamily="34" charset="0"/>
                <a:cs typeface="Arial" panose="020B0604020202020204" pitchFamily="34" charset="0"/>
              </a:rPr>
              <a:t> </a:t>
            </a: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(Apocalypse 12.4a).</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8739" y="3047719"/>
            <a:ext cx="2985150" cy="1975467"/>
          </a:xfrm>
          <a:prstGeom prst="rect">
            <a:avLst/>
          </a:prstGeom>
          <a:ln>
            <a:noFill/>
          </a:ln>
          <a:effectLst>
            <a:outerShdw blurRad="292100" dist="139700" dir="2700000" algn="tl" rotWithShape="0">
              <a:srgbClr val="333333">
                <a:alpha val="65000"/>
              </a:srgb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584590" y="2954077"/>
            <a:ext cx="4933174" cy="1385700"/>
          </a:xfrm>
          <a:prstGeom prst="rect">
            <a:avLst/>
          </a:prstGeom>
          <a:noFill/>
        </p:spPr>
        <p:txBody>
          <a:bodyPr wrap="square">
            <a:spAutoFit/>
          </a:bodyPr>
          <a:lstStyle/>
          <a:p>
            <a:pPr algn="ctr">
              <a:lnSpc>
                <a:spcPct val="107000"/>
              </a:lnSpc>
              <a:spcAft>
                <a:spcPts val="800"/>
              </a:spcAft>
            </a:pP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Lucifer est devenu Satan, l'accusateur </a:t>
            </a: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(Apocalypse 12.10 ; Job 1.6, 9-10). </a:t>
            </a:r>
            <a:br>
              <a:rPr lang="fr-CH" sz="2000" kern="100" dirty="0">
                <a:solidFill>
                  <a:srgbClr val="80340D"/>
                </a:solidFill>
                <a:latin typeface="Arial" panose="020B0604020202020204" pitchFamily="34" charset="0"/>
                <a:ea typeface="Arial" panose="020B0604020202020204" pitchFamily="34" charset="0"/>
                <a:cs typeface="Arial" panose="020B0604020202020204" pitchFamily="34" charset="0"/>
              </a:rPr>
            </a:b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Il a rejeté tous les appels aimants de Dieu pour qu'il change d'attitude.</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BA1DA002-89D6-5038-2506-9CA02A5AAE19}"/>
              </a:ext>
            </a:extLst>
          </p:cNvPr>
          <p:cNvSpPr txBox="1"/>
          <p:nvPr/>
        </p:nvSpPr>
        <p:spPr>
          <a:xfrm>
            <a:off x="977153" y="5670741"/>
            <a:ext cx="10996892" cy="1056379"/>
          </a:xfrm>
          <a:prstGeom prst="rect">
            <a:avLst/>
          </a:prstGeom>
          <a:noFill/>
        </p:spPr>
        <p:txBody>
          <a:bodyPr wrap="square">
            <a:spAutoFit/>
          </a:bodyPr>
          <a:lstStyle/>
          <a:p>
            <a:pPr>
              <a:lnSpc>
                <a:spcPct val="107000"/>
              </a:lnSpc>
              <a:spcAft>
                <a:spcPts val="800"/>
              </a:spcAft>
            </a:pPr>
            <a:r>
              <a:rPr lang="fr-CH" sz="2000" kern="100" dirty="0">
                <a:solidFill>
                  <a:srgbClr val="0000CC"/>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Aujourd'hui, la guerre continue. Satan est toujours actif. Il essaie d'entraîner chaque personne dans la rébellion contre Dieu. Il n'y a que deux camps. Ceux qui veulent obéir à la loi de Dieu ou ceux qui la rejettent. Le choix nous appartient </a:t>
            </a:r>
            <a:r>
              <a:rPr lang="fr-CH" sz="2000" kern="100" dirty="0">
                <a:solidFill>
                  <a:srgbClr val="80340D"/>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(Deutéronome 30.11, 16, 19 ; Josué 24.15).</a:t>
            </a:r>
            <a:endParaRPr lang="fr-CH" sz="20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ppt_h/2"/>
                                          </p:val>
                                        </p:tav>
                                        <p:tav tm="100000">
                                          <p:val>
                                            <p:strVal val="#ppt_y"/>
                                          </p:val>
                                        </p:tav>
                                      </p:tavLst>
                                    </p:anim>
                                    <p:anim calcmode="lin" valueType="num">
                                      <p:cBhvr>
                                        <p:cTn id="45" dur="500" fill="hold"/>
                                        <p:tgtEl>
                                          <p:spTgt spid="16"/>
                                        </p:tgtEl>
                                        <p:attrNameLst>
                                          <p:attrName>ppt_w</p:attrName>
                                        </p:attrNameLst>
                                      </p:cBhvr>
                                      <p:tavLst>
                                        <p:tav tm="0">
                                          <p:val>
                                            <p:strVal val="#ppt_w"/>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9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1476</TotalTime>
  <Words>3691</Words>
  <Application>Microsoft Office PowerPoint</Application>
  <PresentationFormat>Panorámica</PresentationFormat>
  <Paragraphs>133</Paragraphs>
  <Slides>21</Slides>
  <Notes>6</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21</vt:i4>
      </vt:variant>
    </vt:vector>
  </HeadingPairs>
  <TitlesOfParts>
    <vt:vector size="33" baseType="lpstr">
      <vt:lpstr>Calibri</vt:lpstr>
      <vt:lpstr>Aptos</vt:lpstr>
      <vt:lpstr>Comic Sans MS</vt:lpstr>
      <vt:lpstr>Brush Script MT</vt:lpstr>
      <vt:lpstr>Wingdings</vt:lpstr>
      <vt:lpstr>Constantia</vt:lpstr>
      <vt:lpstr>Arial</vt:lpstr>
      <vt:lpstr>Calibri Light</vt:lpstr>
      <vt:lpstr>Aptos Display</vt:lpstr>
      <vt:lpstr>Tema de Office</vt:lpstr>
      <vt:lpstr>1_Tema de Office</vt:lpstr>
      <vt:lpstr>19_Thème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93</cp:revision>
  <dcterms:created xsi:type="dcterms:W3CDTF">2024-03-24T10:47:51Z</dcterms:created>
  <dcterms:modified xsi:type="dcterms:W3CDTF">2024-04-02T06:49:03Z</dcterms:modified>
</cp:coreProperties>
</file>