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Lst>
  <p:sldIdLst>
    <p:sldId id="278" r:id="rId4"/>
    <p:sldId id="270" r:id="rId5"/>
    <p:sldId id="257" r:id="rId6"/>
    <p:sldId id="258" r:id="rId7"/>
    <p:sldId id="259" r:id="rId8"/>
    <p:sldId id="260" r:id="rId9"/>
    <p:sldId id="276" r:id="rId10"/>
    <p:sldId id="262" r:id="rId11"/>
    <p:sldId id="263" r:id="rId12"/>
    <p:sldId id="274" r:id="rId13"/>
    <p:sldId id="277" r:id="rId14"/>
    <p:sldId id="271" r:id="rId15"/>
    <p:sldId id="272" r:id="rId16"/>
    <p:sldId id="1018" r:id="rId17"/>
  </p:sldIdLst>
  <p:sldSz cx="12192000" cy="6858000"/>
  <p:notesSz cx="6858000" cy="9144000"/>
  <p:embeddedFontLst>
    <p:embeddedFont>
      <p:font typeface="Brush Script MT" panose="03060802040406070304" pitchFamily="66" charset="0"/>
      <p:italic r:id="rId18"/>
    </p:embeddedFont>
    <p:embeddedFont>
      <p:font typeface="Comic Sans MS" panose="030F0702030302020204" pitchFamily="66" charset="0"/>
      <p:regular r:id="rId19"/>
      <p:bold r:id="rId20"/>
      <p:italic r:id="rId21"/>
      <p:boldItalic r:id="rId22"/>
    </p:embeddedFont>
    <p:embeddedFont>
      <p:font typeface="Constantia" panose="02030602050306030303" pitchFamily="18" charset="0"/>
      <p:regular r:id="rId23"/>
      <p:bold r:id="rId24"/>
      <p:italic r:id="rId25"/>
      <p:boldItalic r:id="rId26"/>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A4"/>
    <a:srgbClr val="00FFFF"/>
    <a:srgbClr val="E18B61"/>
    <a:srgbClr val="73CDD1"/>
    <a:srgbClr val="E6E7D5"/>
    <a:srgbClr val="889FB8"/>
    <a:srgbClr val="99A0A7"/>
    <a:srgbClr val="A0DDE0"/>
    <a:srgbClr val="4740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181" autoAdjust="0"/>
  </p:normalViewPr>
  <p:slideViewPr>
    <p:cSldViewPr snapToGrid="0">
      <p:cViewPr varScale="1">
        <p:scale>
          <a:sx n="100" d="100"/>
          <a:sy n="100" d="100"/>
        </p:scale>
        <p:origin x="168" y="9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DA4875-3509-4BD2-1283-82D27DF4EE8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2FF61C5-B525-29F5-22A8-36CEA36C4E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1247233-5F94-AFB2-95AB-7C459B12537C}"/>
              </a:ext>
            </a:extLst>
          </p:cNvPr>
          <p:cNvSpPr>
            <a:spLocks noGrp="1"/>
          </p:cNvSpPr>
          <p:nvPr>
            <p:ph type="dt" sz="half" idx="10"/>
          </p:nvPr>
        </p:nvSpPr>
        <p:spPr/>
        <p:txBody>
          <a:bodyPr/>
          <a:lstStyle/>
          <a:p>
            <a:fld id="{FE2B7CA8-529F-44B7-914D-1B87AC336B9D}" type="datetimeFigureOut">
              <a:rPr lang="es-ES" smtClean="0"/>
              <a:t>16/04/2024</a:t>
            </a:fld>
            <a:endParaRPr lang="es-ES"/>
          </a:p>
        </p:txBody>
      </p:sp>
      <p:sp>
        <p:nvSpPr>
          <p:cNvPr id="5" name="Marcador de pie de página 4">
            <a:extLst>
              <a:ext uri="{FF2B5EF4-FFF2-40B4-BE49-F238E27FC236}">
                <a16:creationId xmlns:a16="http://schemas.microsoft.com/office/drawing/2014/main" id="{1AE7660D-A579-6F22-2D2D-5E46BA9DB9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BABF3EA-4BB7-DE2E-C204-41E485E1F1B0}"/>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32090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CF4F8-50BE-AD5E-942F-CD19BD9CE20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79A7E9E-E77F-0C08-3E70-F258FDB4DBB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3CB7A9-25CC-71B2-B9AF-FE890E14A2A9}"/>
              </a:ext>
            </a:extLst>
          </p:cNvPr>
          <p:cNvSpPr>
            <a:spLocks noGrp="1"/>
          </p:cNvSpPr>
          <p:nvPr>
            <p:ph type="dt" sz="half" idx="10"/>
          </p:nvPr>
        </p:nvSpPr>
        <p:spPr/>
        <p:txBody>
          <a:bodyPr/>
          <a:lstStyle/>
          <a:p>
            <a:fld id="{FE2B7CA8-529F-44B7-914D-1B87AC336B9D}" type="datetimeFigureOut">
              <a:rPr lang="es-ES" smtClean="0"/>
              <a:t>16/04/2024</a:t>
            </a:fld>
            <a:endParaRPr lang="es-ES"/>
          </a:p>
        </p:txBody>
      </p:sp>
      <p:sp>
        <p:nvSpPr>
          <p:cNvPr id="5" name="Marcador de pie de página 4">
            <a:extLst>
              <a:ext uri="{FF2B5EF4-FFF2-40B4-BE49-F238E27FC236}">
                <a16:creationId xmlns:a16="http://schemas.microsoft.com/office/drawing/2014/main" id="{26356C2B-8A08-F0FE-4A57-A8768D547FF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71FB862-053A-B816-FF53-12FDCF675A76}"/>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78559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06650D8-FEB3-B2E0-A590-87BDF1B0F7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39E184A-8D68-4AB6-530E-19F2A77F8D7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5F93E-FF3F-73A2-04A5-DC1BB0F4208A}"/>
              </a:ext>
            </a:extLst>
          </p:cNvPr>
          <p:cNvSpPr>
            <a:spLocks noGrp="1"/>
          </p:cNvSpPr>
          <p:nvPr>
            <p:ph type="dt" sz="half" idx="10"/>
          </p:nvPr>
        </p:nvSpPr>
        <p:spPr/>
        <p:txBody>
          <a:bodyPr/>
          <a:lstStyle/>
          <a:p>
            <a:fld id="{FE2B7CA8-529F-44B7-914D-1B87AC336B9D}" type="datetimeFigureOut">
              <a:rPr lang="es-ES" smtClean="0"/>
              <a:t>16/04/2024</a:t>
            </a:fld>
            <a:endParaRPr lang="es-ES"/>
          </a:p>
        </p:txBody>
      </p:sp>
      <p:sp>
        <p:nvSpPr>
          <p:cNvPr id="5" name="Marcador de pie de página 4">
            <a:extLst>
              <a:ext uri="{FF2B5EF4-FFF2-40B4-BE49-F238E27FC236}">
                <a16:creationId xmlns:a16="http://schemas.microsoft.com/office/drawing/2014/main" id="{38FDEFCB-E941-6715-79E1-23134197FC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9C0A85-62B3-98CC-A894-73EDE9714D55}"/>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266042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16/04/2024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6630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16/04/2024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86764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16/04/2024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17654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16/04/2024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66926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16/04/2024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1283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16/04/2024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69540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16/04/2024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09000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16/04/2024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87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6D02D1-98AC-907E-DB67-81D02DDBC7F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E57DBC6-6127-54C6-5A1D-106A0C4947F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CA1E45-0F13-5D8E-104F-73A56785E7E2}"/>
              </a:ext>
            </a:extLst>
          </p:cNvPr>
          <p:cNvSpPr>
            <a:spLocks noGrp="1"/>
          </p:cNvSpPr>
          <p:nvPr>
            <p:ph type="dt" sz="half" idx="10"/>
          </p:nvPr>
        </p:nvSpPr>
        <p:spPr/>
        <p:txBody>
          <a:bodyPr/>
          <a:lstStyle/>
          <a:p>
            <a:fld id="{FE2B7CA8-529F-44B7-914D-1B87AC336B9D}" type="datetimeFigureOut">
              <a:rPr lang="es-ES" smtClean="0"/>
              <a:t>16/04/2024</a:t>
            </a:fld>
            <a:endParaRPr lang="es-ES"/>
          </a:p>
        </p:txBody>
      </p:sp>
      <p:sp>
        <p:nvSpPr>
          <p:cNvPr id="5" name="Marcador de pie de página 4">
            <a:extLst>
              <a:ext uri="{FF2B5EF4-FFF2-40B4-BE49-F238E27FC236}">
                <a16:creationId xmlns:a16="http://schemas.microsoft.com/office/drawing/2014/main" id="{D425B6D7-9228-B9D2-65BF-F59493BF773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795A6-9936-8A4A-7437-DEFC834878F5}"/>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66244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16/04/2024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3375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16/04/2024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77212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16/04/2024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89437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2C37C4A-2EE8-4A23-B6A8-C3EB980B9B0E}" type="datetimeFigureOut">
              <a:rPr lang="es-ES" smtClean="0"/>
              <a:t>16/04/2024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1338997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2C37C4A-2EE8-4A23-B6A8-C3EB980B9B0E}" type="datetimeFigureOut">
              <a:rPr lang="es-ES" smtClean="0"/>
              <a:t>16/04/2024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3782120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2"/>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2C37C4A-2EE8-4A23-B6A8-C3EB980B9B0E}" type="datetimeFigureOut">
              <a:rPr lang="es-ES" smtClean="0"/>
              <a:t>16/04/2024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27082457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1" y="1825625"/>
            <a:ext cx="5181600" cy="435133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1" y="1825625"/>
            <a:ext cx="5181600" cy="435133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2C37C4A-2EE8-4A23-B6A8-C3EB980B9B0E}" type="datetimeFigureOut">
              <a:rPr lang="es-ES" smtClean="0"/>
              <a:t>16/04/2024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3624813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9"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2"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2C37C4A-2EE8-4A23-B6A8-C3EB980B9B0E}" type="datetimeFigureOut">
              <a:rPr lang="es-ES" smtClean="0"/>
              <a:t>16/04/2024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4484705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2C37C4A-2EE8-4A23-B6A8-C3EB980B9B0E}" type="datetimeFigureOut">
              <a:rPr lang="es-ES" smtClean="0"/>
              <a:t>16/04/2024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16620870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37C4A-2EE8-4A23-B6A8-C3EB980B9B0E}" type="datetimeFigureOut">
              <a:rPr lang="es-ES" smtClean="0"/>
              <a:t>16/04/2024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259959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E5F51-9F05-17AC-220C-4A91FABBC42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5AE5D7A-3CA5-5C7A-F7E0-42064D15C3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A43AF69-973E-7058-1E1B-10DE9A212156}"/>
              </a:ext>
            </a:extLst>
          </p:cNvPr>
          <p:cNvSpPr>
            <a:spLocks noGrp="1"/>
          </p:cNvSpPr>
          <p:nvPr>
            <p:ph type="dt" sz="half" idx="10"/>
          </p:nvPr>
        </p:nvSpPr>
        <p:spPr/>
        <p:txBody>
          <a:bodyPr/>
          <a:lstStyle/>
          <a:p>
            <a:fld id="{FE2B7CA8-529F-44B7-914D-1B87AC336B9D}" type="datetimeFigureOut">
              <a:rPr lang="es-ES" smtClean="0"/>
              <a:t>16/04/2024</a:t>
            </a:fld>
            <a:endParaRPr lang="es-ES"/>
          </a:p>
        </p:txBody>
      </p:sp>
      <p:sp>
        <p:nvSpPr>
          <p:cNvPr id="5" name="Marcador de pie de página 4">
            <a:extLst>
              <a:ext uri="{FF2B5EF4-FFF2-40B4-BE49-F238E27FC236}">
                <a16:creationId xmlns:a16="http://schemas.microsoft.com/office/drawing/2014/main" id="{581F33F7-852D-A6CB-24FE-9C7FEA52BA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903162C-4C0B-2482-88B7-DB52B496F099}"/>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32079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9"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9" y="987429"/>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9" y="2057401"/>
            <a:ext cx="3932239"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2C37C4A-2EE8-4A23-B6A8-C3EB980B9B0E}" type="datetimeFigureOut">
              <a:rPr lang="es-ES" smtClean="0"/>
              <a:t>16/04/2024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2818981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9"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9" y="987429"/>
            <a:ext cx="6172201"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9" y="2057401"/>
            <a:ext cx="3932239"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2C37C4A-2EE8-4A23-B6A8-C3EB980B9B0E}" type="datetimeFigureOut">
              <a:rPr lang="es-ES" smtClean="0"/>
              <a:t>16/04/2024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1260677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2C37C4A-2EE8-4A23-B6A8-C3EB980B9B0E}" type="datetimeFigureOut">
              <a:rPr lang="es-ES" smtClean="0"/>
              <a:t>16/04/2024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1748178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7"/>
            <a:ext cx="2628900" cy="5811839"/>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2" y="365127"/>
            <a:ext cx="7734300" cy="581183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2C37C4A-2EE8-4A23-B6A8-C3EB980B9B0E}" type="datetimeFigureOut">
              <a:rPr lang="es-ES" smtClean="0"/>
              <a:t>16/04/2024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3781478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DC481E-9019-B80B-7F80-0886A814ED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2F21D96-B4A8-4F22-6785-16836A97AE2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0121BD8-1CF2-E04E-FCB8-D5D655DBCD8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887FC19-DE6A-E03F-6C7C-3862D6F36252}"/>
              </a:ext>
            </a:extLst>
          </p:cNvPr>
          <p:cNvSpPr>
            <a:spLocks noGrp="1"/>
          </p:cNvSpPr>
          <p:nvPr>
            <p:ph type="dt" sz="half" idx="10"/>
          </p:nvPr>
        </p:nvSpPr>
        <p:spPr/>
        <p:txBody>
          <a:bodyPr/>
          <a:lstStyle/>
          <a:p>
            <a:fld id="{FE2B7CA8-529F-44B7-914D-1B87AC336B9D}" type="datetimeFigureOut">
              <a:rPr lang="es-ES" smtClean="0"/>
              <a:t>16/04/2024</a:t>
            </a:fld>
            <a:endParaRPr lang="es-ES"/>
          </a:p>
        </p:txBody>
      </p:sp>
      <p:sp>
        <p:nvSpPr>
          <p:cNvPr id="6" name="Marcador de pie de página 5">
            <a:extLst>
              <a:ext uri="{FF2B5EF4-FFF2-40B4-BE49-F238E27FC236}">
                <a16:creationId xmlns:a16="http://schemas.microsoft.com/office/drawing/2014/main" id="{B330F905-9B60-BA4A-2FAD-EB0DA07823B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C1579DC-30D5-CC44-9DB7-DE8E399C2B48}"/>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358816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75EA8-360A-3720-EA8C-96A0468504A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C9DFECC-49D6-E4C3-96E8-CD2AC6FDB7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3F34A63-F946-6304-3349-CCD4854D57C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68C1A0A-A038-54AC-9805-F1985846D0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EE370B3-7576-9224-3957-17DF71F41A7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162E755-4B53-354D-CE3A-F5FF8777A791}"/>
              </a:ext>
            </a:extLst>
          </p:cNvPr>
          <p:cNvSpPr>
            <a:spLocks noGrp="1"/>
          </p:cNvSpPr>
          <p:nvPr>
            <p:ph type="dt" sz="half" idx="10"/>
          </p:nvPr>
        </p:nvSpPr>
        <p:spPr/>
        <p:txBody>
          <a:bodyPr/>
          <a:lstStyle/>
          <a:p>
            <a:fld id="{FE2B7CA8-529F-44B7-914D-1B87AC336B9D}" type="datetimeFigureOut">
              <a:rPr lang="es-ES" smtClean="0"/>
              <a:t>16/04/2024</a:t>
            </a:fld>
            <a:endParaRPr lang="es-ES"/>
          </a:p>
        </p:txBody>
      </p:sp>
      <p:sp>
        <p:nvSpPr>
          <p:cNvPr id="8" name="Marcador de pie de página 7">
            <a:extLst>
              <a:ext uri="{FF2B5EF4-FFF2-40B4-BE49-F238E27FC236}">
                <a16:creationId xmlns:a16="http://schemas.microsoft.com/office/drawing/2014/main" id="{7C853014-052F-B0F3-2E19-0105D8EBD8D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874040-5DBD-6F97-3653-0DC2024DBE49}"/>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6206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438088-AFD6-6406-E6E6-70678F554DE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40DF3F4-3DD2-B949-778E-217F39691CF1}"/>
              </a:ext>
            </a:extLst>
          </p:cNvPr>
          <p:cNvSpPr>
            <a:spLocks noGrp="1"/>
          </p:cNvSpPr>
          <p:nvPr>
            <p:ph type="dt" sz="half" idx="10"/>
          </p:nvPr>
        </p:nvSpPr>
        <p:spPr/>
        <p:txBody>
          <a:bodyPr/>
          <a:lstStyle/>
          <a:p>
            <a:fld id="{FE2B7CA8-529F-44B7-914D-1B87AC336B9D}" type="datetimeFigureOut">
              <a:rPr lang="es-ES" smtClean="0"/>
              <a:t>16/04/2024</a:t>
            </a:fld>
            <a:endParaRPr lang="es-ES"/>
          </a:p>
        </p:txBody>
      </p:sp>
      <p:sp>
        <p:nvSpPr>
          <p:cNvPr id="4" name="Marcador de pie de página 3">
            <a:extLst>
              <a:ext uri="{FF2B5EF4-FFF2-40B4-BE49-F238E27FC236}">
                <a16:creationId xmlns:a16="http://schemas.microsoft.com/office/drawing/2014/main" id="{326E3D5A-183F-081E-8A81-720EA5B375C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40C4C70-890E-6B64-AC2F-64010979BAC5}"/>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274711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BBF016B-0BCF-DA07-CBBE-733012FD3035}"/>
              </a:ext>
            </a:extLst>
          </p:cNvPr>
          <p:cNvSpPr>
            <a:spLocks noGrp="1"/>
          </p:cNvSpPr>
          <p:nvPr>
            <p:ph type="dt" sz="half" idx="10"/>
          </p:nvPr>
        </p:nvSpPr>
        <p:spPr/>
        <p:txBody>
          <a:bodyPr/>
          <a:lstStyle/>
          <a:p>
            <a:fld id="{FE2B7CA8-529F-44B7-914D-1B87AC336B9D}" type="datetimeFigureOut">
              <a:rPr lang="es-ES" smtClean="0"/>
              <a:t>16/04/2024</a:t>
            </a:fld>
            <a:endParaRPr lang="es-ES"/>
          </a:p>
        </p:txBody>
      </p:sp>
      <p:sp>
        <p:nvSpPr>
          <p:cNvPr id="3" name="Marcador de pie de página 2">
            <a:extLst>
              <a:ext uri="{FF2B5EF4-FFF2-40B4-BE49-F238E27FC236}">
                <a16:creationId xmlns:a16="http://schemas.microsoft.com/office/drawing/2014/main" id="{DD362595-A6C0-C5C0-3D43-246479BE246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B2F8EF4-83E7-1782-8E41-27AFE493BBD6}"/>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295323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792D27-420A-7038-E8FB-F3A5D109C16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758E3D-4263-849D-38C4-6C247A4AE3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53A75DA-F451-0DB1-B1D3-F4FBA59F3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B6A437-8EE1-BF5B-96DD-AC7F9D8C9294}"/>
              </a:ext>
            </a:extLst>
          </p:cNvPr>
          <p:cNvSpPr>
            <a:spLocks noGrp="1"/>
          </p:cNvSpPr>
          <p:nvPr>
            <p:ph type="dt" sz="half" idx="10"/>
          </p:nvPr>
        </p:nvSpPr>
        <p:spPr/>
        <p:txBody>
          <a:bodyPr/>
          <a:lstStyle/>
          <a:p>
            <a:fld id="{FE2B7CA8-529F-44B7-914D-1B87AC336B9D}" type="datetimeFigureOut">
              <a:rPr lang="es-ES" smtClean="0"/>
              <a:t>16/04/2024</a:t>
            </a:fld>
            <a:endParaRPr lang="es-ES"/>
          </a:p>
        </p:txBody>
      </p:sp>
      <p:sp>
        <p:nvSpPr>
          <p:cNvPr id="6" name="Marcador de pie de página 5">
            <a:extLst>
              <a:ext uri="{FF2B5EF4-FFF2-40B4-BE49-F238E27FC236}">
                <a16:creationId xmlns:a16="http://schemas.microsoft.com/office/drawing/2014/main" id="{DC5B2752-3C9E-A160-75ED-71FF9ED8FC4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4CD5066-D290-1CAA-E3C9-D4E8C3A5C09B}"/>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428758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6F3BCA-865E-29E7-68A0-E83AF571A2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0F3C2CD-3FCA-662A-E837-8A83070B1F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4FA65AC-2B34-DEFF-7363-D643E740D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1760E6B-1196-786B-B993-CF193C99D6F9}"/>
              </a:ext>
            </a:extLst>
          </p:cNvPr>
          <p:cNvSpPr>
            <a:spLocks noGrp="1"/>
          </p:cNvSpPr>
          <p:nvPr>
            <p:ph type="dt" sz="half" idx="10"/>
          </p:nvPr>
        </p:nvSpPr>
        <p:spPr/>
        <p:txBody>
          <a:bodyPr/>
          <a:lstStyle/>
          <a:p>
            <a:fld id="{FE2B7CA8-529F-44B7-914D-1B87AC336B9D}" type="datetimeFigureOut">
              <a:rPr lang="es-ES" smtClean="0"/>
              <a:t>16/04/2024</a:t>
            </a:fld>
            <a:endParaRPr lang="es-ES"/>
          </a:p>
        </p:txBody>
      </p:sp>
      <p:sp>
        <p:nvSpPr>
          <p:cNvPr id="6" name="Marcador de pie de página 5">
            <a:extLst>
              <a:ext uri="{FF2B5EF4-FFF2-40B4-BE49-F238E27FC236}">
                <a16:creationId xmlns:a16="http://schemas.microsoft.com/office/drawing/2014/main" id="{2D1625B5-4CAC-BCC9-CD3B-2CE86F9E075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E98DF28-1991-1E55-5771-4DC99E741367}"/>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338134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B337231-0C0F-8765-07C7-48D3A73F93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51BF194-C620-E49D-C801-2ECBA229A6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F70D5E7-8BE0-F98C-3C72-BA4B3196A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2B7CA8-529F-44B7-914D-1B87AC336B9D}" type="datetimeFigureOut">
              <a:rPr lang="es-ES" smtClean="0"/>
              <a:t>16/04/2024</a:t>
            </a:fld>
            <a:endParaRPr lang="es-ES"/>
          </a:p>
        </p:txBody>
      </p:sp>
      <p:sp>
        <p:nvSpPr>
          <p:cNvPr id="5" name="Marcador de pie de página 4">
            <a:extLst>
              <a:ext uri="{FF2B5EF4-FFF2-40B4-BE49-F238E27FC236}">
                <a16:creationId xmlns:a16="http://schemas.microsoft.com/office/drawing/2014/main" id="{F7CA03FD-F10C-51DC-A13D-55EA4A5752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48E19F6-8C13-DEF6-9A4D-2C8EA5E1FC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2AFCEE-77AA-43A3-B1CE-268EBBAB9D06}" type="slidenum">
              <a:rPr lang="es-ES" smtClean="0"/>
              <a:t>‹Nº›</a:t>
            </a:fld>
            <a:endParaRPr lang="es-ES"/>
          </a:p>
        </p:txBody>
      </p:sp>
    </p:spTree>
    <p:extLst>
      <p:ext uri="{BB962C8B-B14F-4D97-AF65-F5344CB8AC3E}">
        <p14:creationId xmlns:p14="http://schemas.microsoft.com/office/powerpoint/2010/main" val="1111187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16/04/2024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341997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1" y="1825625"/>
            <a:ext cx="10515600" cy="435133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37C4A-2EE8-4A23-B6A8-C3EB980B9B0E}" type="datetimeFigureOut">
              <a:rPr lang="es-ES" smtClean="0"/>
              <a:t>16/04/2024</a:t>
            </a:fld>
            <a:endParaRPr lang="es-ES"/>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3B0F6-5E8A-4934-B9A5-891E82738135}" type="slidenum">
              <a:rPr lang="es-ES" smtClean="0"/>
              <a:t>‹Nº›</a:t>
            </a:fld>
            <a:endParaRPr lang="es-ES"/>
          </a:p>
        </p:txBody>
      </p:sp>
    </p:spTree>
    <p:extLst>
      <p:ext uri="{BB962C8B-B14F-4D97-AF65-F5344CB8AC3E}">
        <p14:creationId xmlns:p14="http://schemas.microsoft.com/office/powerpoint/2010/main" val="34392309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jp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microsoft.com/office/2007/relationships/hdphoto" Target="../media/hdphoto1.wdp"/><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5138B80-96FB-BEFA-D2B7-BF74EEA1E75F}"/>
              </a:ext>
            </a:extLst>
          </p:cNvPr>
          <p:cNvSpPr txBox="1"/>
          <p:nvPr/>
        </p:nvSpPr>
        <p:spPr>
          <a:xfrm>
            <a:off x="2149642" y="517690"/>
            <a:ext cx="7892716" cy="3438294"/>
          </a:xfrm>
          <a:prstGeom prst="rect">
            <a:avLst/>
          </a:prstGeom>
          <a:noFill/>
        </p:spPr>
        <p:txBody>
          <a:bodyPr wrap="square" rtlCol="0">
            <a:prstTxWarp prst="textFadeDown">
              <a:avLst>
                <a:gd name="adj" fmla="val 17290"/>
              </a:avLst>
            </a:prstTxWarp>
            <a:spAutoFit/>
          </a:bodyPr>
          <a:lstStyle/>
          <a:p>
            <a:pPr>
              <a:lnSpc>
                <a:spcPct val="107000"/>
              </a:lnSpc>
              <a:spcAft>
                <a:spcPts val="800"/>
              </a:spcAft>
            </a:pPr>
            <a:r>
              <a:rPr lang="fr-CH" sz="8000" kern="0" dirty="0">
                <a:solidFill>
                  <a:schemeClr val="accent4">
                    <a:lumMod val="40000"/>
                    <a:lumOff val="60000"/>
                  </a:schemeClr>
                </a:solidFill>
                <a:effectLst/>
                <a:latin typeface="Times New Roman" panose="02020603050405020304" pitchFamily="18" charset="0"/>
                <a:ea typeface="Arial" panose="020B0604020202020204" pitchFamily="34" charset="0"/>
                <a:cs typeface="Times New Roman" panose="02020603050405020304" pitchFamily="18" charset="0"/>
              </a:rPr>
              <a:t>L</a:t>
            </a:r>
            <a:r>
              <a:rPr lang="fr-CH" sz="8000" i="1" kern="0" dirty="0">
                <a:solidFill>
                  <a:schemeClr val="accent4">
                    <a:lumMod val="40000"/>
                    <a:lumOff val="60000"/>
                  </a:schemeClr>
                </a:solidFill>
                <a:effectLst/>
                <a:latin typeface="Times New Roman" panose="02020603050405020304" pitchFamily="18" charset="0"/>
                <a:ea typeface="Arial" panose="020B0604020202020204" pitchFamily="34" charset="0"/>
                <a:cs typeface="Times New Roman" panose="02020603050405020304" pitchFamily="18" charset="0"/>
              </a:rPr>
              <a:t>a </a:t>
            </a:r>
            <a:r>
              <a:rPr lang="fr-CH" sz="8000" kern="0" dirty="0">
                <a:solidFill>
                  <a:schemeClr val="accent4">
                    <a:lumMod val="40000"/>
                    <a:lumOff val="60000"/>
                  </a:schemeClr>
                </a:solidFill>
                <a:effectLst/>
                <a:latin typeface="Times New Roman" panose="02020603050405020304" pitchFamily="18" charset="0"/>
                <a:ea typeface="Arial" panose="020B0604020202020204" pitchFamily="34" charset="0"/>
                <a:cs typeface="Times New Roman" panose="02020603050405020304" pitchFamily="18" charset="0"/>
              </a:rPr>
              <a:t>lumière </a:t>
            </a:r>
            <a:r>
              <a:rPr lang="fr-CH" sz="7200" kern="0" dirty="0">
                <a:solidFill>
                  <a:schemeClr val="accent4">
                    <a:lumMod val="40000"/>
                    <a:lumOff val="60000"/>
                  </a:schemeClr>
                </a:solidFill>
                <a:effectLst/>
                <a:latin typeface="Times New Roman" panose="02020603050405020304" pitchFamily="18" charset="0"/>
                <a:ea typeface="Arial" panose="020B0604020202020204" pitchFamily="34" charset="0"/>
                <a:cs typeface="Times New Roman" panose="02020603050405020304" pitchFamily="18" charset="0"/>
              </a:rPr>
              <a:t>brille </a:t>
            </a:r>
            <a:r>
              <a:rPr lang="fr-CH" sz="7200" i="1" kern="0" dirty="0">
                <a:solidFill>
                  <a:schemeClr val="accent4">
                    <a:lumMod val="40000"/>
                    <a:lumOff val="60000"/>
                  </a:schemeClr>
                </a:solidFill>
                <a:effectLst/>
                <a:latin typeface="Times New Roman" panose="02020603050405020304" pitchFamily="18" charset="0"/>
                <a:ea typeface="Arial" panose="020B0604020202020204" pitchFamily="34" charset="0"/>
                <a:cs typeface="Times New Roman" panose="02020603050405020304" pitchFamily="18" charset="0"/>
              </a:rPr>
              <a:t>dans les </a:t>
            </a:r>
            <a:r>
              <a:rPr lang="fr-CH" sz="9600" kern="0" dirty="0">
                <a:solidFill>
                  <a:schemeClr val="accent4">
                    <a:lumMod val="40000"/>
                    <a:lumOff val="60000"/>
                  </a:schemeClr>
                </a:solidFill>
                <a:effectLst/>
                <a:latin typeface="Times New Roman" panose="02020603050405020304" pitchFamily="18" charset="0"/>
                <a:ea typeface="Arial" panose="020B0604020202020204" pitchFamily="34" charset="0"/>
                <a:cs typeface="Times New Roman" panose="02020603050405020304" pitchFamily="18" charset="0"/>
              </a:rPr>
              <a:t>ténèbres</a:t>
            </a:r>
            <a:endParaRPr lang="fr-CH" sz="4400" kern="100" dirty="0">
              <a:solidFill>
                <a:schemeClr val="accent4">
                  <a:lumMod val="40000"/>
                  <a:lumOff val="60000"/>
                </a:schemeClr>
              </a:solidFill>
              <a:effectLst/>
              <a:latin typeface="Arial" panose="020B0604020202020204" pitchFamily="34" charset="0"/>
              <a:ea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F8258DF7-4841-EEAF-4B52-78106B53AFEA}"/>
              </a:ext>
            </a:extLst>
          </p:cNvPr>
          <p:cNvSpPr txBox="1"/>
          <p:nvPr/>
        </p:nvSpPr>
        <p:spPr>
          <a:xfrm>
            <a:off x="4777448" y="6497481"/>
            <a:ext cx="2777427" cy="338554"/>
          </a:xfrm>
          <a:prstGeom prst="rect">
            <a:avLst/>
          </a:prstGeom>
          <a:noFill/>
        </p:spPr>
        <p:txBody>
          <a:bodyPr wrap="none" rtlCol="0">
            <a:spAutoFit/>
          </a:bodyPr>
          <a:lstStyle/>
          <a:p>
            <a:pPr algn="r"/>
            <a:r>
              <a:rPr lang="fr-CH" sz="1600" b="1" dirty="0">
                <a:solidFill>
                  <a:srgbClr val="D8DBCF"/>
                </a:solidFill>
              </a:rPr>
              <a:t>Leçon 3 pour le 20 avril 2024</a:t>
            </a:r>
            <a:endParaRPr lang="es-ES" sz="1600" b="1" dirty="0">
              <a:solidFill>
                <a:srgbClr val="D8DBCF"/>
              </a:solidFill>
            </a:endParaRPr>
          </a:p>
        </p:txBody>
      </p:sp>
    </p:spTree>
    <p:extLst>
      <p:ext uri="{BB962C8B-B14F-4D97-AF65-F5344CB8AC3E}">
        <p14:creationId xmlns:p14="http://schemas.microsoft.com/office/powerpoint/2010/main" val="70467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C993C9-085C-F81E-D214-F8CA7088D6F6}"/>
              </a:ext>
            </a:extLst>
          </p:cNvPr>
          <p:cNvSpPr txBox="1"/>
          <p:nvPr/>
        </p:nvSpPr>
        <p:spPr>
          <a:xfrm>
            <a:off x="1904301" y="1372578"/>
            <a:ext cx="10120403" cy="5278368"/>
          </a:xfrm>
          <a:prstGeom prst="rect">
            <a:avLst/>
          </a:prstGeom>
          <a:noFill/>
        </p:spPr>
        <p:txBody>
          <a:bodyPr wrap="square">
            <a:spAutoFit/>
          </a:bodyPr>
          <a:lstStyle/>
          <a:p>
            <a:pPr>
              <a:spcBef>
                <a:spcPts val="600"/>
              </a:spcBef>
            </a:pPr>
            <a:r>
              <a:rPr lang="fr-CH" sz="2300" b="1" dirty="0">
                <a:latin typeface="Constantia" panose="02030602050306030303" pitchFamily="18" charset="0"/>
              </a:rPr>
              <a:t>« Les ténèbres spirituelles ont recouvert la terre et des ténèbres denses ont couvert les gens. Il existe un scepticisme et une incrédulité dans de nombreuses églises concernant l’interprétation des Ecritures. </a:t>
            </a:r>
            <a:r>
              <a:rPr lang="fr-CH" sz="2300" b="1" dirty="0">
                <a:solidFill>
                  <a:schemeClr val="accent5">
                    <a:lumMod val="75000"/>
                  </a:schemeClr>
                </a:solidFill>
                <a:latin typeface="Constantia" panose="02030602050306030303" pitchFamily="18" charset="0"/>
              </a:rPr>
              <a:t>Beaucoup, beaucoup, remettent en question la véracité et la vérité des Ecritures. Le raisonnement humain et les imaginations du cœur humain sapent l’inspiration de la Parole de Dieu […]</a:t>
            </a:r>
          </a:p>
          <a:p>
            <a:pPr>
              <a:spcBef>
                <a:spcPts val="600"/>
              </a:spcBef>
            </a:pPr>
            <a:endParaRPr lang="fr-CH" sz="2300" b="1" dirty="0">
              <a:solidFill>
                <a:schemeClr val="accent5">
                  <a:lumMod val="75000"/>
                </a:schemeClr>
              </a:solidFill>
              <a:latin typeface="Constantia" panose="02030602050306030303" pitchFamily="18" charset="0"/>
            </a:endParaRPr>
          </a:p>
          <a:p>
            <a:pPr>
              <a:spcBef>
                <a:spcPts val="600"/>
              </a:spcBef>
            </a:pPr>
            <a:r>
              <a:rPr lang="fr-CH" sz="2300" b="1" dirty="0">
                <a:latin typeface="Constantia" panose="02030602050306030303" pitchFamily="18" charset="0"/>
              </a:rPr>
              <a:t>Ce Livre Saint a résisté aux attaques de Satan, qui s’est joint aux méchants pour envelopper tout ce qui est de caractère divin de </a:t>
            </a:r>
            <a:br>
              <a:rPr lang="fr-CH" sz="2300" b="1" dirty="0">
                <a:latin typeface="Constantia" panose="02030602050306030303" pitchFamily="18" charset="0"/>
              </a:rPr>
            </a:br>
            <a:r>
              <a:rPr lang="fr-CH" sz="2300" b="1" dirty="0">
                <a:latin typeface="Constantia" panose="02030602050306030303" pitchFamily="18" charset="0"/>
              </a:rPr>
              <a:t>nuages et d’obscurité. </a:t>
            </a:r>
          </a:p>
          <a:p>
            <a:pPr>
              <a:spcBef>
                <a:spcPts val="600"/>
              </a:spcBef>
            </a:pPr>
            <a:r>
              <a:rPr lang="fr-CH" sz="2300" b="1" dirty="0">
                <a:latin typeface="Constantia" panose="02030602050306030303" pitchFamily="18" charset="0"/>
              </a:rPr>
              <a:t>Mais le Seigneur a préservé ce Livre Saint </a:t>
            </a:r>
            <a:br>
              <a:rPr lang="fr-CH" sz="2300" b="1" dirty="0">
                <a:latin typeface="Constantia" panose="02030602050306030303" pitchFamily="18" charset="0"/>
              </a:rPr>
            </a:br>
            <a:r>
              <a:rPr lang="fr-CH" sz="2300" b="1" dirty="0">
                <a:latin typeface="Constantia" panose="02030602050306030303" pitchFamily="18" charset="0"/>
              </a:rPr>
              <a:t>sous sa forme actuelle par son propre pouvoir miraculeux, comme </a:t>
            </a:r>
            <a:br>
              <a:rPr lang="fr-CH" sz="2300" b="1" dirty="0">
                <a:latin typeface="Constantia" panose="02030602050306030303" pitchFamily="18" charset="0"/>
              </a:rPr>
            </a:br>
            <a:r>
              <a:rPr lang="fr-CH" sz="2300" b="1" dirty="0">
                <a:latin typeface="Constantia" panose="02030602050306030303" pitchFamily="18" charset="0"/>
              </a:rPr>
              <a:t>carte ou parcours permettant à la famille humaine de nous montrer </a:t>
            </a:r>
            <a:br>
              <a:rPr lang="fr-CH" sz="2300" b="1" dirty="0">
                <a:latin typeface="Constantia" panose="02030602050306030303" pitchFamily="18" charset="0"/>
              </a:rPr>
            </a:br>
            <a:r>
              <a:rPr lang="fr-CH" sz="2300" b="1" dirty="0">
                <a:latin typeface="Constantia" panose="02030602050306030303" pitchFamily="18" charset="0"/>
              </a:rPr>
              <a:t>le chemin vers le ciel. »</a:t>
            </a:r>
          </a:p>
        </p:txBody>
      </p:sp>
      <p:sp>
        <p:nvSpPr>
          <p:cNvPr id="4" name="CuadroTexto 3">
            <a:extLst>
              <a:ext uri="{FF2B5EF4-FFF2-40B4-BE49-F238E27FC236}">
                <a16:creationId xmlns:a16="http://schemas.microsoft.com/office/drawing/2014/main" id="{6B0A910F-9D13-2784-0B18-6D83BFC33762}"/>
              </a:ext>
            </a:extLst>
          </p:cNvPr>
          <p:cNvSpPr txBox="1"/>
          <p:nvPr/>
        </p:nvSpPr>
        <p:spPr>
          <a:xfrm>
            <a:off x="1306749" y="904921"/>
            <a:ext cx="10885251" cy="369332"/>
          </a:xfrm>
          <a:prstGeom prst="rect">
            <a:avLst/>
          </a:prstGeom>
          <a:noFill/>
        </p:spPr>
        <p:txBody>
          <a:bodyPr wrap="square" rtlCol="0">
            <a:spAutoFit/>
          </a:bodyPr>
          <a:lstStyle/>
          <a:p>
            <a:pPr algn="ctr"/>
            <a:r>
              <a:rPr lang="fr-CH" b="1" dirty="0"/>
              <a:t>(E. G. White, </a:t>
            </a:r>
            <a:r>
              <a:rPr lang="fr-CH" b="1" i="1" dirty="0"/>
              <a:t>Messages choisis</a:t>
            </a:r>
            <a:r>
              <a:rPr lang="fr-CH" b="1" dirty="0"/>
              <a:t>, volume 1, page 17)</a:t>
            </a:r>
            <a:endParaRPr lang="es-ES" b="1" dirty="0"/>
          </a:p>
        </p:txBody>
      </p:sp>
      <p:pic>
        <p:nvPicPr>
          <p:cNvPr id="12" name="Imagen 23">
            <a:extLst>
              <a:ext uri="{FF2B5EF4-FFF2-40B4-BE49-F238E27FC236}">
                <a16:creationId xmlns:a16="http://schemas.microsoft.com/office/drawing/2014/main" id="{296D0139-C4E9-41DF-921B-79AC2E9F80F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306746" y="2320178"/>
            <a:ext cx="596265" cy="596265"/>
          </a:xfrm>
          <a:prstGeom prst="rect">
            <a:avLst/>
          </a:prstGeom>
          <a:effectLst>
            <a:outerShdw blurRad="50800" dist="38100" dir="2700000" algn="tl" rotWithShape="0">
              <a:prstClr val="black">
                <a:alpha val="40000"/>
              </a:prstClr>
            </a:outerShdw>
          </a:effectLst>
        </p:spPr>
      </p:pic>
      <p:pic>
        <p:nvPicPr>
          <p:cNvPr id="13" name="Imagen 22">
            <a:extLst>
              <a:ext uri="{FF2B5EF4-FFF2-40B4-BE49-F238E27FC236}">
                <a16:creationId xmlns:a16="http://schemas.microsoft.com/office/drawing/2014/main" id="{56A56408-1A52-4B08-8250-7AEAC36C7BE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306746" y="1288557"/>
            <a:ext cx="596265" cy="596265"/>
          </a:xfrm>
          <a:prstGeom prst="rect">
            <a:avLst/>
          </a:prstGeom>
          <a:effectLst>
            <a:outerShdw blurRad="50800" dist="38100" dir="2700000" algn="tl" rotWithShape="0">
              <a:prstClr val="black">
                <a:alpha val="40000"/>
              </a:prstClr>
            </a:outerShdw>
          </a:effectLst>
        </p:spPr>
      </p:pic>
      <p:pic>
        <p:nvPicPr>
          <p:cNvPr id="14" name="Imagen 21">
            <a:extLst>
              <a:ext uri="{FF2B5EF4-FFF2-40B4-BE49-F238E27FC236}">
                <a16:creationId xmlns:a16="http://schemas.microsoft.com/office/drawing/2014/main" id="{518FD434-CF03-4B44-9E1E-1C74BB677DC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306746" y="3870424"/>
            <a:ext cx="596265" cy="596265"/>
          </a:xfrm>
          <a:prstGeom prst="rect">
            <a:avLst/>
          </a:prstGeom>
          <a:effectLst>
            <a:outerShdw blurRad="50800" dist="38100" dir="2700000" algn="tl" rotWithShape="0">
              <a:prstClr val="black">
                <a:alpha val="40000"/>
              </a:prstClr>
            </a:outerShdw>
          </a:effectLst>
        </p:spPr>
      </p:pic>
      <p:pic>
        <p:nvPicPr>
          <p:cNvPr id="15" name="Imagen 25">
            <a:extLst>
              <a:ext uri="{FF2B5EF4-FFF2-40B4-BE49-F238E27FC236}">
                <a16:creationId xmlns:a16="http://schemas.microsoft.com/office/drawing/2014/main" id="{C45A555D-B26A-A7B7-2334-BAC738A8E08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306746" y="5028097"/>
            <a:ext cx="596265" cy="59626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0284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BC3E82-9916-6BBB-A8F7-D338B28A7E4A}"/>
              </a:ext>
            </a:extLst>
          </p:cNvPr>
          <p:cNvSpPr txBox="1"/>
          <p:nvPr/>
        </p:nvSpPr>
        <p:spPr>
          <a:xfrm>
            <a:off x="1446998" y="2921168"/>
            <a:ext cx="9298004" cy="1015663"/>
          </a:xfrm>
          <a:prstGeom prst="rect">
            <a:avLst/>
          </a:prstGeom>
          <a:noFill/>
        </p:spPr>
        <p:txBody>
          <a:bodyPr wrap="square">
            <a:spAutoFit/>
          </a:bodyPr>
          <a:lstStyle/>
          <a:p>
            <a:pPr algn="ctr"/>
            <a:r>
              <a:rPr lang="fr-CH" sz="6000" b="1" dirty="0">
                <a:ln w="6600">
                  <a:solidFill>
                    <a:srgbClr val="132960"/>
                  </a:solidFill>
                  <a:prstDash val="solid"/>
                </a:ln>
                <a:solidFill>
                  <a:srgbClr val="FFFFFF"/>
                </a:solidFill>
                <a:effectLst>
                  <a:outerShdw dist="50800" dir="2700000" algn="tl" rotWithShape="0">
                    <a:srgbClr val="132960"/>
                  </a:outerShdw>
                </a:effectLst>
              </a:rPr>
              <a:t>Bataille pour l'esprit</a:t>
            </a:r>
          </a:p>
        </p:txBody>
      </p:sp>
    </p:spTree>
    <p:extLst>
      <p:ext uri="{BB962C8B-B14F-4D97-AF65-F5344CB8AC3E}">
        <p14:creationId xmlns:p14="http://schemas.microsoft.com/office/powerpoint/2010/main" val="39872204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3A1A4B-D33D-DA61-9C6D-E6CF22BFC4F9}"/>
              </a:ext>
            </a:extLst>
          </p:cNvPr>
          <p:cNvSpPr txBox="1"/>
          <p:nvPr/>
        </p:nvSpPr>
        <p:spPr>
          <a:xfrm>
            <a:off x="260059" y="202782"/>
            <a:ext cx="11931941" cy="923330"/>
          </a:xfrm>
          <a:prstGeom prst="rect">
            <a:avLst/>
          </a:prstGeom>
          <a:solidFill>
            <a:srgbClr val="889FB8"/>
          </a:solidFill>
          <a:ln>
            <a:noFill/>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wrap="square">
            <a:spAutoFit/>
          </a:bodyPr>
          <a:lstStyle/>
          <a:p>
            <a:pPr algn="ctr"/>
            <a:r>
              <a:rPr lang="fr-CH" b="1" dirty="0">
                <a:solidFill>
                  <a:schemeClr val="bg1"/>
                </a:solidFill>
                <a:effectLst>
                  <a:outerShdw blurRad="38100" dist="38100" dir="2700000" algn="tl">
                    <a:srgbClr val="000000">
                      <a:alpha val="43137"/>
                    </a:srgbClr>
                  </a:outerShdw>
                </a:effectLst>
                <a:latin typeface="Comic Sans MS" panose="030F0702030302020204" pitchFamily="66" charset="0"/>
              </a:rPr>
              <a:t>« Ils ne croient pas parce que Satan, le dieu de ce monde, a aveuglé leur intelligence. </a:t>
            </a:r>
            <a:br>
              <a:rPr lang="fr-CH" b="1" dirty="0">
                <a:solidFill>
                  <a:schemeClr val="bg1"/>
                </a:solidFill>
                <a:effectLst>
                  <a:outerShdw blurRad="38100" dist="38100" dir="2700000" algn="tl">
                    <a:srgbClr val="000000">
                      <a:alpha val="43137"/>
                    </a:srgbClr>
                  </a:outerShdw>
                </a:effectLst>
                <a:latin typeface="Comic Sans MS" panose="030F0702030302020204" pitchFamily="66" charset="0"/>
              </a:rPr>
            </a:br>
            <a:r>
              <a:rPr lang="fr-CH" b="1" dirty="0">
                <a:solidFill>
                  <a:schemeClr val="bg1"/>
                </a:solidFill>
                <a:effectLst>
                  <a:outerShdw blurRad="38100" dist="38100" dir="2700000" algn="tl">
                    <a:srgbClr val="000000">
                      <a:alpha val="43137"/>
                    </a:srgbClr>
                  </a:outerShdw>
                </a:effectLst>
                <a:latin typeface="Comic Sans MS" panose="030F0702030302020204" pitchFamily="66" charset="0"/>
              </a:rPr>
              <a:t>Il les empêche de voir la lumière diffusée par la bonne nouvelle de la gloire du Christ, </a:t>
            </a:r>
            <a:br>
              <a:rPr lang="fr-CH" b="1" dirty="0">
                <a:solidFill>
                  <a:schemeClr val="bg1"/>
                </a:solidFill>
                <a:effectLst>
                  <a:outerShdw blurRad="38100" dist="38100" dir="2700000" algn="tl">
                    <a:srgbClr val="000000">
                      <a:alpha val="43137"/>
                    </a:srgbClr>
                  </a:outerShdw>
                </a:effectLst>
                <a:latin typeface="Comic Sans MS" panose="030F0702030302020204" pitchFamily="66" charset="0"/>
              </a:rPr>
            </a:br>
            <a:r>
              <a:rPr lang="fr-CH" b="1" dirty="0">
                <a:solidFill>
                  <a:schemeClr val="bg1"/>
                </a:solidFill>
                <a:effectLst>
                  <a:outerShdw blurRad="38100" dist="38100" dir="2700000" algn="tl">
                    <a:srgbClr val="000000">
                      <a:alpha val="43137"/>
                    </a:srgbClr>
                  </a:outerShdw>
                </a:effectLst>
                <a:latin typeface="Comic Sans MS" panose="030F0702030302020204" pitchFamily="66" charset="0"/>
              </a:rPr>
              <a:t>lequel est l'image même de Dieu. » (2 Corinthiens 4.4)</a:t>
            </a:r>
          </a:p>
        </p:txBody>
      </p:sp>
      <p:sp>
        <p:nvSpPr>
          <p:cNvPr id="4" name="CuadroTexto 3">
            <a:extLst>
              <a:ext uri="{FF2B5EF4-FFF2-40B4-BE49-F238E27FC236}">
                <a16:creationId xmlns:a16="http://schemas.microsoft.com/office/drawing/2014/main" id="{27CE2429-13E7-8830-A05C-9623E1D98697}"/>
              </a:ext>
            </a:extLst>
          </p:cNvPr>
          <p:cNvSpPr txBox="1"/>
          <p:nvPr/>
        </p:nvSpPr>
        <p:spPr>
          <a:xfrm>
            <a:off x="161365" y="1274555"/>
            <a:ext cx="9972536" cy="1015663"/>
          </a:xfrm>
          <a:prstGeom prst="rect">
            <a:avLst/>
          </a:prstGeom>
          <a:noFill/>
        </p:spPr>
        <p:txBody>
          <a:bodyPr wrap="square" rtlCol="0">
            <a:spAutoFit/>
          </a:bodyPr>
          <a:lstStyle/>
          <a:p>
            <a:pPr>
              <a:spcBef>
                <a:spcPts val="600"/>
              </a:spcBef>
            </a:pPr>
            <a:r>
              <a:rPr lang="fr-CH" sz="2000" b="1" dirty="0"/>
              <a:t>Un dicton espagnol dit : « Il n’y a pas de pire aveugle que celui qui ne veut pas voir. » Autrement dit, il est inutile de convaincre quelqu’un de voir ce qu’il ne veut pas voir. Il en est de même pour ceux que « le dieu de ce monde » a aveuglé </a:t>
            </a:r>
            <a:r>
              <a:rPr lang="fr-CH" sz="2000" b="1" dirty="0">
                <a:solidFill>
                  <a:schemeClr val="accent5">
                    <a:lumMod val="75000"/>
                  </a:schemeClr>
                </a:solidFill>
              </a:rPr>
              <a:t>(2 Corinthiens 4.4).</a:t>
            </a:r>
            <a:endParaRPr lang="es-ES" sz="2000" b="1" dirty="0">
              <a:solidFill>
                <a:schemeClr val="accent5">
                  <a:lumMod val="75000"/>
                </a:schemeClr>
              </a:solidFill>
            </a:endParaRPr>
          </a:p>
        </p:txBody>
      </p:sp>
      <p:pic>
        <p:nvPicPr>
          <p:cNvPr id="5" name="Imagen 4" descr="Imagen que contiene hombre, roca, comida, grande&#10;&#10;Descripción generada automáticamente">
            <a:extLst>
              <a:ext uri="{FF2B5EF4-FFF2-40B4-BE49-F238E27FC236}">
                <a16:creationId xmlns:a16="http://schemas.microsoft.com/office/drawing/2014/main" id="{79703241-4C15-D672-B25C-071C1D50CC7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51194" y="2371241"/>
            <a:ext cx="1753312" cy="1412486"/>
          </a:xfrm>
          <a:prstGeom prst="round2DiagRect">
            <a:avLst>
              <a:gd name="adj1" fmla="val 16667"/>
              <a:gd name="adj2" fmla="val 0"/>
            </a:avLst>
          </a:prstGeom>
          <a:ln w="38100" cap="sq">
            <a:solidFill>
              <a:schemeClr val="accent3">
                <a:lumMod val="50000"/>
              </a:schemeClr>
            </a:solidFill>
            <a:miter lim="800000"/>
          </a:ln>
          <a:effectLst>
            <a:outerShdw blurRad="254000" algn="tl" rotWithShape="0">
              <a:srgbClr val="000000">
                <a:alpha val="43000"/>
              </a:srgbClr>
            </a:outerShdw>
          </a:effectLst>
        </p:spPr>
      </p:pic>
      <p:pic>
        <p:nvPicPr>
          <p:cNvPr id="7" name="Imagen 6" descr="Persona en el agua&#10;&#10;Descripción generada automáticamente con confianza media">
            <a:extLst>
              <a:ext uri="{FF2B5EF4-FFF2-40B4-BE49-F238E27FC236}">
                <a16:creationId xmlns:a16="http://schemas.microsoft.com/office/drawing/2014/main" id="{6575DDB2-588D-DE72-86D7-B59503C7E79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5280" y="4057327"/>
            <a:ext cx="1938992" cy="1938992"/>
          </a:xfrm>
          <a:prstGeom prst="round2DiagRect">
            <a:avLst>
              <a:gd name="adj1" fmla="val 16667"/>
              <a:gd name="adj2" fmla="val 16830"/>
            </a:avLst>
          </a:prstGeom>
          <a:ln w="38100" cap="sq">
            <a:solidFill>
              <a:srgbClr val="FFFFFF"/>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EC6C5F2D-B01E-4559-10A4-CBAB167AE0E0}"/>
              </a:ext>
            </a:extLst>
          </p:cNvPr>
          <p:cNvSpPr txBox="1"/>
          <p:nvPr/>
        </p:nvSpPr>
        <p:spPr>
          <a:xfrm>
            <a:off x="3431836" y="3628566"/>
            <a:ext cx="5328326" cy="1938992"/>
          </a:xfrm>
          <a:prstGeom prst="rect">
            <a:avLst/>
          </a:prstGeom>
          <a:noFill/>
        </p:spPr>
        <p:txBody>
          <a:bodyPr wrap="square">
            <a:spAutoFit/>
          </a:bodyPr>
          <a:lstStyle/>
          <a:p>
            <a:pPr>
              <a:spcBef>
                <a:spcPts val="600"/>
              </a:spcBef>
            </a:pPr>
            <a:r>
              <a:rPr lang="fr-CH" sz="2000" b="1" dirty="0"/>
              <a:t>Mais personne n’a besoin de rester dans cet état. Lorsque l’esprit est dans les ténèbres spirituelles, il y a une lumière qui peut et va briller en lui : « La lumière [Jésus] brille dans les ténèbres, et les ténèbres n’ont pas prévalu contre elle. » </a:t>
            </a:r>
            <a:r>
              <a:rPr lang="fr-CH" sz="2000" b="1" dirty="0">
                <a:solidFill>
                  <a:schemeClr val="accent5">
                    <a:lumMod val="75000"/>
                  </a:schemeClr>
                </a:solidFill>
              </a:rPr>
              <a:t>(Jean 1. 5)</a:t>
            </a:r>
            <a:endParaRPr lang="es-ES" sz="2000" b="1" dirty="0">
              <a:solidFill>
                <a:schemeClr val="accent5">
                  <a:lumMod val="75000"/>
                </a:schemeClr>
              </a:solidFill>
            </a:endParaRPr>
          </a:p>
        </p:txBody>
      </p:sp>
      <p:pic>
        <p:nvPicPr>
          <p:cNvPr id="11" name="Imagen 10" descr="Un dibujo de una mujer sentada en una silla&#10;&#10;Descripción generada automáticamente con confianza baja">
            <a:extLst>
              <a:ext uri="{FF2B5EF4-FFF2-40B4-BE49-F238E27FC236}">
                <a16:creationId xmlns:a16="http://schemas.microsoft.com/office/drawing/2014/main" id="{156093E2-A08D-6EA9-62C3-F93461B7D74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851194" y="4036378"/>
            <a:ext cx="1689791" cy="1539124"/>
          </a:xfrm>
          <a:prstGeom prst="round2DiagRect">
            <a:avLst>
              <a:gd name="adj1" fmla="val 0"/>
              <a:gd name="adj2" fmla="val 15013"/>
            </a:avLst>
          </a:prstGeom>
          <a:ln w="38100" cap="sq">
            <a:solidFill>
              <a:srgbClr val="E18B61"/>
            </a:solidFill>
            <a:miter lim="800000"/>
          </a:ln>
          <a:effectLst>
            <a:outerShdw blurRad="254000" algn="tl" rotWithShape="0">
              <a:srgbClr val="000000">
                <a:alpha val="43000"/>
              </a:srgbClr>
            </a:outerShdw>
          </a:effectLst>
        </p:spPr>
      </p:pic>
      <p:sp>
        <p:nvSpPr>
          <p:cNvPr id="6" name="CuadroTexto 5">
            <a:extLst>
              <a:ext uri="{FF2B5EF4-FFF2-40B4-BE49-F238E27FC236}">
                <a16:creationId xmlns:a16="http://schemas.microsoft.com/office/drawing/2014/main" id="{1B900FD6-144B-AAD3-682C-B5CF20B12726}"/>
              </a:ext>
            </a:extLst>
          </p:cNvPr>
          <p:cNvSpPr txBox="1"/>
          <p:nvPr/>
        </p:nvSpPr>
        <p:spPr>
          <a:xfrm>
            <a:off x="161365" y="2290218"/>
            <a:ext cx="8943724" cy="1323439"/>
          </a:xfrm>
          <a:prstGeom prst="rect">
            <a:avLst/>
          </a:prstGeom>
          <a:noFill/>
        </p:spPr>
        <p:txBody>
          <a:bodyPr wrap="square">
            <a:spAutoFit/>
          </a:bodyPr>
          <a:lstStyle/>
          <a:p>
            <a:pPr>
              <a:spcBef>
                <a:spcPts val="600"/>
              </a:spcBef>
            </a:pPr>
            <a:r>
              <a:rPr lang="fr-CH" sz="2000" b="1" dirty="0">
                <a:solidFill>
                  <a:srgbClr val="0000A4"/>
                </a:solidFill>
              </a:rPr>
              <a:t>Le manque de connaissances de ceux qui sont perdus n’est pas dû au fait qu’ils n’ont pas la capacité de savoir. C'est parce qu'ils ne veulent pas savoir. Le diable a occupé leur esprit avec beaucoup de choses qui les empêchent de penser à ce qui est vraiment important : leur salut.</a:t>
            </a:r>
            <a:endParaRPr lang="es-ES" sz="2000" b="1" dirty="0">
              <a:solidFill>
                <a:srgbClr val="0000A4"/>
              </a:solidFill>
            </a:endParaRPr>
          </a:p>
        </p:txBody>
      </p:sp>
      <p:sp>
        <p:nvSpPr>
          <p:cNvPr id="10" name="CuadroTexto 9">
            <a:extLst>
              <a:ext uri="{FF2B5EF4-FFF2-40B4-BE49-F238E27FC236}">
                <a16:creationId xmlns:a16="http://schemas.microsoft.com/office/drawing/2014/main" id="{8CD689E5-BAD2-829A-817A-172F1FD280AD}"/>
              </a:ext>
            </a:extLst>
          </p:cNvPr>
          <p:cNvSpPr txBox="1"/>
          <p:nvPr/>
        </p:nvSpPr>
        <p:spPr>
          <a:xfrm>
            <a:off x="3431836" y="5583445"/>
            <a:ext cx="6089669" cy="1015663"/>
          </a:xfrm>
          <a:prstGeom prst="rect">
            <a:avLst/>
          </a:prstGeom>
          <a:noFill/>
        </p:spPr>
        <p:txBody>
          <a:bodyPr wrap="square">
            <a:spAutoFit/>
          </a:bodyPr>
          <a:lstStyle/>
          <a:p>
            <a:pPr>
              <a:spcBef>
                <a:spcPts val="600"/>
              </a:spcBef>
            </a:pPr>
            <a:r>
              <a:rPr lang="fr-CH" sz="2000" b="1" dirty="0"/>
              <a:t>Ceux d’entre nous qui acceptent cette lumière peuvent défaire l’œuvre de l’ennemi et faire briller la lumière de Jésus à travers les ténèbres.</a:t>
            </a:r>
            <a:endParaRPr lang="es-ES" sz="2000" b="1" dirty="0"/>
          </a:p>
        </p:txBody>
      </p:sp>
    </p:spTree>
    <p:extLst>
      <p:ext uri="{BB962C8B-B14F-4D97-AF65-F5344CB8AC3E}">
        <p14:creationId xmlns:p14="http://schemas.microsoft.com/office/powerpoint/2010/main" val="141287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trips(upLeft)">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1000"/>
                                        <p:tgtEl>
                                          <p:spTgt spid="7"/>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C993C9-085C-F81E-D214-F8CA7088D6F6}"/>
              </a:ext>
            </a:extLst>
          </p:cNvPr>
          <p:cNvSpPr txBox="1"/>
          <p:nvPr/>
        </p:nvSpPr>
        <p:spPr>
          <a:xfrm>
            <a:off x="2892000" y="1289953"/>
            <a:ext cx="9300000" cy="4278094"/>
          </a:xfrm>
          <a:prstGeom prst="rect">
            <a:avLst/>
          </a:prstGeom>
          <a:noFill/>
        </p:spPr>
        <p:txBody>
          <a:bodyPr wrap="square">
            <a:spAutoFit/>
          </a:bodyPr>
          <a:lstStyle/>
          <a:p>
            <a:pPr>
              <a:spcBef>
                <a:spcPts val="600"/>
              </a:spcBef>
            </a:pPr>
            <a:r>
              <a:rPr lang="fr-CH" sz="2100" b="1" dirty="0">
                <a:latin typeface="Constantia" panose="02030602050306030303" pitchFamily="18" charset="0"/>
              </a:rPr>
              <a:t>« Tous ceux qui parcourent le chemin du ciel ont besoin d’un guide sûr. </a:t>
            </a:r>
            <a:br>
              <a:rPr lang="fr-CH" sz="2100" b="1" dirty="0">
                <a:latin typeface="Constantia" panose="02030602050306030303" pitchFamily="18" charset="0"/>
              </a:rPr>
            </a:br>
            <a:r>
              <a:rPr lang="fr-CH" sz="2100" b="1" dirty="0">
                <a:latin typeface="Constantia" panose="02030602050306030303" pitchFamily="18" charset="0"/>
              </a:rPr>
              <a:t>Nous ne devons pas marcher selon la sagesse humaine. </a:t>
            </a:r>
          </a:p>
          <a:p>
            <a:pPr>
              <a:spcBef>
                <a:spcPts val="600"/>
              </a:spcBef>
            </a:pPr>
            <a:r>
              <a:rPr lang="fr-CH" sz="2100" b="1" dirty="0">
                <a:latin typeface="Constantia" panose="02030602050306030303" pitchFamily="18" charset="0"/>
              </a:rPr>
              <a:t>C'est notre privilège d'entendre la voix du Christ nous parler pendant que nous parcourons le voyage, et ses paroles sont toujours des paroles de sagesse. ...</a:t>
            </a:r>
          </a:p>
          <a:p>
            <a:pPr>
              <a:spcBef>
                <a:spcPts val="600"/>
              </a:spcBef>
            </a:pPr>
            <a:r>
              <a:rPr lang="fr-CH" sz="2100" b="1" dirty="0">
                <a:latin typeface="Constantia" panose="02030602050306030303" pitchFamily="18" charset="0"/>
              </a:rPr>
              <a:t>Satan travaille avec une grande diligence pour semer la ruine dans les âmes des hommes. […] </a:t>
            </a:r>
          </a:p>
          <a:p>
            <a:pPr>
              <a:spcBef>
                <a:spcPts val="600"/>
              </a:spcBef>
            </a:pPr>
            <a:r>
              <a:rPr lang="fr-CH" sz="2100" b="1" dirty="0">
                <a:latin typeface="Constantia" panose="02030602050306030303" pitchFamily="18" charset="0"/>
              </a:rPr>
              <a:t>Notre seule sécurité est de suivre de près le Christ, de marcher dans sa sagesse et de pratiquer sa vérité. </a:t>
            </a:r>
          </a:p>
          <a:p>
            <a:pPr>
              <a:spcBef>
                <a:spcPts val="600"/>
              </a:spcBef>
            </a:pPr>
            <a:r>
              <a:rPr lang="fr-CH" sz="2100" b="1" dirty="0">
                <a:latin typeface="Constantia" panose="02030602050306030303" pitchFamily="18" charset="0"/>
              </a:rPr>
              <a:t>Nous ne pouvons pas toujours détecter rapidement le travail satanique ; </a:t>
            </a:r>
            <a:br>
              <a:rPr lang="fr-CH" sz="2100" b="1" dirty="0">
                <a:latin typeface="Constantia" panose="02030602050306030303" pitchFamily="18" charset="0"/>
              </a:rPr>
            </a:br>
            <a:r>
              <a:rPr lang="fr-CH" sz="2100" b="1" dirty="0">
                <a:latin typeface="Constantia" panose="02030602050306030303" pitchFamily="18" charset="0"/>
              </a:rPr>
              <a:t>On ne sait pas où il pose ses pièges. Mais Jésus comprend les artifices </a:t>
            </a:r>
            <a:br>
              <a:rPr lang="fr-CH" sz="2100" b="1" dirty="0">
                <a:latin typeface="Constantia" panose="02030602050306030303" pitchFamily="18" charset="0"/>
              </a:rPr>
            </a:br>
            <a:r>
              <a:rPr lang="fr-CH" sz="2100" b="1" dirty="0">
                <a:latin typeface="Constantia" panose="02030602050306030303" pitchFamily="18" charset="0"/>
              </a:rPr>
              <a:t>subtils de l’ennemi et peut garder nos pieds sur le bon chemin. »</a:t>
            </a:r>
          </a:p>
        </p:txBody>
      </p:sp>
      <p:sp>
        <p:nvSpPr>
          <p:cNvPr id="4" name="CuadroTexto 3">
            <a:extLst>
              <a:ext uri="{FF2B5EF4-FFF2-40B4-BE49-F238E27FC236}">
                <a16:creationId xmlns:a16="http://schemas.microsoft.com/office/drawing/2014/main" id="{6B0A910F-9D13-2784-0B18-6D83BFC33762}"/>
              </a:ext>
            </a:extLst>
          </p:cNvPr>
          <p:cNvSpPr txBox="1"/>
          <p:nvPr/>
        </p:nvSpPr>
        <p:spPr>
          <a:xfrm>
            <a:off x="1770987" y="6421847"/>
            <a:ext cx="4414415" cy="338554"/>
          </a:xfrm>
          <a:prstGeom prst="rect">
            <a:avLst/>
          </a:prstGeom>
          <a:noFill/>
        </p:spPr>
        <p:txBody>
          <a:bodyPr wrap="none" rtlCol="0">
            <a:spAutoFit/>
          </a:bodyPr>
          <a:lstStyle/>
          <a:p>
            <a:pPr algn="r"/>
            <a:r>
              <a:rPr lang="fr-CH" sz="1600" b="1" dirty="0">
                <a:solidFill>
                  <a:srgbClr val="E6E7D5"/>
                </a:solidFill>
                <a:effectLst>
                  <a:outerShdw blurRad="38100" dist="38100" dir="2700000" algn="tl">
                    <a:srgbClr val="000000">
                      <a:alpha val="43137"/>
                    </a:srgbClr>
                  </a:outerShdw>
                </a:effectLst>
              </a:rPr>
              <a:t>(E. G. White, </a:t>
            </a:r>
            <a:r>
              <a:rPr lang="fr-CH" sz="1600" b="1" i="1" dirty="0">
                <a:solidFill>
                  <a:srgbClr val="E6E7D5"/>
                </a:solidFill>
                <a:effectLst>
                  <a:outerShdw blurRad="38100" dist="38100" dir="2700000" algn="tl">
                    <a:srgbClr val="000000">
                      <a:alpha val="43137"/>
                    </a:srgbClr>
                  </a:outerShdw>
                </a:effectLst>
              </a:rPr>
              <a:t>Notre haute vocation</a:t>
            </a:r>
            <a:r>
              <a:rPr lang="fr-CH" sz="1600" b="1" dirty="0">
                <a:solidFill>
                  <a:srgbClr val="E6E7D5"/>
                </a:solidFill>
                <a:effectLst>
                  <a:outerShdw blurRad="38100" dist="38100" dir="2700000" algn="tl">
                    <a:srgbClr val="000000">
                      <a:alpha val="43137"/>
                    </a:srgbClr>
                  </a:outerShdw>
                </a:effectLst>
              </a:rPr>
              <a:t>, 10 janvier.)</a:t>
            </a:r>
            <a:endParaRPr lang="es-ES" sz="1600" b="1" dirty="0">
              <a:solidFill>
                <a:srgbClr val="E6E7D5"/>
              </a:solidFill>
              <a:effectLst>
                <a:outerShdw blurRad="38100" dist="38100" dir="2700000" algn="tl">
                  <a:srgbClr val="000000">
                    <a:alpha val="43137"/>
                  </a:srgbClr>
                </a:outerShdw>
              </a:effectLst>
            </a:endParaRPr>
          </a:p>
        </p:txBody>
      </p:sp>
      <p:pic>
        <p:nvPicPr>
          <p:cNvPr id="6" name="Imagen 16" descr="Icono&#10;&#10;Descripción generada automáticamente">
            <a:extLst>
              <a:ext uri="{FF2B5EF4-FFF2-40B4-BE49-F238E27FC236}">
                <a16:creationId xmlns:a16="http://schemas.microsoft.com/office/drawing/2014/main" id="{D7F64F4D-BBAB-D44A-7141-71548FA470B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2166360" y="1958432"/>
            <a:ext cx="348209" cy="473631"/>
          </a:xfrm>
          <a:prstGeom prst="rect">
            <a:avLst/>
          </a:prstGeom>
          <a:effectLst>
            <a:outerShdw blurRad="63500" sx="102000" sy="102000" algn="ctr" rotWithShape="0">
              <a:prstClr val="black">
                <a:alpha val="40000"/>
              </a:prstClr>
            </a:outerShdw>
          </a:effectLst>
        </p:spPr>
      </p:pic>
      <p:pic>
        <p:nvPicPr>
          <p:cNvPr id="7" name="Imagen 17" descr="Forma, Icono&#10;&#10;Descripción generada automáticamente">
            <a:extLst>
              <a:ext uri="{FF2B5EF4-FFF2-40B4-BE49-F238E27FC236}">
                <a16:creationId xmlns:a16="http://schemas.microsoft.com/office/drawing/2014/main" id="{F4BA6C1C-3E26-82DB-D001-5B499B1A750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6200000">
            <a:off x="2205923" y="4439774"/>
            <a:ext cx="348217" cy="473629"/>
          </a:xfrm>
          <a:prstGeom prst="rect">
            <a:avLst/>
          </a:prstGeom>
          <a:effectLst>
            <a:outerShdw blurRad="63500" sx="102000" sy="102000" algn="ctr" rotWithShape="0">
              <a:prstClr val="black">
                <a:alpha val="40000"/>
              </a:prstClr>
            </a:outerShdw>
          </a:effectLst>
        </p:spPr>
      </p:pic>
      <p:pic>
        <p:nvPicPr>
          <p:cNvPr id="8" name="Imagen 18" descr="Icono&#10;&#10;Descripción generada automáticamente">
            <a:extLst>
              <a:ext uri="{FF2B5EF4-FFF2-40B4-BE49-F238E27FC236}">
                <a16:creationId xmlns:a16="http://schemas.microsoft.com/office/drawing/2014/main" id="{459A1617-67BD-78BB-C36B-1F3CD1A1A79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6200000">
            <a:off x="2201774" y="3760304"/>
            <a:ext cx="348209" cy="473631"/>
          </a:xfrm>
          <a:prstGeom prst="rect">
            <a:avLst/>
          </a:prstGeom>
          <a:effectLst>
            <a:outerShdw blurRad="63500" sx="102000" sy="102000" algn="ctr" rotWithShape="0">
              <a:prstClr val="black">
                <a:alpha val="40000"/>
              </a:prstClr>
            </a:outerShdw>
          </a:effectLst>
        </p:spPr>
      </p:pic>
      <p:pic>
        <p:nvPicPr>
          <p:cNvPr id="9" name="Imagen 20" descr="Forma&#10;&#10;Descripción generada automáticamente">
            <a:extLst>
              <a:ext uri="{FF2B5EF4-FFF2-40B4-BE49-F238E27FC236}">
                <a16:creationId xmlns:a16="http://schemas.microsoft.com/office/drawing/2014/main" id="{A4979F81-C171-BBBA-996B-BED1038C347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6200000">
            <a:off x="2166356" y="1269969"/>
            <a:ext cx="348218" cy="473630"/>
          </a:xfrm>
          <a:prstGeom prst="rect">
            <a:avLst/>
          </a:prstGeom>
          <a:effectLst>
            <a:outerShdw blurRad="63500" sx="102000" sy="102000" algn="ctr" rotWithShape="0">
              <a:prstClr val="black">
                <a:alpha val="40000"/>
              </a:prstClr>
            </a:outerShdw>
          </a:effectLst>
        </p:spPr>
      </p:pic>
      <p:pic>
        <p:nvPicPr>
          <p:cNvPr id="10" name="Imagen 21" descr="Icono&#10;&#10;Descripción generada automáticamente">
            <a:extLst>
              <a:ext uri="{FF2B5EF4-FFF2-40B4-BE49-F238E27FC236}">
                <a16:creationId xmlns:a16="http://schemas.microsoft.com/office/drawing/2014/main" id="{FCAFC360-C46C-F2A5-EAF8-DC920E6FBBA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16200000">
            <a:off x="2201771" y="3015228"/>
            <a:ext cx="348218" cy="47363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8995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D237506-C606-98D2-7632-76740B737D0C}"/>
              </a:ext>
            </a:extLst>
          </p:cNvPr>
          <p:cNvSpPr txBox="1"/>
          <p:nvPr/>
        </p:nvSpPr>
        <p:spPr>
          <a:xfrm>
            <a:off x="459996" y="222908"/>
            <a:ext cx="3693402" cy="430887"/>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defTabSz="609585"/>
            <a:r>
              <a:rPr lang="es-ES" sz="2200" dirty="0">
                <a:solidFill>
                  <a:prstClr val="black"/>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Times New Roman" panose="02020603050405020304" pitchFamily="18" charset="0"/>
              </a:rPr>
              <a:t>Jean 8.44 - </a:t>
            </a:r>
            <a:r>
              <a:rPr lang="fr-CH" sz="2200" dirty="0">
                <a:solidFill>
                  <a:prstClr val="black"/>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Times New Roman" panose="02020603050405020304" pitchFamily="18" charset="0"/>
              </a:rPr>
              <a:t>Un constat</a:t>
            </a:r>
            <a:endParaRPr lang="fr-CH" sz="2200" dirty="0">
              <a:solidFill>
                <a:prstClr val="black"/>
              </a:solidFill>
              <a:effectLst>
                <a:outerShdw blurRad="38100" dist="38100" dir="2700000" algn="tl">
                  <a:srgbClr val="000000">
                    <a:alpha val="43137"/>
                  </a:srgbClr>
                </a:outerShdw>
              </a:effectLst>
              <a:latin typeface="Calibri" panose="020F0502020204030204"/>
            </a:endParaRPr>
          </a:p>
        </p:txBody>
      </p:sp>
      <p:sp>
        <p:nvSpPr>
          <p:cNvPr id="4" name="ZoneTexte 3">
            <a:extLst>
              <a:ext uri="{FF2B5EF4-FFF2-40B4-BE49-F238E27FC236}">
                <a16:creationId xmlns:a16="http://schemas.microsoft.com/office/drawing/2014/main" id="{06D46F72-1E58-709D-B47E-608672FCDCF1}"/>
              </a:ext>
            </a:extLst>
          </p:cNvPr>
          <p:cNvSpPr txBox="1"/>
          <p:nvPr/>
        </p:nvSpPr>
        <p:spPr>
          <a:xfrm>
            <a:off x="459996" y="811554"/>
            <a:ext cx="6535023" cy="1846659"/>
          </a:xfrm>
          <a:prstGeom prst="rect">
            <a:avLst/>
          </a:prstGeom>
          <a:noFill/>
        </p:spPr>
        <p:txBody>
          <a:bodyPr wrap="square" rtlCol="0">
            <a:spAutoFit/>
          </a:bodyPr>
          <a:lstStyle/>
          <a:p>
            <a:pPr algn="ctr"/>
            <a:r>
              <a:rPr lang="fr-CH" sz="1900" b="1" dirty="0">
                <a:solidFill>
                  <a:srgbClr val="7030A0"/>
                </a:solidFill>
                <a:latin typeface="Comic Sans MS" panose="030F0702030302020204" pitchFamily="66" charset="0"/>
              </a:rPr>
              <a:t>« Vous avez pour père le diable et vous voulez faire ce que votre père désire. Il a été meurtrier depuis le commencement. Il ne s'est jamais tenu dans la vérité parce qu'il n'y a pas de vérité en lui. Quand il dit un mensonge, c'est en accord avec son caractère, parce qu'il est menteur et père du mensonge. »</a:t>
            </a:r>
          </a:p>
        </p:txBody>
      </p:sp>
      <p:sp>
        <p:nvSpPr>
          <p:cNvPr id="5" name="ZoneTexte 4">
            <a:extLst>
              <a:ext uri="{FF2B5EF4-FFF2-40B4-BE49-F238E27FC236}">
                <a16:creationId xmlns:a16="http://schemas.microsoft.com/office/drawing/2014/main" id="{30DE4E97-85A7-29DD-73BC-E9BA585D75AE}"/>
              </a:ext>
            </a:extLst>
          </p:cNvPr>
          <p:cNvSpPr txBox="1"/>
          <p:nvPr/>
        </p:nvSpPr>
        <p:spPr>
          <a:xfrm>
            <a:off x="459996" y="2733608"/>
            <a:ext cx="4121241" cy="430887"/>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defTabSz="609585"/>
            <a:r>
              <a:rPr lang="fr-CH" sz="2200" dirty="0">
                <a:solidFill>
                  <a:prstClr val="black"/>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Times New Roman" panose="02020603050405020304" pitchFamily="18" charset="0"/>
              </a:rPr>
              <a:t>Proverbes 23.23 -	Un conseil</a:t>
            </a:r>
            <a:endParaRPr lang="fr-CH" sz="2200" dirty="0">
              <a:solidFill>
                <a:prstClr val="black"/>
              </a:solidFill>
              <a:effectLst>
                <a:outerShdw blurRad="38100" dist="38100" dir="2700000" algn="tl">
                  <a:srgbClr val="000000">
                    <a:alpha val="43137"/>
                  </a:srgbClr>
                </a:outerShdw>
              </a:effectLst>
              <a:latin typeface="Calibri" panose="020F0502020204030204"/>
            </a:endParaRPr>
          </a:p>
        </p:txBody>
      </p:sp>
      <p:sp>
        <p:nvSpPr>
          <p:cNvPr id="6" name="ZoneTexte 5">
            <a:extLst>
              <a:ext uri="{FF2B5EF4-FFF2-40B4-BE49-F238E27FC236}">
                <a16:creationId xmlns:a16="http://schemas.microsoft.com/office/drawing/2014/main" id="{240F3520-5AA5-B089-EE95-2AB6F5846A03}"/>
              </a:ext>
            </a:extLst>
          </p:cNvPr>
          <p:cNvSpPr txBox="1"/>
          <p:nvPr/>
        </p:nvSpPr>
        <p:spPr>
          <a:xfrm>
            <a:off x="459996" y="3383056"/>
            <a:ext cx="6252594" cy="677108"/>
          </a:xfrm>
          <a:prstGeom prst="rect">
            <a:avLst/>
          </a:prstGeom>
          <a:noFill/>
        </p:spPr>
        <p:txBody>
          <a:bodyPr wrap="square" rtlCol="0">
            <a:spAutoFit/>
          </a:bodyPr>
          <a:lstStyle/>
          <a:p>
            <a:pPr algn="ctr"/>
            <a:r>
              <a:rPr lang="fr-CH" sz="1900" b="1" dirty="0">
                <a:solidFill>
                  <a:srgbClr val="0000FF"/>
                </a:solidFill>
                <a:latin typeface="Comic Sans MS" panose="030F0702030302020204" pitchFamily="66" charset="0"/>
              </a:rPr>
              <a:t>« Apprends à être véridique, sage, discipliné </a:t>
            </a:r>
            <a:br>
              <a:rPr lang="fr-CH" sz="1900" b="1" dirty="0">
                <a:solidFill>
                  <a:srgbClr val="0000FF"/>
                </a:solidFill>
                <a:latin typeface="Comic Sans MS" panose="030F0702030302020204" pitchFamily="66" charset="0"/>
              </a:rPr>
            </a:br>
            <a:r>
              <a:rPr lang="fr-CH" sz="1900" b="1" dirty="0">
                <a:solidFill>
                  <a:srgbClr val="0000FF"/>
                </a:solidFill>
                <a:latin typeface="Comic Sans MS" panose="030F0702030302020204" pitchFamily="66" charset="0"/>
              </a:rPr>
              <a:t> et intelligent, et ne renonce pas à ces qualités. » </a:t>
            </a:r>
          </a:p>
        </p:txBody>
      </p:sp>
      <p:sp>
        <p:nvSpPr>
          <p:cNvPr id="7" name="ZoneTexte 6">
            <a:extLst>
              <a:ext uri="{FF2B5EF4-FFF2-40B4-BE49-F238E27FC236}">
                <a16:creationId xmlns:a16="http://schemas.microsoft.com/office/drawing/2014/main" id="{1E561320-56BD-91C8-E4B1-931F71AC0370}"/>
              </a:ext>
            </a:extLst>
          </p:cNvPr>
          <p:cNvSpPr txBox="1"/>
          <p:nvPr/>
        </p:nvSpPr>
        <p:spPr>
          <a:xfrm>
            <a:off x="459996" y="4213890"/>
            <a:ext cx="6981889" cy="430887"/>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defTabSz="609585"/>
            <a:r>
              <a:rPr lang="fr-CH" sz="2200" dirty="0">
                <a:solidFill>
                  <a:prstClr val="black"/>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Times New Roman" panose="02020603050405020304" pitchFamily="18" charset="0"/>
              </a:rPr>
              <a:t>Actes 20.27-28 - Une invitation pour toi et pour moi !</a:t>
            </a:r>
            <a:endParaRPr lang="fr-CH" sz="2200" dirty="0">
              <a:solidFill>
                <a:prstClr val="black"/>
              </a:solidFill>
              <a:effectLst>
                <a:outerShdw blurRad="38100" dist="38100" dir="2700000" algn="tl">
                  <a:srgbClr val="000000">
                    <a:alpha val="43137"/>
                  </a:srgbClr>
                </a:outerShdw>
              </a:effectLst>
              <a:latin typeface="Calibri" panose="020F0502020204030204"/>
            </a:endParaRPr>
          </a:p>
        </p:txBody>
      </p:sp>
      <p:sp>
        <p:nvSpPr>
          <p:cNvPr id="8" name="ZoneTexte 7">
            <a:extLst>
              <a:ext uri="{FF2B5EF4-FFF2-40B4-BE49-F238E27FC236}">
                <a16:creationId xmlns:a16="http://schemas.microsoft.com/office/drawing/2014/main" id="{7B3CE12F-ADBD-CD85-1066-3C729117F6E6}"/>
              </a:ext>
            </a:extLst>
          </p:cNvPr>
          <p:cNvSpPr txBox="1"/>
          <p:nvPr/>
        </p:nvSpPr>
        <p:spPr>
          <a:xfrm>
            <a:off x="568506" y="4743506"/>
            <a:ext cx="6873379" cy="1954894"/>
          </a:xfrm>
          <a:prstGeom prst="rect">
            <a:avLst/>
          </a:prstGeom>
          <a:noFill/>
        </p:spPr>
        <p:txBody>
          <a:bodyPr wrap="square" rtlCol="0">
            <a:spAutoFit/>
          </a:bodyPr>
          <a:lstStyle/>
          <a:p>
            <a:pPr algn="ctr">
              <a:lnSpc>
                <a:spcPct val="107000"/>
              </a:lnSpc>
              <a:spcAft>
                <a:spcPts val="800"/>
              </a:spcAft>
            </a:pPr>
            <a:r>
              <a:rPr lang="fr-CH" sz="1900" b="1" dirty="0">
                <a:solidFill>
                  <a:srgbClr val="0000FF"/>
                </a:solidFill>
                <a:latin typeface="Comic Sans MS" panose="030F0702030302020204" pitchFamily="66" charset="0"/>
              </a:rPr>
              <a:t>« [Paul] … Car je vous ai annoncé tout ce que Dieu </a:t>
            </a:r>
            <a:br>
              <a:rPr lang="fr-CH" sz="1900" b="1" dirty="0">
                <a:solidFill>
                  <a:srgbClr val="0000FF"/>
                </a:solidFill>
                <a:latin typeface="Comic Sans MS" panose="030F0702030302020204" pitchFamily="66" charset="0"/>
              </a:rPr>
            </a:br>
            <a:r>
              <a:rPr lang="fr-CH" sz="1900" b="1" dirty="0">
                <a:solidFill>
                  <a:srgbClr val="0000FF"/>
                </a:solidFill>
                <a:latin typeface="Comic Sans MS" panose="030F0702030302020204" pitchFamily="66" charset="0"/>
              </a:rPr>
              <a:t>a décidé, sans rien vous en cacher. </a:t>
            </a:r>
            <a:br>
              <a:rPr lang="fr-CH" sz="1900" b="1" dirty="0">
                <a:solidFill>
                  <a:srgbClr val="0000FF"/>
                </a:solidFill>
                <a:latin typeface="Comic Sans MS" panose="030F0702030302020204" pitchFamily="66" charset="0"/>
              </a:rPr>
            </a:br>
            <a:r>
              <a:rPr lang="fr-CH" sz="1900" b="1" dirty="0">
                <a:solidFill>
                  <a:srgbClr val="0000FF"/>
                </a:solidFill>
                <a:latin typeface="Comic Sans MS" panose="030F0702030302020204" pitchFamily="66" charset="0"/>
              </a:rPr>
              <a:t>Prenez garde à vous-même et veillez sur tout </a:t>
            </a:r>
            <a:br>
              <a:rPr lang="fr-CH" sz="1900" b="1" dirty="0">
                <a:solidFill>
                  <a:srgbClr val="0000FF"/>
                </a:solidFill>
                <a:latin typeface="Comic Sans MS" panose="030F0702030302020204" pitchFamily="66" charset="0"/>
              </a:rPr>
            </a:br>
            <a:r>
              <a:rPr lang="fr-CH" sz="1900" b="1" dirty="0">
                <a:solidFill>
                  <a:srgbClr val="0000FF"/>
                </a:solidFill>
                <a:latin typeface="Comic Sans MS" panose="030F0702030302020204" pitchFamily="66" charset="0"/>
              </a:rPr>
              <a:t>le troupeau que l'Esprit saint a remis à votre garde. </a:t>
            </a:r>
            <a:br>
              <a:rPr lang="fr-CH" sz="1900" b="1" dirty="0">
                <a:solidFill>
                  <a:srgbClr val="0000FF"/>
                </a:solidFill>
                <a:latin typeface="Comic Sans MS" panose="030F0702030302020204" pitchFamily="66" charset="0"/>
              </a:rPr>
            </a:br>
            <a:r>
              <a:rPr lang="fr-CH" sz="1900" b="1" dirty="0">
                <a:solidFill>
                  <a:srgbClr val="0000FF"/>
                </a:solidFill>
                <a:latin typeface="Comic Sans MS" panose="030F0702030302020204" pitchFamily="66" charset="0"/>
              </a:rPr>
              <a:t>Soyez de bons bergers pour l'Eglise </a:t>
            </a:r>
            <a:br>
              <a:rPr lang="fr-CH" sz="1900" b="1" dirty="0">
                <a:solidFill>
                  <a:srgbClr val="0000FF"/>
                </a:solidFill>
                <a:latin typeface="Comic Sans MS" panose="030F0702030302020204" pitchFamily="66" charset="0"/>
              </a:rPr>
            </a:br>
            <a:r>
              <a:rPr lang="fr-CH" sz="1900" b="1" dirty="0">
                <a:solidFill>
                  <a:srgbClr val="0000FF"/>
                </a:solidFill>
                <a:latin typeface="Comic Sans MS" panose="030F0702030302020204" pitchFamily="66" charset="0"/>
              </a:rPr>
              <a:t>que Dieu s'est acquis par la mort de son propre fils. »</a:t>
            </a:r>
            <a:endParaRPr lang="fr-CH" sz="1900" dirty="0">
              <a:solidFill>
                <a:srgbClr val="0000FF"/>
              </a:solidFill>
            </a:endParaRPr>
          </a:p>
        </p:txBody>
      </p:sp>
      <p:sp>
        <p:nvSpPr>
          <p:cNvPr id="9" name="Ruban : courbé et incliné vers le bas 8">
            <a:extLst>
              <a:ext uri="{FF2B5EF4-FFF2-40B4-BE49-F238E27FC236}">
                <a16:creationId xmlns:a16="http://schemas.microsoft.com/office/drawing/2014/main" id="{09B63602-6C78-2CF5-4014-4E1B43115F5E}"/>
              </a:ext>
            </a:extLst>
          </p:cNvPr>
          <p:cNvSpPr/>
          <p:nvPr/>
        </p:nvSpPr>
        <p:spPr>
          <a:xfrm rot="20623912">
            <a:off x="8682960" y="5623091"/>
            <a:ext cx="2940981" cy="839787"/>
          </a:xfrm>
          <a:prstGeom prst="ellipseRibbon">
            <a:avLst/>
          </a:prstGeom>
          <a:solidFill>
            <a:srgbClr val="FF0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ct val="0"/>
              </a:spcBef>
            </a:pPr>
            <a:r>
              <a:rPr lang="fr-CH" sz="2800" dirty="0">
                <a:solidFill>
                  <a:srgbClr val="FFFF00"/>
                </a:solidFill>
                <a:latin typeface="Brush Script MT" panose="03060802040406070304" pitchFamily="66" charset="0"/>
              </a:rPr>
              <a:t>JE PRIE</a:t>
            </a:r>
          </a:p>
        </p:txBody>
      </p:sp>
      <p:sp>
        <p:nvSpPr>
          <p:cNvPr id="2" name="ZoneTexte 1">
            <a:extLst>
              <a:ext uri="{FF2B5EF4-FFF2-40B4-BE49-F238E27FC236}">
                <a16:creationId xmlns:a16="http://schemas.microsoft.com/office/drawing/2014/main" id="{B5C81D5E-FE15-2ADA-85BD-9257332C1424}"/>
              </a:ext>
            </a:extLst>
          </p:cNvPr>
          <p:cNvSpPr txBox="1"/>
          <p:nvPr/>
        </p:nvSpPr>
        <p:spPr>
          <a:xfrm>
            <a:off x="136358" y="207989"/>
            <a:ext cx="296779" cy="6545408"/>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s-ES"/>
            </a:defPPr>
            <a:lvl1pPr algn="ctr" defTabSz="609585">
              <a:defRPr sz="2200">
                <a:solidFill>
                  <a:prstClr val="black"/>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Times New Roman" panose="02020603050405020304" pitchFamily="18" charset="0"/>
              </a:defRPr>
            </a:lvl1pPr>
          </a:lstStyle>
          <a:p>
            <a:endParaRPr lang="fr-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400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 calcmode="lin" valueType="num">
                                      <p:cBhvr>
                                        <p:cTn id="9" dur="15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5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F8E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Imagen 5" descr="Hombre parado en un cuerpo de agua&#10;&#10;Descripción generada automáticamente">
            <a:extLst>
              <a:ext uri="{FF2B5EF4-FFF2-40B4-BE49-F238E27FC236}">
                <a16:creationId xmlns:a16="http://schemas.microsoft.com/office/drawing/2014/main" id="{04AC55FD-EBB1-5257-911E-B63F6C54B40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2" b="-2"/>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8A4FBBD9-1307-23C2-928F-1E09A92CE77F}"/>
              </a:ext>
            </a:extLst>
          </p:cNvPr>
          <p:cNvSpPr txBox="1"/>
          <p:nvPr/>
        </p:nvSpPr>
        <p:spPr>
          <a:xfrm>
            <a:off x="238386" y="0"/>
            <a:ext cx="4471416" cy="646330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30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t>« Jésus leur dit : </a:t>
            </a:r>
            <a:br>
              <a:rPr kumimoji="0" lang="fr-CH" sz="30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br>
            <a:r>
              <a:rPr kumimoji="0" lang="fr-CH" sz="30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t>La lumière </a:t>
            </a:r>
            <a:br>
              <a:rPr kumimoji="0" lang="fr-CH" sz="30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br>
            <a:r>
              <a:rPr kumimoji="0" lang="fr-CH" sz="30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t>est encore parmi vous pour un peu de temps.</a:t>
            </a:r>
            <a:br>
              <a:rPr kumimoji="0" lang="fr-CH" sz="30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br>
            <a:br>
              <a:rPr kumimoji="0" lang="fr-CH" sz="30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br>
            <a:r>
              <a:rPr kumimoji="0" lang="fr-CH" sz="30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t> </a:t>
            </a:r>
            <a:r>
              <a:rPr kumimoji="0" lang="fr-CH" sz="3000" b="1" i="0" u="none" strike="noStrike" kern="1200" cap="none" spc="0" normalizeH="0" baseline="0" noProof="0" dirty="0">
                <a:ln>
                  <a:noFill/>
                </a:ln>
                <a:solidFill>
                  <a:schemeClr val="accent5">
                    <a:lumMod val="75000"/>
                  </a:schemeClr>
                </a:solidFill>
                <a:effectLst/>
                <a:uLnTx/>
                <a:uFillTx/>
                <a:latin typeface="Comic Sans MS" panose="030F0702030302020204" pitchFamily="66" charset="0"/>
                <a:ea typeface="+mn-ea"/>
                <a:cs typeface="+mn-cs"/>
              </a:rPr>
              <a:t>Marchez pendant que vous avez la lumière, pour que les </a:t>
            </a:r>
            <a:br>
              <a:rPr kumimoji="0" lang="fr-CH" sz="3000" b="1" i="0" u="none" strike="noStrike" kern="1200" cap="none" spc="0" normalizeH="0" baseline="0" noProof="0" dirty="0">
                <a:ln>
                  <a:noFill/>
                </a:ln>
                <a:solidFill>
                  <a:schemeClr val="accent5">
                    <a:lumMod val="75000"/>
                  </a:schemeClr>
                </a:solidFill>
                <a:effectLst/>
                <a:uLnTx/>
                <a:uFillTx/>
                <a:latin typeface="Comic Sans MS" panose="030F0702030302020204" pitchFamily="66" charset="0"/>
                <a:ea typeface="+mn-ea"/>
                <a:cs typeface="+mn-cs"/>
              </a:rPr>
            </a:br>
            <a:r>
              <a:rPr kumimoji="0" lang="fr-CH" sz="3000" b="1" i="0" u="none" strike="noStrike" kern="1200" cap="none" spc="0" normalizeH="0" baseline="0" noProof="0" dirty="0">
                <a:ln>
                  <a:noFill/>
                </a:ln>
                <a:solidFill>
                  <a:schemeClr val="accent5">
                    <a:lumMod val="75000"/>
                  </a:schemeClr>
                </a:solidFill>
                <a:effectLst/>
                <a:uLnTx/>
                <a:uFillTx/>
                <a:latin typeface="Comic Sans MS" panose="030F0702030302020204" pitchFamily="66" charset="0"/>
                <a:ea typeface="+mn-ea"/>
                <a:cs typeface="+mn-cs"/>
              </a:rPr>
              <a:t>ténèbres ne vous </a:t>
            </a:r>
            <a:br>
              <a:rPr kumimoji="0" lang="fr-CH" sz="3000" b="1" i="0" u="none" strike="noStrike" kern="1200" cap="none" spc="0" normalizeH="0" baseline="0" noProof="0" dirty="0">
                <a:ln>
                  <a:noFill/>
                </a:ln>
                <a:solidFill>
                  <a:schemeClr val="accent5">
                    <a:lumMod val="75000"/>
                  </a:schemeClr>
                </a:solidFill>
                <a:effectLst/>
                <a:uLnTx/>
                <a:uFillTx/>
                <a:latin typeface="Comic Sans MS" panose="030F0702030302020204" pitchFamily="66" charset="0"/>
                <a:ea typeface="+mn-ea"/>
                <a:cs typeface="+mn-cs"/>
              </a:rPr>
            </a:br>
            <a:r>
              <a:rPr kumimoji="0" lang="fr-CH" sz="3000" b="1" i="0" u="none" strike="noStrike" kern="1200" cap="none" spc="0" normalizeH="0" baseline="0" noProof="0" dirty="0">
                <a:ln>
                  <a:noFill/>
                </a:ln>
                <a:solidFill>
                  <a:schemeClr val="accent5">
                    <a:lumMod val="75000"/>
                  </a:schemeClr>
                </a:solidFill>
                <a:effectLst/>
                <a:uLnTx/>
                <a:uFillTx/>
                <a:latin typeface="Comic Sans MS" panose="030F0702030302020204" pitchFamily="66" charset="0"/>
                <a:ea typeface="+mn-ea"/>
                <a:cs typeface="+mn-cs"/>
              </a:rPr>
              <a:t>surprennent pas : </a:t>
            </a:r>
            <a:br>
              <a:rPr kumimoji="0" lang="fr-CH" sz="3000" b="1" i="0" u="none" strike="noStrike" kern="1200" cap="none" spc="0" normalizeH="0" baseline="0" noProof="0" dirty="0">
                <a:ln>
                  <a:noFill/>
                </a:ln>
                <a:solidFill>
                  <a:schemeClr val="accent5">
                    <a:lumMod val="75000"/>
                  </a:schemeClr>
                </a:solidFill>
                <a:effectLst/>
                <a:uLnTx/>
                <a:uFillTx/>
                <a:latin typeface="Comic Sans MS" panose="030F0702030302020204" pitchFamily="66" charset="0"/>
                <a:ea typeface="+mn-ea"/>
                <a:cs typeface="+mn-cs"/>
              </a:rPr>
            </a:br>
            <a:r>
              <a:rPr kumimoji="0" lang="fr-CH" sz="30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t>celui qui marche </a:t>
            </a:r>
            <a:br>
              <a:rPr kumimoji="0" lang="fr-CH" sz="30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br>
            <a:r>
              <a:rPr kumimoji="0" lang="fr-CH" sz="30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t>dans les ténèbres </a:t>
            </a:r>
            <a:br>
              <a:rPr kumimoji="0" lang="fr-CH" sz="30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br>
            <a:r>
              <a:rPr kumimoji="0" lang="fr-CH" sz="30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t>ne sait pas où il va. » </a:t>
            </a:r>
            <a:r>
              <a:rPr kumimoji="0" lang="es-ES" sz="2400" b="1" i="0" u="none" strike="noStrike" kern="1200" cap="none" spc="0" normalizeH="0" baseline="0" noProof="0" dirty="0">
                <a:ln>
                  <a:noFill/>
                </a:ln>
                <a:solidFill>
                  <a:schemeClr val="accent5">
                    <a:lumMod val="75000"/>
                  </a:schemeClr>
                </a:solidFill>
                <a:effectLst/>
                <a:uLnTx/>
                <a:uFillTx/>
                <a:latin typeface="Comic Sans MS" panose="030F0702030302020204" pitchFamily="66" charset="0"/>
                <a:ea typeface="+mn-ea"/>
                <a:cs typeface="+mn-cs"/>
              </a:rPr>
              <a:t>(Jean 12.35)</a:t>
            </a:r>
            <a:endParaRPr kumimoji="0" lang="es-ES" sz="3200" b="1" i="0" u="none" strike="noStrike" kern="1200" cap="none" spc="0" normalizeH="0" baseline="0" noProof="0" dirty="0">
              <a:ln>
                <a:noFill/>
              </a:ln>
              <a:solidFill>
                <a:schemeClr val="accent5">
                  <a:lumMod val="75000"/>
                </a:schemeClr>
              </a:solidFill>
              <a:effectLst/>
              <a:uLnTx/>
              <a:uFillTx/>
              <a:latin typeface="Comic Sans MS" panose="030F0702030302020204" pitchFamily="66" charset="0"/>
              <a:ea typeface="+mn-ea"/>
              <a:cs typeface="+mn-cs"/>
            </a:endParaRPr>
          </a:p>
        </p:txBody>
      </p:sp>
      <p:sp>
        <p:nvSpPr>
          <p:cNvPr id="2" name="ZoneTexte 1">
            <a:extLst>
              <a:ext uri="{FF2B5EF4-FFF2-40B4-BE49-F238E27FC236}">
                <a16:creationId xmlns:a16="http://schemas.microsoft.com/office/drawing/2014/main" id="{C83BEE39-A0F7-62BF-373A-2387201F10AA}"/>
              </a:ext>
            </a:extLst>
          </p:cNvPr>
          <p:cNvSpPr txBox="1"/>
          <p:nvPr/>
        </p:nvSpPr>
        <p:spPr>
          <a:xfrm>
            <a:off x="5730240" y="121920"/>
            <a:ext cx="6385560" cy="1231106"/>
          </a:xfrm>
          <a:prstGeom prst="rect">
            <a:avLst/>
          </a:prstGeom>
          <a:noFill/>
        </p:spPr>
        <p:txBody>
          <a:bodyPr wrap="square" rtlCol="0">
            <a:spAutoFit/>
          </a:bodyPr>
          <a:lstStyle/>
          <a:p>
            <a:pPr algn="ctr"/>
            <a:r>
              <a:rPr lang="fr-CH" sz="2000" dirty="0">
                <a:solidFill>
                  <a:srgbClr val="C00000"/>
                </a:solidFill>
                <a:effectLst>
                  <a:outerShdw blurRad="38100" dist="38100" dir="2700000" algn="tl">
                    <a:srgbClr val="000000">
                      <a:alpha val="43137"/>
                    </a:srgbClr>
                  </a:outerShdw>
                </a:effectLst>
              </a:rPr>
              <a:t>Lecture de la semaine  : </a:t>
            </a:r>
            <a:r>
              <a:rPr lang="fr-CH" dirty="0">
                <a:solidFill>
                  <a:srgbClr val="0000FF"/>
                </a:solidFill>
                <a:effectLst>
                  <a:outerShdw blurRad="38100" dist="38100" dir="2700000" algn="tl">
                    <a:srgbClr val="000000">
                      <a:alpha val="43137"/>
                    </a:srgbClr>
                  </a:outerShdw>
                </a:effectLst>
              </a:rPr>
              <a:t>Apocalypse 12.7-9 ; Jean 8.44 ; Proverbes 23.23 ;  Proverbes  4.18 ; Jean 12.35 ;  </a:t>
            </a:r>
            <a:br>
              <a:rPr lang="fr-CH" dirty="0">
                <a:solidFill>
                  <a:srgbClr val="0000FF"/>
                </a:solidFill>
                <a:effectLst>
                  <a:outerShdw blurRad="38100" dist="38100" dir="2700000" algn="tl">
                    <a:srgbClr val="000000">
                      <a:alpha val="43137"/>
                    </a:srgbClr>
                  </a:outerShdw>
                </a:effectLst>
              </a:rPr>
            </a:br>
            <a:r>
              <a:rPr lang="fr-CH" dirty="0">
                <a:solidFill>
                  <a:srgbClr val="0000FF"/>
                </a:solidFill>
                <a:effectLst>
                  <a:outerShdw blurRad="38100" dist="38100" dir="2700000" algn="tl">
                    <a:srgbClr val="000000">
                      <a:alpha val="43137"/>
                    </a:srgbClr>
                  </a:outerShdw>
                </a:effectLst>
              </a:rPr>
              <a:t>Psaume 119.30 ;  Actes 20.27-32 ;  </a:t>
            </a:r>
            <a:br>
              <a:rPr lang="fr-CH" dirty="0">
                <a:solidFill>
                  <a:srgbClr val="0000FF"/>
                </a:solidFill>
                <a:effectLst>
                  <a:outerShdw blurRad="38100" dist="38100" dir="2700000" algn="tl">
                    <a:srgbClr val="000000">
                      <a:alpha val="43137"/>
                    </a:srgbClr>
                  </a:outerShdw>
                </a:effectLst>
              </a:rPr>
            </a:br>
            <a:r>
              <a:rPr lang="fr-CH" dirty="0">
                <a:solidFill>
                  <a:srgbClr val="0000FF"/>
                </a:solidFill>
                <a:effectLst>
                  <a:outerShdw blurRad="38100" dist="38100" dir="2700000" algn="tl">
                    <a:srgbClr val="000000">
                      <a:alpha val="43137"/>
                    </a:srgbClr>
                  </a:outerShdw>
                </a:effectLst>
              </a:rPr>
              <a:t>2 Thessaloniciens  2.7-12 ; Jean 8.32.</a:t>
            </a:r>
          </a:p>
        </p:txBody>
      </p:sp>
    </p:spTree>
    <p:extLst>
      <p:ext uri="{BB962C8B-B14F-4D97-AF65-F5344CB8AC3E}">
        <p14:creationId xmlns:p14="http://schemas.microsoft.com/office/powerpoint/2010/main" val="159276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22637E14-3CCA-6DF1-2DB4-4DE183747819}"/>
              </a:ext>
            </a:extLst>
          </p:cNvPr>
          <p:cNvSpPr>
            <a:spLocks noGrp="1" noRot="1" noMove="1" noResize="1" noEditPoints="1" noAdjustHandles="1" noChangeArrowheads="1" noChangeShapeType="1"/>
          </p:cNvSpPr>
          <p:nvPr/>
        </p:nvSpPr>
        <p:spPr>
          <a:xfrm>
            <a:off x="165945" y="3347670"/>
            <a:ext cx="11860109" cy="3424605"/>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E5C1003A-54FD-9525-365D-091D0AB7A469}"/>
              </a:ext>
            </a:extLst>
          </p:cNvPr>
          <p:cNvSpPr txBox="1"/>
          <p:nvPr/>
        </p:nvSpPr>
        <p:spPr>
          <a:xfrm>
            <a:off x="6513152" y="3413366"/>
            <a:ext cx="5611007" cy="3216265"/>
          </a:xfrm>
          <a:prstGeom prst="rect">
            <a:avLst/>
          </a:prstGeom>
          <a:noFill/>
        </p:spPr>
        <p:txBody>
          <a:bodyPr wrap="square" rtlCol="0">
            <a:spAutoFit/>
          </a:bodyPr>
          <a:lstStyle/>
          <a:p>
            <a:pPr>
              <a:spcBef>
                <a:spcPts val="600"/>
              </a:spcBef>
            </a:pPr>
            <a:r>
              <a:rPr lang="fr-CH" sz="2400" b="1" dirty="0">
                <a:solidFill>
                  <a:srgbClr val="176653"/>
                </a:solidFill>
              </a:rPr>
              <a:t>Bataille pour la vérité </a:t>
            </a:r>
            <a:r>
              <a:rPr lang="es-ES" sz="2400" b="1" dirty="0">
                <a:solidFill>
                  <a:srgbClr val="176653"/>
                </a:solidFill>
              </a:rPr>
              <a:t>:</a:t>
            </a:r>
          </a:p>
          <a:p>
            <a:pPr>
              <a:spcBef>
                <a:spcPts val="600"/>
              </a:spcBef>
            </a:pPr>
            <a:r>
              <a:rPr lang="es-ES" sz="2400" b="1" dirty="0"/>
              <a:t>	</a:t>
            </a:r>
            <a:r>
              <a:rPr lang="fr-CH" sz="2400" b="1" dirty="0"/>
              <a:t>La vérité contre le mensonge</a:t>
            </a:r>
            <a:endParaRPr lang="es-ES" sz="2400" b="1" dirty="0"/>
          </a:p>
          <a:p>
            <a:pPr>
              <a:spcBef>
                <a:spcPts val="600"/>
              </a:spcBef>
            </a:pPr>
            <a:r>
              <a:rPr lang="es-ES" sz="2400" b="1" dirty="0"/>
              <a:t>	Le </a:t>
            </a:r>
            <a:r>
              <a:rPr lang="fr-CH" sz="2400" b="1" dirty="0"/>
              <a:t>compromis</a:t>
            </a:r>
            <a:r>
              <a:rPr lang="es-ES" sz="2400" b="1" dirty="0"/>
              <a:t> de </a:t>
            </a:r>
            <a:r>
              <a:rPr lang="fr-CH" sz="2400" b="1" dirty="0"/>
              <a:t>l'Eglise</a:t>
            </a:r>
          </a:p>
          <a:p>
            <a:pPr>
              <a:spcBef>
                <a:spcPts val="1200"/>
              </a:spcBef>
            </a:pPr>
            <a:r>
              <a:rPr lang="fr-CH" sz="2400" b="1" dirty="0">
                <a:solidFill>
                  <a:srgbClr val="791974"/>
                </a:solidFill>
              </a:rPr>
              <a:t>Bataille pour la Parole de Dieu :</a:t>
            </a:r>
            <a:endParaRPr lang="es-ES" sz="2400" b="1" dirty="0">
              <a:solidFill>
                <a:srgbClr val="791974"/>
              </a:solidFill>
            </a:endParaRPr>
          </a:p>
          <a:p>
            <a:pPr>
              <a:spcBef>
                <a:spcPts val="600"/>
              </a:spcBef>
            </a:pPr>
            <a:r>
              <a:rPr lang="es-ES" sz="2400" b="1" dirty="0"/>
              <a:t>	</a:t>
            </a:r>
            <a:r>
              <a:rPr lang="fr-CH" sz="2400" b="1" dirty="0"/>
              <a:t>La sécurité dans la Bible</a:t>
            </a:r>
          </a:p>
          <a:p>
            <a:pPr>
              <a:spcBef>
                <a:spcPts val="600"/>
              </a:spcBef>
            </a:pPr>
            <a:r>
              <a:rPr lang="es-ES" sz="2400" b="1" dirty="0"/>
              <a:t>	</a:t>
            </a:r>
            <a:r>
              <a:rPr lang="fr-CH" sz="2400" b="1" dirty="0"/>
              <a:t>Le raisonnement humain</a:t>
            </a:r>
          </a:p>
          <a:p>
            <a:pPr>
              <a:spcBef>
                <a:spcPts val="600"/>
              </a:spcBef>
            </a:pPr>
            <a:r>
              <a:rPr lang="fr-CH" sz="2400" b="1" dirty="0">
                <a:solidFill>
                  <a:srgbClr val="713518"/>
                </a:solidFill>
              </a:rPr>
              <a:t>Bataille pour l'esprit</a:t>
            </a:r>
          </a:p>
        </p:txBody>
      </p:sp>
      <p:sp>
        <p:nvSpPr>
          <p:cNvPr id="3" name="CuadroTexto 2">
            <a:extLst>
              <a:ext uri="{FF2B5EF4-FFF2-40B4-BE49-F238E27FC236}">
                <a16:creationId xmlns:a16="http://schemas.microsoft.com/office/drawing/2014/main" id="{AF157353-2A0A-7DAD-CA8D-0BC55B81B87C}"/>
              </a:ext>
            </a:extLst>
          </p:cNvPr>
          <p:cNvSpPr txBox="1"/>
          <p:nvPr/>
        </p:nvSpPr>
        <p:spPr>
          <a:xfrm>
            <a:off x="245258" y="135791"/>
            <a:ext cx="6429862" cy="400110"/>
          </a:xfrm>
          <a:prstGeom prst="rect">
            <a:avLst/>
          </a:prstGeom>
          <a:noFill/>
        </p:spPr>
        <p:txBody>
          <a:bodyPr wrap="square" rtlCol="0">
            <a:spAutoFit/>
          </a:bodyPr>
          <a:lstStyle/>
          <a:p>
            <a:pPr>
              <a:spcBef>
                <a:spcPts val="600"/>
              </a:spcBef>
            </a:pPr>
            <a:r>
              <a:rPr lang="fr-CH" sz="2000" b="1" dirty="0">
                <a:solidFill>
                  <a:schemeClr val="bg1"/>
                </a:solidFill>
                <a:effectLst>
                  <a:glow rad="127000">
                    <a:srgbClr val="836729"/>
                  </a:glow>
                  <a:outerShdw blurRad="38100" dist="38100" dir="2700000" algn="tl">
                    <a:srgbClr val="000000">
                      <a:alpha val="43137"/>
                    </a:srgbClr>
                  </a:outerShdw>
                </a:effectLst>
              </a:rPr>
              <a:t>Une guerre se gagne ou se perd bataille par bataille.</a:t>
            </a:r>
            <a:endParaRPr lang="es-ES" sz="2000" b="1" dirty="0">
              <a:solidFill>
                <a:schemeClr val="bg1"/>
              </a:solidFill>
              <a:effectLst>
                <a:glow rad="127000">
                  <a:srgbClr val="836729"/>
                </a:glow>
                <a:outerShdw blurRad="38100" dist="38100" dir="2700000" algn="tl">
                  <a:srgbClr val="000000">
                    <a:alpha val="43137"/>
                  </a:srgbClr>
                </a:outerShdw>
              </a:effectLst>
            </a:endParaRPr>
          </a:p>
        </p:txBody>
      </p:sp>
      <p:pic>
        <p:nvPicPr>
          <p:cNvPr id="5" name="Imagen 4" descr="Imagen que contiene Texto&#10;&#10;Descripción generada automáticamente">
            <a:extLst>
              <a:ext uri="{FF2B5EF4-FFF2-40B4-BE49-F238E27FC236}">
                <a16:creationId xmlns:a16="http://schemas.microsoft.com/office/drawing/2014/main" id="{6B4F27E9-EF4E-1B1A-F6DD-6823C674E6F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7359023" y="209604"/>
            <a:ext cx="2942414" cy="2633926"/>
          </a:xfrm>
          <a:prstGeom prst="rect">
            <a:avLst/>
          </a:prstGeom>
          <a:ln w="19050">
            <a:solidFill>
              <a:schemeClr val="bg1"/>
            </a:solidFill>
          </a:ln>
          <a:effectLst>
            <a:outerShdw blurRad="50800" dist="38100" dir="8100000" algn="tr" rotWithShape="0">
              <a:prstClr val="black">
                <a:alpha val="40000"/>
              </a:prstClr>
            </a:outerShdw>
          </a:effectLst>
        </p:spPr>
      </p:pic>
      <p:pic>
        <p:nvPicPr>
          <p:cNvPr id="6" name="Imagen 5">
            <a:extLst>
              <a:ext uri="{FF2B5EF4-FFF2-40B4-BE49-F238E27FC236}">
                <a16:creationId xmlns:a16="http://schemas.microsoft.com/office/drawing/2014/main" id="{12524656-23A6-59BF-834E-1096A5DAFE0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0450442" y="292570"/>
            <a:ext cx="1496300" cy="2464824"/>
          </a:xfrm>
          <a:prstGeom prst="rect">
            <a:avLst/>
          </a:prstGeom>
          <a:ln w="28575">
            <a:solidFill>
              <a:schemeClr val="bg1"/>
            </a:solidFill>
          </a:ln>
          <a:effectLst>
            <a:outerShdw blurRad="50800" dist="38100" dir="8100000" algn="tr" rotWithShape="0">
              <a:prstClr val="black">
                <a:alpha val="40000"/>
              </a:prstClr>
            </a:outerShdw>
          </a:effectLst>
        </p:spPr>
      </p:pic>
      <p:pic>
        <p:nvPicPr>
          <p:cNvPr id="8" name="Imagen 7" descr="Dibujo de una persona&#10;&#10;Descripción generada automáticamente con confianza media">
            <a:extLst>
              <a:ext uri="{FF2B5EF4-FFF2-40B4-BE49-F238E27FC236}">
                <a16:creationId xmlns:a16="http://schemas.microsoft.com/office/drawing/2014/main" id="{0D03C0B6-5C3C-07F0-C623-C7D742FAC3C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805953" y="3477125"/>
            <a:ext cx="2495482" cy="3192527"/>
          </a:xfrm>
          <a:prstGeom prst="rect">
            <a:avLst/>
          </a:prstGeom>
          <a:ln>
            <a:noFill/>
          </a:ln>
          <a:effectLst>
            <a:softEdge rad="112500"/>
          </a:effectLst>
        </p:spPr>
      </p:pic>
      <p:pic>
        <p:nvPicPr>
          <p:cNvPr id="10" name="Imagen 9" descr="Imagen que contiene persona, hombre, edificio, sostener&#10;&#10;Descripción generada automáticamente">
            <a:extLst>
              <a:ext uri="{FF2B5EF4-FFF2-40B4-BE49-F238E27FC236}">
                <a16:creationId xmlns:a16="http://schemas.microsoft.com/office/drawing/2014/main" id="{31F6CC88-2391-3630-21B1-C087954D251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42945" y="3477124"/>
            <a:ext cx="2495482" cy="3192527"/>
          </a:xfrm>
          <a:prstGeom prst="rect">
            <a:avLst/>
          </a:prstGeom>
          <a:ln>
            <a:noFill/>
          </a:ln>
          <a:effectLst>
            <a:softEdge rad="112500"/>
          </a:effectLst>
        </p:spPr>
      </p:pic>
      <p:pic>
        <p:nvPicPr>
          <p:cNvPr id="16" name="Imagen 15" descr="Imagen que contiene verde, luz, iluminado, oscuro&#10;&#10;Descripción generada automáticamente">
            <a:extLst>
              <a:ext uri="{FF2B5EF4-FFF2-40B4-BE49-F238E27FC236}">
                <a16:creationId xmlns:a16="http://schemas.microsoft.com/office/drawing/2014/main" id="{E01FFE65-DDF6-FD26-26FA-0FCAF244087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783886" y="5738114"/>
            <a:ext cx="408641" cy="406142"/>
          </a:xfrm>
          <a:prstGeom prst="rect">
            <a:avLst/>
          </a:prstGeom>
        </p:spPr>
      </p:pic>
      <p:pic>
        <p:nvPicPr>
          <p:cNvPr id="19" name="Imagen 18" descr="Imagen que contiene firmar, naranja, oscuro, luz&#10;&#10;Descripción generada automáticamente">
            <a:extLst>
              <a:ext uri="{FF2B5EF4-FFF2-40B4-BE49-F238E27FC236}">
                <a16:creationId xmlns:a16="http://schemas.microsoft.com/office/drawing/2014/main" id="{F85BA111-318C-BDEA-A7E7-B4829A0F77B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783886" y="4334397"/>
            <a:ext cx="408641" cy="406142"/>
          </a:xfrm>
          <a:prstGeom prst="rect">
            <a:avLst/>
          </a:prstGeom>
        </p:spPr>
      </p:pic>
      <p:pic>
        <p:nvPicPr>
          <p:cNvPr id="20" name="Imagen 19" descr="Forma, Flecha&#10;&#10;Descripción generada automáticamente">
            <a:extLst>
              <a:ext uri="{FF2B5EF4-FFF2-40B4-BE49-F238E27FC236}">
                <a16:creationId xmlns:a16="http://schemas.microsoft.com/office/drawing/2014/main" id="{3D8B2582-2C91-AF69-4CC8-B3B748EB048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783886" y="5283987"/>
            <a:ext cx="408641" cy="406142"/>
          </a:xfrm>
          <a:prstGeom prst="rect">
            <a:avLst/>
          </a:prstGeom>
        </p:spPr>
      </p:pic>
      <p:pic>
        <p:nvPicPr>
          <p:cNvPr id="22" name="Imagen 21" descr="Forma, Flecha&#10;&#10;Descripción generada automáticamente">
            <a:extLst>
              <a:ext uri="{FF2B5EF4-FFF2-40B4-BE49-F238E27FC236}">
                <a16:creationId xmlns:a16="http://schemas.microsoft.com/office/drawing/2014/main" id="{A0D122BD-91BE-D5C9-906C-D0E5D684B19F}"/>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783886" y="3894738"/>
            <a:ext cx="408641" cy="406142"/>
          </a:xfrm>
          <a:prstGeom prst="rect">
            <a:avLst/>
          </a:prstGeom>
        </p:spPr>
      </p:pic>
      <p:pic>
        <p:nvPicPr>
          <p:cNvPr id="24" name="Imagen 23" descr="Imagen que contiene tabla, oscuro, naranja, luz&#10;&#10;Descripción generada automáticamente">
            <a:extLst>
              <a:ext uri="{FF2B5EF4-FFF2-40B4-BE49-F238E27FC236}">
                <a16:creationId xmlns:a16="http://schemas.microsoft.com/office/drawing/2014/main" id="{365F6D1E-58AC-DBCF-D4E4-BB05FE0AECF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rot="16200000">
            <a:off x="5911731" y="6152977"/>
            <a:ext cx="336062" cy="485085"/>
          </a:xfrm>
          <a:prstGeom prst="rect">
            <a:avLst/>
          </a:prstGeom>
        </p:spPr>
      </p:pic>
      <p:pic>
        <p:nvPicPr>
          <p:cNvPr id="27" name="Imagen 26" descr="Imagen que contiene tabla, verde, monitor, oscuro&#10;&#10;Descripción generada automáticamente">
            <a:extLst>
              <a:ext uri="{FF2B5EF4-FFF2-40B4-BE49-F238E27FC236}">
                <a16:creationId xmlns:a16="http://schemas.microsoft.com/office/drawing/2014/main" id="{7F3D6A42-82A3-641D-8536-8050CD7E5633}"/>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16200000">
            <a:off x="5911310" y="3417522"/>
            <a:ext cx="334165" cy="482347"/>
          </a:xfrm>
          <a:prstGeom prst="rect">
            <a:avLst/>
          </a:prstGeom>
        </p:spPr>
      </p:pic>
      <p:pic>
        <p:nvPicPr>
          <p:cNvPr id="30" name="Imagen 29" descr="Imagen que contiene morado, oscuro, gato, tabla&#10;&#10;Descripción generada automáticamente">
            <a:extLst>
              <a:ext uri="{FF2B5EF4-FFF2-40B4-BE49-F238E27FC236}">
                <a16:creationId xmlns:a16="http://schemas.microsoft.com/office/drawing/2014/main" id="{7B3B5EDF-34EE-4BFC-8886-520D2C6A1302}"/>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rot="16200000">
            <a:off x="5911310" y="4818798"/>
            <a:ext cx="334165" cy="482347"/>
          </a:xfrm>
          <a:prstGeom prst="rect">
            <a:avLst/>
          </a:prstGeom>
        </p:spPr>
      </p:pic>
      <p:sp>
        <p:nvSpPr>
          <p:cNvPr id="7" name="CuadroTexto 6">
            <a:extLst>
              <a:ext uri="{FF2B5EF4-FFF2-40B4-BE49-F238E27FC236}">
                <a16:creationId xmlns:a16="http://schemas.microsoft.com/office/drawing/2014/main" id="{73CF85A6-8BFA-0EC6-AF8A-F2F18F56120A}"/>
              </a:ext>
            </a:extLst>
          </p:cNvPr>
          <p:cNvSpPr txBox="1"/>
          <p:nvPr/>
        </p:nvSpPr>
        <p:spPr>
          <a:xfrm>
            <a:off x="243572" y="2151727"/>
            <a:ext cx="5898776" cy="1015663"/>
          </a:xfrm>
          <a:prstGeom prst="rect">
            <a:avLst/>
          </a:prstGeom>
          <a:noFill/>
        </p:spPr>
        <p:txBody>
          <a:bodyPr wrap="square">
            <a:spAutoFit/>
          </a:bodyPr>
          <a:lstStyle/>
          <a:p>
            <a:pPr>
              <a:spcBef>
                <a:spcPts val="600"/>
              </a:spcBef>
            </a:pPr>
            <a:r>
              <a:rPr lang="fr-CH" sz="2000" b="1" dirty="0">
                <a:solidFill>
                  <a:schemeClr val="bg1"/>
                </a:solidFill>
                <a:effectLst>
                  <a:glow rad="127000">
                    <a:srgbClr val="836729"/>
                  </a:glow>
                  <a:outerShdw blurRad="38100" dist="38100" dir="2700000" algn="tl">
                    <a:srgbClr val="000000">
                      <a:alpha val="43137"/>
                    </a:srgbClr>
                  </a:outerShdw>
                </a:effectLst>
              </a:rPr>
              <a:t>Notre seule sauvegarde dans cette bataille est de </a:t>
            </a:r>
            <a:r>
              <a:rPr lang="fr-CH" sz="2000" b="1" dirty="0">
                <a:solidFill>
                  <a:srgbClr val="FFFF00"/>
                </a:solidFill>
                <a:effectLst>
                  <a:glow rad="127000">
                    <a:srgbClr val="836729"/>
                  </a:glow>
                  <a:outerShdw blurRad="38100" dist="38100" dir="2700000" algn="tl">
                    <a:srgbClr val="000000">
                      <a:alpha val="43137"/>
                    </a:srgbClr>
                  </a:outerShdw>
                </a:effectLst>
              </a:rPr>
              <a:t>nous accrocher à Jésus</a:t>
            </a:r>
            <a:r>
              <a:rPr lang="fr-CH" sz="2000" b="1" dirty="0">
                <a:solidFill>
                  <a:schemeClr val="bg1"/>
                </a:solidFill>
                <a:effectLst>
                  <a:glow rad="127000">
                    <a:srgbClr val="836729"/>
                  </a:glow>
                  <a:outerShdw blurRad="38100" dist="38100" dir="2700000" algn="tl">
                    <a:srgbClr val="000000">
                      <a:alpha val="43137"/>
                    </a:srgbClr>
                  </a:outerShdw>
                </a:effectLst>
              </a:rPr>
              <a:t>, qui est la Vérité et la Vie, </a:t>
            </a:r>
            <a:r>
              <a:rPr lang="fr-CH" sz="2000" b="1" dirty="0">
                <a:solidFill>
                  <a:srgbClr val="FFFF00"/>
                </a:solidFill>
                <a:effectLst>
                  <a:glow rad="127000">
                    <a:srgbClr val="836729"/>
                  </a:glow>
                  <a:outerShdw blurRad="38100" dist="38100" dir="2700000" algn="tl">
                    <a:srgbClr val="000000">
                      <a:alpha val="43137"/>
                    </a:srgbClr>
                  </a:outerShdw>
                </a:effectLst>
              </a:rPr>
              <a:t>et à sa Sainte Parole.</a:t>
            </a:r>
            <a:endParaRPr lang="es-ES" sz="2000" b="1" dirty="0">
              <a:solidFill>
                <a:srgbClr val="FFFF00"/>
              </a:solidFill>
              <a:effectLst>
                <a:glow rad="127000">
                  <a:srgbClr val="836729"/>
                </a:glow>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3775E2F6-5CEF-A2F8-13FA-B0B6E74023C3}"/>
              </a:ext>
            </a:extLst>
          </p:cNvPr>
          <p:cNvSpPr txBox="1"/>
          <p:nvPr/>
        </p:nvSpPr>
        <p:spPr>
          <a:xfrm>
            <a:off x="242944" y="535901"/>
            <a:ext cx="6429861" cy="1631216"/>
          </a:xfrm>
          <a:prstGeom prst="rect">
            <a:avLst/>
          </a:prstGeom>
          <a:noFill/>
        </p:spPr>
        <p:txBody>
          <a:bodyPr wrap="square">
            <a:spAutoFit/>
          </a:bodyPr>
          <a:lstStyle/>
          <a:p>
            <a:pPr>
              <a:spcBef>
                <a:spcPts val="600"/>
              </a:spcBef>
            </a:pPr>
            <a:r>
              <a:rPr lang="fr-CH" sz="2000" b="1" dirty="0">
                <a:solidFill>
                  <a:srgbClr val="FFFF00"/>
                </a:solidFill>
                <a:effectLst>
                  <a:glow rad="127000">
                    <a:srgbClr val="836729"/>
                  </a:glow>
                  <a:outerShdw blurRad="38100" dist="38100" dir="2700000" algn="tl">
                    <a:srgbClr val="000000">
                      <a:alpha val="43137"/>
                    </a:srgbClr>
                  </a:outerShdw>
                </a:effectLst>
              </a:rPr>
              <a:t>Lorsque Satan a perdu la bataille de la persécution, </a:t>
            </a:r>
            <a:br>
              <a:rPr lang="fr-CH" sz="2000" b="1" dirty="0">
                <a:solidFill>
                  <a:srgbClr val="FFFF00"/>
                </a:solidFill>
                <a:effectLst>
                  <a:glow rad="127000">
                    <a:srgbClr val="836729"/>
                  </a:glow>
                  <a:outerShdw blurRad="38100" dist="38100" dir="2700000" algn="tl">
                    <a:srgbClr val="000000">
                      <a:alpha val="43137"/>
                    </a:srgbClr>
                  </a:outerShdw>
                </a:effectLst>
              </a:rPr>
            </a:br>
            <a:r>
              <a:rPr lang="fr-CH" sz="2000" b="1" dirty="0">
                <a:solidFill>
                  <a:srgbClr val="FFFF00"/>
                </a:solidFill>
                <a:effectLst>
                  <a:glow rad="127000">
                    <a:srgbClr val="836729"/>
                  </a:glow>
                  <a:outerShdw blurRad="38100" dist="38100" dir="2700000" algn="tl">
                    <a:srgbClr val="000000">
                      <a:alpha val="43137"/>
                    </a:srgbClr>
                  </a:outerShdw>
                </a:effectLst>
              </a:rPr>
              <a:t>il a conçu un nouveau plan  :  </a:t>
            </a:r>
            <a:r>
              <a:rPr lang="fr-CH" sz="2000" b="1" dirty="0">
                <a:solidFill>
                  <a:schemeClr val="accent5">
                    <a:lumMod val="40000"/>
                    <a:lumOff val="60000"/>
                  </a:schemeClr>
                </a:solidFill>
                <a:effectLst>
                  <a:glow rad="127000">
                    <a:srgbClr val="836729"/>
                  </a:glow>
                  <a:outerShdw blurRad="38100" dist="38100" dir="2700000" algn="tl">
                    <a:srgbClr val="000000">
                      <a:alpha val="43137"/>
                    </a:srgbClr>
                  </a:outerShdw>
                </a:effectLst>
              </a:rPr>
              <a:t>le compromis. </a:t>
            </a:r>
            <a:br>
              <a:rPr lang="fr-CH" sz="2000" b="1" dirty="0">
                <a:solidFill>
                  <a:srgbClr val="FFFF00"/>
                </a:solidFill>
                <a:effectLst>
                  <a:glow rad="127000">
                    <a:srgbClr val="836729"/>
                  </a:glow>
                  <a:outerShdw blurRad="38100" dist="38100" dir="2700000" algn="tl">
                    <a:srgbClr val="000000">
                      <a:alpha val="43137"/>
                    </a:srgbClr>
                  </a:outerShdw>
                </a:effectLst>
              </a:rPr>
            </a:br>
            <a:r>
              <a:rPr lang="fr-CH" sz="2000" b="1" dirty="0">
                <a:solidFill>
                  <a:srgbClr val="FFFF00"/>
                </a:solidFill>
                <a:effectLst>
                  <a:glow rad="127000">
                    <a:srgbClr val="836729"/>
                  </a:glow>
                  <a:outerShdw blurRad="38100" dist="38100" dir="2700000" algn="tl">
                    <a:srgbClr val="000000">
                      <a:alpha val="43137"/>
                    </a:srgbClr>
                  </a:outerShdw>
                </a:effectLst>
              </a:rPr>
              <a:t>Le mélange de vérité et de mensonges a poussé des millions de personnes à adhérer à une vérité frelatée et sans vie.</a:t>
            </a:r>
          </a:p>
        </p:txBody>
      </p:sp>
    </p:spTree>
    <p:extLst>
      <p:ext uri="{BB962C8B-B14F-4D97-AF65-F5344CB8AC3E}">
        <p14:creationId xmlns:p14="http://schemas.microsoft.com/office/powerpoint/2010/main" val="256172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par>
                                <p:cTn id="20" presetID="25"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6"/>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 calcmode="lin" valueType="num">
                                      <p:cBhvr>
                                        <p:cTn id="52" dur="500" fill="hold"/>
                                        <p:tgtEl>
                                          <p:spTgt spid="27"/>
                                        </p:tgtEl>
                                        <p:attrNameLst>
                                          <p:attrName>style.rotation</p:attrName>
                                        </p:attrNameLst>
                                      </p:cBhvr>
                                      <p:tavLst>
                                        <p:tav tm="0">
                                          <p:val>
                                            <p:fltVal val="90"/>
                                          </p:val>
                                        </p:tav>
                                        <p:tav tm="100000">
                                          <p:val>
                                            <p:fltVal val="0"/>
                                          </p:val>
                                        </p:tav>
                                      </p:tavLst>
                                    </p:anim>
                                    <p:animEffect transition="in" filter="fade">
                                      <p:cBhvr>
                                        <p:cTn id="53" dur="500"/>
                                        <p:tgtEl>
                                          <p:spTgt spid="27"/>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0" end="0"/>
                                            </p:txEl>
                                          </p:spTgt>
                                        </p:tgtEl>
                                        <p:attrNameLst>
                                          <p:attrName>style.visibility</p:attrName>
                                        </p:attrNameLst>
                                      </p:cBhvr>
                                      <p:to>
                                        <p:strVal val="visible"/>
                                      </p:to>
                                    </p:set>
                                    <p:animEffect transition="in" filter="wipe(left)">
                                      <p:cBhvr>
                                        <p:cTn id="57" dur="500"/>
                                        <p:tgtEl>
                                          <p:spTgt spid="2">
                                            <p:txEl>
                                              <p:pRg st="0" end="0"/>
                                            </p:txEl>
                                          </p:spTgt>
                                        </p:tgtEl>
                                      </p:cBhvr>
                                    </p:animEffect>
                                  </p:childTnLst>
                                </p:cTn>
                              </p:par>
                            </p:childTnLst>
                          </p:cTn>
                        </p:par>
                        <p:par>
                          <p:cTn id="58" fill="hold">
                            <p:stCondLst>
                              <p:cond delay="1000"/>
                            </p:stCondLst>
                            <p:childTnLst>
                              <p:par>
                                <p:cTn id="59" presetID="35" presetClass="entr" presetSubtype="0"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anim calcmode="lin" valueType="num">
                                      <p:cBhvr>
                                        <p:cTn id="62" dur="500" fill="hold"/>
                                        <p:tgtEl>
                                          <p:spTgt spid="22"/>
                                        </p:tgtEl>
                                        <p:attrNameLst>
                                          <p:attrName>style.rotation</p:attrName>
                                        </p:attrNameLst>
                                      </p:cBhvr>
                                      <p:tavLst>
                                        <p:tav tm="0">
                                          <p:val>
                                            <p:fltVal val="720"/>
                                          </p:val>
                                        </p:tav>
                                        <p:tav tm="100000">
                                          <p:val>
                                            <p:fltVal val="0"/>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 calcmode="lin" valueType="num">
                                      <p:cBhvr>
                                        <p:cTn id="64" dur="500" fill="hold"/>
                                        <p:tgtEl>
                                          <p:spTgt spid="22"/>
                                        </p:tgtEl>
                                        <p:attrNameLst>
                                          <p:attrName>ppt_w</p:attrName>
                                        </p:attrNameLst>
                                      </p:cBhvr>
                                      <p:tavLst>
                                        <p:tav tm="0">
                                          <p:val>
                                            <p:fltVal val="0"/>
                                          </p:val>
                                        </p:tav>
                                        <p:tav tm="100000">
                                          <p:val>
                                            <p:strVal val="#ppt_w"/>
                                          </p:val>
                                        </p:tav>
                                      </p:tavLst>
                                    </p:anim>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2">
                                            <p:txEl>
                                              <p:pRg st="1" end="1"/>
                                            </p:txEl>
                                          </p:spTgt>
                                        </p:tgtEl>
                                        <p:attrNameLst>
                                          <p:attrName>style.visibility</p:attrName>
                                        </p:attrNameLst>
                                      </p:cBhvr>
                                      <p:to>
                                        <p:strVal val="visible"/>
                                      </p:to>
                                    </p:set>
                                    <p:animEffect transition="in" filter="wipe(left)">
                                      <p:cBhvr>
                                        <p:cTn id="68" dur="500"/>
                                        <p:tgtEl>
                                          <p:spTgt spid="2">
                                            <p:txEl>
                                              <p:pRg st="1" end="1"/>
                                            </p:txEl>
                                          </p:spTgt>
                                        </p:tgtEl>
                                      </p:cBhvr>
                                    </p:animEffect>
                                  </p:childTnLst>
                                </p:cTn>
                              </p:par>
                            </p:childTnLst>
                          </p:cTn>
                        </p:par>
                        <p:par>
                          <p:cTn id="69" fill="hold">
                            <p:stCondLst>
                              <p:cond delay="2000"/>
                            </p:stCondLst>
                            <p:childTnLst>
                              <p:par>
                                <p:cTn id="70" presetID="35" presetClass="entr" presetSubtype="0"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anim calcmode="lin" valueType="num">
                                      <p:cBhvr>
                                        <p:cTn id="73" dur="500" fill="hold"/>
                                        <p:tgtEl>
                                          <p:spTgt spid="19"/>
                                        </p:tgtEl>
                                        <p:attrNameLst>
                                          <p:attrName>style.rotation</p:attrName>
                                        </p:attrNameLst>
                                      </p:cBhvr>
                                      <p:tavLst>
                                        <p:tav tm="0">
                                          <p:val>
                                            <p:fltVal val="720"/>
                                          </p:val>
                                        </p:tav>
                                        <p:tav tm="100000">
                                          <p:val>
                                            <p:fltVal val="0"/>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 calcmode="lin" valueType="num">
                                      <p:cBhvr>
                                        <p:cTn id="75" dur="500" fill="hold"/>
                                        <p:tgtEl>
                                          <p:spTgt spid="19"/>
                                        </p:tgtEl>
                                        <p:attrNameLst>
                                          <p:attrName>ppt_w</p:attrName>
                                        </p:attrNameLst>
                                      </p:cBhvr>
                                      <p:tavLst>
                                        <p:tav tm="0">
                                          <p:val>
                                            <p:fltVal val="0"/>
                                          </p:val>
                                        </p:tav>
                                        <p:tav tm="100000">
                                          <p:val>
                                            <p:strVal val="#ppt_w"/>
                                          </p:val>
                                        </p:tav>
                                      </p:tavLst>
                                    </p:anim>
                                  </p:childTnLst>
                                </p:cTn>
                              </p:par>
                            </p:childTnLst>
                          </p:cTn>
                        </p:par>
                        <p:par>
                          <p:cTn id="76" fill="hold">
                            <p:stCondLst>
                              <p:cond delay="2500"/>
                            </p:stCondLst>
                            <p:childTnLst>
                              <p:par>
                                <p:cTn id="77" presetID="22" presetClass="entr" presetSubtype="8" fill="hold" grpId="0" nodeType="afterEffect">
                                  <p:stCondLst>
                                    <p:cond delay="0"/>
                                  </p:stCondLst>
                                  <p:childTnLst>
                                    <p:set>
                                      <p:cBhvr>
                                        <p:cTn id="78" dur="1" fill="hold">
                                          <p:stCondLst>
                                            <p:cond delay="0"/>
                                          </p:stCondLst>
                                        </p:cTn>
                                        <p:tgtEl>
                                          <p:spTgt spid="2">
                                            <p:txEl>
                                              <p:pRg st="2" end="2"/>
                                            </p:txEl>
                                          </p:spTgt>
                                        </p:tgtEl>
                                        <p:attrNameLst>
                                          <p:attrName>style.visibility</p:attrName>
                                        </p:attrNameLst>
                                      </p:cBhvr>
                                      <p:to>
                                        <p:strVal val="visible"/>
                                      </p:to>
                                    </p:set>
                                    <p:animEffect transition="in" filter="wipe(left)">
                                      <p:cBhvr>
                                        <p:cTn id="79" dur="500"/>
                                        <p:tgtEl>
                                          <p:spTgt spid="2">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 calcmode="lin" valueType="num">
                                      <p:cBhvr>
                                        <p:cTn id="86" dur="500" fill="hold"/>
                                        <p:tgtEl>
                                          <p:spTgt spid="30"/>
                                        </p:tgtEl>
                                        <p:attrNameLst>
                                          <p:attrName>style.rotation</p:attrName>
                                        </p:attrNameLst>
                                      </p:cBhvr>
                                      <p:tavLst>
                                        <p:tav tm="0">
                                          <p:val>
                                            <p:fltVal val="90"/>
                                          </p:val>
                                        </p:tav>
                                        <p:tav tm="100000">
                                          <p:val>
                                            <p:fltVal val="0"/>
                                          </p:val>
                                        </p:tav>
                                      </p:tavLst>
                                    </p:anim>
                                    <p:animEffect transition="in" filter="fade">
                                      <p:cBhvr>
                                        <p:cTn id="87" dur="500"/>
                                        <p:tgtEl>
                                          <p:spTgt spid="30"/>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3" end="3"/>
                                            </p:txEl>
                                          </p:spTgt>
                                        </p:tgtEl>
                                        <p:attrNameLst>
                                          <p:attrName>style.visibility</p:attrName>
                                        </p:attrNameLst>
                                      </p:cBhvr>
                                      <p:to>
                                        <p:strVal val="visible"/>
                                      </p:to>
                                    </p:set>
                                    <p:animEffect transition="in" filter="wipe(left)">
                                      <p:cBhvr>
                                        <p:cTn id="91" dur="500"/>
                                        <p:tgtEl>
                                          <p:spTgt spid="2">
                                            <p:txEl>
                                              <p:pRg st="3" end="3"/>
                                            </p:txEl>
                                          </p:spTgt>
                                        </p:tgtEl>
                                      </p:cBhvr>
                                    </p:animEffect>
                                  </p:childTnLst>
                                </p:cTn>
                              </p:par>
                            </p:childTnLst>
                          </p:cTn>
                        </p:par>
                        <p:par>
                          <p:cTn id="92" fill="hold">
                            <p:stCondLst>
                              <p:cond delay="1000"/>
                            </p:stCondLst>
                            <p:childTnLst>
                              <p:par>
                                <p:cTn id="93" presetID="35" presetClass="entr" presetSubtype="0" fill="hold"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500"/>
                                        <p:tgtEl>
                                          <p:spTgt spid="20"/>
                                        </p:tgtEl>
                                      </p:cBhvr>
                                    </p:animEffect>
                                    <p:anim calcmode="lin" valueType="num">
                                      <p:cBhvr>
                                        <p:cTn id="96" dur="500" fill="hold"/>
                                        <p:tgtEl>
                                          <p:spTgt spid="20"/>
                                        </p:tgtEl>
                                        <p:attrNameLst>
                                          <p:attrName>style.rotation</p:attrName>
                                        </p:attrNameLst>
                                      </p:cBhvr>
                                      <p:tavLst>
                                        <p:tav tm="0">
                                          <p:val>
                                            <p:fltVal val="720"/>
                                          </p:val>
                                        </p:tav>
                                        <p:tav tm="100000">
                                          <p:val>
                                            <p:fltVal val="0"/>
                                          </p:val>
                                        </p:tav>
                                      </p:tavLst>
                                    </p:anim>
                                    <p:anim calcmode="lin" valueType="num">
                                      <p:cBhvr>
                                        <p:cTn id="97" dur="500" fill="hold"/>
                                        <p:tgtEl>
                                          <p:spTgt spid="20"/>
                                        </p:tgtEl>
                                        <p:attrNameLst>
                                          <p:attrName>ppt_h</p:attrName>
                                        </p:attrNameLst>
                                      </p:cBhvr>
                                      <p:tavLst>
                                        <p:tav tm="0">
                                          <p:val>
                                            <p:fltVal val="0"/>
                                          </p:val>
                                        </p:tav>
                                        <p:tav tm="100000">
                                          <p:val>
                                            <p:strVal val="#ppt_h"/>
                                          </p:val>
                                        </p:tav>
                                      </p:tavLst>
                                    </p:anim>
                                    <p:anim calcmode="lin" valueType="num">
                                      <p:cBhvr>
                                        <p:cTn id="98" dur="500" fill="hold"/>
                                        <p:tgtEl>
                                          <p:spTgt spid="20"/>
                                        </p:tgtEl>
                                        <p:attrNameLst>
                                          <p:attrName>ppt_w</p:attrName>
                                        </p:attrNameLst>
                                      </p:cBhvr>
                                      <p:tavLst>
                                        <p:tav tm="0">
                                          <p:val>
                                            <p:fltVal val="0"/>
                                          </p:val>
                                        </p:tav>
                                        <p:tav tm="100000">
                                          <p:val>
                                            <p:strVal val="#ppt_w"/>
                                          </p:val>
                                        </p:tav>
                                      </p:tavLst>
                                    </p:anim>
                                  </p:childTnLst>
                                </p:cTn>
                              </p:par>
                            </p:childTnLst>
                          </p:cTn>
                        </p:par>
                        <p:par>
                          <p:cTn id="99" fill="hold">
                            <p:stCondLst>
                              <p:cond delay="1500"/>
                            </p:stCondLst>
                            <p:childTnLst>
                              <p:par>
                                <p:cTn id="100" presetID="22" presetClass="entr" presetSubtype="8" fill="hold" grpId="0" nodeType="afterEffect">
                                  <p:stCondLst>
                                    <p:cond delay="0"/>
                                  </p:stCondLst>
                                  <p:childTnLst>
                                    <p:set>
                                      <p:cBhvr>
                                        <p:cTn id="101" dur="1" fill="hold">
                                          <p:stCondLst>
                                            <p:cond delay="0"/>
                                          </p:stCondLst>
                                        </p:cTn>
                                        <p:tgtEl>
                                          <p:spTgt spid="2">
                                            <p:txEl>
                                              <p:pRg st="4" end="4"/>
                                            </p:txEl>
                                          </p:spTgt>
                                        </p:tgtEl>
                                        <p:attrNameLst>
                                          <p:attrName>style.visibility</p:attrName>
                                        </p:attrNameLst>
                                      </p:cBhvr>
                                      <p:to>
                                        <p:strVal val="visible"/>
                                      </p:to>
                                    </p:set>
                                    <p:animEffect transition="in" filter="wipe(left)">
                                      <p:cBhvr>
                                        <p:cTn id="102" dur="500"/>
                                        <p:tgtEl>
                                          <p:spTgt spid="2">
                                            <p:txEl>
                                              <p:pRg st="4" end="4"/>
                                            </p:txEl>
                                          </p:spTgt>
                                        </p:tgtEl>
                                      </p:cBhvr>
                                    </p:animEffect>
                                  </p:childTnLst>
                                </p:cTn>
                              </p:par>
                            </p:childTnLst>
                          </p:cTn>
                        </p:par>
                        <p:par>
                          <p:cTn id="103" fill="hold">
                            <p:stCondLst>
                              <p:cond delay="2000"/>
                            </p:stCondLst>
                            <p:childTnLst>
                              <p:par>
                                <p:cTn id="104" presetID="35" presetClass="entr" presetSubtype="0" fill="hold" nodeType="after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fade">
                                      <p:cBhvr>
                                        <p:cTn id="106" dur="500"/>
                                        <p:tgtEl>
                                          <p:spTgt spid="16"/>
                                        </p:tgtEl>
                                      </p:cBhvr>
                                    </p:animEffect>
                                    <p:anim calcmode="lin" valueType="num">
                                      <p:cBhvr>
                                        <p:cTn id="107" dur="500" fill="hold"/>
                                        <p:tgtEl>
                                          <p:spTgt spid="16"/>
                                        </p:tgtEl>
                                        <p:attrNameLst>
                                          <p:attrName>style.rotation</p:attrName>
                                        </p:attrNameLst>
                                      </p:cBhvr>
                                      <p:tavLst>
                                        <p:tav tm="0">
                                          <p:val>
                                            <p:fltVal val="720"/>
                                          </p:val>
                                        </p:tav>
                                        <p:tav tm="100000">
                                          <p:val>
                                            <p:fltVal val="0"/>
                                          </p:val>
                                        </p:tav>
                                      </p:tavLst>
                                    </p:anim>
                                    <p:anim calcmode="lin" valueType="num">
                                      <p:cBhvr>
                                        <p:cTn id="108" dur="500" fill="hold"/>
                                        <p:tgtEl>
                                          <p:spTgt spid="16"/>
                                        </p:tgtEl>
                                        <p:attrNameLst>
                                          <p:attrName>ppt_h</p:attrName>
                                        </p:attrNameLst>
                                      </p:cBhvr>
                                      <p:tavLst>
                                        <p:tav tm="0">
                                          <p:val>
                                            <p:fltVal val="0"/>
                                          </p:val>
                                        </p:tav>
                                        <p:tav tm="100000">
                                          <p:val>
                                            <p:strVal val="#ppt_h"/>
                                          </p:val>
                                        </p:tav>
                                      </p:tavLst>
                                    </p:anim>
                                    <p:anim calcmode="lin" valueType="num">
                                      <p:cBhvr>
                                        <p:cTn id="109" dur="500" fill="hold"/>
                                        <p:tgtEl>
                                          <p:spTgt spid="16"/>
                                        </p:tgtEl>
                                        <p:attrNameLst>
                                          <p:attrName>ppt_w</p:attrName>
                                        </p:attrNameLst>
                                      </p:cBhvr>
                                      <p:tavLst>
                                        <p:tav tm="0">
                                          <p:val>
                                            <p:fltVal val="0"/>
                                          </p:val>
                                        </p:tav>
                                        <p:tav tm="100000">
                                          <p:val>
                                            <p:strVal val="#ppt_w"/>
                                          </p:val>
                                        </p:tav>
                                      </p:tavLst>
                                    </p:anim>
                                  </p:childTnLst>
                                </p:cTn>
                              </p:par>
                            </p:childTnLst>
                          </p:cTn>
                        </p:par>
                        <p:par>
                          <p:cTn id="110" fill="hold">
                            <p:stCondLst>
                              <p:cond delay="2500"/>
                            </p:stCondLst>
                            <p:childTnLst>
                              <p:par>
                                <p:cTn id="111" presetID="22" presetClass="entr" presetSubtype="8" fill="hold" grpId="0" nodeType="afterEffect">
                                  <p:stCondLst>
                                    <p:cond delay="0"/>
                                  </p:stCondLst>
                                  <p:childTnLst>
                                    <p:set>
                                      <p:cBhvr>
                                        <p:cTn id="112" dur="1" fill="hold">
                                          <p:stCondLst>
                                            <p:cond delay="0"/>
                                          </p:stCondLst>
                                        </p:cTn>
                                        <p:tgtEl>
                                          <p:spTgt spid="2">
                                            <p:txEl>
                                              <p:pRg st="5" end="5"/>
                                            </p:txEl>
                                          </p:spTgt>
                                        </p:tgtEl>
                                        <p:attrNameLst>
                                          <p:attrName>style.visibility</p:attrName>
                                        </p:attrNameLst>
                                      </p:cBhvr>
                                      <p:to>
                                        <p:strVal val="visible"/>
                                      </p:to>
                                    </p:set>
                                    <p:animEffect transition="in" filter="wipe(left)">
                                      <p:cBhvr>
                                        <p:cTn id="113" dur="500"/>
                                        <p:tgtEl>
                                          <p:spTgt spid="2">
                                            <p:txEl>
                                              <p:pRg st="5" end="5"/>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31" presetClass="entr" presetSubtype="0" fill="hold" nodeType="clickEffect">
                                  <p:stCondLst>
                                    <p:cond delay="0"/>
                                  </p:stCondLst>
                                  <p:childTnLst>
                                    <p:set>
                                      <p:cBhvr>
                                        <p:cTn id="117" dur="1" fill="hold">
                                          <p:stCondLst>
                                            <p:cond delay="0"/>
                                          </p:stCondLst>
                                        </p:cTn>
                                        <p:tgtEl>
                                          <p:spTgt spid="24"/>
                                        </p:tgtEl>
                                        <p:attrNameLst>
                                          <p:attrName>style.visibility</p:attrName>
                                        </p:attrNameLst>
                                      </p:cBhvr>
                                      <p:to>
                                        <p:strVal val="visible"/>
                                      </p:to>
                                    </p:set>
                                    <p:anim calcmode="lin" valueType="num">
                                      <p:cBhvr>
                                        <p:cTn id="118" dur="500" fill="hold"/>
                                        <p:tgtEl>
                                          <p:spTgt spid="24"/>
                                        </p:tgtEl>
                                        <p:attrNameLst>
                                          <p:attrName>ppt_w</p:attrName>
                                        </p:attrNameLst>
                                      </p:cBhvr>
                                      <p:tavLst>
                                        <p:tav tm="0">
                                          <p:val>
                                            <p:fltVal val="0"/>
                                          </p:val>
                                        </p:tav>
                                        <p:tav tm="100000">
                                          <p:val>
                                            <p:strVal val="#ppt_w"/>
                                          </p:val>
                                        </p:tav>
                                      </p:tavLst>
                                    </p:anim>
                                    <p:anim calcmode="lin" valueType="num">
                                      <p:cBhvr>
                                        <p:cTn id="119" dur="500" fill="hold"/>
                                        <p:tgtEl>
                                          <p:spTgt spid="24"/>
                                        </p:tgtEl>
                                        <p:attrNameLst>
                                          <p:attrName>ppt_h</p:attrName>
                                        </p:attrNameLst>
                                      </p:cBhvr>
                                      <p:tavLst>
                                        <p:tav tm="0">
                                          <p:val>
                                            <p:fltVal val="0"/>
                                          </p:val>
                                        </p:tav>
                                        <p:tav tm="100000">
                                          <p:val>
                                            <p:strVal val="#ppt_h"/>
                                          </p:val>
                                        </p:tav>
                                      </p:tavLst>
                                    </p:anim>
                                    <p:anim calcmode="lin" valueType="num">
                                      <p:cBhvr>
                                        <p:cTn id="120" dur="500" fill="hold"/>
                                        <p:tgtEl>
                                          <p:spTgt spid="24"/>
                                        </p:tgtEl>
                                        <p:attrNameLst>
                                          <p:attrName>style.rotation</p:attrName>
                                        </p:attrNameLst>
                                      </p:cBhvr>
                                      <p:tavLst>
                                        <p:tav tm="0">
                                          <p:val>
                                            <p:fltVal val="90"/>
                                          </p:val>
                                        </p:tav>
                                        <p:tav tm="100000">
                                          <p:val>
                                            <p:fltVal val="0"/>
                                          </p:val>
                                        </p:tav>
                                      </p:tavLst>
                                    </p:anim>
                                    <p:animEffect transition="in" filter="fade">
                                      <p:cBhvr>
                                        <p:cTn id="121" dur="500"/>
                                        <p:tgtEl>
                                          <p:spTgt spid="24"/>
                                        </p:tgtEl>
                                      </p:cBhvr>
                                    </p:animEffect>
                                  </p:childTnLst>
                                </p:cTn>
                              </p:par>
                            </p:childTnLst>
                          </p:cTn>
                        </p:par>
                        <p:par>
                          <p:cTn id="122" fill="hold">
                            <p:stCondLst>
                              <p:cond delay="500"/>
                            </p:stCondLst>
                            <p:childTnLst>
                              <p:par>
                                <p:cTn id="123" presetID="22" presetClass="entr" presetSubtype="8" fill="hold" grpId="0" nodeType="afterEffect">
                                  <p:stCondLst>
                                    <p:cond delay="0"/>
                                  </p:stCondLst>
                                  <p:childTnLst>
                                    <p:set>
                                      <p:cBhvr>
                                        <p:cTn id="124" dur="1" fill="hold">
                                          <p:stCondLst>
                                            <p:cond delay="0"/>
                                          </p:stCondLst>
                                        </p:cTn>
                                        <p:tgtEl>
                                          <p:spTgt spid="2">
                                            <p:txEl>
                                              <p:pRg st="6" end="6"/>
                                            </p:txEl>
                                          </p:spTgt>
                                        </p:tgtEl>
                                        <p:attrNameLst>
                                          <p:attrName>style.visibility</p:attrName>
                                        </p:attrNameLst>
                                      </p:cBhvr>
                                      <p:to>
                                        <p:strVal val="visible"/>
                                      </p:to>
                                    </p:set>
                                    <p:animEffect transition="in" filter="wipe(left)">
                                      <p:cBhvr>
                                        <p:cTn id="1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BC3E82-9916-6BBB-A8F7-D338B28A7E4A}"/>
              </a:ext>
            </a:extLst>
          </p:cNvPr>
          <p:cNvSpPr txBox="1"/>
          <p:nvPr/>
        </p:nvSpPr>
        <p:spPr>
          <a:xfrm>
            <a:off x="1282875" y="2177543"/>
            <a:ext cx="9298004" cy="1015663"/>
          </a:xfrm>
          <a:prstGeom prst="rect">
            <a:avLst/>
          </a:prstGeom>
          <a:noFill/>
        </p:spPr>
        <p:txBody>
          <a:bodyPr wrap="square">
            <a:spAutoFit/>
          </a:bodyPr>
          <a:lstStyle/>
          <a:p>
            <a:pPr algn="ctr"/>
            <a:r>
              <a:rPr lang="fr-CH" sz="6000" b="1" dirty="0">
                <a:ln w="6600">
                  <a:solidFill>
                    <a:srgbClr val="862256"/>
                  </a:solidFill>
                  <a:prstDash val="solid"/>
                </a:ln>
                <a:solidFill>
                  <a:srgbClr val="FFFFFF"/>
                </a:solidFill>
                <a:effectLst>
                  <a:outerShdw dist="50800" dir="2700000" algn="tl" rotWithShape="0">
                    <a:srgbClr val="862256"/>
                  </a:outerShdw>
                </a:effectLst>
              </a:rPr>
              <a:t>Bataille pour la vérité</a:t>
            </a:r>
          </a:p>
        </p:txBody>
      </p:sp>
      <p:sp>
        <p:nvSpPr>
          <p:cNvPr id="4" name="ZoneTexte 3">
            <a:extLst>
              <a:ext uri="{FF2B5EF4-FFF2-40B4-BE49-F238E27FC236}">
                <a16:creationId xmlns:a16="http://schemas.microsoft.com/office/drawing/2014/main" id="{2968933D-FB0C-EC04-8219-9C025077F91A}"/>
              </a:ext>
            </a:extLst>
          </p:cNvPr>
          <p:cNvSpPr txBox="1"/>
          <p:nvPr/>
        </p:nvSpPr>
        <p:spPr>
          <a:xfrm>
            <a:off x="965200" y="229621"/>
            <a:ext cx="10261600" cy="1631216"/>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fr-CH" sz="2000" dirty="0">
                <a:solidFill>
                  <a:schemeClr val="bg1"/>
                </a:solidFill>
              </a:rPr>
              <a:t>Une des ruses de Satan consiste... à s’efforcer de rendre obscure la loi de Dieu qui est parfaitement claire. Il pousse ainsi les hommes dans la voie du scepticisme et les enhardit </a:t>
            </a:r>
            <a:br>
              <a:rPr lang="fr-CH" sz="2000" dirty="0">
                <a:solidFill>
                  <a:schemeClr val="bg1"/>
                </a:solidFill>
              </a:rPr>
            </a:br>
            <a:r>
              <a:rPr lang="fr-CH" sz="2000" dirty="0">
                <a:solidFill>
                  <a:schemeClr val="bg1"/>
                </a:solidFill>
              </a:rPr>
              <a:t>dans leur insoumission à l’égard de son gouvernement. L’hostilité de l’ennemi est surtout </a:t>
            </a:r>
            <a:br>
              <a:rPr lang="fr-CH" sz="2000" dirty="0">
                <a:solidFill>
                  <a:schemeClr val="bg1"/>
                </a:solidFill>
              </a:rPr>
            </a:br>
            <a:r>
              <a:rPr lang="fr-CH" sz="2000" dirty="0">
                <a:solidFill>
                  <a:schemeClr val="bg1"/>
                </a:solidFill>
              </a:rPr>
              <a:t>dirigée contre le quatrième commandement qui proclame nettement que le Dieu vivant est </a:t>
            </a:r>
            <a:br>
              <a:rPr lang="fr-CH" sz="2000" dirty="0">
                <a:solidFill>
                  <a:schemeClr val="bg1"/>
                </a:solidFill>
              </a:rPr>
            </a:br>
            <a:r>
              <a:rPr lang="fr-CH" sz="2000" dirty="0">
                <a:solidFill>
                  <a:schemeClr val="bg1"/>
                </a:solidFill>
              </a:rPr>
              <a:t>le Créateur des cieux et de la terre.</a:t>
            </a:r>
          </a:p>
        </p:txBody>
      </p:sp>
      <p:sp>
        <p:nvSpPr>
          <p:cNvPr id="5" name="ZoneTexte 4">
            <a:extLst>
              <a:ext uri="{FF2B5EF4-FFF2-40B4-BE49-F238E27FC236}">
                <a16:creationId xmlns:a16="http://schemas.microsoft.com/office/drawing/2014/main" id="{A0526339-23D7-7C0E-2985-4E071135C8F7}"/>
              </a:ext>
            </a:extLst>
          </p:cNvPr>
          <p:cNvSpPr txBox="1"/>
          <p:nvPr/>
        </p:nvSpPr>
        <p:spPr>
          <a:xfrm>
            <a:off x="1364361" y="3509912"/>
            <a:ext cx="9580510" cy="1323439"/>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fr-CH" sz="2000" dirty="0">
                <a:solidFill>
                  <a:schemeClr val="bg1"/>
                </a:solidFill>
              </a:rPr>
              <a:t>On constate... même chez les chrétiens, une tendance persistante... à substituer des raisonnements humains aux déclarations formelles de l’Ecriture. Il en est beaucoup qui condamnent l’étude des prophéties bibliques, notamment celles du livre de Daniel  et de l’Apocalypse, sous prétexte qu’elles sont obscures et indéchiffrables, </a:t>
            </a:r>
          </a:p>
        </p:txBody>
      </p:sp>
      <p:sp>
        <p:nvSpPr>
          <p:cNvPr id="7" name="ZoneTexte 6">
            <a:extLst>
              <a:ext uri="{FF2B5EF4-FFF2-40B4-BE49-F238E27FC236}">
                <a16:creationId xmlns:a16="http://schemas.microsoft.com/office/drawing/2014/main" id="{F401C4A4-7AC0-704C-FD69-6BDAD4A7568D}"/>
              </a:ext>
            </a:extLst>
          </p:cNvPr>
          <p:cNvSpPr txBox="1"/>
          <p:nvPr/>
        </p:nvSpPr>
        <p:spPr>
          <a:xfrm>
            <a:off x="2251119" y="5466762"/>
            <a:ext cx="7947670" cy="1015663"/>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fr-CH" sz="2000" dirty="0">
                <a:solidFill>
                  <a:schemeClr val="bg1"/>
                </a:solidFill>
              </a:rPr>
              <a:t>Que faut-il penser des gens qui attribuent une obscurité impénétrable </a:t>
            </a:r>
            <a:br>
              <a:rPr lang="fr-CH" sz="2000" dirty="0">
                <a:solidFill>
                  <a:schemeClr val="bg1"/>
                </a:solidFill>
              </a:rPr>
            </a:br>
            <a:r>
              <a:rPr lang="fr-CH" sz="2000" dirty="0">
                <a:solidFill>
                  <a:schemeClr val="bg1"/>
                </a:solidFill>
              </a:rPr>
              <a:t>aux choses que Dieu a révélées, et qui acceptent avec avidité </a:t>
            </a:r>
            <a:br>
              <a:rPr lang="fr-CH" sz="2000" dirty="0">
                <a:solidFill>
                  <a:schemeClr val="bg1"/>
                </a:solidFill>
              </a:rPr>
            </a:br>
            <a:r>
              <a:rPr lang="fr-CH" sz="2000" dirty="0">
                <a:solidFill>
                  <a:schemeClr val="bg1"/>
                </a:solidFill>
              </a:rPr>
              <a:t>des enseignements dont il n’a pas dit un mot ?</a:t>
            </a:r>
          </a:p>
        </p:txBody>
      </p:sp>
      <p:sp>
        <p:nvSpPr>
          <p:cNvPr id="8" name="Bulle narrative : ronde 7">
            <a:extLst>
              <a:ext uri="{FF2B5EF4-FFF2-40B4-BE49-F238E27FC236}">
                <a16:creationId xmlns:a16="http://schemas.microsoft.com/office/drawing/2014/main" id="{EBAF3F33-5C23-51D7-FD06-02B951E37D3A}"/>
              </a:ext>
            </a:extLst>
          </p:cNvPr>
          <p:cNvSpPr/>
          <p:nvPr/>
        </p:nvSpPr>
        <p:spPr>
          <a:xfrm>
            <a:off x="109415" y="4994862"/>
            <a:ext cx="2141704" cy="1631216"/>
          </a:xfrm>
          <a:prstGeom prst="wedgeEllipseCallout">
            <a:avLst>
              <a:gd name="adj1" fmla="val 60908"/>
              <a:gd name="adj2" fmla="val -4179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ZoneTexte 8">
            <a:extLst>
              <a:ext uri="{FF2B5EF4-FFF2-40B4-BE49-F238E27FC236}">
                <a16:creationId xmlns:a16="http://schemas.microsoft.com/office/drawing/2014/main" id="{E912A8ED-12FF-DC09-0AC2-5BB4D9A1DB0B}"/>
              </a:ext>
            </a:extLst>
          </p:cNvPr>
          <p:cNvSpPr txBox="1"/>
          <p:nvPr/>
        </p:nvSpPr>
        <p:spPr>
          <a:xfrm>
            <a:off x="304801" y="5221745"/>
            <a:ext cx="1586523" cy="1200329"/>
          </a:xfrm>
          <a:prstGeom prst="rect">
            <a:avLst/>
          </a:prstGeom>
          <a:noFill/>
        </p:spPr>
        <p:txBody>
          <a:bodyPr wrap="square" rtlCol="0">
            <a:spAutoFit/>
          </a:bodyPr>
          <a:lstStyle/>
          <a:p>
            <a:pPr algn="ctr"/>
            <a:r>
              <a:rPr lang="fr-CH" dirty="0">
                <a:solidFill>
                  <a:schemeClr val="bg1"/>
                </a:solidFill>
                <a:effectLst>
                  <a:outerShdw blurRad="38100" dist="38100" dir="2700000" algn="tl">
                    <a:srgbClr val="000000">
                      <a:alpha val="43137"/>
                    </a:srgbClr>
                  </a:outerShdw>
                </a:effectLst>
              </a:rPr>
              <a:t>(E. G. White, </a:t>
            </a:r>
            <a:br>
              <a:rPr lang="fr-CH" dirty="0">
                <a:solidFill>
                  <a:schemeClr val="bg1"/>
                </a:solidFill>
                <a:effectLst>
                  <a:outerShdw blurRad="38100" dist="38100" dir="2700000" algn="tl">
                    <a:srgbClr val="000000">
                      <a:alpha val="43137"/>
                    </a:srgbClr>
                  </a:outerShdw>
                </a:effectLst>
              </a:rPr>
            </a:br>
            <a:r>
              <a:rPr lang="fr-CH" i="1" dirty="0">
                <a:solidFill>
                  <a:schemeClr val="bg1"/>
                </a:solidFill>
                <a:effectLst>
                  <a:outerShdw blurRad="38100" dist="38100" dir="2700000" algn="tl">
                    <a:srgbClr val="000000">
                      <a:alpha val="43137"/>
                    </a:srgbClr>
                  </a:outerShdw>
                </a:effectLst>
              </a:rPr>
              <a:t>Patriarches </a:t>
            </a:r>
            <a:br>
              <a:rPr lang="fr-CH" i="1" dirty="0">
                <a:solidFill>
                  <a:schemeClr val="bg1"/>
                </a:solidFill>
                <a:effectLst>
                  <a:outerShdw blurRad="38100" dist="38100" dir="2700000" algn="tl">
                    <a:srgbClr val="000000">
                      <a:alpha val="43137"/>
                    </a:srgbClr>
                  </a:outerShdw>
                </a:effectLst>
              </a:rPr>
            </a:br>
            <a:r>
              <a:rPr lang="fr-CH" i="1" dirty="0">
                <a:solidFill>
                  <a:schemeClr val="bg1"/>
                </a:solidFill>
                <a:effectLst>
                  <a:outerShdw blurRad="38100" dist="38100" dir="2700000" algn="tl">
                    <a:srgbClr val="000000">
                      <a:alpha val="43137"/>
                    </a:srgbClr>
                  </a:outerShdw>
                </a:effectLst>
              </a:rPr>
              <a:t>et Prophètes, </a:t>
            </a:r>
            <a:br>
              <a:rPr lang="fr-CH" dirty="0">
                <a:solidFill>
                  <a:schemeClr val="bg1"/>
                </a:solidFill>
                <a:effectLst>
                  <a:outerShdw blurRad="38100" dist="38100" dir="2700000" algn="tl">
                    <a:srgbClr val="000000">
                      <a:alpha val="43137"/>
                    </a:srgbClr>
                  </a:outerShdw>
                </a:effectLst>
              </a:rPr>
            </a:br>
            <a:r>
              <a:rPr lang="fr-CH" dirty="0">
                <a:solidFill>
                  <a:schemeClr val="bg1"/>
                </a:solidFill>
                <a:effectLst>
                  <a:outerShdw blurRad="38100" dist="38100" dir="2700000" algn="tl">
                    <a:srgbClr val="000000">
                      <a:alpha val="43137"/>
                    </a:srgbClr>
                  </a:outerShdw>
                </a:effectLst>
              </a:rPr>
              <a:t>p. 89.</a:t>
            </a:r>
          </a:p>
        </p:txBody>
      </p:sp>
    </p:spTree>
    <p:extLst>
      <p:ext uri="{BB962C8B-B14F-4D97-AF65-F5344CB8AC3E}">
        <p14:creationId xmlns:p14="http://schemas.microsoft.com/office/powerpoint/2010/main" val="23270448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CEE907F-1DCC-689C-BF88-7B5789E033D8}"/>
              </a:ext>
            </a:extLst>
          </p:cNvPr>
          <p:cNvSpPr>
            <a:spLocks noGrp="1" noRot="1" noMove="1" noResize="1" noEditPoints="1" noAdjustHandles="1" noChangeArrowheads="1" noChangeShapeType="1"/>
          </p:cNvSpPr>
          <p:nvPr/>
        </p:nvSpPr>
        <p:spPr>
          <a:xfrm flipH="1">
            <a:off x="0" y="0"/>
            <a:ext cx="12191999" cy="1284896"/>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BEF6546-3C17-3C80-56D6-D3343C52FF7D}"/>
              </a:ext>
            </a:extLst>
          </p:cNvPr>
          <p:cNvSpPr txBox="1"/>
          <p:nvPr/>
        </p:nvSpPr>
        <p:spPr>
          <a:xfrm>
            <a:off x="0" y="0"/>
            <a:ext cx="12191999" cy="646331"/>
          </a:xfrm>
          <a:prstGeom prst="rect">
            <a:avLst/>
          </a:prstGeom>
          <a:noFill/>
        </p:spPr>
        <p:txBody>
          <a:bodyPr wrap="square">
            <a:spAutoFit/>
          </a:bodyPr>
          <a:lstStyle/>
          <a:p>
            <a:pPr algn="ctr"/>
            <a:r>
              <a:rPr lang="fr-CH" sz="3600" b="1" spc="3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La vérité contre le mensonge</a:t>
            </a:r>
            <a:endParaRPr lang="es-ES" sz="3600" b="1" spc="3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7535D7BC-0F40-ECFE-067A-E0F17E539E4C}"/>
              </a:ext>
            </a:extLst>
          </p:cNvPr>
          <p:cNvSpPr txBox="1"/>
          <p:nvPr/>
        </p:nvSpPr>
        <p:spPr>
          <a:xfrm>
            <a:off x="2493108" y="638565"/>
            <a:ext cx="8518769" cy="646331"/>
          </a:xfrm>
          <a:prstGeom prst="rect">
            <a:avLst/>
          </a:prstGeom>
          <a:noFill/>
        </p:spPr>
        <p:txBody>
          <a:bodyPr wrap="square">
            <a:spAutoFit/>
          </a:bodyPr>
          <a:lstStyle/>
          <a:p>
            <a:pPr algn="ctr"/>
            <a:r>
              <a:rPr lang="fr-CH"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 Jésus lui dit : C'est moi qui suis le chemin, la vérité et la vie. </a:t>
            </a:r>
            <a:br>
              <a:rPr lang="fr-CH"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br>
            <a:r>
              <a:rPr lang="fr-CH"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Personne ne vient au Père sinon par moi. »  </a:t>
            </a:r>
            <a:r>
              <a:rPr lang="fr-CH" b="1" dirty="0">
                <a:solidFill>
                  <a:schemeClr val="tx2"/>
                </a:solidFill>
                <a:effectLst>
                  <a:glow rad="76200">
                    <a:srgbClr val="BC9641"/>
                  </a:glow>
                </a:effectLst>
                <a:latin typeface="Comic Sans MS" panose="030F0702030302020204" pitchFamily="66" charset="0"/>
              </a:rPr>
              <a:t>(Jean 14.6)</a:t>
            </a:r>
          </a:p>
        </p:txBody>
      </p:sp>
      <p:sp>
        <p:nvSpPr>
          <p:cNvPr id="6" name="CuadroTexto 5">
            <a:extLst>
              <a:ext uri="{FF2B5EF4-FFF2-40B4-BE49-F238E27FC236}">
                <a16:creationId xmlns:a16="http://schemas.microsoft.com/office/drawing/2014/main" id="{C825BF3B-EB49-01B9-8D0D-475247A14A20}"/>
              </a:ext>
            </a:extLst>
          </p:cNvPr>
          <p:cNvSpPr txBox="1"/>
          <p:nvPr/>
        </p:nvSpPr>
        <p:spPr>
          <a:xfrm>
            <a:off x="2680677" y="1304788"/>
            <a:ext cx="6619631" cy="1323439"/>
          </a:xfrm>
          <a:prstGeom prst="rect">
            <a:avLst/>
          </a:prstGeom>
          <a:noFill/>
        </p:spPr>
        <p:txBody>
          <a:bodyPr wrap="square" rtlCol="0">
            <a:spAutoFit/>
          </a:bodyPr>
          <a:lstStyle/>
          <a:p>
            <a:pPr>
              <a:spcBef>
                <a:spcPts val="600"/>
              </a:spcBef>
            </a:pPr>
            <a:r>
              <a:rPr lang="fr-CH" sz="2000" b="1" dirty="0"/>
              <a:t>Jésus est la Vérité et donc le père de toute vérité </a:t>
            </a:r>
            <a:br>
              <a:rPr lang="fr-CH" sz="2000" b="1" dirty="0"/>
            </a:br>
            <a:r>
              <a:rPr lang="fr-CH" sz="2000" b="1" dirty="0">
                <a:solidFill>
                  <a:schemeClr val="accent5">
                    <a:lumMod val="60000"/>
                    <a:lumOff val="40000"/>
                  </a:schemeClr>
                </a:solidFill>
              </a:rPr>
              <a:t>(Jean 14. 6).</a:t>
            </a:r>
            <a:r>
              <a:rPr lang="fr-CH" sz="2000" b="1" dirty="0"/>
              <a:t> Tout ce qui est vrai, tout ce qui est digne </a:t>
            </a:r>
            <a:br>
              <a:rPr lang="fr-CH" sz="2000" b="1" dirty="0"/>
            </a:br>
            <a:r>
              <a:rPr lang="fr-CH" sz="2000" b="1" dirty="0"/>
              <a:t>de confiance, tout ce qui est vrai vient de lui et sa vérité produit la vie en nous.</a:t>
            </a:r>
            <a:endParaRPr lang="es-ES" sz="2000" b="1" dirty="0"/>
          </a:p>
        </p:txBody>
      </p:sp>
      <p:pic>
        <p:nvPicPr>
          <p:cNvPr id="7" name="Imagen 6" descr="Dibujo de una persona&#10;&#10;Descripción generada automáticamente con confianza media">
            <a:extLst>
              <a:ext uri="{FF2B5EF4-FFF2-40B4-BE49-F238E27FC236}">
                <a16:creationId xmlns:a16="http://schemas.microsoft.com/office/drawing/2014/main" id="{C4D98785-1634-8DE7-946A-66364300102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39272" y="1355684"/>
            <a:ext cx="2201607" cy="2862108"/>
          </a:xfrm>
          <a:prstGeom prst="snip2DiagRect">
            <a:avLst/>
          </a:prstGeom>
          <a:solidFill>
            <a:srgbClr val="FFFFFF">
              <a:shade val="85000"/>
            </a:srgbClr>
          </a:solidFill>
          <a:ln w="88900" cap="sq">
            <a:solidFill>
              <a:srgbClr val="EBB28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hombre, frente, parado, oscuro&#10;&#10;Descripción generada automáticamente">
            <a:extLst>
              <a:ext uri="{FF2B5EF4-FFF2-40B4-BE49-F238E27FC236}">
                <a16:creationId xmlns:a16="http://schemas.microsoft.com/office/drawing/2014/main" id="{8FA19D2C-7BBF-958D-0053-AEB89392DE5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rcRect/>
          <a:stretch/>
        </p:blipFill>
        <p:spPr>
          <a:xfrm>
            <a:off x="9532688" y="1374889"/>
            <a:ext cx="2370143" cy="2615409"/>
          </a:xfrm>
          <a:prstGeom prst="snip2DiagRect">
            <a:avLst>
              <a:gd name="adj1" fmla="val 16180"/>
              <a:gd name="adj2" fmla="val 0"/>
            </a:avLst>
          </a:prstGeom>
          <a:solidFill>
            <a:srgbClr val="FFFFFF">
              <a:shade val="85000"/>
            </a:srgbClr>
          </a:solidFill>
          <a:ln w="88900" cap="sq">
            <a:solidFill>
              <a:srgbClr val="D83A2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magen que contiene persona, pájaro, parado, grupo&#10;&#10;Descripción generada automáticamente">
            <a:extLst>
              <a:ext uri="{FF2B5EF4-FFF2-40B4-BE49-F238E27FC236}">
                <a16:creationId xmlns:a16="http://schemas.microsoft.com/office/drawing/2014/main" id="{699D0C1B-4C9A-7F4F-FC48-7E1C8773A5C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09507" y="4836152"/>
            <a:ext cx="2283601" cy="1643372"/>
          </a:xfrm>
          <a:prstGeom prst="roundRect">
            <a:avLst>
              <a:gd name="adj" fmla="val 0"/>
            </a:avLst>
          </a:prstGeom>
          <a:solidFill>
            <a:srgbClr val="FFFFFF"/>
          </a:solidFill>
          <a:ln w="5715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3" name="Imagen 12" descr="Un grupo de personas sentadas en una cama&#10;&#10;Descripción generada automáticamente con confianza media">
            <a:extLst>
              <a:ext uri="{FF2B5EF4-FFF2-40B4-BE49-F238E27FC236}">
                <a16:creationId xmlns:a16="http://schemas.microsoft.com/office/drawing/2014/main" id="{A5054436-C0A4-BE34-7BEA-507D9B036FC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422609" y="4486698"/>
            <a:ext cx="2480222" cy="1992826"/>
          </a:xfrm>
          <a:prstGeom prst="roundRect">
            <a:avLst>
              <a:gd name="adj" fmla="val 0"/>
            </a:avLst>
          </a:prstGeom>
          <a:solidFill>
            <a:srgbClr val="FFFFFF"/>
          </a:solidFill>
          <a:ln w="5715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4" name="CuadroTexto 3">
            <a:extLst>
              <a:ext uri="{FF2B5EF4-FFF2-40B4-BE49-F238E27FC236}">
                <a16:creationId xmlns:a16="http://schemas.microsoft.com/office/drawing/2014/main" id="{047B7061-6E29-A592-03A9-C9B537E740B2}"/>
              </a:ext>
            </a:extLst>
          </p:cNvPr>
          <p:cNvSpPr txBox="1"/>
          <p:nvPr/>
        </p:nvSpPr>
        <p:spPr>
          <a:xfrm>
            <a:off x="2908673" y="5114497"/>
            <a:ext cx="6019368" cy="1631216"/>
          </a:xfrm>
          <a:prstGeom prst="rect">
            <a:avLst/>
          </a:prstGeom>
          <a:noFill/>
        </p:spPr>
        <p:txBody>
          <a:bodyPr wrap="square">
            <a:spAutoFit/>
          </a:bodyPr>
          <a:lstStyle/>
          <a:p>
            <a:pPr algn="ctr">
              <a:spcBef>
                <a:spcPts val="600"/>
              </a:spcBef>
            </a:pPr>
            <a:r>
              <a:rPr lang="fr-CH" sz="2000" b="1" dirty="0"/>
              <a:t>Par conséquent, le diable a travaillé pour détruire la Bible, soit en la cachant, soit en la déformant. </a:t>
            </a:r>
            <a:br>
              <a:rPr lang="fr-CH" sz="2000" b="1" dirty="0"/>
            </a:br>
            <a:r>
              <a:rPr lang="fr-CH" sz="2000" b="1" dirty="0"/>
              <a:t>Et il y est parvenu (bien que pas complètement) </a:t>
            </a:r>
            <a:br>
              <a:rPr lang="fr-CH" sz="2000" b="1" dirty="0"/>
            </a:br>
            <a:r>
              <a:rPr lang="fr-CH" sz="2000" b="1" dirty="0"/>
              <a:t>à travers l’Eglise romaine, au cours du Moyen Age </a:t>
            </a:r>
            <a:r>
              <a:rPr lang="fr-CH" sz="2000" b="1" dirty="0">
                <a:solidFill>
                  <a:schemeClr val="accent5">
                    <a:lumMod val="60000"/>
                    <a:lumOff val="40000"/>
                  </a:schemeClr>
                </a:solidFill>
              </a:rPr>
              <a:t>(également appelé « l’âge des ténèbres »).</a:t>
            </a:r>
          </a:p>
        </p:txBody>
      </p:sp>
      <p:sp>
        <p:nvSpPr>
          <p:cNvPr id="10" name="CuadroTexto 9">
            <a:extLst>
              <a:ext uri="{FF2B5EF4-FFF2-40B4-BE49-F238E27FC236}">
                <a16:creationId xmlns:a16="http://schemas.microsoft.com/office/drawing/2014/main" id="{56A86A6E-CC72-AA65-536B-269FE440D1CE}"/>
              </a:ext>
            </a:extLst>
          </p:cNvPr>
          <p:cNvSpPr txBox="1"/>
          <p:nvPr/>
        </p:nvSpPr>
        <p:spPr>
          <a:xfrm>
            <a:off x="3072796" y="4085433"/>
            <a:ext cx="5691122" cy="1015663"/>
          </a:xfrm>
          <a:prstGeom prst="rect">
            <a:avLst/>
          </a:prstGeom>
          <a:noFill/>
        </p:spPr>
        <p:txBody>
          <a:bodyPr wrap="square">
            <a:spAutoFit/>
          </a:bodyPr>
          <a:lstStyle/>
          <a:p>
            <a:pPr>
              <a:spcBef>
                <a:spcPts val="600"/>
              </a:spcBef>
            </a:pPr>
            <a:r>
              <a:rPr lang="fr-CH" sz="2000" b="1" dirty="0"/>
              <a:t>Dans ses confrontations avec l’ennemi, Jésus </a:t>
            </a:r>
            <a:br>
              <a:rPr lang="fr-CH" sz="2000" b="1" dirty="0"/>
            </a:br>
            <a:r>
              <a:rPr lang="fr-CH" sz="2000" b="1" dirty="0"/>
              <a:t>a utilisé la Bible comme source de toute vérité : </a:t>
            </a:r>
            <a:br>
              <a:rPr lang="fr-CH" sz="2000" b="1" dirty="0"/>
            </a:br>
            <a:r>
              <a:rPr lang="fr-CH" sz="2000" b="1" dirty="0">
                <a:solidFill>
                  <a:schemeClr val="accent5">
                    <a:lumMod val="60000"/>
                    <a:lumOff val="40000"/>
                  </a:schemeClr>
                </a:solidFill>
              </a:rPr>
              <a:t>« Il est écrit » (Matthieu 4.4 ; 21.13).</a:t>
            </a:r>
          </a:p>
        </p:txBody>
      </p:sp>
      <p:sp>
        <p:nvSpPr>
          <p:cNvPr id="15" name="CuadroTexto 14">
            <a:extLst>
              <a:ext uri="{FF2B5EF4-FFF2-40B4-BE49-F238E27FC236}">
                <a16:creationId xmlns:a16="http://schemas.microsoft.com/office/drawing/2014/main" id="{A9E0159F-7B61-8D32-F128-0D187544D4F3}"/>
              </a:ext>
            </a:extLst>
          </p:cNvPr>
          <p:cNvSpPr txBox="1"/>
          <p:nvPr/>
        </p:nvSpPr>
        <p:spPr>
          <a:xfrm>
            <a:off x="2570598" y="2648119"/>
            <a:ext cx="6852011" cy="1323439"/>
          </a:xfrm>
          <a:prstGeom prst="rect">
            <a:avLst/>
          </a:prstGeom>
          <a:noFill/>
        </p:spPr>
        <p:txBody>
          <a:bodyPr wrap="square">
            <a:spAutoFit/>
          </a:bodyPr>
          <a:lstStyle/>
          <a:p>
            <a:pPr algn="ctr">
              <a:spcBef>
                <a:spcPts val="600"/>
              </a:spcBef>
            </a:pPr>
            <a:r>
              <a:rPr lang="fr-CH" sz="2000" b="1" dirty="0">
                <a:solidFill>
                  <a:schemeClr val="accent3">
                    <a:lumMod val="50000"/>
                  </a:schemeClr>
                </a:solidFill>
              </a:rPr>
              <a:t>Au contraire, Satan est le père du mensonge</a:t>
            </a:r>
            <a:r>
              <a:rPr lang="fr-CH" sz="2000" b="1" dirty="0"/>
              <a:t> </a:t>
            </a:r>
            <a:r>
              <a:rPr lang="fr-CH" sz="2000" b="1" dirty="0">
                <a:solidFill>
                  <a:schemeClr val="accent5">
                    <a:lumMod val="60000"/>
                    <a:lumOff val="40000"/>
                  </a:schemeClr>
                </a:solidFill>
              </a:rPr>
              <a:t>(Jean 8. 44). </a:t>
            </a:r>
            <a:r>
              <a:rPr lang="fr-CH" sz="2000" b="1" dirty="0">
                <a:solidFill>
                  <a:schemeClr val="accent3">
                    <a:lumMod val="50000"/>
                  </a:schemeClr>
                </a:solidFill>
              </a:rPr>
              <a:t>Toute tromperie, toute subtilité malveillante, </a:t>
            </a:r>
            <a:br>
              <a:rPr lang="fr-CH" sz="2000" b="1" dirty="0">
                <a:solidFill>
                  <a:schemeClr val="accent3">
                    <a:lumMod val="50000"/>
                  </a:schemeClr>
                </a:solidFill>
              </a:rPr>
            </a:br>
            <a:r>
              <a:rPr lang="fr-CH" sz="2000" b="1" dirty="0">
                <a:solidFill>
                  <a:schemeClr val="accent3">
                    <a:lumMod val="50000"/>
                  </a:schemeClr>
                </a:solidFill>
              </a:rPr>
              <a:t>toute vérité frelatée viennent de lui. </a:t>
            </a:r>
            <a:br>
              <a:rPr lang="fr-CH" sz="2000" b="1" dirty="0">
                <a:solidFill>
                  <a:schemeClr val="accent3">
                    <a:lumMod val="50000"/>
                  </a:schemeClr>
                </a:solidFill>
              </a:rPr>
            </a:br>
            <a:r>
              <a:rPr lang="fr-CH" sz="2000" b="1" dirty="0">
                <a:solidFill>
                  <a:schemeClr val="accent3">
                    <a:lumMod val="50000"/>
                  </a:schemeClr>
                </a:solidFill>
              </a:rPr>
              <a:t>Et leurs mensonges produisent la mort en nous.</a:t>
            </a:r>
            <a:endParaRPr lang="es-ES" sz="2000" b="1" dirty="0">
              <a:solidFill>
                <a:schemeClr val="accent3">
                  <a:lumMod val="50000"/>
                </a:schemeClr>
              </a:solidFill>
            </a:endParaRPr>
          </a:p>
        </p:txBody>
      </p:sp>
    </p:spTree>
    <p:extLst>
      <p:ext uri="{BB962C8B-B14F-4D97-AF65-F5344CB8AC3E}">
        <p14:creationId xmlns:p14="http://schemas.microsoft.com/office/powerpoint/2010/main" val="267992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8" presetClass="entr" presetSubtype="9"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upLeft)">
                                      <p:cBhvr>
                                        <p:cTn id="16" dur="500"/>
                                        <p:tgtEl>
                                          <p:spTgt spid="7"/>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trips(downLeft)">
                                      <p:cBhvr>
                                        <p:cTn id="30" dur="500"/>
                                        <p:tgtEl>
                                          <p:spTgt spid="9"/>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10"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t="7000"/>
          </a:stretch>
        </a:blip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3914277E-3006-3274-62B0-BB3F97F952B8}"/>
              </a:ext>
            </a:extLst>
          </p:cNvPr>
          <p:cNvSpPr>
            <a:spLocks noGrp="1" noRot="1" noMove="1" noResize="1" noEditPoints="1" noAdjustHandles="1" noChangeArrowheads="1" noChangeShapeType="1"/>
          </p:cNvSpPr>
          <p:nvPr/>
        </p:nvSpPr>
        <p:spPr>
          <a:xfrm>
            <a:off x="0" y="0"/>
            <a:ext cx="12192000" cy="1523151"/>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4" name="Conector recto 33">
            <a:extLst>
              <a:ext uri="{FF2B5EF4-FFF2-40B4-BE49-F238E27FC236}">
                <a16:creationId xmlns:a16="http://schemas.microsoft.com/office/drawing/2014/main" id="{A2CBBABD-4800-FCE9-3E96-49B3CB929EB6}"/>
              </a:ext>
            </a:extLst>
          </p:cNvPr>
          <p:cNvCxnSpPr>
            <a:cxnSpLocks noGrp="1" noRot="1" noMove="1" noResize="1" noEditPoints="1" noAdjustHandles="1" noChangeArrowheads="1" noChangeShapeType="1"/>
          </p:cNvCxnSpPr>
          <p:nvPr/>
        </p:nvCxnSpPr>
        <p:spPr>
          <a:xfrm>
            <a:off x="0" y="1523151"/>
            <a:ext cx="121920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3" name="CuadroTexto 2">
            <a:extLst>
              <a:ext uri="{FF2B5EF4-FFF2-40B4-BE49-F238E27FC236}">
                <a16:creationId xmlns:a16="http://schemas.microsoft.com/office/drawing/2014/main" id="{1424EC4B-600F-ACCA-46B9-7BAEC273DC5C}"/>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CH" sz="4400" b="1" dirty="0">
                <a:ln/>
                <a:solidFill>
                  <a:srgbClr val="A400A4"/>
                </a:solidFill>
              </a:rPr>
              <a:t>Le compromis de l'Eglise</a:t>
            </a:r>
          </a:p>
        </p:txBody>
      </p:sp>
      <p:sp>
        <p:nvSpPr>
          <p:cNvPr id="5" name="CuadroTexto 4">
            <a:extLst>
              <a:ext uri="{FF2B5EF4-FFF2-40B4-BE49-F238E27FC236}">
                <a16:creationId xmlns:a16="http://schemas.microsoft.com/office/drawing/2014/main" id="{08BF5ED6-6EE5-A9C9-C153-7DF1253220A7}"/>
              </a:ext>
            </a:extLst>
          </p:cNvPr>
          <p:cNvSpPr txBox="1"/>
          <p:nvPr/>
        </p:nvSpPr>
        <p:spPr>
          <a:xfrm>
            <a:off x="93784" y="610524"/>
            <a:ext cx="12098215" cy="923330"/>
          </a:xfrm>
          <a:prstGeom prst="rect">
            <a:avLst/>
          </a:prstGeom>
          <a:noFill/>
        </p:spPr>
        <p:txBody>
          <a:bodyPr wrap="square">
            <a:spAutoFit/>
            <a:scene3d>
              <a:camera prst="orthographicFront"/>
              <a:lightRig rig="threePt" dir="t"/>
            </a:scene3d>
            <a:sp3d extrusionH="57150">
              <a:bevelT w="38100" h="38100"/>
            </a:sp3d>
          </a:bodyPr>
          <a:lstStyle/>
          <a:p>
            <a:pPr algn="ctr"/>
            <a:r>
              <a:rPr lang="fr-CH" b="1" dirty="0">
                <a:solidFill>
                  <a:schemeClr val="accent1">
                    <a:lumMod val="50000"/>
                  </a:schemeClr>
                </a:solidFill>
                <a:latin typeface="Comic Sans MS" panose="030F0702030302020204" pitchFamily="66" charset="0"/>
              </a:rPr>
              <a:t>« Je sais bien, moi, qu'après mon départ s'introduiront parmi vous des loups féroces qui n'épargneront </a:t>
            </a:r>
          </a:p>
          <a:p>
            <a:pPr algn="ctr"/>
            <a:r>
              <a:rPr lang="fr-CH" b="1" dirty="0">
                <a:solidFill>
                  <a:schemeClr val="accent1">
                    <a:lumMod val="50000"/>
                  </a:schemeClr>
                </a:solidFill>
                <a:latin typeface="Comic Sans MS" panose="030F0702030302020204" pitchFamily="66" charset="0"/>
              </a:rPr>
              <a:t>pas le troupeau, et que d'entre vous-mêmes se lèveront des hommes qui diront des choses perverses </a:t>
            </a:r>
          </a:p>
          <a:p>
            <a:pPr algn="ctr"/>
            <a:r>
              <a:rPr lang="fr-CH" b="1" dirty="0">
                <a:solidFill>
                  <a:schemeClr val="accent1">
                    <a:lumMod val="50000"/>
                  </a:schemeClr>
                </a:solidFill>
                <a:latin typeface="Comic Sans MS" panose="030F0702030302020204" pitchFamily="66" charset="0"/>
              </a:rPr>
              <a:t>pour entraîner les disciples à leur suite. » (Actes 20.29-30)</a:t>
            </a:r>
          </a:p>
        </p:txBody>
      </p:sp>
      <p:sp>
        <p:nvSpPr>
          <p:cNvPr id="6" name="CuadroTexto 5">
            <a:extLst>
              <a:ext uri="{FF2B5EF4-FFF2-40B4-BE49-F238E27FC236}">
                <a16:creationId xmlns:a16="http://schemas.microsoft.com/office/drawing/2014/main" id="{30DA57C5-2DAE-9E5D-3B15-0CE736F08AD4}"/>
              </a:ext>
            </a:extLst>
          </p:cNvPr>
          <p:cNvSpPr txBox="1"/>
          <p:nvPr/>
        </p:nvSpPr>
        <p:spPr>
          <a:xfrm>
            <a:off x="168611" y="1533854"/>
            <a:ext cx="7546527" cy="1015663"/>
          </a:xfrm>
          <a:prstGeom prst="rect">
            <a:avLst/>
          </a:prstGeom>
          <a:noFill/>
        </p:spPr>
        <p:txBody>
          <a:bodyPr wrap="square" rtlCol="0">
            <a:spAutoFit/>
          </a:bodyPr>
          <a:lstStyle/>
          <a:p>
            <a:pPr>
              <a:spcBef>
                <a:spcPts val="600"/>
              </a:spcBef>
            </a:pPr>
            <a:r>
              <a:rPr lang="fr-CH" sz="2000" b="1" dirty="0">
                <a:solidFill>
                  <a:schemeClr val="bg1"/>
                </a:solidFill>
                <a:effectLst>
                  <a:glow rad="127000">
                    <a:srgbClr val="3A5782"/>
                  </a:glow>
                  <a:outerShdw blurRad="38100" dist="38100" dir="2700000" algn="tl">
                    <a:srgbClr val="000000">
                      <a:alpha val="43137"/>
                    </a:srgbClr>
                  </a:outerShdw>
                </a:effectLst>
              </a:rPr>
              <a:t>En disant au revoir aux anciens d'Ephèse, Paul a exprimé son inquiétude quant aux problèmes externes et internes auxquels ils seraient confrontés à l'avenir </a:t>
            </a:r>
            <a:r>
              <a:rPr lang="fr-CH" dirty="0">
                <a:solidFill>
                  <a:srgbClr val="FFFF00"/>
                </a:solidFill>
                <a:effectLst>
                  <a:glow rad="127000">
                    <a:srgbClr val="3A5782"/>
                  </a:glow>
                </a:effectLst>
              </a:rPr>
              <a:t>(Actes 20. 29-30).</a:t>
            </a:r>
            <a:endParaRPr lang="es-ES" dirty="0">
              <a:solidFill>
                <a:srgbClr val="FFFF00"/>
              </a:solidFill>
              <a:effectLst>
                <a:glow rad="127000">
                  <a:srgbClr val="3A5782"/>
                </a:glow>
              </a:effectLst>
            </a:endParaRPr>
          </a:p>
        </p:txBody>
      </p:sp>
      <p:sp>
        <p:nvSpPr>
          <p:cNvPr id="7" name="CuadroTexto 6">
            <a:extLst>
              <a:ext uri="{FF2B5EF4-FFF2-40B4-BE49-F238E27FC236}">
                <a16:creationId xmlns:a16="http://schemas.microsoft.com/office/drawing/2014/main" id="{200E8139-0B76-EA6C-01D9-24B11D5C08EF}"/>
              </a:ext>
            </a:extLst>
          </p:cNvPr>
          <p:cNvSpPr txBox="1"/>
          <p:nvPr/>
        </p:nvSpPr>
        <p:spPr>
          <a:xfrm>
            <a:off x="176241" y="2549517"/>
            <a:ext cx="7528065" cy="1938992"/>
          </a:xfrm>
          <a:prstGeom prst="rect">
            <a:avLst/>
          </a:prstGeom>
          <a:noFill/>
        </p:spPr>
        <p:txBody>
          <a:bodyPr wrap="square" rtlCol="0">
            <a:spAutoFit/>
          </a:bodyPr>
          <a:lstStyle/>
          <a:p>
            <a:pPr marL="342900" indent="-342900">
              <a:buFont typeface="+mj-lt"/>
              <a:buAutoNum type="arabicPeriod"/>
            </a:pPr>
            <a:r>
              <a:rPr lang="fr-CH" sz="2000" b="1" dirty="0">
                <a:solidFill>
                  <a:srgbClr val="FFFF99"/>
                </a:solidFill>
                <a:effectLst>
                  <a:glow rad="127000">
                    <a:srgbClr val="3A5782"/>
                  </a:glow>
                  <a:outerShdw blurRad="38100" dist="38100" dir="2700000" algn="tl">
                    <a:srgbClr val="000000">
                      <a:alpha val="43137"/>
                    </a:srgbClr>
                  </a:outerShdw>
                </a:effectLst>
              </a:rPr>
              <a:t>Des loups prédateurs</a:t>
            </a:r>
            <a:r>
              <a:rPr lang="es-ES" sz="2000" b="1" dirty="0">
                <a:solidFill>
                  <a:schemeClr val="bg1"/>
                </a:solidFill>
                <a:effectLst>
                  <a:glow rad="127000">
                    <a:srgbClr val="3A5782"/>
                  </a:glow>
                  <a:outerShdw blurRad="38100" dist="38100" dir="2700000" algn="tl">
                    <a:srgbClr val="000000">
                      <a:alpha val="43137"/>
                    </a:srgbClr>
                  </a:outerShdw>
                </a:effectLst>
              </a:rPr>
              <a:t>. </a:t>
            </a:r>
            <a:r>
              <a:rPr lang="fr-CH" sz="2000" b="1" dirty="0">
                <a:solidFill>
                  <a:schemeClr val="bg1"/>
                </a:solidFill>
                <a:effectLst>
                  <a:glow rad="127000">
                    <a:srgbClr val="3A5782"/>
                  </a:glow>
                  <a:outerShdw blurRad="38100" dist="38100" dir="2700000" algn="tl">
                    <a:srgbClr val="000000">
                      <a:alpha val="43137"/>
                    </a:srgbClr>
                  </a:outerShdw>
                </a:effectLst>
              </a:rPr>
              <a:t>. De l’an 64 à 311 (édit de tolérance Sardique ), l’Eglise subit de féroces persécutions de la part de l’Empire romain.</a:t>
            </a:r>
          </a:p>
          <a:p>
            <a:pPr marL="342900" indent="-342900">
              <a:buFont typeface="+mj-lt"/>
              <a:buAutoNum type="arabicPeriod"/>
            </a:pPr>
            <a:r>
              <a:rPr lang="fr-CH" sz="2000" b="1" dirty="0">
                <a:solidFill>
                  <a:srgbClr val="FFFF99"/>
                </a:solidFill>
                <a:effectLst>
                  <a:glow rad="127000">
                    <a:srgbClr val="3A5782"/>
                  </a:glow>
                  <a:outerShdw blurRad="38100" dist="38100" dir="2700000" algn="tl">
                    <a:srgbClr val="000000">
                      <a:alpha val="43137"/>
                    </a:srgbClr>
                  </a:outerShdw>
                </a:effectLst>
              </a:rPr>
              <a:t>Des hommes pervers</a:t>
            </a:r>
            <a:r>
              <a:rPr lang="es-ES" sz="2000" b="1" dirty="0">
                <a:solidFill>
                  <a:schemeClr val="bg1"/>
                </a:solidFill>
                <a:effectLst>
                  <a:glow rad="127000">
                    <a:srgbClr val="3A5782"/>
                  </a:glow>
                  <a:outerShdw blurRad="38100" dist="38100" dir="2700000" algn="tl">
                    <a:srgbClr val="000000">
                      <a:alpha val="43137"/>
                    </a:srgbClr>
                  </a:outerShdw>
                </a:effectLst>
              </a:rPr>
              <a:t>. </a:t>
            </a:r>
            <a:r>
              <a:rPr lang="fr-CH" sz="2000" b="1" dirty="0">
                <a:solidFill>
                  <a:schemeClr val="bg1"/>
                </a:solidFill>
                <a:effectLst>
                  <a:glow rad="127000">
                    <a:srgbClr val="3A5782"/>
                  </a:glow>
                  <a:outerShdw blurRad="38100" dist="38100" dir="2700000" algn="tl">
                    <a:srgbClr val="000000">
                      <a:alpha val="43137"/>
                    </a:srgbClr>
                  </a:outerShdw>
                </a:effectLst>
              </a:rPr>
              <a:t>A partir du IVe siècle, des hommes non convertis furent introduits dans l’Eglise, mêlant leur paganisme à la vérité.</a:t>
            </a:r>
            <a:endParaRPr lang="es-ES" sz="2000" b="1" dirty="0">
              <a:solidFill>
                <a:schemeClr val="bg1"/>
              </a:solidFill>
              <a:effectLst>
                <a:glow rad="127000">
                  <a:srgbClr val="3A5782"/>
                </a:glow>
                <a:outerShdw blurRad="38100" dist="38100" dir="2700000" algn="tl">
                  <a:srgbClr val="000000">
                    <a:alpha val="43137"/>
                  </a:srgbClr>
                </a:outerShdw>
              </a:effectLst>
            </a:endParaRPr>
          </a:p>
        </p:txBody>
      </p:sp>
      <p:sp>
        <p:nvSpPr>
          <p:cNvPr id="8" name="CuadroTexto 7">
            <a:extLst>
              <a:ext uri="{FF2B5EF4-FFF2-40B4-BE49-F238E27FC236}">
                <a16:creationId xmlns:a16="http://schemas.microsoft.com/office/drawing/2014/main" id="{A9CD7523-66F5-FEB3-7B65-4BE925E2AA55}"/>
              </a:ext>
            </a:extLst>
          </p:cNvPr>
          <p:cNvSpPr txBox="1"/>
          <p:nvPr/>
        </p:nvSpPr>
        <p:spPr>
          <a:xfrm>
            <a:off x="4036340" y="4406243"/>
            <a:ext cx="3523824" cy="1631216"/>
          </a:xfrm>
          <a:prstGeom prst="rect">
            <a:avLst/>
          </a:prstGeom>
          <a:noFill/>
        </p:spPr>
        <p:txBody>
          <a:bodyPr wrap="square" rtlCol="0">
            <a:spAutoFit/>
          </a:bodyPr>
          <a:lstStyle/>
          <a:p>
            <a:pPr>
              <a:spcBef>
                <a:spcPts val="600"/>
              </a:spcBef>
            </a:pPr>
            <a:r>
              <a:rPr lang="fr-CH" sz="2000" b="1" dirty="0">
                <a:solidFill>
                  <a:schemeClr val="bg1"/>
                </a:solidFill>
                <a:effectLst>
                  <a:glow rad="127000">
                    <a:srgbClr val="3A5782"/>
                  </a:glow>
                  <a:outerShdw blurRad="38100" dist="38100" dir="2700000" algn="tl">
                    <a:srgbClr val="000000">
                      <a:alpha val="43137"/>
                    </a:srgbClr>
                  </a:outerShdw>
                </a:effectLst>
              </a:rPr>
              <a:t>Satan a utilisé sa </a:t>
            </a:r>
            <a:r>
              <a:rPr lang="fr-CH" sz="2000" b="1" dirty="0">
                <a:solidFill>
                  <a:srgbClr val="FFFF00"/>
                </a:solidFill>
                <a:effectLst>
                  <a:glow rad="127000">
                    <a:srgbClr val="3A5782"/>
                  </a:glow>
                  <a:outerShdw blurRad="38100" dist="38100" dir="2700000" algn="tl">
                    <a:srgbClr val="000000">
                      <a:alpha val="43137"/>
                    </a:srgbClr>
                  </a:outerShdw>
                </a:effectLst>
              </a:rPr>
              <a:t>stratégie </a:t>
            </a:r>
            <a:br>
              <a:rPr lang="fr-CH" sz="2000" b="1" dirty="0">
                <a:solidFill>
                  <a:srgbClr val="FFFF00"/>
                </a:solidFill>
                <a:effectLst>
                  <a:glow rad="127000">
                    <a:srgbClr val="3A5782"/>
                  </a:glow>
                  <a:outerShdw blurRad="38100" dist="38100" dir="2700000" algn="tl">
                    <a:srgbClr val="000000">
                      <a:alpha val="43137"/>
                    </a:srgbClr>
                  </a:outerShdw>
                </a:effectLst>
              </a:rPr>
            </a:br>
            <a:r>
              <a:rPr lang="fr-CH" sz="2000" b="1" dirty="0">
                <a:solidFill>
                  <a:srgbClr val="FFFF00"/>
                </a:solidFill>
                <a:effectLst>
                  <a:glow rad="127000">
                    <a:srgbClr val="3A5782"/>
                  </a:glow>
                  <a:outerShdw blurRad="38100" dist="38100" dir="2700000" algn="tl">
                    <a:srgbClr val="000000">
                      <a:alpha val="43137"/>
                    </a:srgbClr>
                  </a:outerShdw>
                </a:effectLst>
              </a:rPr>
              <a:t>« interne »</a:t>
            </a:r>
            <a:r>
              <a:rPr lang="fr-CH" sz="2000" b="1" dirty="0">
                <a:solidFill>
                  <a:schemeClr val="bg1"/>
                </a:solidFill>
                <a:effectLst>
                  <a:glow rad="127000">
                    <a:srgbClr val="3A5782"/>
                  </a:glow>
                  <a:outerShdw blurRad="38100" dist="38100" dir="2700000" algn="tl">
                    <a:srgbClr val="000000">
                      <a:alpha val="43137"/>
                    </a:srgbClr>
                  </a:outerShdw>
                </a:effectLst>
              </a:rPr>
              <a:t> pour corrompre la vérité et introduire l’idolâtrie et l’observance du dimanche dans l’Eglise.</a:t>
            </a:r>
            <a:endParaRPr lang="es-ES" sz="2000" b="1" dirty="0">
              <a:solidFill>
                <a:schemeClr val="bg1"/>
              </a:solidFill>
              <a:effectLst>
                <a:glow rad="127000">
                  <a:srgbClr val="3A5782"/>
                </a:glow>
                <a:outerShdw blurRad="38100" dist="38100" dir="2700000" algn="tl">
                  <a:srgbClr val="000000">
                    <a:alpha val="43137"/>
                  </a:srgbClr>
                </a:outerShdw>
              </a:effectLst>
            </a:endParaRPr>
          </a:p>
        </p:txBody>
      </p:sp>
      <p:pic>
        <p:nvPicPr>
          <p:cNvPr id="10" name="Imagen 9" descr="Un animal color cafe con un perro&#10;&#10;Descripción generada automáticamente con confianza media">
            <a:extLst>
              <a:ext uri="{FF2B5EF4-FFF2-40B4-BE49-F238E27FC236}">
                <a16:creationId xmlns:a16="http://schemas.microsoft.com/office/drawing/2014/main" id="{F77E692A-2757-E7B2-BF22-C93A637DA6F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820048" y="1605977"/>
            <a:ext cx="4274679" cy="2045710"/>
          </a:xfrm>
          <a:prstGeom prst="rect">
            <a:avLst/>
          </a:prstGeom>
        </p:spPr>
      </p:pic>
      <p:grpSp>
        <p:nvGrpSpPr>
          <p:cNvPr id="15" name="Grupo 14">
            <a:extLst>
              <a:ext uri="{FF2B5EF4-FFF2-40B4-BE49-F238E27FC236}">
                <a16:creationId xmlns:a16="http://schemas.microsoft.com/office/drawing/2014/main" id="{CC153D7E-4E56-D25D-E619-FC7936B5CDAE}"/>
              </a:ext>
            </a:extLst>
          </p:cNvPr>
          <p:cNvGrpSpPr/>
          <p:nvPr/>
        </p:nvGrpSpPr>
        <p:grpSpPr>
          <a:xfrm>
            <a:off x="7812418" y="3694790"/>
            <a:ext cx="4282309" cy="2323391"/>
            <a:chOff x="7715138" y="3947718"/>
            <a:chExt cx="4282309" cy="2323391"/>
          </a:xfrm>
        </p:grpSpPr>
        <p:pic>
          <p:nvPicPr>
            <p:cNvPr id="11" name="Imagen 10">
              <a:extLst>
                <a:ext uri="{FF2B5EF4-FFF2-40B4-BE49-F238E27FC236}">
                  <a16:creationId xmlns:a16="http://schemas.microsoft.com/office/drawing/2014/main" id="{7F8989CF-95A5-E8FA-49CC-E2B7478E69F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255750" y="3947718"/>
              <a:ext cx="1741697" cy="2323390"/>
            </a:xfrm>
            <a:prstGeom prst="rect">
              <a:avLst/>
            </a:prstGeom>
          </p:spPr>
        </p:pic>
        <p:pic>
          <p:nvPicPr>
            <p:cNvPr id="12" name="Imagen 11">
              <a:extLst>
                <a:ext uri="{FF2B5EF4-FFF2-40B4-BE49-F238E27FC236}">
                  <a16:creationId xmlns:a16="http://schemas.microsoft.com/office/drawing/2014/main" id="{3846CBDA-EEB5-E5CB-2FF5-5D6688D76C10}"/>
                </a:ext>
              </a:extLst>
            </p:cNvPr>
            <p:cNvPicPr>
              <a:picLocks noChangeAspect="1"/>
            </p:cNvPicPr>
            <p:nvPr/>
          </p:nvPicPr>
          <p:blipFill>
            <a:blip r:embed="rId6"/>
            <a:stretch>
              <a:fillRect/>
            </a:stretch>
          </p:blipFill>
          <p:spPr>
            <a:xfrm>
              <a:off x="7715138" y="3947718"/>
              <a:ext cx="1116039" cy="2323391"/>
            </a:xfrm>
            <a:prstGeom prst="rect">
              <a:avLst/>
            </a:prstGeom>
          </p:spPr>
        </p:pic>
        <p:sp>
          <p:nvSpPr>
            <p:cNvPr id="14" name="CuadroTexto 13">
              <a:extLst>
                <a:ext uri="{FF2B5EF4-FFF2-40B4-BE49-F238E27FC236}">
                  <a16:creationId xmlns:a16="http://schemas.microsoft.com/office/drawing/2014/main" id="{3C11971A-ACD7-CDA1-9AAF-88394321EE49}"/>
                </a:ext>
              </a:extLst>
            </p:cNvPr>
            <p:cNvSpPr txBox="1"/>
            <p:nvPr/>
          </p:nvSpPr>
          <p:spPr>
            <a:xfrm>
              <a:off x="8831177" y="3986028"/>
              <a:ext cx="1424573" cy="2246769"/>
            </a:xfrm>
            <a:prstGeom prst="rect">
              <a:avLst/>
            </a:prstGeom>
            <a:noFill/>
          </p:spPr>
          <p:txBody>
            <a:bodyPr wrap="square">
              <a:spAutoFit/>
            </a:bodyPr>
            <a:lstStyle/>
            <a:p>
              <a:pPr algn="ctr"/>
              <a:r>
                <a:rPr lang="fr-CH" sz="1400" b="1" dirty="0"/>
                <a:t>La statue du dieu romain Jupiter sur la colline du Capitole </a:t>
              </a:r>
              <a:br>
                <a:rPr lang="fr-CH" sz="1400" b="1" dirty="0"/>
              </a:br>
              <a:r>
                <a:rPr lang="fr-CH" sz="1400" b="1" dirty="0"/>
                <a:t>à Rome a été réutilisée et transformée en statue de Saint-Pierre.</a:t>
              </a:r>
              <a:endParaRPr lang="es-ES" sz="1400" b="1" dirty="0"/>
            </a:p>
          </p:txBody>
        </p:sp>
      </p:grpSp>
      <p:pic>
        <p:nvPicPr>
          <p:cNvPr id="27" name="Imagen 26" descr="Moneda de metal con letras&#10;&#10;Descripción generada automáticamente con confianza baja">
            <a:extLst>
              <a:ext uri="{FF2B5EF4-FFF2-40B4-BE49-F238E27FC236}">
                <a16:creationId xmlns:a16="http://schemas.microsoft.com/office/drawing/2014/main" id="{27478AEF-73E4-DD8A-EDFF-40CA78EE052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212229" y="4460311"/>
            <a:ext cx="1679969" cy="1682277"/>
          </a:xfrm>
          <a:prstGeom prst="rect">
            <a:avLst/>
          </a:prstGeom>
          <a:effectLst>
            <a:outerShdw blurRad="50800" dist="38100" dir="2700000" algn="tl" rotWithShape="0">
              <a:prstClr val="black">
                <a:alpha val="40000"/>
              </a:prstClr>
            </a:outerShdw>
          </a:effectLst>
        </p:spPr>
      </p:pic>
      <p:pic>
        <p:nvPicPr>
          <p:cNvPr id="29" name="Imagen 28" descr="Logotipo&#10;&#10;Descripción generada automáticamente">
            <a:extLst>
              <a:ext uri="{FF2B5EF4-FFF2-40B4-BE49-F238E27FC236}">
                <a16:creationId xmlns:a16="http://schemas.microsoft.com/office/drawing/2014/main" id="{BCFB1248-0596-AAA8-5C77-E236C4920C6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86547" y="4460311"/>
            <a:ext cx="1739800" cy="1673204"/>
          </a:xfrm>
          <a:prstGeom prst="rect">
            <a:avLst/>
          </a:prstGeom>
          <a:effectLst>
            <a:outerShdw blurRad="50800" dist="38100" dir="2700000" algn="tl" rotWithShape="0">
              <a:prstClr val="black">
                <a:alpha val="40000"/>
              </a:prstClr>
            </a:outerShdw>
          </a:effectLst>
        </p:spPr>
      </p:pic>
      <p:sp>
        <p:nvSpPr>
          <p:cNvPr id="31" name="CuadroTexto 30">
            <a:extLst>
              <a:ext uri="{FF2B5EF4-FFF2-40B4-BE49-F238E27FC236}">
                <a16:creationId xmlns:a16="http://schemas.microsoft.com/office/drawing/2014/main" id="{404F1208-4AAF-33A9-568F-D178CA39CA0B}"/>
              </a:ext>
            </a:extLst>
          </p:cNvPr>
          <p:cNvSpPr txBox="1"/>
          <p:nvPr/>
        </p:nvSpPr>
        <p:spPr>
          <a:xfrm>
            <a:off x="0" y="6144218"/>
            <a:ext cx="12192000" cy="646331"/>
          </a:xfrm>
          <a:prstGeom prst="rect">
            <a:avLst/>
          </a:prstGeom>
          <a:noFill/>
        </p:spPr>
        <p:txBody>
          <a:bodyPr wrap="square">
            <a:spAutoFit/>
          </a:bodyPr>
          <a:lstStyle/>
          <a:p>
            <a:r>
              <a:rPr lang="fr-CH" b="1" dirty="0">
                <a:solidFill>
                  <a:schemeClr val="bg1"/>
                </a:solidFill>
                <a:effectLst>
                  <a:glow rad="127000">
                    <a:srgbClr val="3A5782"/>
                  </a:glow>
                  <a:outerShdw blurRad="38100" dist="38100" dir="2700000" algn="tl">
                    <a:srgbClr val="000000">
                      <a:alpha val="43137"/>
                    </a:srgbClr>
                  </a:outerShdw>
                </a:effectLst>
              </a:rPr>
              <a:t>Comme Paul l'a prophétisé,  ces erreurs ont  été acceptées et resteront jusqu'à la fin parmi ceux qui ne veulent pas connaître la vérité  </a:t>
            </a:r>
            <a:r>
              <a:rPr lang="fr-CH" dirty="0">
                <a:solidFill>
                  <a:srgbClr val="FFFF00"/>
                </a:solidFill>
                <a:effectLst>
                  <a:glow rad="127000">
                    <a:srgbClr val="3A5782"/>
                  </a:glow>
                </a:effectLst>
              </a:rPr>
              <a:t>(2 Thessaloniciens 2. 7-12). </a:t>
            </a:r>
            <a:r>
              <a:rPr lang="fr-CH" b="1" dirty="0">
                <a:solidFill>
                  <a:srgbClr val="FFFF00"/>
                </a:solidFill>
                <a:effectLst>
                  <a:glow rad="127000">
                    <a:srgbClr val="3A5782"/>
                  </a:glow>
                  <a:outerShdw blurRad="38100" dist="38100" dir="2700000" algn="tl">
                    <a:srgbClr val="000000">
                      <a:alpha val="43137"/>
                    </a:srgbClr>
                  </a:outerShdw>
                </a:effectLst>
              </a:rPr>
              <a:t>La bataille finale sera basée sur un compromis avec le sabbat</a:t>
            </a:r>
          </a:p>
        </p:txBody>
      </p:sp>
    </p:spTree>
    <p:extLst>
      <p:ext uri="{BB962C8B-B14F-4D97-AF65-F5344CB8AC3E}">
        <p14:creationId xmlns:p14="http://schemas.microsoft.com/office/powerpoint/2010/main" val="28998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500"/>
                            </p:stCondLst>
                            <p:childTnLst>
                              <p:par>
                                <p:cTn id="20" presetID="16" presetClass="entr" presetSubtype="37"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left)">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1000" fill="hold"/>
                                        <p:tgtEl>
                                          <p:spTgt spid="29"/>
                                        </p:tgtEl>
                                        <p:attrNameLst>
                                          <p:attrName>ppt_w</p:attrName>
                                        </p:attrNameLst>
                                      </p:cBhvr>
                                      <p:tavLst>
                                        <p:tav tm="0">
                                          <p:val>
                                            <p:fltVal val="0"/>
                                          </p:val>
                                        </p:tav>
                                        <p:tav tm="100000">
                                          <p:val>
                                            <p:strVal val="#ppt_w"/>
                                          </p:val>
                                        </p:tav>
                                      </p:tavLst>
                                    </p:anim>
                                    <p:anim calcmode="lin" valueType="num">
                                      <p:cBhvr>
                                        <p:cTn id="54" dur="1000" fill="hold"/>
                                        <p:tgtEl>
                                          <p:spTgt spid="29"/>
                                        </p:tgtEl>
                                        <p:attrNameLst>
                                          <p:attrName>ppt_h</p:attrName>
                                        </p:attrNameLst>
                                      </p:cBhvr>
                                      <p:tavLst>
                                        <p:tav tm="0">
                                          <p:val>
                                            <p:fltVal val="0"/>
                                          </p:val>
                                        </p:tav>
                                        <p:tav tm="100000">
                                          <p:val>
                                            <p:strVal val="#ppt_h"/>
                                          </p:val>
                                        </p:tav>
                                      </p:tavLst>
                                    </p:anim>
                                    <p:anim calcmode="lin" valueType="num">
                                      <p:cBhvr>
                                        <p:cTn id="55" dur="1000" fill="hold"/>
                                        <p:tgtEl>
                                          <p:spTgt spid="29"/>
                                        </p:tgtEl>
                                        <p:attrNameLst>
                                          <p:attrName>style.rotation</p:attrName>
                                        </p:attrNameLst>
                                      </p:cBhvr>
                                      <p:tavLst>
                                        <p:tav tm="0">
                                          <p:val>
                                            <p:fltVal val="90"/>
                                          </p:val>
                                        </p:tav>
                                        <p:tav tm="100000">
                                          <p:val>
                                            <p:fltVal val="0"/>
                                          </p:val>
                                        </p:tav>
                                      </p:tavLst>
                                    </p:anim>
                                    <p:animEffect transition="in" filter="fade">
                                      <p:cBhvr>
                                        <p:cTn id="56" dur="1000"/>
                                        <p:tgtEl>
                                          <p:spTgt spid="29"/>
                                        </p:tgtEl>
                                      </p:cBhvr>
                                    </p:animEffect>
                                  </p:childTnLst>
                                </p:cTn>
                              </p:par>
                              <p:par>
                                <p:cTn id="57" presetID="31"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1000" fill="hold"/>
                                        <p:tgtEl>
                                          <p:spTgt spid="27"/>
                                        </p:tgtEl>
                                        <p:attrNameLst>
                                          <p:attrName>ppt_w</p:attrName>
                                        </p:attrNameLst>
                                      </p:cBhvr>
                                      <p:tavLst>
                                        <p:tav tm="0">
                                          <p:val>
                                            <p:fltVal val="0"/>
                                          </p:val>
                                        </p:tav>
                                        <p:tav tm="100000">
                                          <p:val>
                                            <p:strVal val="#ppt_w"/>
                                          </p:val>
                                        </p:tav>
                                      </p:tavLst>
                                    </p:anim>
                                    <p:anim calcmode="lin" valueType="num">
                                      <p:cBhvr>
                                        <p:cTn id="60" dur="1000" fill="hold"/>
                                        <p:tgtEl>
                                          <p:spTgt spid="27"/>
                                        </p:tgtEl>
                                        <p:attrNameLst>
                                          <p:attrName>ppt_h</p:attrName>
                                        </p:attrNameLst>
                                      </p:cBhvr>
                                      <p:tavLst>
                                        <p:tav tm="0">
                                          <p:val>
                                            <p:fltVal val="0"/>
                                          </p:val>
                                        </p:tav>
                                        <p:tav tm="100000">
                                          <p:val>
                                            <p:strVal val="#ppt_h"/>
                                          </p:val>
                                        </p:tav>
                                      </p:tavLst>
                                    </p:anim>
                                    <p:anim calcmode="lin" valueType="num">
                                      <p:cBhvr>
                                        <p:cTn id="61" dur="1000" fill="hold"/>
                                        <p:tgtEl>
                                          <p:spTgt spid="27"/>
                                        </p:tgtEl>
                                        <p:attrNameLst>
                                          <p:attrName>style.rotation</p:attrName>
                                        </p:attrNameLst>
                                      </p:cBhvr>
                                      <p:tavLst>
                                        <p:tav tm="0">
                                          <p:val>
                                            <p:fltVal val="90"/>
                                          </p:val>
                                        </p:tav>
                                        <p:tav tm="100000">
                                          <p:val>
                                            <p:fltVal val="0"/>
                                          </p:val>
                                        </p:tav>
                                      </p:tavLst>
                                    </p:anim>
                                    <p:animEffect transition="in" filter="fade">
                                      <p:cBhvr>
                                        <p:cTn id="62" dur="1000"/>
                                        <p:tgtEl>
                                          <p:spTgt spid="27"/>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BC3E82-9916-6BBB-A8F7-D338B28A7E4A}"/>
              </a:ext>
            </a:extLst>
          </p:cNvPr>
          <p:cNvSpPr txBox="1"/>
          <p:nvPr/>
        </p:nvSpPr>
        <p:spPr>
          <a:xfrm>
            <a:off x="1456623" y="2459504"/>
            <a:ext cx="9278754" cy="1938992"/>
          </a:xfrm>
          <a:prstGeom prst="rect">
            <a:avLst/>
          </a:prstGeom>
          <a:noFill/>
        </p:spPr>
        <p:txBody>
          <a:bodyPr wrap="square">
            <a:spAutoFit/>
          </a:bodyPr>
          <a:lstStyle/>
          <a:p>
            <a:pPr algn="ctr"/>
            <a:r>
              <a:rPr lang="fr-CH" sz="6000" b="1" dirty="0">
                <a:ln w="6600">
                  <a:solidFill>
                    <a:srgbClr val="5E2F0C"/>
                  </a:solidFill>
                  <a:prstDash val="solid"/>
                </a:ln>
                <a:solidFill>
                  <a:srgbClr val="FFFFFF"/>
                </a:solidFill>
                <a:effectLst>
                  <a:outerShdw dist="50800" dir="2700000" algn="tl" rotWithShape="0">
                    <a:srgbClr val="5E2F0C"/>
                  </a:outerShdw>
                </a:effectLst>
              </a:rPr>
              <a:t>Bataille pour la </a:t>
            </a:r>
            <a:br>
              <a:rPr lang="fr-CH" sz="6000" b="1" dirty="0">
                <a:ln w="6600">
                  <a:solidFill>
                    <a:srgbClr val="5E2F0C"/>
                  </a:solidFill>
                  <a:prstDash val="solid"/>
                </a:ln>
                <a:solidFill>
                  <a:srgbClr val="FFFFFF"/>
                </a:solidFill>
                <a:effectLst>
                  <a:outerShdw dist="50800" dir="2700000" algn="tl" rotWithShape="0">
                    <a:srgbClr val="5E2F0C"/>
                  </a:outerShdw>
                </a:effectLst>
              </a:rPr>
            </a:br>
            <a:r>
              <a:rPr lang="fr-CH" sz="6000" b="1" dirty="0">
                <a:ln w="6600">
                  <a:solidFill>
                    <a:srgbClr val="5E2F0C"/>
                  </a:solidFill>
                  <a:prstDash val="solid"/>
                </a:ln>
                <a:solidFill>
                  <a:srgbClr val="FFFFFF"/>
                </a:solidFill>
                <a:effectLst>
                  <a:outerShdw dist="50800" dir="2700000" algn="tl" rotWithShape="0">
                    <a:srgbClr val="5E2F0C"/>
                  </a:outerShdw>
                </a:effectLst>
              </a:rPr>
              <a:t>Parole de Dieu </a:t>
            </a:r>
            <a:endParaRPr lang="es-ES" sz="6000" b="1" dirty="0">
              <a:ln w="6600">
                <a:solidFill>
                  <a:srgbClr val="5E2F0C"/>
                </a:solidFill>
                <a:prstDash val="solid"/>
              </a:ln>
              <a:solidFill>
                <a:srgbClr val="FFFFFF"/>
              </a:solidFill>
              <a:effectLst>
                <a:outerShdw dist="50800" dir="2700000" algn="tl" rotWithShape="0">
                  <a:srgbClr val="5E2F0C"/>
                </a:outerShdw>
              </a:effectLst>
            </a:endParaRPr>
          </a:p>
        </p:txBody>
      </p:sp>
      <p:sp>
        <p:nvSpPr>
          <p:cNvPr id="2" name="ZoneTexte 1">
            <a:extLst>
              <a:ext uri="{FF2B5EF4-FFF2-40B4-BE49-F238E27FC236}">
                <a16:creationId xmlns:a16="http://schemas.microsoft.com/office/drawing/2014/main" id="{EA8F6299-DA76-60A1-5C6B-7A23E1457FDD}"/>
              </a:ext>
            </a:extLst>
          </p:cNvPr>
          <p:cNvSpPr txBox="1"/>
          <p:nvPr/>
        </p:nvSpPr>
        <p:spPr>
          <a:xfrm>
            <a:off x="457200" y="106680"/>
            <a:ext cx="2133600" cy="1661993"/>
          </a:xfrm>
          <a:prstGeom prst="rect">
            <a:avLst/>
          </a:prstGeom>
          <a:noFill/>
          <a:ln>
            <a:noFill/>
          </a:ln>
        </p:spPr>
        <p:txBody>
          <a:bodyPr wrap="square" rtlCol="0">
            <a:spAutoFit/>
          </a:bodyPr>
          <a:lstStyle/>
          <a:p>
            <a:pPr algn="ctr"/>
            <a:r>
              <a:rPr lang="fr-CH" sz="2800" b="1" kern="100" dirty="0">
                <a:ln>
                  <a:solidFill>
                    <a:schemeClr val="bg1"/>
                  </a:solidFill>
                </a:ln>
                <a:solidFill>
                  <a:schemeClr val="bg1"/>
                </a:solidFill>
                <a:effectLst/>
                <a:latin typeface="Calibri" panose="020F0502020204030204" pitchFamily="34" charset="0"/>
                <a:ea typeface="Arial" panose="020B0604020202020204" pitchFamily="34" charset="0"/>
                <a:cs typeface="Arial" panose="020B0604020202020204" pitchFamily="34" charset="0"/>
              </a:rPr>
              <a:t>La Parole, </a:t>
            </a:r>
            <a:br>
              <a:rPr lang="fr-CH" sz="2800" b="1" kern="100" dirty="0">
                <a:ln>
                  <a:solidFill>
                    <a:schemeClr val="bg1"/>
                  </a:solidFill>
                </a:ln>
                <a:solidFill>
                  <a:schemeClr val="bg1"/>
                </a:solidFill>
                <a:effectLst/>
                <a:latin typeface="Calibri" panose="020F0502020204030204" pitchFamily="34" charset="0"/>
                <a:ea typeface="Arial" panose="020B0604020202020204" pitchFamily="34" charset="0"/>
                <a:cs typeface="Arial" panose="020B0604020202020204" pitchFamily="34" charset="0"/>
              </a:rPr>
            </a:br>
            <a:r>
              <a:rPr lang="fr-CH" sz="2800" b="1" kern="100" dirty="0">
                <a:ln>
                  <a:solidFill>
                    <a:schemeClr val="bg1"/>
                  </a:solidFill>
                </a:ln>
                <a:solidFill>
                  <a:schemeClr val="bg1"/>
                </a:solidFill>
                <a:effectLst/>
                <a:latin typeface="Calibri" panose="020F0502020204030204" pitchFamily="34" charset="0"/>
                <a:ea typeface="Arial" panose="020B0604020202020204" pitchFamily="34" charset="0"/>
                <a:cs typeface="Arial" panose="020B0604020202020204" pitchFamily="34" charset="0"/>
              </a:rPr>
              <a:t>notre </a:t>
            </a:r>
          </a:p>
          <a:p>
            <a:pPr algn="ctr"/>
            <a:r>
              <a:rPr lang="fr-CH" sz="2800" b="1" kern="100" dirty="0">
                <a:ln>
                  <a:solidFill>
                    <a:schemeClr val="bg1"/>
                  </a:solidFill>
                </a:ln>
                <a:solidFill>
                  <a:schemeClr val="bg1"/>
                </a:solidFill>
                <a:effectLst/>
                <a:latin typeface="Calibri" panose="020F0502020204030204" pitchFamily="34" charset="0"/>
                <a:ea typeface="Arial" panose="020B0604020202020204" pitchFamily="34" charset="0"/>
                <a:cs typeface="Arial" panose="020B0604020202020204" pitchFamily="34" charset="0"/>
              </a:rPr>
              <a:t>sauvegarde</a:t>
            </a:r>
            <a:endParaRPr lang="fr-CH" sz="2800" kern="100" dirty="0">
              <a:ln>
                <a:solidFill>
                  <a:schemeClr val="bg1"/>
                </a:solidFill>
              </a:ln>
              <a:solidFill>
                <a:schemeClr val="bg1"/>
              </a:solidFill>
              <a:effectLst/>
              <a:latin typeface="Arial" panose="020B0604020202020204" pitchFamily="34" charset="0"/>
              <a:ea typeface="Arial" panose="020B0604020202020204" pitchFamily="34" charset="0"/>
              <a:cs typeface="Arial" panose="020B0604020202020204" pitchFamily="34" charset="0"/>
            </a:endParaRPr>
          </a:p>
          <a:p>
            <a:endParaRPr lang="fr-CH" dirty="0"/>
          </a:p>
        </p:txBody>
      </p:sp>
      <p:sp>
        <p:nvSpPr>
          <p:cNvPr id="5" name="ZoneTexte 4">
            <a:extLst>
              <a:ext uri="{FF2B5EF4-FFF2-40B4-BE49-F238E27FC236}">
                <a16:creationId xmlns:a16="http://schemas.microsoft.com/office/drawing/2014/main" id="{106DCD16-ED6B-0D9C-67CA-D292AE28994A}"/>
              </a:ext>
            </a:extLst>
          </p:cNvPr>
          <p:cNvSpPr txBox="1"/>
          <p:nvPr/>
        </p:nvSpPr>
        <p:spPr>
          <a:xfrm>
            <a:off x="3672840" y="106680"/>
            <a:ext cx="8061960" cy="1631216"/>
          </a:xfrm>
          <a:prstGeom prst="rect">
            <a:avLst/>
          </a:prstGeom>
          <a:noFill/>
          <a:ln w="38100">
            <a:solidFill>
              <a:schemeClr val="accent3">
                <a:lumMod val="40000"/>
                <a:lumOff val="60000"/>
              </a:schemeClr>
            </a:solidFill>
          </a:ln>
        </p:spPr>
        <p:txBody>
          <a:bodyPr wrap="square" rtlCol="0">
            <a:spAutoFit/>
          </a:bodyPr>
          <a:lstStyle/>
          <a:p>
            <a:r>
              <a:rPr lang="fr-CH" sz="2000" dirty="0">
                <a:solidFill>
                  <a:schemeClr val="bg1"/>
                </a:solidFill>
              </a:rPr>
              <a:t>« </a:t>
            </a:r>
            <a:r>
              <a:rPr lang="fr-CH" sz="2000" dirty="0">
                <a:solidFill>
                  <a:srgbClr val="00FFFF"/>
                </a:solidFill>
              </a:rPr>
              <a:t>La seule connaissance essentielle est celle de Dieu et de sa Parole. </a:t>
            </a:r>
            <a:br>
              <a:rPr lang="fr-CH" sz="2000" dirty="0">
                <a:solidFill>
                  <a:schemeClr val="bg1"/>
                </a:solidFill>
              </a:rPr>
            </a:br>
            <a:r>
              <a:rPr lang="fr-CH" sz="2000" dirty="0">
                <a:solidFill>
                  <a:srgbClr val="FFFF00"/>
                </a:solidFill>
              </a:rPr>
              <a:t>Tout chrétien devrait croître, </a:t>
            </a:r>
            <a:r>
              <a:rPr lang="fr-CH" sz="2000" dirty="0">
                <a:solidFill>
                  <a:schemeClr val="bg1"/>
                </a:solidFill>
              </a:rPr>
              <a:t>de jour en jour, dans la compréhension des sujets spirituels… </a:t>
            </a:r>
            <a:r>
              <a:rPr lang="fr-CH" sz="2000" dirty="0">
                <a:solidFill>
                  <a:srgbClr val="FFFF00"/>
                </a:solidFill>
              </a:rPr>
              <a:t>Or cette croissance dépend </a:t>
            </a:r>
            <a:r>
              <a:rPr lang="fr-CH" sz="2000" dirty="0">
                <a:solidFill>
                  <a:schemeClr val="bg1"/>
                </a:solidFill>
              </a:rPr>
              <a:t>directement de l'amour qu'il porte à l'enseignement de la Parole de Dieu, de la confiance qu’il </a:t>
            </a:r>
            <a:br>
              <a:rPr lang="fr-CH" sz="2000" dirty="0">
                <a:solidFill>
                  <a:schemeClr val="bg1"/>
                </a:solidFill>
              </a:rPr>
            </a:br>
            <a:r>
              <a:rPr lang="fr-CH" sz="2000" dirty="0">
                <a:solidFill>
                  <a:schemeClr val="bg1"/>
                </a:solidFill>
              </a:rPr>
              <a:t>lui accorde, de la place qu'il donne à la méditation des choses divines.</a:t>
            </a:r>
          </a:p>
        </p:txBody>
      </p:sp>
      <p:sp>
        <p:nvSpPr>
          <p:cNvPr id="6" name="ZoneTexte 5">
            <a:extLst>
              <a:ext uri="{FF2B5EF4-FFF2-40B4-BE49-F238E27FC236}">
                <a16:creationId xmlns:a16="http://schemas.microsoft.com/office/drawing/2014/main" id="{880BE280-7433-181F-84E3-5106EB23C5C7}"/>
              </a:ext>
            </a:extLst>
          </p:cNvPr>
          <p:cNvSpPr txBox="1"/>
          <p:nvPr/>
        </p:nvSpPr>
        <p:spPr>
          <a:xfrm>
            <a:off x="335280" y="4663440"/>
            <a:ext cx="7642860" cy="1938992"/>
          </a:xfrm>
          <a:prstGeom prst="rect">
            <a:avLst/>
          </a:prstGeom>
          <a:noFill/>
          <a:ln w="38100">
            <a:solidFill>
              <a:schemeClr val="accent3">
                <a:lumMod val="40000"/>
                <a:lumOff val="60000"/>
              </a:schemeClr>
            </a:solidFill>
          </a:ln>
        </p:spPr>
        <p:txBody>
          <a:bodyPr wrap="square" rtlCol="0">
            <a:spAutoFit/>
          </a:bodyPr>
          <a:lstStyle/>
          <a:p>
            <a:r>
              <a:rPr lang="fr-CH" sz="2000" dirty="0">
                <a:solidFill>
                  <a:schemeClr val="bg1"/>
                </a:solidFill>
              </a:rPr>
              <a:t>… Si nous nous en nourrissons, notre force spirituelle augmentera, </a:t>
            </a:r>
            <a:br>
              <a:rPr lang="fr-CH" sz="2000" dirty="0">
                <a:solidFill>
                  <a:schemeClr val="bg1"/>
                </a:solidFill>
              </a:rPr>
            </a:br>
            <a:r>
              <a:rPr lang="fr-CH" sz="2000" dirty="0">
                <a:solidFill>
                  <a:schemeClr val="bg1"/>
                </a:solidFill>
              </a:rPr>
              <a:t>nous grandirons dans la grâce et dans la connaissance de la vérité. </a:t>
            </a:r>
            <a:br>
              <a:rPr lang="fr-CH" sz="2000" dirty="0">
                <a:solidFill>
                  <a:schemeClr val="bg1"/>
                </a:solidFill>
              </a:rPr>
            </a:br>
            <a:r>
              <a:rPr lang="fr-CH" sz="2000" dirty="0">
                <a:solidFill>
                  <a:schemeClr val="bg1"/>
                </a:solidFill>
              </a:rPr>
              <a:t>Nous acquerrons et développerons l'habitude de la maîtrise de soi ; </a:t>
            </a:r>
            <a:br>
              <a:rPr lang="fr-CH" sz="2000" dirty="0">
                <a:solidFill>
                  <a:schemeClr val="bg1"/>
                </a:solidFill>
              </a:rPr>
            </a:br>
            <a:r>
              <a:rPr lang="fr-CH" sz="2000" dirty="0">
                <a:solidFill>
                  <a:schemeClr val="bg1"/>
                </a:solidFill>
              </a:rPr>
              <a:t>les défauts propres à l'enfance </a:t>
            </a:r>
            <a:r>
              <a:rPr lang="fr-CH" sz="2000" dirty="0">
                <a:solidFill>
                  <a:srgbClr val="FFFF00"/>
                </a:solidFill>
              </a:rPr>
              <a:t>— impatience, obstination, égoïsme, paroles vives, gestes coléreux — disparaîtront </a:t>
            </a:r>
            <a:r>
              <a:rPr lang="fr-CH" sz="2000" dirty="0">
                <a:solidFill>
                  <a:srgbClr val="00FFFF"/>
                </a:solidFill>
              </a:rPr>
              <a:t>et feront place aux </a:t>
            </a:r>
            <a:br>
              <a:rPr lang="fr-CH" sz="2000" dirty="0">
                <a:solidFill>
                  <a:srgbClr val="00FFFF"/>
                </a:solidFill>
              </a:rPr>
            </a:br>
            <a:r>
              <a:rPr lang="fr-CH" sz="2000" dirty="0">
                <a:solidFill>
                  <a:srgbClr val="00FFFF"/>
                </a:solidFill>
              </a:rPr>
              <a:t>qualités d'un chrétien adulte. » </a:t>
            </a:r>
          </a:p>
        </p:txBody>
      </p:sp>
      <p:sp>
        <p:nvSpPr>
          <p:cNvPr id="7" name="Bulle narrative : rectangle à coins arrondis 6">
            <a:extLst>
              <a:ext uri="{FF2B5EF4-FFF2-40B4-BE49-F238E27FC236}">
                <a16:creationId xmlns:a16="http://schemas.microsoft.com/office/drawing/2014/main" id="{E6216C2D-5AEE-763C-FBD7-969498B3EA47}"/>
              </a:ext>
            </a:extLst>
          </p:cNvPr>
          <p:cNvSpPr/>
          <p:nvPr/>
        </p:nvSpPr>
        <p:spPr>
          <a:xfrm>
            <a:off x="815340" y="2701290"/>
            <a:ext cx="1836420" cy="1455420"/>
          </a:xfrm>
          <a:prstGeom prst="wedgeRoundRectCallout">
            <a:avLst>
              <a:gd name="adj1" fmla="val 80827"/>
              <a:gd name="adj2" fmla="val 438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endParaRPr lang="fr-CH" sz="1800" kern="100" dirty="0">
              <a:solidFill>
                <a:srgbClr val="FFFF00"/>
              </a:solidFill>
              <a:effectLst/>
              <a:latin typeface="Arial" panose="020B0604020202020204" pitchFamily="34" charset="0"/>
              <a:ea typeface="Arial" panose="020B0604020202020204" pitchFamily="34" charset="0"/>
              <a:cs typeface="Arial" panose="020B0604020202020204" pitchFamily="34" charset="0"/>
            </a:endParaRPr>
          </a:p>
          <a:p>
            <a:pPr algn="ctr">
              <a:lnSpc>
                <a:spcPct val="107000"/>
              </a:lnSpc>
              <a:spcAft>
                <a:spcPts val="800"/>
              </a:spcAft>
            </a:pPr>
            <a:r>
              <a:rPr lang="fr-CH" sz="1800" kern="100" dirty="0">
                <a:solidFill>
                  <a:srgbClr val="FFFF00"/>
                </a:solidFill>
                <a:effectLst/>
                <a:latin typeface="Arial" panose="020B0604020202020204" pitchFamily="34" charset="0"/>
                <a:ea typeface="Arial" panose="020B0604020202020204" pitchFamily="34" charset="0"/>
                <a:cs typeface="Arial" panose="020B0604020202020204" pitchFamily="34" charset="0"/>
              </a:rPr>
              <a:t>(E. G. White,</a:t>
            </a:r>
            <a:r>
              <a:rPr lang="fr-CH" sz="1800" i="1" kern="100" dirty="0">
                <a:solidFill>
                  <a:srgbClr val="FFFF00"/>
                </a:solidFill>
                <a:effectLst/>
                <a:latin typeface="Arial" panose="020B0604020202020204" pitchFamily="34" charset="0"/>
                <a:ea typeface="Arial" panose="020B0604020202020204" pitchFamily="34" charset="0"/>
                <a:cs typeface="Arial" panose="020B0604020202020204" pitchFamily="34" charset="0"/>
              </a:rPr>
              <a:t> </a:t>
            </a:r>
            <a:r>
              <a:rPr lang="fr-CH" sz="1800" kern="100" dirty="0">
                <a:solidFill>
                  <a:srgbClr val="FFFF00"/>
                </a:solidFill>
                <a:effectLst/>
                <a:latin typeface="Arial" panose="020B0604020202020204" pitchFamily="34" charset="0"/>
                <a:ea typeface="Arial" panose="020B0604020202020204" pitchFamily="34" charset="0"/>
                <a:cs typeface="Arial" panose="020B0604020202020204" pitchFamily="34" charset="0"/>
              </a:rPr>
              <a:t> </a:t>
            </a:r>
            <a:r>
              <a:rPr lang="fr-CH" sz="1800" i="1" kern="100" dirty="0">
                <a:solidFill>
                  <a:srgbClr val="FFFF00"/>
                </a:solidFill>
                <a:effectLst/>
                <a:latin typeface="Arial" panose="020B0604020202020204" pitchFamily="34" charset="0"/>
                <a:ea typeface="Arial" panose="020B0604020202020204" pitchFamily="34" charset="0"/>
                <a:cs typeface="Arial" panose="020B0604020202020204" pitchFamily="34" charset="0"/>
              </a:rPr>
              <a:t>Puissance </a:t>
            </a:r>
            <a:br>
              <a:rPr lang="fr-CH" sz="1800" i="1" kern="100" dirty="0">
                <a:solidFill>
                  <a:srgbClr val="FFFF00"/>
                </a:solidFill>
                <a:effectLst/>
                <a:latin typeface="Arial" panose="020B0604020202020204" pitchFamily="34" charset="0"/>
                <a:ea typeface="Arial" panose="020B0604020202020204" pitchFamily="34" charset="0"/>
                <a:cs typeface="Arial" panose="020B0604020202020204" pitchFamily="34" charset="0"/>
              </a:rPr>
            </a:br>
            <a:r>
              <a:rPr lang="fr-CH" sz="1800" i="1" kern="100" dirty="0">
                <a:solidFill>
                  <a:srgbClr val="FFFF00"/>
                </a:solidFill>
                <a:effectLst/>
                <a:latin typeface="Arial" panose="020B0604020202020204" pitchFamily="34" charset="0"/>
                <a:ea typeface="Arial" panose="020B0604020202020204" pitchFamily="34" charset="0"/>
                <a:cs typeface="Arial" panose="020B0604020202020204" pitchFamily="34" charset="0"/>
              </a:rPr>
              <a:t>de la grâce,</a:t>
            </a:r>
            <a:r>
              <a:rPr lang="fr-CH" sz="1800" kern="100" dirty="0">
                <a:solidFill>
                  <a:srgbClr val="FFFF00"/>
                </a:solidFill>
                <a:effectLst/>
                <a:latin typeface="Arial" panose="020B0604020202020204" pitchFamily="34" charset="0"/>
                <a:ea typeface="Arial" panose="020B0604020202020204" pitchFamily="34" charset="0"/>
                <a:cs typeface="Arial" panose="020B0604020202020204" pitchFamily="34" charset="0"/>
              </a:rPr>
              <a:t> </a:t>
            </a:r>
            <a:br>
              <a:rPr lang="fr-CH" sz="1800" kern="100" dirty="0">
                <a:solidFill>
                  <a:srgbClr val="FFFF00"/>
                </a:solidFill>
                <a:effectLst/>
                <a:latin typeface="Arial" panose="020B0604020202020204" pitchFamily="34" charset="0"/>
                <a:ea typeface="Arial" panose="020B0604020202020204" pitchFamily="34" charset="0"/>
                <a:cs typeface="Arial" panose="020B0604020202020204" pitchFamily="34" charset="0"/>
              </a:rPr>
            </a:br>
            <a:r>
              <a:rPr lang="fr-CH" sz="1800" kern="100" dirty="0">
                <a:solidFill>
                  <a:srgbClr val="FFFF00"/>
                </a:solidFill>
                <a:effectLst/>
                <a:latin typeface="Arial" panose="020B0604020202020204" pitchFamily="34" charset="0"/>
                <a:ea typeface="Arial" panose="020B0604020202020204" pitchFamily="34" charset="0"/>
                <a:cs typeface="Arial" panose="020B0604020202020204" pitchFamily="34" charset="0"/>
              </a:rPr>
              <a:t>p. 304.)</a:t>
            </a:r>
          </a:p>
          <a:p>
            <a:pPr algn="ctr"/>
            <a:endParaRPr lang="fr-CH" dirty="0"/>
          </a:p>
        </p:txBody>
      </p:sp>
      <p:sp>
        <p:nvSpPr>
          <p:cNvPr id="8" name="Rectangle 7">
            <a:extLst>
              <a:ext uri="{FF2B5EF4-FFF2-40B4-BE49-F238E27FC236}">
                <a16:creationId xmlns:a16="http://schemas.microsoft.com/office/drawing/2014/main" id="{231C1FF5-3856-63AB-E978-3233C64CBF18}"/>
              </a:ext>
            </a:extLst>
          </p:cNvPr>
          <p:cNvSpPr/>
          <p:nvPr/>
        </p:nvSpPr>
        <p:spPr>
          <a:xfrm>
            <a:off x="8935327" y="5232077"/>
            <a:ext cx="2388336" cy="1266221"/>
          </a:xfrm>
          <a:prstGeom prst="rect">
            <a:avLst/>
          </a:prstGeom>
          <a:solidFill>
            <a:srgbClr val="FF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4000" dirty="0">
                <a:solidFill>
                  <a:srgbClr val="FFFF00"/>
                </a:solidFill>
                <a:latin typeface="Brush Script MT" panose="03060802040406070304" pitchFamily="66" charset="0"/>
              </a:rPr>
              <a:t>Amen !</a:t>
            </a:r>
          </a:p>
        </p:txBody>
      </p:sp>
    </p:spTree>
    <p:extLst>
      <p:ext uri="{BB962C8B-B14F-4D97-AF65-F5344CB8AC3E}">
        <p14:creationId xmlns:p14="http://schemas.microsoft.com/office/powerpoint/2010/main" val="7213964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 calcmode="lin" valueType="num">
                                      <p:cBhvr>
                                        <p:cTn id="9"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362730-4EC0-0B73-62D7-CE9E84A03580}"/>
              </a:ext>
            </a:extLst>
          </p:cNvPr>
          <p:cNvSpPr txBox="1"/>
          <p:nvPr/>
        </p:nvSpPr>
        <p:spPr>
          <a:xfrm>
            <a:off x="0" y="-48640"/>
            <a:ext cx="12191999" cy="646331"/>
          </a:xfrm>
          <a:prstGeom prst="rect">
            <a:avLst/>
          </a:prstGeom>
          <a:noFill/>
        </p:spPr>
        <p:txBody>
          <a:bodyPr wrap="square">
            <a:spAutoFit/>
          </a:bodyPr>
          <a:lstStyle/>
          <a:p>
            <a:pPr algn="ctr"/>
            <a:r>
              <a:rPr lang="fr-CH" sz="36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50800">
                    <a:schemeClr val="accent5">
                      <a:lumMod val="75000"/>
                    </a:schemeClr>
                  </a:glow>
                  <a:innerShdw blurRad="177800">
                    <a:schemeClr val="accent3">
                      <a:lumMod val="50000"/>
                    </a:schemeClr>
                  </a:innerShdw>
                </a:effectLst>
              </a:rPr>
              <a:t>La sécurité dans la Bible</a:t>
            </a:r>
          </a:p>
        </p:txBody>
      </p:sp>
      <p:sp>
        <p:nvSpPr>
          <p:cNvPr id="5" name="CuadroTexto 4">
            <a:extLst>
              <a:ext uri="{FF2B5EF4-FFF2-40B4-BE49-F238E27FC236}">
                <a16:creationId xmlns:a16="http://schemas.microsoft.com/office/drawing/2014/main" id="{397A000E-1BF8-12E2-E540-35B12EC1BDC5}"/>
              </a:ext>
            </a:extLst>
          </p:cNvPr>
          <p:cNvSpPr txBox="1"/>
          <p:nvPr/>
        </p:nvSpPr>
        <p:spPr>
          <a:xfrm>
            <a:off x="1520412" y="629891"/>
            <a:ext cx="9151173" cy="369332"/>
          </a:xfrm>
          <a:prstGeom prst="rect">
            <a:avLst/>
          </a:prstGeom>
          <a:noFill/>
        </p:spPr>
        <p:txBody>
          <a:bodyPr wrap="square">
            <a:spAutoFit/>
          </a:bodyPr>
          <a:lstStyle/>
          <a:p>
            <a:pPr algn="ctr"/>
            <a:r>
              <a:rPr lang="fr-CH" b="1" dirty="0">
                <a:solidFill>
                  <a:schemeClr val="accent5">
                    <a:lumMod val="75000"/>
                  </a:schemeClr>
                </a:solidFill>
                <a:latin typeface="Comic Sans MS" panose="030F0702030302020204" pitchFamily="66" charset="0"/>
              </a:rPr>
              <a:t>« Consacre-les par la vérité : c'est ta parole qui est la vérité. » </a:t>
            </a:r>
            <a:r>
              <a:rPr lang="fr-CH" sz="1400" dirty="0">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rPr>
              <a:t>(Jean 17.17)</a:t>
            </a:r>
            <a:endParaRPr lang="es-ES" sz="1400" dirty="0">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1EB2B3A2-14F9-E210-8322-F54E11D9755C}"/>
              </a:ext>
            </a:extLst>
          </p:cNvPr>
          <p:cNvSpPr txBox="1"/>
          <p:nvPr/>
        </p:nvSpPr>
        <p:spPr>
          <a:xfrm>
            <a:off x="4942958" y="1060900"/>
            <a:ext cx="7249041" cy="707886"/>
          </a:xfrm>
          <a:prstGeom prst="rect">
            <a:avLst/>
          </a:prstGeom>
          <a:noFill/>
        </p:spPr>
        <p:txBody>
          <a:bodyPr wrap="square" rtlCol="0">
            <a:spAutoFit/>
          </a:bodyPr>
          <a:lstStyle/>
          <a:p>
            <a:pPr>
              <a:spcBef>
                <a:spcPts val="600"/>
              </a:spcBef>
            </a:pPr>
            <a:r>
              <a:rPr lang="fr-CH" sz="2000" b="1" dirty="0">
                <a:solidFill>
                  <a:srgbClr val="0000FF"/>
                </a:solidFill>
              </a:rPr>
              <a:t>La Bible est la révélation infaillible de la volonté de Dieu. </a:t>
            </a:r>
            <a:br>
              <a:rPr lang="fr-CH" sz="2000" b="1" dirty="0">
                <a:solidFill>
                  <a:srgbClr val="0000FF"/>
                </a:solidFill>
              </a:rPr>
            </a:br>
            <a:r>
              <a:rPr lang="fr-CH" sz="2000" b="1" dirty="0">
                <a:solidFill>
                  <a:srgbClr val="0000FF"/>
                </a:solidFill>
              </a:rPr>
              <a:t>Elle présente le plan céleste pour le salut de l'humanité.</a:t>
            </a:r>
            <a:endParaRPr lang="es-ES" sz="2000" b="1" dirty="0">
              <a:solidFill>
                <a:srgbClr val="0000FF"/>
              </a:solidFill>
            </a:endParaRPr>
          </a:p>
        </p:txBody>
      </p:sp>
      <p:pic>
        <p:nvPicPr>
          <p:cNvPr id="8" name="Imagen 7" descr="Imagen que contiene persona, hombre, montar a caballo, sostener&#10;&#10;Descripción generada automáticamente">
            <a:extLst>
              <a:ext uri="{FF2B5EF4-FFF2-40B4-BE49-F238E27FC236}">
                <a16:creationId xmlns:a16="http://schemas.microsoft.com/office/drawing/2014/main" id="{A6E4EBBD-6361-C448-09FE-714A2D1AFCF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67400" y="4254933"/>
            <a:ext cx="2228102" cy="2295381"/>
          </a:xfrm>
          <a:prstGeom prst="rect">
            <a:avLst/>
          </a:prstGeom>
          <a:ln w="57150" cap="rnd">
            <a:solidFill>
              <a:srgbClr val="FF2D82"/>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interior, persona, hombre, tabla&#10;&#10;Descripción generada automáticamente">
            <a:extLst>
              <a:ext uri="{FF2B5EF4-FFF2-40B4-BE49-F238E27FC236}">
                <a16:creationId xmlns:a16="http://schemas.microsoft.com/office/drawing/2014/main" id="{C89B0FB7-3174-B6EB-A430-50F69147AD7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6970" y="1075067"/>
            <a:ext cx="3785807" cy="3059060"/>
          </a:xfrm>
          <a:prstGeom prst="roundRect">
            <a:avLst>
              <a:gd name="adj" fmla="val 11111"/>
            </a:avLst>
          </a:prstGeom>
          <a:ln w="190500" cap="rnd">
            <a:solidFill>
              <a:schemeClr val="accent5">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2" name="CuadroTexto 11">
            <a:extLst>
              <a:ext uri="{FF2B5EF4-FFF2-40B4-BE49-F238E27FC236}">
                <a16:creationId xmlns:a16="http://schemas.microsoft.com/office/drawing/2014/main" id="{B4B6EC1E-BC78-6CD0-ED63-05E78621464A}"/>
              </a:ext>
            </a:extLst>
          </p:cNvPr>
          <p:cNvSpPr txBox="1"/>
          <p:nvPr/>
        </p:nvSpPr>
        <p:spPr>
          <a:xfrm>
            <a:off x="147102" y="4433456"/>
            <a:ext cx="5491698" cy="2246769"/>
          </a:xfrm>
          <a:prstGeom prst="rect">
            <a:avLst/>
          </a:prstGeom>
          <a:noFill/>
        </p:spPr>
        <p:txBody>
          <a:bodyPr wrap="square">
            <a:spAutoFit/>
          </a:bodyPr>
          <a:lstStyle/>
          <a:p>
            <a:pPr>
              <a:spcBef>
                <a:spcPts val="600"/>
              </a:spcBef>
            </a:pPr>
            <a:r>
              <a:rPr lang="fr-CH" sz="2000" b="1" dirty="0">
                <a:solidFill>
                  <a:srgbClr val="0000A4"/>
                </a:solidFill>
              </a:rPr>
              <a:t>Si nous rejetons une partie de l’enseignement biblique (par exemple, le récit de la création dans Genèse 1 et 2), nous pourrions en venir à rejeter n’importe laquelle des doctrines qu’il enseigne. </a:t>
            </a:r>
            <a:br>
              <a:rPr lang="fr-CH" sz="2000" b="1" dirty="0">
                <a:solidFill>
                  <a:srgbClr val="0000A4"/>
                </a:solidFill>
              </a:rPr>
            </a:br>
            <a:r>
              <a:rPr lang="fr-CH" sz="2000" b="1" dirty="0">
                <a:solidFill>
                  <a:schemeClr val="accent3">
                    <a:lumMod val="75000"/>
                  </a:schemeClr>
                </a:solidFill>
              </a:rPr>
              <a:t>Et puis... quelle sécurité pourrions-nous avoir pour faire confiance au reste de la Bible ?</a:t>
            </a:r>
            <a:endParaRPr lang="es-ES" sz="2000" b="1" dirty="0">
              <a:solidFill>
                <a:schemeClr val="accent3">
                  <a:lumMod val="75000"/>
                </a:schemeClr>
              </a:solidFill>
            </a:endParaRPr>
          </a:p>
        </p:txBody>
      </p:sp>
      <p:sp>
        <p:nvSpPr>
          <p:cNvPr id="14" name="CuadroTexto 13">
            <a:extLst>
              <a:ext uri="{FF2B5EF4-FFF2-40B4-BE49-F238E27FC236}">
                <a16:creationId xmlns:a16="http://schemas.microsoft.com/office/drawing/2014/main" id="{4D3AFA8C-7AA1-5A3B-4734-7AD105324A56}"/>
              </a:ext>
            </a:extLst>
          </p:cNvPr>
          <p:cNvSpPr txBox="1"/>
          <p:nvPr/>
        </p:nvSpPr>
        <p:spPr>
          <a:xfrm>
            <a:off x="8406740" y="3784722"/>
            <a:ext cx="3518289" cy="1400383"/>
          </a:xfrm>
          <a:custGeom>
            <a:avLst/>
            <a:gdLst>
              <a:gd name="connsiteX0" fmla="*/ 0 w 3518289"/>
              <a:gd name="connsiteY0" fmla="*/ 0 h 1400383"/>
              <a:gd name="connsiteX1" fmla="*/ 480833 w 3518289"/>
              <a:gd name="connsiteY1" fmla="*/ 0 h 1400383"/>
              <a:gd name="connsiteX2" fmla="*/ 1067214 w 3518289"/>
              <a:gd name="connsiteY2" fmla="*/ 0 h 1400383"/>
              <a:gd name="connsiteX3" fmla="*/ 1618413 w 3518289"/>
              <a:gd name="connsiteY3" fmla="*/ 0 h 1400383"/>
              <a:gd name="connsiteX4" fmla="*/ 2099246 w 3518289"/>
              <a:gd name="connsiteY4" fmla="*/ 0 h 1400383"/>
              <a:gd name="connsiteX5" fmla="*/ 2615261 w 3518289"/>
              <a:gd name="connsiteY5" fmla="*/ 0 h 1400383"/>
              <a:gd name="connsiteX6" fmla="*/ 3518289 w 3518289"/>
              <a:gd name="connsiteY6" fmla="*/ 0 h 1400383"/>
              <a:gd name="connsiteX7" fmla="*/ 3518289 w 3518289"/>
              <a:gd name="connsiteY7" fmla="*/ 480798 h 1400383"/>
              <a:gd name="connsiteX8" fmla="*/ 3518289 w 3518289"/>
              <a:gd name="connsiteY8" fmla="*/ 933589 h 1400383"/>
              <a:gd name="connsiteX9" fmla="*/ 3518289 w 3518289"/>
              <a:gd name="connsiteY9" fmla="*/ 1400383 h 1400383"/>
              <a:gd name="connsiteX10" fmla="*/ 2896725 w 3518289"/>
              <a:gd name="connsiteY10" fmla="*/ 1400383 h 1400383"/>
              <a:gd name="connsiteX11" fmla="*/ 2380709 w 3518289"/>
              <a:gd name="connsiteY11" fmla="*/ 1400383 h 1400383"/>
              <a:gd name="connsiteX12" fmla="*/ 1899876 w 3518289"/>
              <a:gd name="connsiteY12" fmla="*/ 1400383 h 1400383"/>
              <a:gd name="connsiteX13" fmla="*/ 1278312 w 3518289"/>
              <a:gd name="connsiteY13" fmla="*/ 1400383 h 1400383"/>
              <a:gd name="connsiteX14" fmla="*/ 691930 w 3518289"/>
              <a:gd name="connsiteY14" fmla="*/ 1400383 h 1400383"/>
              <a:gd name="connsiteX15" fmla="*/ 0 w 3518289"/>
              <a:gd name="connsiteY15" fmla="*/ 1400383 h 1400383"/>
              <a:gd name="connsiteX16" fmla="*/ 0 w 3518289"/>
              <a:gd name="connsiteY16" fmla="*/ 919585 h 1400383"/>
              <a:gd name="connsiteX17" fmla="*/ 0 w 3518289"/>
              <a:gd name="connsiteY17" fmla="*/ 480798 h 1400383"/>
              <a:gd name="connsiteX18" fmla="*/ 0 w 3518289"/>
              <a:gd name="connsiteY18" fmla="*/ 0 h 140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18289" h="1400383" fill="none" extrusionOk="0">
                <a:moveTo>
                  <a:pt x="0" y="0"/>
                </a:moveTo>
                <a:cubicBezTo>
                  <a:pt x="111924" y="-42615"/>
                  <a:pt x="311995" y="13317"/>
                  <a:pt x="480833" y="0"/>
                </a:cubicBezTo>
                <a:cubicBezTo>
                  <a:pt x="649671" y="-13317"/>
                  <a:pt x="779366" y="58285"/>
                  <a:pt x="1067214" y="0"/>
                </a:cubicBezTo>
                <a:cubicBezTo>
                  <a:pt x="1355062" y="-58285"/>
                  <a:pt x="1360774" y="56894"/>
                  <a:pt x="1618413" y="0"/>
                </a:cubicBezTo>
                <a:cubicBezTo>
                  <a:pt x="1876052" y="-56894"/>
                  <a:pt x="1909617" y="23094"/>
                  <a:pt x="2099246" y="0"/>
                </a:cubicBezTo>
                <a:cubicBezTo>
                  <a:pt x="2288875" y="-23094"/>
                  <a:pt x="2466553" y="19489"/>
                  <a:pt x="2615261" y="0"/>
                </a:cubicBezTo>
                <a:cubicBezTo>
                  <a:pt x="2763970" y="-19489"/>
                  <a:pt x="3165797" y="80140"/>
                  <a:pt x="3518289" y="0"/>
                </a:cubicBezTo>
                <a:cubicBezTo>
                  <a:pt x="3528535" y="175751"/>
                  <a:pt x="3507215" y="280462"/>
                  <a:pt x="3518289" y="480798"/>
                </a:cubicBezTo>
                <a:cubicBezTo>
                  <a:pt x="3529363" y="681134"/>
                  <a:pt x="3480411" y="807801"/>
                  <a:pt x="3518289" y="933589"/>
                </a:cubicBezTo>
                <a:cubicBezTo>
                  <a:pt x="3556167" y="1059377"/>
                  <a:pt x="3517738" y="1219977"/>
                  <a:pt x="3518289" y="1400383"/>
                </a:cubicBezTo>
                <a:cubicBezTo>
                  <a:pt x="3300650" y="1473954"/>
                  <a:pt x="3110359" y="1326742"/>
                  <a:pt x="2896725" y="1400383"/>
                </a:cubicBezTo>
                <a:cubicBezTo>
                  <a:pt x="2683091" y="1474024"/>
                  <a:pt x="2542308" y="1358651"/>
                  <a:pt x="2380709" y="1400383"/>
                </a:cubicBezTo>
                <a:cubicBezTo>
                  <a:pt x="2219110" y="1442115"/>
                  <a:pt x="2027003" y="1378151"/>
                  <a:pt x="1899876" y="1400383"/>
                </a:cubicBezTo>
                <a:cubicBezTo>
                  <a:pt x="1772749" y="1422615"/>
                  <a:pt x="1581906" y="1330856"/>
                  <a:pt x="1278312" y="1400383"/>
                </a:cubicBezTo>
                <a:cubicBezTo>
                  <a:pt x="974718" y="1469910"/>
                  <a:pt x="945855" y="1394387"/>
                  <a:pt x="691930" y="1400383"/>
                </a:cubicBezTo>
                <a:cubicBezTo>
                  <a:pt x="438005" y="1406379"/>
                  <a:pt x="213738" y="1394098"/>
                  <a:pt x="0" y="1400383"/>
                </a:cubicBezTo>
                <a:cubicBezTo>
                  <a:pt x="-49932" y="1303981"/>
                  <a:pt x="19240" y="1073537"/>
                  <a:pt x="0" y="919585"/>
                </a:cubicBezTo>
                <a:cubicBezTo>
                  <a:pt x="-19240" y="765633"/>
                  <a:pt x="42434" y="651446"/>
                  <a:pt x="0" y="480798"/>
                </a:cubicBezTo>
                <a:cubicBezTo>
                  <a:pt x="-42434" y="310150"/>
                  <a:pt x="26360" y="135320"/>
                  <a:pt x="0" y="0"/>
                </a:cubicBezTo>
                <a:close/>
              </a:path>
              <a:path w="3518289" h="1400383" stroke="0" extrusionOk="0">
                <a:moveTo>
                  <a:pt x="0" y="0"/>
                </a:moveTo>
                <a:cubicBezTo>
                  <a:pt x="124248" y="-60896"/>
                  <a:pt x="360331" y="29688"/>
                  <a:pt x="516016" y="0"/>
                </a:cubicBezTo>
                <a:cubicBezTo>
                  <a:pt x="671701" y="-29688"/>
                  <a:pt x="850804" y="32662"/>
                  <a:pt x="1172763" y="0"/>
                </a:cubicBezTo>
                <a:cubicBezTo>
                  <a:pt x="1494722" y="-32662"/>
                  <a:pt x="1506049" y="9965"/>
                  <a:pt x="1653596" y="0"/>
                </a:cubicBezTo>
                <a:cubicBezTo>
                  <a:pt x="1801143" y="-9965"/>
                  <a:pt x="2127028" y="30781"/>
                  <a:pt x="2275160" y="0"/>
                </a:cubicBezTo>
                <a:cubicBezTo>
                  <a:pt x="2423292" y="-30781"/>
                  <a:pt x="2698433" y="35436"/>
                  <a:pt x="2861542" y="0"/>
                </a:cubicBezTo>
                <a:cubicBezTo>
                  <a:pt x="3024651" y="-35436"/>
                  <a:pt x="3373553" y="26306"/>
                  <a:pt x="3518289" y="0"/>
                </a:cubicBezTo>
                <a:cubicBezTo>
                  <a:pt x="3535167" y="167607"/>
                  <a:pt x="3467145" y="239161"/>
                  <a:pt x="3518289" y="438787"/>
                </a:cubicBezTo>
                <a:cubicBezTo>
                  <a:pt x="3569433" y="638413"/>
                  <a:pt x="3471189" y="781424"/>
                  <a:pt x="3518289" y="905581"/>
                </a:cubicBezTo>
                <a:cubicBezTo>
                  <a:pt x="3565389" y="1029738"/>
                  <a:pt x="3475634" y="1181096"/>
                  <a:pt x="3518289" y="1400383"/>
                </a:cubicBezTo>
                <a:cubicBezTo>
                  <a:pt x="3355023" y="1423262"/>
                  <a:pt x="3202065" y="1360412"/>
                  <a:pt x="3037456" y="1400383"/>
                </a:cubicBezTo>
                <a:cubicBezTo>
                  <a:pt x="2872847" y="1440354"/>
                  <a:pt x="2599002" y="1366803"/>
                  <a:pt x="2380709" y="1400383"/>
                </a:cubicBezTo>
                <a:cubicBezTo>
                  <a:pt x="2162416" y="1433963"/>
                  <a:pt x="1987808" y="1334209"/>
                  <a:pt x="1759145" y="1400383"/>
                </a:cubicBezTo>
                <a:cubicBezTo>
                  <a:pt x="1530482" y="1466557"/>
                  <a:pt x="1347236" y="1380551"/>
                  <a:pt x="1243129" y="1400383"/>
                </a:cubicBezTo>
                <a:cubicBezTo>
                  <a:pt x="1139022" y="1420215"/>
                  <a:pt x="887646" y="1336738"/>
                  <a:pt x="586381" y="1400383"/>
                </a:cubicBezTo>
                <a:cubicBezTo>
                  <a:pt x="285116" y="1464028"/>
                  <a:pt x="281014" y="1399800"/>
                  <a:pt x="0" y="1400383"/>
                </a:cubicBezTo>
                <a:cubicBezTo>
                  <a:pt x="-10173" y="1203012"/>
                  <a:pt x="12333" y="1146740"/>
                  <a:pt x="0" y="947592"/>
                </a:cubicBezTo>
                <a:cubicBezTo>
                  <a:pt x="-12333" y="748444"/>
                  <a:pt x="18774" y="660907"/>
                  <a:pt x="0" y="480798"/>
                </a:cubicBezTo>
                <a:cubicBezTo>
                  <a:pt x="-18774" y="300689"/>
                  <a:pt x="43412" y="146570"/>
                  <a:pt x="0" y="0"/>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3064452438">
                  <a:prstGeom prst="rect">
                    <a:avLst/>
                  </a:prstGeom>
                  <ask:type>
                    <ask:lineSketchScribble/>
                  </ask:type>
                </ask:lineSketchStyleProps>
              </a:ext>
            </a:extLst>
          </a:ln>
          <a:effectLst>
            <a:outerShdw blurRad="50800" dist="38100" dir="2700000" algn="tl" rotWithShape="0">
              <a:prstClr val="black">
                <a:alpha val="40000"/>
              </a:prstClr>
            </a:outerShdw>
          </a:effectLst>
        </p:spPr>
        <p:txBody>
          <a:bodyPr wrap="square">
            <a:spAutoFit/>
          </a:bodyPr>
          <a:lstStyle/>
          <a:p>
            <a:pPr algn="ctr">
              <a:spcBef>
                <a:spcPts val="600"/>
              </a:spcBef>
            </a:pPr>
            <a:r>
              <a:rPr lang="fr-CH" sz="2000" b="1" dirty="0">
                <a:solidFill>
                  <a:schemeClr val="accent5">
                    <a:lumMod val="60000"/>
                    <a:lumOff val="40000"/>
                  </a:schemeClr>
                </a:solidFill>
              </a:rPr>
              <a:t>« Ta parole est une lampe à mes pieds ; Il est une lumière sur mon chemin. » </a:t>
            </a:r>
          </a:p>
          <a:p>
            <a:pPr algn="ctr">
              <a:spcBef>
                <a:spcPts val="600"/>
              </a:spcBef>
            </a:pPr>
            <a:r>
              <a:rPr lang="fr-CH" dirty="0">
                <a:solidFill>
                  <a:schemeClr val="accent4">
                    <a:lumMod val="50000"/>
                  </a:schemeClr>
                </a:solidFill>
                <a:effectLst>
                  <a:outerShdw blurRad="38100" dist="38100" dir="2700000" algn="tl">
                    <a:srgbClr val="000000">
                      <a:alpha val="43137"/>
                    </a:srgbClr>
                  </a:outerShdw>
                </a:effectLst>
              </a:rPr>
              <a:t>(Psaume 119. 105)</a:t>
            </a:r>
          </a:p>
        </p:txBody>
      </p:sp>
      <p:sp>
        <p:nvSpPr>
          <p:cNvPr id="2" name="CuadroTexto 1">
            <a:extLst>
              <a:ext uri="{FF2B5EF4-FFF2-40B4-BE49-F238E27FC236}">
                <a16:creationId xmlns:a16="http://schemas.microsoft.com/office/drawing/2014/main" id="{99847F1A-9664-1EE0-078D-A262FB477A80}"/>
              </a:ext>
            </a:extLst>
          </p:cNvPr>
          <p:cNvSpPr txBox="1"/>
          <p:nvPr/>
        </p:nvSpPr>
        <p:spPr>
          <a:xfrm>
            <a:off x="8406741" y="5257652"/>
            <a:ext cx="3518289" cy="1369606"/>
          </a:xfrm>
          <a:custGeom>
            <a:avLst/>
            <a:gdLst>
              <a:gd name="connsiteX0" fmla="*/ 0 w 3518289"/>
              <a:gd name="connsiteY0" fmla="*/ 0 h 1369606"/>
              <a:gd name="connsiteX1" fmla="*/ 480833 w 3518289"/>
              <a:gd name="connsiteY1" fmla="*/ 0 h 1369606"/>
              <a:gd name="connsiteX2" fmla="*/ 1067214 w 3518289"/>
              <a:gd name="connsiteY2" fmla="*/ 0 h 1369606"/>
              <a:gd name="connsiteX3" fmla="*/ 1618413 w 3518289"/>
              <a:gd name="connsiteY3" fmla="*/ 0 h 1369606"/>
              <a:gd name="connsiteX4" fmla="*/ 2099246 w 3518289"/>
              <a:gd name="connsiteY4" fmla="*/ 0 h 1369606"/>
              <a:gd name="connsiteX5" fmla="*/ 2615261 w 3518289"/>
              <a:gd name="connsiteY5" fmla="*/ 0 h 1369606"/>
              <a:gd name="connsiteX6" fmla="*/ 3518289 w 3518289"/>
              <a:gd name="connsiteY6" fmla="*/ 0 h 1369606"/>
              <a:gd name="connsiteX7" fmla="*/ 3518289 w 3518289"/>
              <a:gd name="connsiteY7" fmla="*/ 470231 h 1369606"/>
              <a:gd name="connsiteX8" fmla="*/ 3518289 w 3518289"/>
              <a:gd name="connsiteY8" fmla="*/ 913071 h 1369606"/>
              <a:gd name="connsiteX9" fmla="*/ 3518289 w 3518289"/>
              <a:gd name="connsiteY9" fmla="*/ 1369606 h 1369606"/>
              <a:gd name="connsiteX10" fmla="*/ 2896725 w 3518289"/>
              <a:gd name="connsiteY10" fmla="*/ 1369606 h 1369606"/>
              <a:gd name="connsiteX11" fmla="*/ 2380709 w 3518289"/>
              <a:gd name="connsiteY11" fmla="*/ 1369606 h 1369606"/>
              <a:gd name="connsiteX12" fmla="*/ 1899876 w 3518289"/>
              <a:gd name="connsiteY12" fmla="*/ 1369606 h 1369606"/>
              <a:gd name="connsiteX13" fmla="*/ 1278312 w 3518289"/>
              <a:gd name="connsiteY13" fmla="*/ 1369606 h 1369606"/>
              <a:gd name="connsiteX14" fmla="*/ 691930 w 3518289"/>
              <a:gd name="connsiteY14" fmla="*/ 1369606 h 1369606"/>
              <a:gd name="connsiteX15" fmla="*/ 0 w 3518289"/>
              <a:gd name="connsiteY15" fmla="*/ 1369606 h 1369606"/>
              <a:gd name="connsiteX16" fmla="*/ 0 w 3518289"/>
              <a:gd name="connsiteY16" fmla="*/ 899375 h 1369606"/>
              <a:gd name="connsiteX17" fmla="*/ 0 w 3518289"/>
              <a:gd name="connsiteY17" fmla="*/ 470231 h 1369606"/>
              <a:gd name="connsiteX18" fmla="*/ 0 w 3518289"/>
              <a:gd name="connsiteY18" fmla="*/ 0 h 136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18289" h="1369606" fill="none" extrusionOk="0">
                <a:moveTo>
                  <a:pt x="0" y="0"/>
                </a:moveTo>
                <a:cubicBezTo>
                  <a:pt x="111924" y="-42615"/>
                  <a:pt x="311995" y="13317"/>
                  <a:pt x="480833" y="0"/>
                </a:cubicBezTo>
                <a:cubicBezTo>
                  <a:pt x="649671" y="-13317"/>
                  <a:pt x="779366" y="58285"/>
                  <a:pt x="1067214" y="0"/>
                </a:cubicBezTo>
                <a:cubicBezTo>
                  <a:pt x="1355062" y="-58285"/>
                  <a:pt x="1360774" y="56894"/>
                  <a:pt x="1618413" y="0"/>
                </a:cubicBezTo>
                <a:cubicBezTo>
                  <a:pt x="1876052" y="-56894"/>
                  <a:pt x="1909617" y="23094"/>
                  <a:pt x="2099246" y="0"/>
                </a:cubicBezTo>
                <a:cubicBezTo>
                  <a:pt x="2288875" y="-23094"/>
                  <a:pt x="2466553" y="19489"/>
                  <a:pt x="2615261" y="0"/>
                </a:cubicBezTo>
                <a:cubicBezTo>
                  <a:pt x="2763970" y="-19489"/>
                  <a:pt x="3165797" y="80140"/>
                  <a:pt x="3518289" y="0"/>
                </a:cubicBezTo>
                <a:cubicBezTo>
                  <a:pt x="3529126" y="125719"/>
                  <a:pt x="3462183" y="376176"/>
                  <a:pt x="3518289" y="470231"/>
                </a:cubicBezTo>
                <a:cubicBezTo>
                  <a:pt x="3574395" y="564286"/>
                  <a:pt x="3489974" y="754592"/>
                  <a:pt x="3518289" y="913071"/>
                </a:cubicBezTo>
                <a:cubicBezTo>
                  <a:pt x="3546604" y="1071550"/>
                  <a:pt x="3495730" y="1233557"/>
                  <a:pt x="3518289" y="1369606"/>
                </a:cubicBezTo>
                <a:cubicBezTo>
                  <a:pt x="3300650" y="1443177"/>
                  <a:pt x="3110359" y="1295965"/>
                  <a:pt x="2896725" y="1369606"/>
                </a:cubicBezTo>
                <a:cubicBezTo>
                  <a:pt x="2683091" y="1443247"/>
                  <a:pt x="2542308" y="1327874"/>
                  <a:pt x="2380709" y="1369606"/>
                </a:cubicBezTo>
                <a:cubicBezTo>
                  <a:pt x="2219110" y="1411338"/>
                  <a:pt x="2027003" y="1347374"/>
                  <a:pt x="1899876" y="1369606"/>
                </a:cubicBezTo>
                <a:cubicBezTo>
                  <a:pt x="1772749" y="1391838"/>
                  <a:pt x="1581906" y="1300079"/>
                  <a:pt x="1278312" y="1369606"/>
                </a:cubicBezTo>
                <a:cubicBezTo>
                  <a:pt x="974718" y="1439133"/>
                  <a:pt x="945855" y="1363610"/>
                  <a:pt x="691930" y="1369606"/>
                </a:cubicBezTo>
                <a:cubicBezTo>
                  <a:pt x="438005" y="1375602"/>
                  <a:pt x="213738" y="1363321"/>
                  <a:pt x="0" y="1369606"/>
                </a:cubicBezTo>
                <a:cubicBezTo>
                  <a:pt x="-38466" y="1167806"/>
                  <a:pt x="7827" y="1041986"/>
                  <a:pt x="0" y="899375"/>
                </a:cubicBezTo>
                <a:cubicBezTo>
                  <a:pt x="-7827" y="756764"/>
                  <a:pt x="13766" y="623232"/>
                  <a:pt x="0" y="470231"/>
                </a:cubicBezTo>
                <a:cubicBezTo>
                  <a:pt x="-13766" y="317230"/>
                  <a:pt x="9322" y="192201"/>
                  <a:pt x="0" y="0"/>
                </a:cubicBezTo>
                <a:close/>
              </a:path>
              <a:path w="3518289" h="1369606" stroke="0" extrusionOk="0">
                <a:moveTo>
                  <a:pt x="0" y="0"/>
                </a:moveTo>
                <a:cubicBezTo>
                  <a:pt x="124248" y="-60896"/>
                  <a:pt x="360331" y="29688"/>
                  <a:pt x="516016" y="0"/>
                </a:cubicBezTo>
                <a:cubicBezTo>
                  <a:pt x="671701" y="-29688"/>
                  <a:pt x="850804" y="32662"/>
                  <a:pt x="1172763" y="0"/>
                </a:cubicBezTo>
                <a:cubicBezTo>
                  <a:pt x="1494722" y="-32662"/>
                  <a:pt x="1506049" y="9965"/>
                  <a:pt x="1653596" y="0"/>
                </a:cubicBezTo>
                <a:cubicBezTo>
                  <a:pt x="1801143" y="-9965"/>
                  <a:pt x="2127028" y="30781"/>
                  <a:pt x="2275160" y="0"/>
                </a:cubicBezTo>
                <a:cubicBezTo>
                  <a:pt x="2423292" y="-30781"/>
                  <a:pt x="2698433" y="35436"/>
                  <a:pt x="2861542" y="0"/>
                </a:cubicBezTo>
                <a:cubicBezTo>
                  <a:pt x="3024651" y="-35436"/>
                  <a:pt x="3373553" y="26306"/>
                  <a:pt x="3518289" y="0"/>
                </a:cubicBezTo>
                <a:cubicBezTo>
                  <a:pt x="3543447" y="97774"/>
                  <a:pt x="3475342" y="306934"/>
                  <a:pt x="3518289" y="429143"/>
                </a:cubicBezTo>
                <a:cubicBezTo>
                  <a:pt x="3561236" y="551352"/>
                  <a:pt x="3489209" y="688206"/>
                  <a:pt x="3518289" y="885679"/>
                </a:cubicBezTo>
                <a:cubicBezTo>
                  <a:pt x="3547369" y="1083152"/>
                  <a:pt x="3478097" y="1167767"/>
                  <a:pt x="3518289" y="1369606"/>
                </a:cubicBezTo>
                <a:cubicBezTo>
                  <a:pt x="3355023" y="1392485"/>
                  <a:pt x="3202065" y="1329635"/>
                  <a:pt x="3037456" y="1369606"/>
                </a:cubicBezTo>
                <a:cubicBezTo>
                  <a:pt x="2872847" y="1409577"/>
                  <a:pt x="2599002" y="1336026"/>
                  <a:pt x="2380709" y="1369606"/>
                </a:cubicBezTo>
                <a:cubicBezTo>
                  <a:pt x="2162416" y="1403186"/>
                  <a:pt x="1987808" y="1303432"/>
                  <a:pt x="1759145" y="1369606"/>
                </a:cubicBezTo>
                <a:cubicBezTo>
                  <a:pt x="1530482" y="1435780"/>
                  <a:pt x="1347236" y="1349774"/>
                  <a:pt x="1243129" y="1369606"/>
                </a:cubicBezTo>
                <a:cubicBezTo>
                  <a:pt x="1139022" y="1389438"/>
                  <a:pt x="887646" y="1305961"/>
                  <a:pt x="586381" y="1369606"/>
                </a:cubicBezTo>
                <a:cubicBezTo>
                  <a:pt x="285116" y="1433251"/>
                  <a:pt x="281014" y="1369023"/>
                  <a:pt x="0" y="1369606"/>
                </a:cubicBezTo>
                <a:cubicBezTo>
                  <a:pt x="-32720" y="1153491"/>
                  <a:pt x="1500" y="1038682"/>
                  <a:pt x="0" y="926767"/>
                </a:cubicBezTo>
                <a:cubicBezTo>
                  <a:pt x="-1500" y="814852"/>
                  <a:pt x="48675" y="611922"/>
                  <a:pt x="0" y="470231"/>
                </a:cubicBezTo>
                <a:cubicBezTo>
                  <a:pt x="-48675" y="328540"/>
                  <a:pt x="54918" y="206332"/>
                  <a:pt x="0" y="0"/>
                </a:cubicBezTo>
                <a:close/>
              </a:path>
            </a:pathLst>
          </a:custGeom>
          <a:solidFill>
            <a:schemeClr val="accent1">
              <a:lumMod val="20000"/>
              <a:lumOff val="80000"/>
            </a:schemeClr>
          </a:solidFill>
          <a:ln w="38100">
            <a:solidFill>
              <a:schemeClr val="accent1">
                <a:lumMod val="75000"/>
              </a:schemeClr>
            </a:solidFill>
            <a:extLst>
              <a:ext uri="{C807C97D-BFC1-408E-A445-0C87EB9F89A2}">
                <ask:lineSketchStyleProps xmlns:ask="http://schemas.microsoft.com/office/drawing/2018/sketchyshapes" sd="3064452438">
                  <a:prstGeom prst="rect">
                    <a:avLst/>
                  </a:prstGeom>
                  <ask:type>
                    <ask:lineSketchScribble/>
                  </ask:type>
                </ask:lineSketchStyleProps>
              </a:ext>
            </a:extLst>
          </a:ln>
          <a:effectLst>
            <a:outerShdw blurRad="50800" dist="38100" dir="2700000" algn="tl" rotWithShape="0">
              <a:prstClr val="black">
                <a:alpha val="40000"/>
              </a:prstClr>
            </a:outerShdw>
          </a:effectLst>
        </p:spPr>
        <p:txBody>
          <a:bodyPr wrap="square">
            <a:spAutoFit/>
          </a:bodyPr>
          <a:lstStyle/>
          <a:p>
            <a:pPr algn="ctr">
              <a:spcBef>
                <a:spcPts val="600"/>
              </a:spcBef>
            </a:pPr>
            <a:r>
              <a:rPr lang="fr-CH" sz="2000" b="1" dirty="0">
                <a:solidFill>
                  <a:schemeClr val="accent5">
                    <a:lumMod val="60000"/>
                    <a:lumOff val="40000"/>
                  </a:schemeClr>
                </a:solidFill>
              </a:rPr>
              <a:t>« L'explication de tes paroles éclaire, instruit les gens simples. » </a:t>
            </a:r>
          </a:p>
          <a:p>
            <a:pPr algn="ctr">
              <a:spcBef>
                <a:spcPts val="600"/>
              </a:spcBef>
            </a:pPr>
            <a:r>
              <a:rPr lang="es-ES" dirty="0">
                <a:solidFill>
                  <a:schemeClr val="accent4">
                    <a:lumMod val="50000"/>
                  </a:schemeClr>
                </a:solidFill>
                <a:effectLst>
                  <a:outerShdw blurRad="38100" dist="38100" dir="2700000" algn="tl">
                    <a:srgbClr val="000000">
                      <a:alpha val="43137"/>
                    </a:srgbClr>
                  </a:outerShdw>
                </a:effectLst>
              </a:rPr>
              <a:t>(Psaume 119. 130)</a:t>
            </a:r>
          </a:p>
        </p:txBody>
      </p:sp>
      <p:sp>
        <p:nvSpPr>
          <p:cNvPr id="7" name="CuadroTexto 6">
            <a:extLst>
              <a:ext uri="{FF2B5EF4-FFF2-40B4-BE49-F238E27FC236}">
                <a16:creationId xmlns:a16="http://schemas.microsoft.com/office/drawing/2014/main" id="{D48C1833-F17A-048E-F421-11B314694990}"/>
              </a:ext>
            </a:extLst>
          </p:cNvPr>
          <p:cNvSpPr txBox="1"/>
          <p:nvPr/>
        </p:nvSpPr>
        <p:spPr>
          <a:xfrm>
            <a:off x="4942957" y="2461283"/>
            <a:ext cx="7163699" cy="1323439"/>
          </a:xfrm>
          <a:prstGeom prst="rect">
            <a:avLst/>
          </a:prstGeom>
          <a:noFill/>
        </p:spPr>
        <p:txBody>
          <a:bodyPr wrap="square">
            <a:spAutoFit/>
          </a:bodyPr>
          <a:lstStyle/>
          <a:p>
            <a:pPr>
              <a:spcBef>
                <a:spcPts val="600"/>
              </a:spcBef>
            </a:pPr>
            <a:r>
              <a:rPr lang="fr-CH" sz="2000" b="1" dirty="0">
                <a:solidFill>
                  <a:srgbClr val="0000A4"/>
                </a:solidFill>
              </a:rPr>
              <a:t>On y retrouve la stratégie du diable ; mais surtout la création, la naissance, la vie, la mort, la résurrection </a:t>
            </a:r>
            <a:br>
              <a:rPr lang="fr-CH" sz="2000" b="1" dirty="0">
                <a:solidFill>
                  <a:srgbClr val="0000A4"/>
                </a:solidFill>
              </a:rPr>
            </a:br>
            <a:r>
              <a:rPr lang="fr-CH" sz="2000" b="1" dirty="0">
                <a:solidFill>
                  <a:srgbClr val="0000A4"/>
                </a:solidFill>
              </a:rPr>
              <a:t>et l'intercession de Jésus ; le pardon des péchés ; la seconde venue ; la vie éternelle sur la nouvelle terre…</a:t>
            </a:r>
            <a:endParaRPr lang="es-ES" sz="2000" b="1" dirty="0">
              <a:solidFill>
                <a:srgbClr val="0000A4"/>
              </a:solidFill>
            </a:endParaRPr>
          </a:p>
        </p:txBody>
      </p:sp>
      <p:sp>
        <p:nvSpPr>
          <p:cNvPr id="11" name="CuadroTexto 10">
            <a:extLst>
              <a:ext uri="{FF2B5EF4-FFF2-40B4-BE49-F238E27FC236}">
                <a16:creationId xmlns:a16="http://schemas.microsoft.com/office/drawing/2014/main" id="{3363709B-479B-2B63-17AF-E769000B8EB2}"/>
              </a:ext>
            </a:extLst>
          </p:cNvPr>
          <p:cNvSpPr txBox="1"/>
          <p:nvPr/>
        </p:nvSpPr>
        <p:spPr>
          <a:xfrm>
            <a:off x="4241916" y="1716659"/>
            <a:ext cx="8033903" cy="707886"/>
          </a:xfrm>
          <a:prstGeom prst="rect">
            <a:avLst/>
          </a:prstGeom>
          <a:noFill/>
        </p:spPr>
        <p:txBody>
          <a:bodyPr wrap="square">
            <a:spAutoFit/>
          </a:bodyPr>
          <a:lstStyle/>
          <a:p>
            <a:pPr>
              <a:spcBef>
                <a:spcPts val="600"/>
              </a:spcBef>
            </a:pPr>
            <a:r>
              <a:rPr lang="fr-CH" sz="2000" b="1" dirty="0"/>
              <a:t>Par conséquent, notre sécurité se trouve uniquement dans la Bible et dans chacun de ses livres, chapitres et versets </a:t>
            </a:r>
            <a:r>
              <a:rPr lang="fr-CH" sz="1600" dirty="0">
                <a:solidFill>
                  <a:schemeClr val="accent5">
                    <a:lumMod val="60000"/>
                    <a:lumOff val="40000"/>
                  </a:schemeClr>
                </a:solidFill>
                <a:effectLst>
                  <a:outerShdw blurRad="38100" dist="38100" dir="2700000" algn="tl">
                    <a:srgbClr val="000000">
                      <a:alpha val="43137"/>
                    </a:srgbClr>
                  </a:outerShdw>
                </a:effectLst>
              </a:rPr>
              <a:t>(2 Timothée  3.16).</a:t>
            </a:r>
            <a:endParaRPr lang="es-ES" sz="1600" dirty="0">
              <a:solidFill>
                <a:schemeClr val="accent5">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500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4)">
                                      <p:cBhvr>
                                        <p:cTn id="34" dur="1000"/>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4"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ppt_x</p:attrName>
                                        </p:attrNameLst>
                                      </p:cBhvr>
                                      <p:tavLst>
                                        <p:tav tm="0">
                                          <p:val>
                                            <p:strVal val="#ppt_x"/>
                                          </p:val>
                                        </p:tav>
                                        <p:tav tm="100000">
                                          <p:val>
                                            <p:strVal val="#ppt_x"/>
                                          </p:val>
                                        </p:tav>
                                      </p:tavLst>
                                    </p:anim>
                                    <p:anim calcmode="lin" valueType="num">
                                      <p:cBhvr>
                                        <p:cTn id="59" dur="500" fill="hold"/>
                                        <p:tgtEl>
                                          <p:spTgt spid="8"/>
                                        </p:tgtEl>
                                        <p:attrNameLst>
                                          <p:attrName>ppt_y</p:attrName>
                                        </p:attrNameLst>
                                      </p:cBhvr>
                                      <p:tavLst>
                                        <p:tav tm="0">
                                          <p:val>
                                            <p:strVal val="#ppt_y+#ppt_h/2"/>
                                          </p:val>
                                        </p:tav>
                                        <p:tav tm="100000">
                                          <p:val>
                                            <p:strVal val="#ppt_y"/>
                                          </p:val>
                                        </p:tav>
                                      </p:tavLst>
                                    </p:anim>
                                    <p:anim calcmode="lin" valueType="num">
                                      <p:cBhvr>
                                        <p:cTn id="60" dur="500" fill="hold"/>
                                        <p:tgtEl>
                                          <p:spTgt spid="8"/>
                                        </p:tgtEl>
                                        <p:attrNameLst>
                                          <p:attrName>ppt_w</p:attrName>
                                        </p:attrNameLst>
                                      </p:cBhvr>
                                      <p:tavLst>
                                        <p:tav tm="0">
                                          <p:val>
                                            <p:strVal val="#ppt_w"/>
                                          </p:val>
                                        </p:tav>
                                        <p:tav tm="100000">
                                          <p:val>
                                            <p:strVal val="#ppt_w"/>
                                          </p:val>
                                        </p:tav>
                                      </p:tavLst>
                                    </p:anim>
                                    <p:anim calcmode="lin" valueType="num">
                                      <p:cBhvr>
                                        <p:cTn id="61" dur="500" fill="hold"/>
                                        <p:tgtEl>
                                          <p:spTgt spid="8"/>
                                        </p:tgtEl>
                                        <p:attrNameLst>
                                          <p:attrName>ppt_h</p:attrName>
                                        </p:attrNameLst>
                                      </p:cBhvr>
                                      <p:tavLst>
                                        <p:tav tm="0">
                                          <p:val>
                                            <p:fltVal val="0"/>
                                          </p:val>
                                        </p:tav>
                                        <p:tav tm="100000">
                                          <p:val>
                                            <p:strVal val="#ppt_h"/>
                                          </p:val>
                                        </p:tav>
                                      </p:tavLst>
                                    </p:anim>
                                  </p:childTnLst>
                                </p:cTn>
                              </p:par>
                            </p:childTnLst>
                          </p:cTn>
                        </p:par>
                        <p:par>
                          <p:cTn id="62" fill="hold">
                            <p:stCondLst>
                              <p:cond delay="500"/>
                            </p:stCondLst>
                            <p:childTnLst>
                              <p:par>
                                <p:cTn id="63" presetID="14" presetClass="entr" presetSubtype="1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randombar(horizontal)">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randombar(horizontal)">
                                      <p:cBhvr>
                                        <p:cTn id="7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animBg="1"/>
      <p:bldP spid="2" grpId="0" animBg="1"/>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A34462C-0DB1-FD10-12D7-B398A35A4B1C}"/>
              </a:ext>
            </a:extLst>
          </p:cNvPr>
          <p:cNvSpPr txBox="1"/>
          <p:nvPr/>
        </p:nvSpPr>
        <p:spPr>
          <a:xfrm>
            <a:off x="2636197" y="-29184"/>
            <a:ext cx="7763814" cy="64633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fr-CH" sz="3600" b="1" dirty="0">
                <a:ln/>
                <a:solidFill>
                  <a:schemeClr val="accent4"/>
                </a:solidFill>
              </a:rPr>
              <a:t>Le raisonnement humain</a:t>
            </a:r>
          </a:p>
        </p:txBody>
      </p:sp>
      <p:sp>
        <p:nvSpPr>
          <p:cNvPr id="5" name="CuadroTexto 4">
            <a:extLst>
              <a:ext uri="{FF2B5EF4-FFF2-40B4-BE49-F238E27FC236}">
                <a16:creationId xmlns:a16="http://schemas.microsoft.com/office/drawing/2014/main" id="{EAB3F635-42E0-9EBB-C928-9E0F7F354158}"/>
              </a:ext>
            </a:extLst>
          </p:cNvPr>
          <p:cNvSpPr txBox="1"/>
          <p:nvPr/>
        </p:nvSpPr>
        <p:spPr>
          <a:xfrm>
            <a:off x="3127442" y="605822"/>
            <a:ext cx="6781322" cy="646331"/>
          </a:xfrm>
          <a:prstGeom prst="rect">
            <a:avLst/>
          </a:prstGeom>
          <a:noFill/>
        </p:spPr>
        <p:txBody>
          <a:bodyPr wrap="square">
            <a:spAutoFit/>
          </a:bodyPr>
          <a:lstStyle/>
          <a:p>
            <a:pPr algn="ctr"/>
            <a:r>
              <a:rPr lang="fr-CH" b="1" dirty="0">
                <a:solidFill>
                  <a:srgbClr val="A0DDE0"/>
                </a:solidFill>
                <a:effectLst>
                  <a:outerShdw blurRad="38100" dist="38100" dir="2700000" algn="tl">
                    <a:srgbClr val="000000">
                      <a:alpha val="43137"/>
                    </a:srgbClr>
                  </a:outerShdw>
                </a:effectLst>
                <a:latin typeface="Comic Sans MS" panose="030F0702030302020204" pitchFamily="66" charset="0"/>
              </a:rPr>
              <a:t>« Devant l'homme il y a une voie droite ; par la suite, ce sont les voies de la mort. » (Proverbes 16. 25).</a:t>
            </a:r>
            <a:endParaRPr lang="es-ES" sz="1400" b="1" dirty="0">
              <a:solidFill>
                <a:srgbClr val="A0DDE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0FD8E9C4-F44F-540B-79A8-4E236040BDF8}"/>
              </a:ext>
            </a:extLst>
          </p:cNvPr>
          <p:cNvSpPr txBox="1"/>
          <p:nvPr/>
        </p:nvSpPr>
        <p:spPr>
          <a:xfrm>
            <a:off x="3551394" y="1351287"/>
            <a:ext cx="5688049" cy="707886"/>
          </a:xfrm>
          <a:prstGeom prst="rect">
            <a:avLst/>
          </a:prstGeom>
          <a:noFill/>
        </p:spPr>
        <p:txBody>
          <a:bodyPr wrap="square" rtlCol="0">
            <a:spAutoFit/>
          </a:bodyPr>
          <a:lstStyle/>
          <a:p>
            <a:pPr>
              <a:spcBef>
                <a:spcPts val="600"/>
              </a:spcBef>
            </a:pPr>
            <a:r>
              <a:rPr lang="fr-CH" sz="2000" b="1" dirty="0">
                <a:solidFill>
                  <a:schemeClr val="bg1"/>
                </a:solidFill>
                <a:effectLst>
                  <a:glow rad="127000">
                    <a:srgbClr val="474062"/>
                  </a:glow>
                  <a:outerShdw blurRad="38100" dist="38100" dir="2700000" algn="tl">
                    <a:srgbClr val="000000">
                      <a:alpha val="43137"/>
                    </a:srgbClr>
                  </a:outerShdw>
                </a:effectLst>
              </a:rPr>
              <a:t>Si Dieu est celui qui a inspiré la Bible, qui peut l'interpréter </a:t>
            </a:r>
            <a:r>
              <a:rPr lang="fr-CH" dirty="0">
                <a:solidFill>
                  <a:srgbClr val="FFFF00"/>
                </a:solidFill>
                <a:effectLst>
                  <a:glow rad="127000">
                    <a:srgbClr val="474062"/>
                  </a:glow>
                </a:effectLst>
              </a:rPr>
              <a:t>(2Pierre 1.20 ; Jean. 14.26) </a:t>
            </a:r>
            <a:r>
              <a:rPr lang="fr-CH" sz="2000" b="1" dirty="0">
                <a:solidFill>
                  <a:schemeClr val="bg1"/>
                </a:solidFill>
                <a:effectLst>
                  <a:glow rad="127000">
                    <a:srgbClr val="474062"/>
                  </a:glow>
                  <a:outerShdw blurRad="38100" dist="38100" dir="2700000" algn="tl">
                    <a:srgbClr val="000000">
                      <a:alpha val="43137"/>
                    </a:srgbClr>
                  </a:outerShdw>
                </a:effectLst>
              </a:rPr>
              <a:t>?</a:t>
            </a:r>
            <a:endParaRPr lang="es-ES" sz="2000" b="1" dirty="0">
              <a:solidFill>
                <a:schemeClr val="bg1"/>
              </a:solidFill>
              <a:effectLst>
                <a:glow rad="127000">
                  <a:srgbClr val="474062"/>
                </a:glow>
                <a:outerShdw blurRad="38100" dist="38100" dir="2700000" algn="tl">
                  <a:srgbClr val="000000">
                    <a:alpha val="43137"/>
                  </a:srgbClr>
                </a:outerShdw>
              </a:effectLst>
            </a:endParaRPr>
          </a:p>
        </p:txBody>
      </p:sp>
      <p:pic>
        <p:nvPicPr>
          <p:cNvPr id="4" name="Imagen 3" descr="Imagen que contiene agua, tabla&#10;&#10;Descripción generada automáticamente">
            <a:extLst>
              <a:ext uri="{FF2B5EF4-FFF2-40B4-BE49-F238E27FC236}">
                <a16:creationId xmlns:a16="http://schemas.microsoft.com/office/drawing/2014/main" id="{45E61A15-D2CF-1137-4F72-E39636B92B8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400010" y="102691"/>
            <a:ext cx="1683457" cy="1453735"/>
          </a:xfrm>
          <a:prstGeom prst="rect">
            <a:avLst/>
          </a:prstGeom>
          <a:ln w="38100" cap="sq">
            <a:solidFill>
              <a:srgbClr val="A0DDE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slope"/>
          </a:sp3d>
        </p:spPr>
      </p:pic>
      <p:pic>
        <p:nvPicPr>
          <p:cNvPr id="8" name="Imagen 7" descr="Imagen que contiene ventana, hombre, tabla, mujer&#10;&#10;Descripción generada automáticamente">
            <a:extLst>
              <a:ext uri="{FF2B5EF4-FFF2-40B4-BE49-F238E27FC236}">
                <a16:creationId xmlns:a16="http://schemas.microsoft.com/office/drawing/2014/main" id="{B098FEC5-81E3-011E-CCAC-956AD33554C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8839" y="2400300"/>
            <a:ext cx="2623432" cy="3360906"/>
          </a:xfrm>
          <a:prstGeom prst="roundRect">
            <a:avLst>
              <a:gd name="adj" fmla="val 643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0DDE0"/>
            </a:contourClr>
          </a:sp3d>
        </p:spPr>
      </p:pic>
      <p:sp>
        <p:nvSpPr>
          <p:cNvPr id="10" name="CuadroTexto 9">
            <a:extLst>
              <a:ext uri="{FF2B5EF4-FFF2-40B4-BE49-F238E27FC236}">
                <a16:creationId xmlns:a16="http://schemas.microsoft.com/office/drawing/2014/main" id="{C655BE58-2921-B0C1-872B-62B9BC670421}"/>
              </a:ext>
            </a:extLst>
          </p:cNvPr>
          <p:cNvSpPr txBox="1"/>
          <p:nvPr/>
        </p:nvSpPr>
        <p:spPr>
          <a:xfrm>
            <a:off x="3445189" y="3753835"/>
            <a:ext cx="7588570" cy="1015663"/>
          </a:xfrm>
          <a:prstGeom prst="rect">
            <a:avLst/>
          </a:prstGeom>
          <a:noFill/>
        </p:spPr>
        <p:txBody>
          <a:bodyPr wrap="square">
            <a:spAutoFit/>
          </a:bodyPr>
          <a:lstStyle/>
          <a:p>
            <a:pPr>
              <a:spcBef>
                <a:spcPts val="600"/>
              </a:spcBef>
            </a:pPr>
            <a:r>
              <a:rPr lang="fr-CH" sz="2000" b="1" dirty="0">
                <a:solidFill>
                  <a:schemeClr val="bg1"/>
                </a:solidFill>
                <a:effectLst>
                  <a:glow rad="127000">
                    <a:srgbClr val="474062"/>
                  </a:glow>
                  <a:outerShdw blurRad="38100" dist="38100" dir="2700000" algn="tl">
                    <a:srgbClr val="000000">
                      <a:alpha val="43137"/>
                    </a:srgbClr>
                  </a:outerShdw>
                </a:effectLst>
              </a:rPr>
              <a:t>Un exemple de raisonnement humain est la haute critique </a:t>
            </a:r>
            <a:br>
              <a:rPr lang="fr-CH" sz="2000" b="1" dirty="0">
                <a:solidFill>
                  <a:schemeClr val="bg1"/>
                </a:solidFill>
                <a:effectLst>
                  <a:glow rad="127000">
                    <a:srgbClr val="474062"/>
                  </a:glow>
                  <a:outerShdw blurRad="38100" dist="38100" dir="2700000" algn="tl">
                    <a:srgbClr val="000000">
                      <a:alpha val="43137"/>
                    </a:srgbClr>
                  </a:outerShdw>
                </a:effectLst>
              </a:rPr>
            </a:br>
            <a:r>
              <a:rPr lang="fr-CH" sz="2000" b="1" dirty="0">
                <a:solidFill>
                  <a:schemeClr val="bg1"/>
                </a:solidFill>
                <a:effectLst>
                  <a:glow rad="127000">
                    <a:srgbClr val="474062"/>
                  </a:glow>
                  <a:outerShdw blurRad="38100" dist="38100" dir="2700000" algn="tl">
                    <a:srgbClr val="000000">
                      <a:alpha val="43137"/>
                    </a:srgbClr>
                  </a:outerShdw>
                </a:effectLst>
              </a:rPr>
              <a:t>qui, depuis le XVIIIe siècle, propose une interprétation </a:t>
            </a:r>
            <a:br>
              <a:rPr lang="fr-CH" sz="2000" b="1" dirty="0">
                <a:solidFill>
                  <a:schemeClr val="bg1"/>
                </a:solidFill>
                <a:effectLst>
                  <a:glow rad="127000">
                    <a:srgbClr val="474062"/>
                  </a:glow>
                  <a:outerShdw blurRad="38100" dist="38100" dir="2700000" algn="tl">
                    <a:srgbClr val="000000">
                      <a:alpha val="43137"/>
                    </a:srgbClr>
                  </a:outerShdw>
                </a:effectLst>
              </a:rPr>
            </a:br>
            <a:r>
              <a:rPr lang="fr-CH" sz="2000" b="1" dirty="0">
                <a:solidFill>
                  <a:schemeClr val="bg1"/>
                </a:solidFill>
                <a:effectLst>
                  <a:glow rad="127000">
                    <a:srgbClr val="474062"/>
                  </a:glow>
                  <a:outerShdw blurRad="38100" dist="38100" dir="2700000" algn="tl">
                    <a:srgbClr val="000000">
                      <a:alpha val="43137"/>
                    </a:srgbClr>
                  </a:outerShdw>
                </a:effectLst>
              </a:rPr>
              <a:t>« académique »  de la Bible.</a:t>
            </a:r>
            <a:endParaRPr lang="es-ES" sz="2000" b="1" dirty="0">
              <a:solidFill>
                <a:schemeClr val="bg1"/>
              </a:solidFill>
              <a:effectLst>
                <a:glow rad="127000">
                  <a:srgbClr val="474062"/>
                </a:glow>
                <a:outerShdw blurRad="38100" dist="38100" dir="2700000" algn="tl">
                  <a:srgbClr val="000000">
                    <a:alpha val="43137"/>
                  </a:srgbClr>
                </a:outerShdw>
              </a:effectLst>
            </a:endParaRPr>
          </a:p>
        </p:txBody>
      </p:sp>
      <p:sp>
        <p:nvSpPr>
          <p:cNvPr id="12" name="CuadroTexto 11">
            <a:extLst>
              <a:ext uri="{FF2B5EF4-FFF2-40B4-BE49-F238E27FC236}">
                <a16:creationId xmlns:a16="http://schemas.microsoft.com/office/drawing/2014/main" id="{F0937DA4-EBAB-1E46-B1F7-F56F6CA72A26}"/>
              </a:ext>
            </a:extLst>
          </p:cNvPr>
          <p:cNvSpPr txBox="1"/>
          <p:nvPr/>
        </p:nvSpPr>
        <p:spPr>
          <a:xfrm>
            <a:off x="4603429" y="2043584"/>
            <a:ext cx="7588570" cy="1631216"/>
          </a:xfrm>
          <a:prstGeom prst="rect">
            <a:avLst/>
          </a:prstGeom>
          <a:noFill/>
        </p:spPr>
        <p:txBody>
          <a:bodyPr wrap="square">
            <a:spAutoFit/>
          </a:bodyPr>
          <a:lstStyle/>
          <a:p>
            <a:pPr>
              <a:spcBef>
                <a:spcPts val="600"/>
              </a:spcBef>
            </a:pPr>
            <a:r>
              <a:rPr lang="fr-CH" sz="2000" b="1" dirty="0">
                <a:solidFill>
                  <a:schemeClr val="bg1"/>
                </a:solidFill>
                <a:effectLst>
                  <a:glow rad="127000">
                    <a:srgbClr val="474062"/>
                  </a:glow>
                  <a:outerShdw blurRad="38100" dist="38100" dir="2700000" algn="tl">
                    <a:srgbClr val="000000">
                      <a:alpha val="43137"/>
                    </a:srgbClr>
                  </a:outerShdw>
                </a:effectLst>
              </a:rPr>
              <a:t>Sans l’aide du Saint-Esprit, aucun être humain n’est capable d’interpréter correctement la Bible, car  </a:t>
            </a:r>
            <a:r>
              <a:rPr lang="fr-CH" sz="2000" b="1" dirty="0">
                <a:solidFill>
                  <a:srgbClr val="FFFF00"/>
                </a:solidFill>
                <a:effectLst>
                  <a:glow rad="127000">
                    <a:srgbClr val="474062"/>
                  </a:glow>
                  <a:outerShdw blurRad="38100" dist="38100" dir="2700000" algn="tl">
                    <a:srgbClr val="000000">
                      <a:alpha val="43137"/>
                    </a:srgbClr>
                  </a:outerShdw>
                </a:effectLst>
              </a:rPr>
              <a:t>« celui qui n’a pas l’Esprit n’accepte pas ce qui vient de l’Esprit de Dieu, car pour lui c’est une folie. Il ne peut pas le comprendre, car il faut le discerner spirituellement. » </a:t>
            </a:r>
            <a:r>
              <a:rPr lang="fr-CH" sz="2000" b="1" dirty="0">
                <a:solidFill>
                  <a:schemeClr val="bg1"/>
                </a:solidFill>
                <a:effectLst>
                  <a:glow rad="127000">
                    <a:srgbClr val="474062"/>
                  </a:glow>
                  <a:outerShdw blurRad="38100" dist="38100" dir="2700000" algn="tl">
                    <a:srgbClr val="000000">
                      <a:alpha val="43137"/>
                    </a:srgbClr>
                  </a:outerShdw>
                </a:effectLst>
              </a:rPr>
              <a:t> </a:t>
            </a:r>
            <a:r>
              <a:rPr lang="fr-CH" dirty="0">
                <a:solidFill>
                  <a:srgbClr val="FFFF00"/>
                </a:solidFill>
                <a:effectLst>
                  <a:glow rad="127000">
                    <a:srgbClr val="474062"/>
                  </a:glow>
                </a:effectLst>
              </a:rPr>
              <a:t>(1Corinthiens 2 .14)</a:t>
            </a:r>
            <a:endParaRPr lang="es-ES" dirty="0">
              <a:solidFill>
                <a:srgbClr val="FFFF00"/>
              </a:solidFill>
              <a:effectLst>
                <a:glow rad="127000">
                  <a:srgbClr val="474062"/>
                </a:glow>
              </a:effectLst>
            </a:endParaRPr>
          </a:p>
        </p:txBody>
      </p:sp>
      <p:pic>
        <p:nvPicPr>
          <p:cNvPr id="14" name="Imagen 13" descr="Un dibujo de un grupo de personas en una montaña&#10;&#10;Descripción generada automáticamente con confianza baja">
            <a:extLst>
              <a:ext uri="{FF2B5EF4-FFF2-40B4-BE49-F238E27FC236}">
                <a16:creationId xmlns:a16="http://schemas.microsoft.com/office/drawing/2014/main" id="{AC70E91D-9D5C-1E27-E41F-26D0D8E61C6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34039" y="102691"/>
            <a:ext cx="2502158" cy="1006262"/>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slope"/>
          </a:sp3d>
        </p:spPr>
      </p:pic>
      <p:sp>
        <p:nvSpPr>
          <p:cNvPr id="7" name="CuadroTexto 6">
            <a:extLst>
              <a:ext uri="{FF2B5EF4-FFF2-40B4-BE49-F238E27FC236}">
                <a16:creationId xmlns:a16="http://schemas.microsoft.com/office/drawing/2014/main" id="{93B30672-D355-E2DF-D3F3-7EF510DD4130}"/>
              </a:ext>
            </a:extLst>
          </p:cNvPr>
          <p:cNvSpPr txBox="1"/>
          <p:nvPr/>
        </p:nvSpPr>
        <p:spPr>
          <a:xfrm>
            <a:off x="3551394" y="6047423"/>
            <a:ext cx="7588569" cy="707886"/>
          </a:xfrm>
          <a:prstGeom prst="rect">
            <a:avLst/>
          </a:prstGeom>
          <a:noFill/>
        </p:spPr>
        <p:txBody>
          <a:bodyPr wrap="square">
            <a:spAutoFit/>
          </a:bodyPr>
          <a:lstStyle/>
          <a:p>
            <a:pPr>
              <a:spcBef>
                <a:spcPts val="600"/>
              </a:spcBef>
            </a:pPr>
            <a:r>
              <a:rPr lang="fr-CH" sz="2000" b="1" dirty="0">
                <a:solidFill>
                  <a:schemeClr val="bg1"/>
                </a:solidFill>
                <a:effectLst>
                  <a:glow rad="127000">
                    <a:srgbClr val="474062"/>
                  </a:glow>
                  <a:outerShdw blurRad="38100" dist="38100" dir="2700000" algn="tl">
                    <a:srgbClr val="000000">
                      <a:alpha val="43137"/>
                    </a:srgbClr>
                  </a:outerShdw>
                </a:effectLst>
              </a:rPr>
              <a:t>Sans aucun doute, l’ennemi trace des chemins qui semblent bons, mais leur fin est la mort </a:t>
            </a:r>
            <a:r>
              <a:rPr lang="fr-CH" dirty="0">
                <a:solidFill>
                  <a:srgbClr val="FFFF00"/>
                </a:solidFill>
                <a:effectLst>
                  <a:glow rad="127000">
                    <a:srgbClr val="474062"/>
                  </a:glow>
                </a:effectLst>
              </a:rPr>
              <a:t>(Proverbes 16. 25).</a:t>
            </a:r>
            <a:endParaRPr lang="es-ES" dirty="0">
              <a:solidFill>
                <a:srgbClr val="FFFF00"/>
              </a:solidFill>
              <a:effectLst>
                <a:glow rad="127000">
                  <a:srgbClr val="474062"/>
                </a:glow>
              </a:effectLst>
            </a:endParaRPr>
          </a:p>
        </p:txBody>
      </p:sp>
      <p:sp>
        <p:nvSpPr>
          <p:cNvPr id="11" name="CuadroTexto 10">
            <a:extLst>
              <a:ext uri="{FF2B5EF4-FFF2-40B4-BE49-F238E27FC236}">
                <a16:creationId xmlns:a16="http://schemas.microsoft.com/office/drawing/2014/main" id="{9E46D20C-B581-4F9C-1054-00B2F69F2C90}"/>
              </a:ext>
            </a:extLst>
          </p:cNvPr>
          <p:cNvSpPr txBox="1"/>
          <p:nvPr/>
        </p:nvSpPr>
        <p:spPr>
          <a:xfrm>
            <a:off x="4404360" y="4734563"/>
            <a:ext cx="7787636" cy="1323439"/>
          </a:xfrm>
          <a:prstGeom prst="rect">
            <a:avLst/>
          </a:prstGeom>
          <a:noFill/>
        </p:spPr>
        <p:txBody>
          <a:bodyPr wrap="square">
            <a:spAutoFit/>
          </a:bodyPr>
          <a:lstStyle/>
          <a:p>
            <a:pPr>
              <a:spcBef>
                <a:spcPts val="600"/>
              </a:spcBef>
            </a:pPr>
            <a:r>
              <a:rPr lang="fr-CH" sz="2000" b="1" dirty="0">
                <a:solidFill>
                  <a:schemeClr val="bg1"/>
                </a:solidFill>
                <a:effectLst>
                  <a:glow rad="127000">
                    <a:srgbClr val="474062"/>
                  </a:glow>
                  <a:outerShdw blurRad="38100" dist="38100" dir="2700000" algn="tl">
                    <a:srgbClr val="000000">
                      <a:alpha val="43137"/>
                    </a:srgbClr>
                  </a:outerShdw>
                </a:effectLst>
              </a:rPr>
              <a:t>Son approche fondamentale est la négation des miracles et l’impossibilité de prédire l’avenir. Dans cette approche, quel bénéfice pouvons-nous tirer de la parole de Dieu si nous nions sa puissance ou sa capacité à connaître l’avenir qui nous attend ?</a:t>
            </a:r>
            <a:endParaRPr lang="es-ES" sz="2000" b="1" dirty="0">
              <a:solidFill>
                <a:schemeClr val="bg1"/>
              </a:solidFill>
              <a:effectLst>
                <a:glow rad="127000">
                  <a:srgbClr val="474062"/>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01746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ircle(in)">
                                      <p:cBhvr>
                                        <p:cTn id="38" dur="1000"/>
                                        <p:tgtEl>
                                          <p:spTgt spid="8"/>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7" grpId="0"/>
      <p:bldP spid="11"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1_Tema d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891</TotalTime>
  <Words>2178</Words>
  <Application>Microsoft Office PowerPoint</Application>
  <PresentationFormat>Panorámica</PresentationFormat>
  <Paragraphs>84</Paragraphs>
  <Slides>14</Slides>
  <Notes>0</Notes>
  <HiddenSlides>0</HiddenSlides>
  <MMClips>0</MMClips>
  <ScaleCrop>false</ScaleCrop>
  <HeadingPairs>
    <vt:vector size="6" baseType="variant">
      <vt:variant>
        <vt:lpstr>Fuentes usadas</vt:lpstr>
      </vt:variant>
      <vt:variant>
        <vt:i4>9</vt:i4>
      </vt:variant>
      <vt:variant>
        <vt:lpstr>Tema</vt:lpstr>
      </vt:variant>
      <vt:variant>
        <vt:i4>3</vt:i4>
      </vt:variant>
      <vt:variant>
        <vt:lpstr>Títulos de diapositiva</vt:lpstr>
      </vt:variant>
      <vt:variant>
        <vt:i4>14</vt:i4>
      </vt:variant>
    </vt:vector>
  </HeadingPairs>
  <TitlesOfParts>
    <vt:vector size="26" baseType="lpstr">
      <vt:lpstr>Aptos Display</vt:lpstr>
      <vt:lpstr>Arial</vt:lpstr>
      <vt:lpstr>Calibri</vt:lpstr>
      <vt:lpstr>Aptos</vt:lpstr>
      <vt:lpstr>Comic Sans MS</vt:lpstr>
      <vt:lpstr>Constantia</vt:lpstr>
      <vt:lpstr>Brush Script MT</vt:lpstr>
      <vt:lpstr>Times New Roman</vt:lpstr>
      <vt:lpstr>Calibri Light</vt:lpstr>
      <vt:lpstr>Tema de Office</vt:lpstr>
      <vt:lpstr>1_Tema de Office</vt:lpstr>
      <vt:lpstr>21_Tema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96</cp:revision>
  <dcterms:created xsi:type="dcterms:W3CDTF">2024-03-31T16:03:06Z</dcterms:created>
  <dcterms:modified xsi:type="dcterms:W3CDTF">2024-04-16T20:54:51Z</dcterms:modified>
</cp:coreProperties>
</file>