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7"/>
  </p:notesMasterIdLst>
  <p:sldIdLst>
    <p:sldId id="289" r:id="rId4"/>
    <p:sldId id="286" r:id="rId5"/>
    <p:sldId id="292" r:id="rId6"/>
    <p:sldId id="291" r:id="rId7"/>
    <p:sldId id="257" r:id="rId8"/>
    <p:sldId id="287" r:id="rId9"/>
    <p:sldId id="276" r:id="rId10"/>
    <p:sldId id="293" r:id="rId11"/>
    <p:sldId id="294" r:id="rId12"/>
    <p:sldId id="277" r:id="rId13"/>
    <p:sldId id="295" r:id="rId14"/>
    <p:sldId id="260" r:id="rId15"/>
    <p:sldId id="288" r:id="rId16"/>
    <p:sldId id="262" r:id="rId17"/>
    <p:sldId id="285" r:id="rId18"/>
    <p:sldId id="296" r:id="rId19"/>
    <p:sldId id="263" r:id="rId20"/>
    <p:sldId id="297" r:id="rId21"/>
    <p:sldId id="290" r:id="rId22"/>
    <p:sldId id="299" r:id="rId23"/>
    <p:sldId id="279" r:id="rId24"/>
    <p:sldId id="298" r:id="rId25"/>
    <p:sldId id="358" r:id="rId26"/>
  </p:sldIdLst>
  <p:sldSz cx="12192000" cy="6858000"/>
  <p:notesSz cx="6858000" cy="9144000"/>
  <p:embeddedFontLst>
    <p:embeddedFont>
      <p:font typeface="Brush Script MT" panose="03060802040406070304" pitchFamily="66" charset="0"/>
      <p:italic r:id="rId28"/>
    </p:embeddedFont>
    <p:embeddedFont>
      <p:font typeface="Comic Sans MS" panose="030F0702030302020204" pitchFamily="66" charset="0"/>
      <p:regular r:id="rId29"/>
      <p:bold r:id="rId30"/>
      <p:italic r:id="rId31"/>
      <p:boldItalic r:id="rId32"/>
    </p:embeddedFont>
    <p:embeddedFont>
      <p:font typeface="Constantia" panose="02030602050306030303" pitchFamily="18" charset="0"/>
      <p:regular r:id="rId33"/>
      <p:bold r:id="rId34"/>
      <p:italic r:id="rId35"/>
      <p:boldItalic r:id="rId36"/>
    </p:embeddedFont>
    <p:embeddedFont>
      <p:font typeface="Georgia" panose="02040502050405020303" pitchFamily="18" charset="0"/>
      <p:regular r:id="rId37"/>
      <p:bold r:id="rId38"/>
      <p:italic r:id="rId39"/>
      <p:boldItalic r:id="rId4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309FF"/>
    <a:srgbClr val="CE61FF"/>
    <a:srgbClr val="003A00"/>
    <a:srgbClr val="006600"/>
    <a:srgbClr val="580080"/>
    <a:srgbClr val="69FFD4"/>
    <a:srgbClr val="9FFFA4"/>
    <a:srgbClr val="D985FF"/>
    <a:srgbClr val="4B9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s>
</file>

<file path=ppt/diagrams/_rels/data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image" Target="../media/image28.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ata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image" Target="../media/image28.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fr-CH" sz="2000" b="1" dirty="0">
              <a:solidFill>
                <a:srgbClr val="FFFF00"/>
              </a:solidFill>
              <a:effectLst/>
            </a:rPr>
            <a:t>La période de persécution est annoncée de trois manières différentes</a:t>
          </a:r>
          <a:endParaRPr lang="es-ES" sz="2000" b="1" dirty="0">
            <a:solidFill>
              <a:srgbClr val="FFFF00"/>
            </a:solidFill>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fr-CH" sz="2000" b="1" dirty="0"/>
            <a:t>« Un temps, des temps et la moitié d'un temps » </a:t>
          </a:r>
          <a:br>
            <a:rPr lang="fr-CH" sz="2000" b="1" dirty="0"/>
          </a:br>
          <a:r>
            <a:rPr lang="es-ES" sz="2000" b="1" dirty="0"/>
            <a:t>(Daniel 7.25 ; 12.7 ; Apoc.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s-ES" sz="2000" b="1" dirty="0"/>
            <a:t>1.260 </a:t>
          </a:r>
          <a:r>
            <a:rPr lang="fr-CH" sz="2000" b="1" noProof="0" dirty="0"/>
            <a:t>jours</a:t>
          </a:r>
          <a:br>
            <a:rPr lang="es-ES" sz="2000" b="1" dirty="0"/>
          </a:br>
          <a:r>
            <a:rPr lang="es-ES" sz="2000" b="1" dirty="0"/>
            <a:t>(Apocalypse 11.3 ;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s-ES" sz="2000" b="1" dirty="0"/>
            <a:t>42 </a:t>
          </a:r>
          <a:r>
            <a:rPr lang="fr-CH" sz="2000" b="1" noProof="0" dirty="0"/>
            <a:t>mois</a:t>
          </a:r>
          <a:r>
            <a:rPr lang="es-ES" sz="2000" b="1" dirty="0"/>
            <a:t> </a:t>
          </a:r>
          <a:br>
            <a:rPr lang="es-ES" sz="2000" b="1" dirty="0"/>
          </a:br>
          <a:r>
            <a:rPr lang="es-ES" sz="2000" b="1" dirty="0"/>
            <a:t>(Apocalypse 11.2 ;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br>
            <a:rPr lang="es-ES" sz="1800" b="1" dirty="0">
              <a:effectLst>
                <a:outerShdw blurRad="38100" dist="38100" dir="2700000" algn="tl">
                  <a:srgbClr val="000000">
                    <a:alpha val="43137"/>
                  </a:srgbClr>
                </a:outerShdw>
              </a:effectLst>
            </a:rPr>
          </a:br>
          <a:r>
            <a:rPr lang="es-ES" sz="1800" b="1" dirty="0" err="1">
              <a:effectLst>
                <a:outerShdw blurRad="38100" dist="38100" dir="2700000" algn="tl">
                  <a:srgbClr val="000000">
                    <a:alpha val="43137"/>
                  </a:srgbClr>
                </a:outerShdw>
              </a:effectLst>
            </a:rPr>
            <a:t>mois</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es-ES" sz="1800" b="1" dirty="0" err="1">
              <a:effectLst>
                <a:outerShdw blurRad="38100" dist="38100" dir="2700000" algn="tl">
                  <a:srgbClr val="000000">
                    <a:alpha val="43137"/>
                  </a:srgbClr>
                </a:outerShdw>
              </a:effectLst>
            </a:rPr>
            <a:t>jours</a:t>
          </a:r>
          <a:endParaRPr lang="es-ES" sz="1800" b="1" dirty="0">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fr-CH" sz="1800" b="1" noProof="0" dirty="0"/>
            <a:t>1 an</a:t>
          </a:r>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fr-CH" sz="1800" b="1" noProof="0" dirty="0"/>
            <a:t>2 ans</a:t>
          </a:r>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t>
          </a:r>
          <a:br>
            <a:rPr lang="es-ES" sz="1800" b="1" dirty="0"/>
          </a:br>
          <a:r>
            <a:rPr lang="es-ES" sz="1800" b="1" dirty="0"/>
            <a:t>année</a:t>
          </a:r>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dirty="0"/>
            <a:t>3 ½ </a:t>
          </a:r>
          <a:r>
            <a:rPr lang="fr-CH" sz="1800" b="1" noProof="0" dirty="0"/>
            <a:t>ans</a:t>
          </a:r>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custScaleX="131846">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a:t>
          </a:r>
          <a:r>
            <a:rPr lang="fr-CH" sz="1600" b="1" noProof="0" dirty="0"/>
            <a:t>mois</a:t>
          </a:r>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a:t>
          </a:r>
          <a:r>
            <a:rPr lang="fr-CH" sz="1600" b="1" noProof="0" dirty="0"/>
            <a:t>mois</a:t>
          </a:r>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a:t>
          </a:r>
          <a:br>
            <a:rPr lang="es-ES" sz="1600" b="1" dirty="0"/>
          </a:br>
          <a:r>
            <a:rPr lang="fr-CH" sz="1600" b="1" noProof="0" dirty="0"/>
            <a:t>mois</a:t>
          </a:r>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a:t>
          </a:r>
          <a:r>
            <a:rPr lang="fr-CH" sz="1600" b="1" noProof="0" dirty="0"/>
            <a:t>mois</a:t>
          </a:r>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a:t>
          </a:r>
          <a:br>
            <a:rPr lang="es-ES" sz="1800" b="1" dirty="0">
              <a:effectLst>
                <a:outerShdw blurRad="38100" dist="38100" dir="2700000" algn="tl">
                  <a:srgbClr val="000000">
                    <a:alpha val="43137"/>
                  </a:srgbClr>
                </a:outerShdw>
              </a:effectLst>
            </a:rPr>
          </a:br>
          <a:r>
            <a:rPr lang="fr-CH" sz="1800" b="1" noProof="0" dirty="0">
              <a:effectLst>
                <a:outerShdw blurRad="38100" dist="38100" dir="2700000" algn="tl">
                  <a:srgbClr val="000000">
                    <a:alpha val="43137"/>
                  </a:srgbClr>
                </a:outerShdw>
              </a:effectLst>
            </a:rPr>
            <a:t>mois</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dirty="0">
              <a:effectLst>
                <a:outerShdw blurRad="38100" dist="38100" dir="2700000" algn="tl">
                  <a:srgbClr val="000000">
                    <a:alpha val="43137"/>
                  </a:srgbClr>
                </a:outerShdw>
              </a:effectLst>
            </a:rPr>
            <a:t>30</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 </a:t>
          </a:r>
          <a:r>
            <a:rPr lang="fr-CH" sz="1800" b="1" noProof="0" dirty="0">
              <a:effectLst>
                <a:outerShdw blurRad="38100" dist="38100" dir="2700000" algn="tl">
                  <a:srgbClr val="000000">
                    <a:alpha val="43137"/>
                  </a:srgbClr>
                </a:outerShdw>
              </a:effectLst>
            </a:rPr>
            <a:t>jours</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dirty="0">
              <a:effectLst>
                <a:outerShdw blurRad="38100" dist="38100" dir="2700000" algn="tl">
                  <a:srgbClr val="000000">
                    <a:alpha val="43137"/>
                  </a:srgbClr>
                </a:outerShdw>
              </a:effectLst>
            </a:rPr>
            <a:t>1.260 </a:t>
          </a:r>
          <a:r>
            <a:rPr lang="fr-CH" sz="1800" b="1" noProof="0" dirty="0">
              <a:effectLst>
                <a:outerShdw blurRad="38100" dist="38100" dir="2700000" algn="tl">
                  <a:srgbClr val="000000">
                    <a:alpha val="43137"/>
                  </a:srgbClr>
                </a:outerShdw>
              </a:effectLst>
            </a:rPr>
            <a:t>jours</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s-ES" dirty="0">
              <a:effectLst>
                <a:outerShdw blurRad="38100" dist="38100" dir="2700000" algn="tl">
                  <a:srgbClr val="000000">
                    <a:alpha val="43137"/>
                  </a:srgbClr>
                </a:outerShdw>
              </a:effectLst>
            </a:rPr>
            <a:t>Année 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dirty="0">
              <a:effectLst>
                <a:outerShdw blurRad="38100" dist="38100" dir="2700000" algn="tl">
                  <a:srgbClr val="000000">
                    <a:alpha val="43137"/>
                  </a:srgbClr>
                </a:outerShdw>
              </a:effectLst>
            </a:rPr>
            <a:t>Année 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lgn="ctr">
            <a:buNone/>
          </a:pPr>
          <a:r>
            <a:rPr lang="fr-CH" sz="1800" b="1" dirty="0">
              <a:solidFill>
                <a:schemeClr val="bg2">
                  <a:lumMod val="50000"/>
                </a:schemeClr>
              </a:solidFill>
            </a:rPr>
            <a:t>L'Eglise romaine acquiert un pouvoir politique après la défaite de trois tribus</a:t>
          </a:r>
          <a:r>
            <a:rPr lang="fr-CH" sz="1800" b="1" dirty="0"/>
            <a:t> adeptes de l'arianisme : </a:t>
          </a:r>
          <a:br>
            <a:rPr lang="fr-CH" sz="1800" b="1" dirty="0"/>
          </a:br>
          <a:r>
            <a:rPr lang="fr-CH" sz="1800" b="1" dirty="0">
              <a:solidFill>
                <a:schemeClr val="bg2">
                  <a:lumMod val="50000"/>
                </a:schemeClr>
              </a:solidFill>
            </a:rPr>
            <a:t>les Hérules, les Vandales et les Ostrogoths.</a:t>
          </a:r>
          <a:endParaRPr lang="es-ES" sz="1800" dirty="0">
            <a:solidFill>
              <a:schemeClr val="bg2">
                <a:lumMod val="50000"/>
              </a:schemeClr>
            </a:solidFill>
          </a:endParaRPr>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lgn="ctr">
            <a:buNone/>
          </a:pPr>
          <a:r>
            <a:rPr lang="fr-CH" sz="1800" b="1" dirty="0">
              <a:solidFill>
                <a:schemeClr val="bg2">
                  <a:lumMod val="50000"/>
                </a:schemeClr>
              </a:solidFill>
            </a:rPr>
            <a:t>Le général français Berthier, </a:t>
          </a:r>
          <a:br>
            <a:rPr lang="fr-CH" sz="1800" b="1" dirty="0">
              <a:solidFill>
                <a:schemeClr val="bg2">
                  <a:lumMod val="50000"/>
                </a:schemeClr>
              </a:solidFill>
            </a:rPr>
          </a:br>
          <a:r>
            <a:rPr lang="fr-CH" sz="1800" b="1" dirty="0"/>
            <a:t>sous les ordres </a:t>
          </a:r>
          <a:br>
            <a:rPr lang="fr-CH" sz="1800" b="1" dirty="0"/>
          </a:br>
          <a:r>
            <a:rPr lang="fr-CH" sz="1800" b="1" dirty="0"/>
            <a:t>de Napoléon, </a:t>
          </a:r>
          <a:br>
            <a:rPr lang="fr-CH" sz="1800" b="1" dirty="0"/>
          </a:br>
          <a:r>
            <a:rPr lang="fr-CH" sz="1800" b="1" dirty="0">
              <a:solidFill>
                <a:schemeClr val="bg2">
                  <a:lumMod val="50000"/>
                </a:schemeClr>
              </a:solidFill>
            </a:rPr>
            <a:t>fait prisonnier le pape, mettant fin </a:t>
          </a:r>
          <a:br>
            <a:rPr lang="fr-CH" sz="1800" b="1" dirty="0">
              <a:solidFill>
                <a:schemeClr val="bg2">
                  <a:lumMod val="50000"/>
                </a:schemeClr>
              </a:solidFill>
            </a:rPr>
          </a:br>
          <a:r>
            <a:rPr lang="fr-CH" sz="1800" b="1" dirty="0">
              <a:solidFill>
                <a:schemeClr val="bg2">
                  <a:lumMod val="50000"/>
                </a:schemeClr>
              </a:solidFill>
            </a:rPr>
            <a:t>à la suprématie </a:t>
          </a:r>
          <a:br>
            <a:rPr lang="fr-CH" sz="1800" b="1" dirty="0">
              <a:solidFill>
                <a:schemeClr val="bg2">
                  <a:lumMod val="50000"/>
                </a:schemeClr>
              </a:solidFill>
            </a:rPr>
          </a:br>
          <a:r>
            <a:rPr lang="fr-CH" sz="1800" b="1" dirty="0">
              <a:solidFill>
                <a:schemeClr val="bg2">
                  <a:lumMod val="50000"/>
                </a:schemeClr>
              </a:solidFill>
            </a:rPr>
            <a:t>de l'Eglise romaine.</a:t>
          </a:r>
          <a:endParaRPr lang="es-ES" sz="1800" dirty="0">
            <a:solidFill>
              <a:schemeClr val="bg2">
                <a:lumMod val="50000"/>
              </a:schemeClr>
            </a:solidFill>
          </a:endParaRPr>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fr-CH" sz="1800" b="1" dirty="0"/>
            <a:t>Ils ont été les premiers à disposer </a:t>
          </a:r>
          <a:br>
            <a:rPr lang="fr-CH" sz="1800" b="1" dirty="0"/>
          </a:br>
          <a:r>
            <a:rPr lang="fr-CH" sz="1800" b="1" dirty="0"/>
            <a:t>de la Bible dans leur propre langue (jusqu'alors, elle n'était disponible </a:t>
          </a:r>
          <a:br>
            <a:rPr lang="fr-CH" sz="1800" b="1" dirty="0"/>
          </a:br>
          <a:r>
            <a:rPr lang="fr-CH" sz="1800" b="1" dirty="0"/>
            <a:t>qu'en latin, en grec ou en hébreu).</a:t>
          </a:r>
          <a:endParaRPr lang="es-ES" sz="1800" b="1" dirty="0"/>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fr-CH" sz="1800" b="1" dirty="0"/>
            <a:t>Comme il s'agissait d'un livre interdit, ils l'ont copié dans des grottes, se cachant des papistes qui les assiégeaient.</a:t>
          </a:r>
          <a:endParaRPr lang="es-ES" sz="1800" b="1" dirty="0"/>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br>
            <a:rPr lang="fr-CH" sz="1800" b="1" dirty="0"/>
          </a:br>
          <a:r>
            <a:rPr lang="fr-CH" sz="1800" b="1" dirty="0"/>
            <a:t>Ils avaient toujours avec eux des passages de la Bible qu'ils partageaient avec d'autres au moment opportun,</a:t>
          </a:r>
          <a:br>
            <a:rPr lang="fr-CH" sz="1800" b="1" dirty="0"/>
          </a:br>
          <a:r>
            <a:rPr lang="fr-CH" sz="1800" b="1" dirty="0"/>
            <a:t>leur donnant de l'espoir et de l'encouragement dans le Seigneur.</a:t>
          </a:r>
        </a:p>
        <a:p>
          <a:endParaRPr lang="es-ES" sz="1800" b="1" dirty="0"/>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fr-CH" sz="1800" b="1" dirty="0"/>
            <a:t>Ils ont préservé pendant des siècles les vérités bibliques qu'ils connaissaient. </a:t>
          </a:r>
          <a:br>
            <a:rPr lang="fr-CH" sz="1800" b="1" dirty="0"/>
          </a:br>
          <a:r>
            <a:rPr lang="fr-CH" sz="1800" b="1" dirty="0"/>
            <a:t>Ils étaient connus pour leur fidélité et leur dévouement.</a:t>
          </a:r>
          <a:endParaRPr lang="es-ES" sz="1800" b="1" dirty="0"/>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fr-CH" sz="1800" b="1" dirty="0"/>
            <a:t>Des villages entiers ont été convertis </a:t>
          </a:r>
          <a:br>
            <a:rPr lang="fr-CH" sz="1800" b="1" dirty="0"/>
          </a:br>
          <a:r>
            <a:rPr lang="fr-CH" sz="1800" b="1" dirty="0"/>
            <a:t>tant dans le sud de la France que dans</a:t>
          </a:r>
          <a:br>
            <a:rPr lang="fr-CH" sz="1800" b="1" dirty="0"/>
          </a:br>
          <a:r>
            <a:rPr lang="fr-CH" sz="1800" b="1" dirty="0"/>
            <a:t>le nord de l'Italie, dans le Piémont.</a:t>
          </a:r>
        </a:p>
        <a:p>
          <a:endParaRPr lang="es-ES" sz="1800" b="1" dirty="0"/>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r>
            <a:rPr lang="fr-CH" sz="1900" b="1" dirty="0"/>
            <a:t>La plupart de ces villages ont été </a:t>
          </a:r>
          <a:br>
            <a:rPr lang="fr-CH" sz="1900" b="1" dirty="0"/>
          </a:br>
          <a:r>
            <a:rPr lang="fr-CH" sz="1900" b="1" dirty="0"/>
            <a:t>rasés par la papauté et leurs </a:t>
          </a:r>
          <a:br>
            <a:rPr lang="fr-CH" sz="1900" b="1" dirty="0"/>
          </a:br>
          <a:r>
            <a:rPr lang="fr-CH" sz="1900" b="1" dirty="0"/>
            <a:t>habitants massacrés.</a:t>
          </a:r>
          <a:endParaRPr lang="es-ES" sz="1900" b="1" dirty="0"/>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09986" custScaleY="73882" custLinFactNeighborX="-10751" custLinFactNeighborY="-265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05321" custScaleY="59621" custLinFactNeighborX="11627" custLinFactNeighborY="-178"/>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07871" custScaleY="49695" custLinFactNeighborX="-59780" custLinFactNeighborY="-22581"/>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88983" custScaleY="73278" custLinFactNeighborX="7690" custLinFactNeighborY="10790"/>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19728" custScaleY="55694" custLinFactNeighborX="-53700" custLinFactNeighborY="-2026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90001" custScaleY="59252" custLinFactNeighborX="1846" custLinFactNeighborY="985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fr-CH" sz="1800" b="1" dirty="0"/>
            <a:t>Jan Hus </a:t>
          </a:r>
          <a:br>
            <a:rPr lang="fr-CH" sz="1800" b="1" dirty="0"/>
          </a:br>
          <a:r>
            <a:rPr lang="es-ES"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fr-CH" sz="1800" b="1" dirty="0"/>
            <a:t>Jérôme</a:t>
          </a:r>
          <a:br>
            <a:rPr lang="fr-CH" sz="1800" b="1" dirty="0"/>
          </a:br>
          <a:r>
            <a:rPr lang="es-ES" sz="1800" b="1" dirty="0"/>
            <a:t> (1360-1416)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srgbClr val="FFFF00"/>
              </a:solidFill>
              <a:effectLst/>
            </a:rPr>
            <a:t>La période de persécution est annoncée de trois manières différentes</a:t>
          </a:r>
          <a:endParaRPr lang="es-ES" sz="2000" b="1" kern="1200" dirty="0">
            <a:solidFill>
              <a:srgbClr val="FFFF00"/>
            </a:solidFill>
            <a:effectLst/>
          </a:endParaRP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t>« Un temps, des temps et la moitié d'un temps » </a:t>
          </a:r>
          <a:br>
            <a:rPr lang="fr-CH" sz="2000" b="1" kern="1200" dirty="0"/>
          </a:br>
          <a:r>
            <a:rPr lang="es-ES" sz="2000" b="1" kern="1200" dirty="0"/>
            <a:t>(Daniel 7.25 ; 12.7 ; Apoc.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1.260 </a:t>
          </a:r>
          <a:r>
            <a:rPr lang="fr-CH" sz="2000" b="1" kern="1200" noProof="0" dirty="0"/>
            <a:t>jours</a:t>
          </a:r>
          <a:br>
            <a:rPr lang="es-ES" sz="2000" b="1" kern="1200" dirty="0"/>
          </a:br>
          <a:r>
            <a:rPr lang="es-ES" sz="2000" b="1" kern="1200" dirty="0"/>
            <a:t>(Apocalypse 11.3 ;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42 </a:t>
          </a:r>
          <a:r>
            <a:rPr lang="fr-CH" sz="2000" b="1" kern="1200" noProof="0" dirty="0"/>
            <a:t>mois</a:t>
          </a:r>
          <a:r>
            <a:rPr lang="es-ES" sz="2000" b="1" kern="1200" dirty="0"/>
            <a:t> </a:t>
          </a:r>
          <a:br>
            <a:rPr lang="es-ES" sz="2000" b="1" kern="1200" dirty="0"/>
          </a:br>
          <a:r>
            <a:rPr lang="es-ES" sz="2000" b="1" kern="1200" dirty="0"/>
            <a:t>(Apocalypse 11.2 ;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br>
            <a:rPr lang="es-ES" sz="1800" b="1" kern="1200" dirty="0">
              <a:effectLst>
                <a:outerShdw blurRad="38100" dist="38100" dir="2700000" algn="tl">
                  <a:srgbClr val="000000">
                    <a:alpha val="43137"/>
                  </a:srgbClr>
                </a:outerShdw>
              </a:effectLst>
            </a:rPr>
          </a:br>
          <a:r>
            <a:rPr lang="es-ES" sz="1800" b="1" kern="1200" dirty="0" err="1">
              <a:effectLst>
                <a:outerShdw blurRad="38100" dist="38100" dir="2700000" algn="tl">
                  <a:srgbClr val="000000">
                    <a:alpha val="43137"/>
                  </a:srgbClr>
                </a:outerShdw>
              </a:effectLst>
            </a:rPr>
            <a:t>mois</a:t>
          </a:r>
          <a:endParaRPr lang="es-ES" sz="1800" b="1" kern="1200" dirty="0">
            <a:effectLst>
              <a:outerShdw blurRad="38100" dist="38100" dir="2700000" algn="tl">
                <a:srgbClr val="000000">
                  <a:alpha val="43137"/>
                </a:srgbClr>
              </a:outerShdw>
            </a:effectLst>
          </a:endParaRP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es-ES" sz="1800" b="1" kern="1200" dirty="0" err="1">
              <a:effectLst>
                <a:outerShdw blurRad="38100" dist="38100" dir="2700000" algn="tl">
                  <a:srgbClr val="000000">
                    <a:alpha val="43137"/>
                  </a:srgbClr>
                </a:outerShdw>
              </a:effectLst>
            </a:rPr>
            <a:t>jours</a:t>
          </a:r>
          <a:endParaRPr lang="es-ES" sz="1800" b="1" kern="1200" dirty="0">
            <a:effectLst>
              <a:outerShdw blurRad="38100" dist="38100" dir="2700000" algn="tl">
                <a:srgbClr val="000000">
                  <a:alpha val="43137"/>
                </a:srgbClr>
              </a:outerShdw>
            </a:effectLst>
          </a:endParaRP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515" y="92198"/>
          <a:ext cx="633681" cy="633681"/>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b="1" kern="1200" noProof="0" dirty="0"/>
            <a:t>1 an</a:t>
          </a:r>
        </a:p>
      </dsp:txBody>
      <dsp:txXfrm>
        <a:off x="2515" y="92198"/>
        <a:ext cx="633681" cy="528065"/>
      </dsp:txXfrm>
    </dsp:sp>
    <dsp:sp modelId="{1F3D8E08-9400-4177-8A82-9C989EECC9D0}">
      <dsp:nvSpPr>
        <dsp:cNvPr id="0" name=""/>
        <dsp:cNvSpPr/>
      </dsp:nvSpPr>
      <dsp:spPr>
        <a:xfrm>
          <a:off x="687652" y="225271"/>
          <a:ext cx="367535" cy="367535"/>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36369" y="365816"/>
        <a:ext cx="270101" cy="86445"/>
      </dsp:txXfrm>
    </dsp:sp>
    <dsp:sp modelId="{6DC92BFA-2168-4AC2-BD50-84BE8EA57E4B}">
      <dsp:nvSpPr>
        <dsp:cNvPr id="0" name=""/>
        <dsp:cNvSpPr/>
      </dsp:nvSpPr>
      <dsp:spPr>
        <a:xfrm>
          <a:off x="1106643" y="92198"/>
          <a:ext cx="633681" cy="633681"/>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b="1" kern="1200" noProof="0" dirty="0"/>
            <a:t>2 ans</a:t>
          </a:r>
        </a:p>
      </dsp:txBody>
      <dsp:txXfrm>
        <a:off x="1106643" y="92198"/>
        <a:ext cx="633681" cy="528065"/>
      </dsp:txXfrm>
    </dsp:sp>
    <dsp:sp modelId="{C2F09C63-8D61-4D51-B0EC-A447BB615EAB}">
      <dsp:nvSpPr>
        <dsp:cNvPr id="0" name=""/>
        <dsp:cNvSpPr/>
      </dsp:nvSpPr>
      <dsp:spPr>
        <a:xfrm>
          <a:off x="1791780" y="225271"/>
          <a:ext cx="367535" cy="367535"/>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840497" y="365816"/>
        <a:ext cx="270101" cy="86445"/>
      </dsp:txXfrm>
    </dsp:sp>
    <dsp:sp modelId="{7F30EFEC-07A8-454E-83ED-42670BAB315F}">
      <dsp:nvSpPr>
        <dsp:cNvPr id="0" name=""/>
        <dsp:cNvSpPr/>
      </dsp:nvSpPr>
      <dsp:spPr>
        <a:xfrm>
          <a:off x="2210770" y="92198"/>
          <a:ext cx="835484" cy="633681"/>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½ </a:t>
          </a:r>
          <a:br>
            <a:rPr lang="es-ES" sz="1800" b="1" kern="1200" dirty="0"/>
          </a:br>
          <a:r>
            <a:rPr lang="es-ES" sz="1800" b="1" kern="1200" dirty="0"/>
            <a:t>année</a:t>
          </a:r>
        </a:p>
      </dsp:txBody>
      <dsp:txXfrm>
        <a:off x="2210770" y="92198"/>
        <a:ext cx="835484" cy="528065"/>
      </dsp:txXfrm>
    </dsp:sp>
    <dsp:sp modelId="{92A54B3A-4865-4431-BE41-04CF71767210}">
      <dsp:nvSpPr>
        <dsp:cNvPr id="0" name=""/>
        <dsp:cNvSpPr/>
      </dsp:nvSpPr>
      <dsp:spPr>
        <a:xfrm>
          <a:off x="3097709" y="225271"/>
          <a:ext cx="367535" cy="367535"/>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146426" y="300983"/>
        <a:ext cx="270101" cy="216111"/>
      </dsp:txXfrm>
    </dsp:sp>
    <dsp:sp modelId="{6054EE31-C25B-4183-AF55-27F1495AD64A}">
      <dsp:nvSpPr>
        <dsp:cNvPr id="0" name=""/>
        <dsp:cNvSpPr/>
      </dsp:nvSpPr>
      <dsp:spPr>
        <a:xfrm>
          <a:off x="3516700" y="92198"/>
          <a:ext cx="633681" cy="633681"/>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3 ½ </a:t>
          </a:r>
          <a:r>
            <a:rPr lang="fr-CH" sz="1800" b="1" kern="1200" noProof="0" dirty="0"/>
            <a:t>ans</a:t>
          </a:r>
        </a:p>
      </dsp:txBody>
      <dsp:txXfrm>
        <a:off x="3516700" y="92198"/>
        <a:ext cx="633681" cy="528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12 </a:t>
          </a:r>
          <a:r>
            <a:rPr lang="fr-CH" sz="1600" b="1" kern="1200" noProof="0" dirty="0"/>
            <a:t>mois</a:t>
          </a:r>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24 </a:t>
          </a:r>
          <a:r>
            <a:rPr lang="fr-CH" sz="1600" b="1" kern="1200" noProof="0" dirty="0"/>
            <a:t>mois</a:t>
          </a:r>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6 </a:t>
          </a:r>
          <a:br>
            <a:rPr lang="es-ES" sz="1600" b="1" kern="1200" dirty="0"/>
          </a:br>
          <a:r>
            <a:rPr lang="fr-CH" sz="1600" b="1" kern="1200" noProof="0" dirty="0"/>
            <a:t>mois</a:t>
          </a:r>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4" y="75976"/>
          <a:ext cx="666126" cy="66612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42 </a:t>
          </a:r>
          <a:r>
            <a:rPr lang="fr-CH" sz="1600" b="1" kern="1200" noProof="0" dirty="0"/>
            <a:t>mois</a:t>
          </a:r>
        </a:p>
      </dsp:txBody>
      <dsp:txXfrm>
        <a:off x="3484374" y="75976"/>
        <a:ext cx="666126" cy="555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a:t>
          </a:r>
          <a:br>
            <a:rPr lang="es-ES" sz="1800" b="1" kern="1200" dirty="0">
              <a:effectLst>
                <a:outerShdw blurRad="38100" dist="38100" dir="2700000" algn="tl">
                  <a:srgbClr val="000000">
                    <a:alpha val="43137"/>
                  </a:srgbClr>
                </a:outerShdw>
              </a:effectLst>
            </a:rPr>
          </a:br>
          <a:r>
            <a:rPr lang="fr-CH" sz="1800" b="1" kern="1200" noProof="0" dirty="0">
              <a:effectLst>
                <a:outerShdw blurRad="38100" dist="38100" dir="2700000" algn="tl">
                  <a:srgbClr val="000000">
                    <a:alpha val="43137"/>
                  </a:srgbClr>
                </a:outerShdw>
              </a:effectLst>
            </a:rPr>
            <a:t>mois</a:t>
          </a: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30</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 </a:t>
          </a:r>
          <a:r>
            <a:rPr lang="fr-CH" sz="1800" b="1" kern="1200" noProof="0" dirty="0">
              <a:effectLst>
                <a:outerShdw blurRad="38100" dist="38100" dir="2700000" algn="tl">
                  <a:srgbClr val="000000">
                    <a:alpha val="43137"/>
                  </a:srgbClr>
                </a:outerShdw>
              </a:effectLst>
            </a:rPr>
            <a:t>jours</a:t>
          </a: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1.260 </a:t>
          </a:r>
          <a:r>
            <a:rPr lang="fr-CH" sz="1800" b="1" kern="1200" noProof="0" dirty="0">
              <a:effectLst>
                <a:outerShdw blurRad="38100" dist="38100" dir="2700000" algn="tl">
                  <a:srgbClr val="000000">
                    <a:alpha val="43137"/>
                  </a:srgbClr>
                </a:outerShdw>
              </a:effectLst>
            </a:rPr>
            <a:t>jours</a:t>
          </a: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ctr" defTabSz="800100">
            <a:lnSpc>
              <a:spcPct val="90000"/>
            </a:lnSpc>
            <a:spcBef>
              <a:spcPct val="0"/>
            </a:spcBef>
            <a:spcAft>
              <a:spcPct val="15000"/>
            </a:spcAft>
            <a:buNone/>
          </a:pPr>
          <a:r>
            <a:rPr lang="fr-CH" sz="1800" b="1" kern="1200" dirty="0">
              <a:solidFill>
                <a:schemeClr val="bg2">
                  <a:lumMod val="50000"/>
                </a:schemeClr>
              </a:solidFill>
            </a:rPr>
            <a:t>L'Eglise romaine acquiert un pouvoir politique après la défaite de trois tribus</a:t>
          </a:r>
          <a:r>
            <a:rPr lang="fr-CH" sz="1800" b="1" kern="1200" dirty="0"/>
            <a:t> adeptes de l'arianisme : </a:t>
          </a:r>
          <a:br>
            <a:rPr lang="fr-CH" sz="1800" b="1" kern="1200" dirty="0"/>
          </a:br>
          <a:r>
            <a:rPr lang="fr-CH" sz="1800" b="1" kern="1200" dirty="0">
              <a:solidFill>
                <a:schemeClr val="bg2">
                  <a:lumMod val="50000"/>
                </a:schemeClr>
              </a:solidFill>
            </a:rPr>
            <a:t>les Hérules, les Vandales et les Ostrogoths.</a:t>
          </a:r>
          <a:endParaRPr lang="es-ES" sz="1800" kern="1200" dirty="0">
            <a:solidFill>
              <a:schemeClr val="bg2">
                <a:lumMod val="50000"/>
              </a:schemeClr>
            </a:solidFill>
          </a:endParaRPr>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Année 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ctr" defTabSz="800100">
            <a:lnSpc>
              <a:spcPct val="90000"/>
            </a:lnSpc>
            <a:spcBef>
              <a:spcPct val="0"/>
            </a:spcBef>
            <a:spcAft>
              <a:spcPct val="15000"/>
            </a:spcAft>
            <a:buNone/>
          </a:pPr>
          <a:r>
            <a:rPr lang="fr-CH" sz="1800" b="1" kern="1200" dirty="0">
              <a:solidFill>
                <a:schemeClr val="bg2">
                  <a:lumMod val="50000"/>
                </a:schemeClr>
              </a:solidFill>
            </a:rPr>
            <a:t>Le général français Berthier, </a:t>
          </a:r>
          <a:br>
            <a:rPr lang="fr-CH" sz="1800" b="1" kern="1200" dirty="0">
              <a:solidFill>
                <a:schemeClr val="bg2">
                  <a:lumMod val="50000"/>
                </a:schemeClr>
              </a:solidFill>
            </a:rPr>
          </a:br>
          <a:r>
            <a:rPr lang="fr-CH" sz="1800" b="1" kern="1200" dirty="0"/>
            <a:t>sous les ordres </a:t>
          </a:r>
          <a:br>
            <a:rPr lang="fr-CH" sz="1800" b="1" kern="1200" dirty="0"/>
          </a:br>
          <a:r>
            <a:rPr lang="fr-CH" sz="1800" b="1" kern="1200" dirty="0"/>
            <a:t>de Napoléon, </a:t>
          </a:r>
          <a:br>
            <a:rPr lang="fr-CH" sz="1800" b="1" kern="1200" dirty="0"/>
          </a:br>
          <a:r>
            <a:rPr lang="fr-CH" sz="1800" b="1" kern="1200" dirty="0">
              <a:solidFill>
                <a:schemeClr val="bg2">
                  <a:lumMod val="50000"/>
                </a:schemeClr>
              </a:solidFill>
            </a:rPr>
            <a:t>fait prisonnier le pape, mettant fin </a:t>
          </a:r>
          <a:br>
            <a:rPr lang="fr-CH" sz="1800" b="1" kern="1200" dirty="0">
              <a:solidFill>
                <a:schemeClr val="bg2">
                  <a:lumMod val="50000"/>
                </a:schemeClr>
              </a:solidFill>
            </a:rPr>
          </a:br>
          <a:r>
            <a:rPr lang="fr-CH" sz="1800" b="1" kern="1200" dirty="0">
              <a:solidFill>
                <a:schemeClr val="bg2">
                  <a:lumMod val="50000"/>
                </a:schemeClr>
              </a:solidFill>
            </a:rPr>
            <a:t>à la suprématie </a:t>
          </a:r>
          <a:br>
            <a:rPr lang="fr-CH" sz="1800" b="1" kern="1200" dirty="0">
              <a:solidFill>
                <a:schemeClr val="bg2">
                  <a:lumMod val="50000"/>
                </a:schemeClr>
              </a:solidFill>
            </a:rPr>
          </a:br>
          <a:r>
            <a:rPr lang="fr-CH" sz="1800" b="1" kern="1200" dirty="0">
              <a:solidFill>
                <a:schemeClr val="bg2">
                  <a:lumMod val="50000"/>
                </a:schemeClr>
              </a:solidFill>
            </a:rPr>
            <a:t>de l'Eglise romaine.</a:t>
          </a:r>
          <a:endParaRPr lang="es-ES" sz="1800" kern="1200" dirty="0">
            <a:solidFill>
              <a:schemeClr val="bg2">
                <a:lumMod val="50000"/>
              </a:schemeClr>
            </a:solidFill>
          </a:endParaRPr>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s-ES" sz="2100" kern="1200" dirty="0">
              <a:effectLst>
                <a:outerShdw blurRad="38100" dist="38100" dir="2700000" algn="tl">
                  <a:srgbClr val="000000">
                    <a:alpha val="43137"/>
                  </a:srgbClr>
                </a:outerShdw>
              </a:effectLst>
            </a:rPr>
            <a:t>Année 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342647" y="92156"/>
          <a:ext cx="5549286" cy="1734151"/>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Ils ont été les premiers à disposer </a:t>
          </a:r>
          <a:br>
            <a:rPr lang="fr-CH" sz="1800" b="1" kern="1200" dirty="0"/>
          </a:br>
          <a:r>
            <a:rPr lang="fr-CH" sz="1800" b="1" kern="1200" dirty="0"/>
            <a:t>de la Bible dans leur propre langue (jusqu'alors, elle n'était disponible </a:t>
          </a:r>
          <a:br>
            <a:rPr lang="fr-CH" sz="1800" b="1" kern="1200" dirty="0"/>
          </a:br>
          <a:r>
            <a:rPr lang="fr-CH" sz="1800" b="1" kern="1200" dirty="0"/>
            <a:t>qu'en latin, en grec ou en hébreu).</a:t>
          </a:r>
          <a:endParaRPr lang="es-ES" sz="1800" b="1" kern="1200" dirty="0"/>
        </a:p>
      </dsp:txBody>
      <dsp:txXfrm>
        <a:off x="342647" y="92156"/>
        <a:ext cx="5549286" cy="1734151"/>
      </dsp:txXfrm>
    </dsp:sp>
    <dsp:sp modelId="{4923F7D4-3590-4288-B796-26B6CAB1FEF8}">
      <dsp:nvSpPr>
        <dsp:cNvPr id="0" name=""/>
        <dsp:cNvSpPr/>
      </dsp:nvSpPr>
      <dsp:spPr>
        <a:xfrm>
          <a:off x="0" y="31073"/>
          <a:ext cx="1335127" cy="1345287"/>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6506189" y="85805"/>
          <a:ext cx="5549286" cy="1734151"/>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Comme il s'agissait d'un livre interdit, ils l'ont copié dans des grottes, se cachant des papistes qui les assiégeaient.</a:t>
          </a:r>
          <a:endParaRPr lang="es-ES" sz="1800" b="1" kern="1200" dirty="0"/>
        </a:p>
      </dsp:txBody>
      <dsp:txXfrm>
        <a:off x="6506189" y="85805"/>
        <a:ext cx="5549286" cy="1734151"/>
      </dsp:txXfrm>
    </dsp:sp>
    <dsp:sp modelId="{3477903D-13F5-4CEF-AE4E-BB166B32BE3B}">
      <dsp:nvSpPr>
        <dsp:cNvPr id="0" name=""/>
        <dsp:cNvSpPr/>
      </dsp:nvSpPr>
      <dsp:spPr>
        <a:xfrm>
          <a:off x="6321566" y="199697"/>
          <a:ext cx="1278498" cy="1085614"/>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385810" y="2028374"/>
          <a:ext cx="5549286" cy="1734151"/>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68580" rIns="68580" bIns="68580" numCol="1" spcCol="1270" anchor="ctr" anchorCtr="0">
          <a:noAutofit/>
        </a:bodyPr>
        <a:lstStyle/>
        <a:p>
          <a:pPr marL="0" lvl="0" indent="0" algn="l" defTabSz="800100">
            <a:lnSpc>
              <a:spcPct val="90000"/>
            </a:lnSpc>
            <a:spcBef>
              <a:spcPct val="0"/>
            </a:spcBef>
            <a:spcAft>
              <a:spcPct val="35000"/>
            </a:spcAft>
            <a:buNone/>
          </a:pPr>
          <a:br>
            <a:rPr lang="fr-CH" sz="1800" b="1" kern="1200" dirty="0"/>
          </a:br>
          <a:r>
            <a:rPr lang="fr-CH" sz="1800" b="1" kern="1200" dirty="0"/>
            <a:t>Ils avaient toujours avec eux des passages de la Bible qu'ils partageaient avec d'autres au moment opportun,</a:t>
          </a:r>
          <a:br>
            <a:rPr lang="fr-CH" sz="1800" b="1" kern="1200" dirty="0"/>
          </a:br>
          <a:r>
            <a:rPr lang="fr-CH" sz="1800" b="1" kern="1200" dirty="0"/>
            <a:t>leur donnant de l'espoir et de l'encouragement dans le Seigneur.</a:t>
          </a:r>
        </a:p>
        <a:p>
          <a:pPr marL="0" lvl="0" indent="0" algn="l" defTabSz="800100">
            <a:lnSpc>
              <a:spcPct val="90000"/>
            </a:lnSpc>
            <a:spcBef>
              <a:spcPct val="0"/>
            </a:spcBef>
            <a:spcAft>
              <a:spcPct val="35000"/>
            </a:spcAft>
            <a:buNone/>
          </a:pPr>
          <a:endParaRPr lang="es-ES" sz="1800" b="1" kern="1200" dirty="0"/>
        </a:p>
      </dsp:txBody>
      <dsp:txXfrm>
        <a:off x="385810" y="2028374"/>
        <a:ext cx="5549286" cy="1734151"/>
      </dsp:txXfrm>
    </dsp:sp>
    <dsp:sp modelId="{541660C6-71BB-4050-8255-995E064834BE}">
      <dsp:nvSpPr>
        <dsp:cNvPr id="0" name=""/>
        <dsp:cNvSpPr/>
      </dsp:nvSpPr>
      <dsp:spPr>
        <a:xfrm>
          <a:off x="0" y="1824709"/>
          <a:ext cx="1309452" cy="90487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6506189" y="2031976"/>
          <a:ext cx="5549286" cy="1734151"/>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Ils ont préservé pendant des siècles les vérités bibliques qu'ils connaissaient. </a:t>
          </a:r>
          <a:br>
            <a:rPr lang="fr-CH" sz="1800" b="1" kern="1200" dirty="0"/>
          </a:br>
          <a:r>
            <a:rPr lang="fr-CH" sz="1800" b="1" kern="1200" dirty="0"/>
            <a:t>Ils étaient connus pour leur fidélité et leur dévouement.</a:t>
          </a:r>
          <a:endParaRPr lang="es-ES" sz="1800" b="1" kern="1200" dirty="0"/>
        </a:p>
      </dsp:txBody>
      <dsp:txXfrm>
        <a:off x="6506189" y="2031976"/>
        <a:ext cx="5549286" cy="1734151"/>
      </dsp:txXfrm>
    </dsp:sp>
    <dsp:sp modelId="{FADC9253-F1B6-4316-B103-BE06CEE714D2}">
      <dsp:nvSpPr>
        <dsp:cNvPr id="0" name=""/>
        <dsp:cNvSpPr/>
      </dsp:nvSpPr>
      <dsp:spPr>
        <a:xfrm>
          <a:off x="6316938" y="2221243"/>
          <a:ext cx="1080170" cy="133428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418704" y="3964592"/>
          <a:ext cx="5549286" cy="1734151"/>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dirty="0"/>
            <a:t>Des villages entiers ont été convertis </a:t>
          </a:r>
          <a:br>
            <a:rPr lang="fr-CH" sz="1800" b="1" kern="1200" dirty="0"/>
          </a:br>
          <a:r>
            <a:rPr lang="fr-CH" sz="1800" b="1" kern="1200" dirty="0"/>
            <a:t>tant dans le sud de la France que dans</a:t>
          </a:r>
          <a:br>
            <a:rPr lang="fr-CH" sz="1800" b="1" kern="1200" dirty="0"/>
          </a:br>
          <a:r>
            <a:rPr lang="fr-CH" sz="1800" b="1" kern="1200" dirty="0"/>
            <a:t>le nord de l'Italie, dans le Piémont.</a:t>
          </a:r>
        </a:p>
        <a:p>
          <a:pPr marL="0" lvl="0" indent="0" algn="l" defTabSz="800100">
            <a:lnSpc>
              <a:spcPct val="90000"/>
            </a:lnSpc>
            <a:spcBef>
              <a:spcPct val="0"/>
            </a:spcBef>
            <a:spcAft>
              <a:spcPct val="35000"/>
            </a:spcAft>
            <a:buNone/>
          </a:pPr>
          <a:endParaRPr lang="es-ES" sz="1800" b="1" kern="1200" dirty="0"/>
        </a:p>
      </dsp:txBody>
      <dsp:txXfrm>
        <a:off x="418704" y="3964592"/>
        <a:ext cx="5549286" cy="1734151"/>
      </dsp:txXfrm>
    </dsp:sp>
    <dsp:sp modelId="{F6BCC3B9-42FB-44F4-82DE-4DF0D0332DCA}">
      <dsp:nvSpPr>
        <dsp:cNvPr id="0" name=""/>
        <dsp:cNvSpPr/>
      </dsp:nvSpPr>
      <dsp:spPr>
        <a:xfrm>
          <a:off x="0" y="3748481"/>
          <a:ext cx="1453385" cy="101410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6506189" y="3964592"/>
          <a:ext cx="5549286" cy="1734151"/>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4599" tIns="72390" rIns="72390" bIns="72390" numCol="1" spcCol="1270" anchor="ctr" anchorCtr="0">
          <a:noAutofit/>
        </a:bodyPr>
        <a:lstStyle/>
        <a:p>
          <a:pPr marL="0" lvl="0" indent="0" algn="l" defTabSz="844550">
            <a:lnSpc>
              <a:spcPct val="90000"/>
            </a:lnSpc>
            <a:spcBef>
              <a:spcPct val="0"/>
            </a:spcBef>
            <a:spcAft>
              <a:spcPct val="35000"/>
            </a:spcAft>
            <a:buNone/>
          </a:pPr>
          <a:r>
            <a:rPr lang="fr-CH" sz="1900" b="1" kern="1200" dirty="0"/>
            <a:t>La plupart de ces villages ont été </a:t>
          </a:r>
          <a:br>
            <a:rPr lang="fr-CH" sz="1900" b="1" kern="1200" dirty="0"/>
          </a:br>
          <a:r>
            <a:rPr lang="fr-CH" sz="1900" b="1" kern="1200" dirty="0"/>
            <a:t>rasés par la papauté et leurs </a:t>
          </a:r>
          <a:br>
            <a:rPr lang="fr-CH" sz="1900" b="1" kern="1200" dirty="0"/>
          </a:br>
          <a:r>
            <a:rPr lang="fr-CH" sz="1900" b="1" kern="1200" dirty="0"/>
            <a:t>habitants massacrés.</a:t>
          </a:r>
          <a:endParaRPr lang="es-ES" sz="1900" b="1" kern="1200" dirty="0"/>
        </a:p>
      </dsp:txBody>
      <dsp:txXfrm>
        <a:off x="6506189" y="3964592"/>
        <a:ext cx="5549286" cy="1734151"/>
      </dsp:txXfrm>
    </dsp:sp>
    <dsp:sp modelId="{00B13436-052F-4D97-904C-2583FFF8BF3A}">
      <dsp:nvSpPr>
        <dsp:cNvPr id="0" name=""/>
        <dsp:cNvSpPr/>
      </dsp:nvSpPr>
      <dsp:spPr>
        <a:xfrm>
          <a:off x="6278891" y="4264603"/>
          <a:ext cx="1092527" cy="1078895"/>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t>Jan Hus </a:t>
          </a:r>
          <a:br>
            <a:rPr lang="fr-CH" sz="1800" b="1" kern="1200" dirty="0"/>
          </a:br>
          <a:r>
            <a:rPr lang="es-ES"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t>Jérôme</a:t>
          </a:r>
          <a:br>
            <a:rPr lang="fr-CH" sz="1800" b="1" kern="1200" dirty="0"/>
          </a:br>
          <a:r>
            <a:rPr lang="es-ES" sz="1800" b="1" kern="1200" dirty="0"/>
            <a:t> (1360-1416)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Tyndale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23/04/2024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5</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10</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14</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3127239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3128861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197521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4156113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8" name="Footer Placeholder 7"/>
          <p:cNvSpPr>
            <a:spLocks noGrp="1"/>
          </p:cNvSpPr>
          <p:nvPr>
            <p:ph type="ftr" sz="quarter" idx="11"/>
          </p:nvPr>
        </p:nvSpPr>
        <p:spPr/>
        <p:txBody>
          <a:bodyPr/>
          <a:lstStyle/>
          <a:p>
            <a:endParaRPr lang="fr-CH" dirty="0"/>
          </a:p>
        </p:txBody>
      </p:sp>
      <p:sp>
        <p:nvSpPr>
          <p:cNvPr id="9" name="Slide Number Placeholder 8"/>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3851396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4" name="Footer Placeholder 3"/>
          <p:cNvSpPr>
            <a:spLocks noGrp="1"/>
          </p:cNvSpPr>
          <p:nvPr>
            <p:ph type="ftr" sz="quarter" idx="11"/>
          </p:nvPr>
        </p:nvSpPr>
        <p:spPr/>
        <p:txBody>
          <a:bodyPr/>
          <a:lstStyle/>
          <a:p>
            <a:endParaRPr lang="fr-CH" dirty="0"/>
          </a:p>
        </p:txBody>
      </p:sp>
      <p:sp>
        <p:nvSpPr>
          <p:cNvPr id="5" name="Slide Number Placeholder 4"/>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661820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3" name="Footer Placeholder 2"/>
          <p:cNvSpPr>
            <a:spLocks noGrp="1"/>
          </p:cNvSpPr>
          <p:nvPr>
            <p:ph type="ftr" sz="quarter" idx="11"/>
          </p:nvPr>
        </p:nvSpPr>
        <p:spPr/>
        <p:txBody>
          <a:bodyPr/>
          <a:lstStyle/>
          <a:p>
            <a:endParaRPr lang="fr-CH" dirty="0"/>
          </a:p>
        </p:txBody>
      </p:sp>
      <p:sp>
        <p:nvSpPr>
          <p:cNvPr id="4" name="Slide Number Placeholder 3"/>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349481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3304305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6" name="Footer Placeholder 5"/>
          <p:cNvSpPr>
            <a:spLocks noGrp="1"/>
          </p:cNvSpPr>
          <p:nvPr>
            <p:ph type="ftr" sz="quarter" idx="11"/>
          </p:nvPr>
        </p:nvSpPr>
        <p:spPr/>
        <p:txBody>
          <a:bodyPr/>
          <a:lstStyle/>
          <a:p>
            <a:endParaRPr lang="fr-CH" dirty="0"/>
          </a:p>
        </p:txBody>
      </p:sp>
      <p:sp>
        <p:nvSpPr>
          <p:cNvPr id="7" name="Slide Number Placeholder 6"/>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299045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194033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C4CE39-E310-487A-9ACD-4C6BA5275073}" type="datetimeFigureOut">
              <a:rPr lang="fr-CH" smtClean="0"/>
              <a:pPr/>
              <a:t>23.04.2024</a:t>
            </a:fld>
            <a:endParaRPr lang="fr-CH" dirty="0"/>
          </a:p>
        </p:txBody>
      </p:sp>
      <p:sp>
        <p:nvSpPr>
          <p:cNvPr id="5" name="Footer Placeholder 4"/>
          <p:cNvSpPr>
            <a:spLocks noGrp="1"/>
          </p:cNvSpPr>
          <p:nvPr>
            <p:ph type="ftr" sz="quarter" idx="11"/>
          </p:nvPr>
        </p:nvSpPr>
        <p:spPr/>
        <p:txBody>
          <a:bodyPr/>
          <a:lstStyle/>
          <a:p>
            <a:endParaRPr lang="fr-CH" dirty="0"/>
          </a:p>
        </p:txBody>
      </p:sp>
      <p:sp>
        <p:nvSpPr>
          <p:cNvPr id="6" name="Slide Number Placeholder 5"/>
          <p:cNvSpPr>
            <a:spLocks noGrp="1"/>
          </p:cNvSpPr>
          <p:nvPr>
            <p:ph type="sldNum" sz="quarter" idx="12"/>
          </p:nvPr>
        </p:nvSpPr>
        <p:spPr/>
        <p:txBody>
          <a:bodyPr/>
          <a:lstStyle/>
          <a:p>
            <a:fld id="{A0588863-B055-4820-B39A-06A28DBDDFAF}" type="slidenum">
              <a:rPr lang="fr-CH" smtClean="0"/>
              <a:pPr/>
              <a:t>‹Nº›</a:t>
            </a:fld>
            <a:endParaRPr lang="fr-CH" dirty="0"/>
          </a:p>
        </p:txBody>
      </p:sp>
    </p:spTree>
    <p:extLst>
      <p:ext uri="{BB962C8B-B14F-4D97-AF65-F5344CB8AC3E}">
        <p14:creationId xmlns:p14="http://schemas.microsoft.com/office/powerpoint/2010/main" val="209923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23/04/2024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23/04/2024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23/04/2024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C806E-66C9-4233-A26A-4D9A23BA3129}" type="datetimeFigureOut">
              <a:rPr lang="fr-CH" smtClean="0">
                <a:solidFill>
                  <a:prstClr val="black">
                    <a:tint val="75000"/>
                  </a:prstClr>
                </a:solidFill>
              </a:rPr>
              <a:pPr/>
              <a:t>23.04.2024</a:t>
            </a:fld>
            <a:endParaRPr lang="fr-CH"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571D8-56BF-456D-B353-8FD749DD9F4B}" type="slidenum">
              <a:rPr lang="fr-CH" smtClean="0">
                <a:solidFill>
                  <a:prstClr val="black">
                    <a:tint val="75000"/>
                  </a:prstClr>
                </a:solidFill>
              </a:rPr>
              <a:pPr/>
              <a:t>‹Nº›</a:t>
            </a:fld>
            <a:endParaRPr lang="fr-CH" dirty="0">
              <a:solidFill>
                <a:prstClr val="black">
                  <a:tint val="75000"/>
                </a:prstClr>
              </a:solidFill>
            </a:endParaRPr>
          </a:p>
        </p:txBody>
      </p:sp>
    </p:spTree>
    <p:extLst>
      <p:ext uri="{BB962C8B-B14F-4D97-AF65-F5344CB8AC3E}">
        <p14:creationId xmlns:p14="http://schemas.microsoft.com/office/powerpoint/2010/main" val="1367204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gif"/><Relationship Id="rId5" Type="http://schemas.microsoft.com/office/2007/relationships/hdphoto" Target="../media/hdphoto4.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15.jp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rgbClr val="4B94FF"/>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pic>
        <p:nvPicPr>
          <p:cNvPr id="2" name="Imagen 2" descr="Imagen que contiene montaña, pasto, exterior, tabla&#10;&#10;Descripción generada automáticamente">
            <a:extLst>
              <a:ext uri="{FF2B5EF4-FFF2-40B4-BE49-F238E27FC236}">
                <a16:creationId xmlns:a16="http://schemas.microsoft.com/office/drawing/2014/main" id="{C7710396-CAD3-834D-B0CF-55BF47E54796}"/>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982196" y="3429000"/>
            <a:ext cx="4755216" cy="2756646"/>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agen 6" descr="Personas paradas en una montaña&#10;&#10;Descripción generada automáticamente con confianza media">
            <a:extLst>
              <a:ext uri="{FF2B5EF4-FFF2-40B4-BE49-F238E27FC236}">
                <a16:creationId xmlns:a16="http://schemas.microsoft.com/office/drawing/2014/main" id="{50E2EE98-6280-3ACF-20BE-F6B45BCC6A47}"/>
              </a:ext>
            </a:extLst>
          </p:cNvPr>
          <p:cNvPicPr/>
          <p:nvPr/>
        </p:nvPicPr>
        <p:blipFill rotWithShape="1">
          <a:blip r:embed="rId3" cstate="print">
            <a:extLst>
              <a:ext uri="{28A0092B-C50C-407E-A947-70E740481C1C}">
                <a14:useLocalDpi xmlns:a14="http://schemas.microsoft.com/office/drawing/2010/main"/>
              </a:ext>
            </a:extLst>
          </a:blip>
          <a:srcRect r="-2" b="-2"/>
          <a:stretch/>
        </p:blipFill>
        <p:spPr>
          <a:xfrm>
            <a:off x="7535470" y="1264023"/>
            <a:ext cx="3311825" cy="4199964"/>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1">
            <a:extLst>
              <a:ext uri="{FF2B5EF4-FFF2-40B4-BE49-F238E27FC236}">
                <a16:creationId xmlns:a16="http://schemas.microsoft.com/office/drawing/2014/main" id="{C353DEAB-6E3E-F601-E8F9-CF3CA630207B}"/>
              </a:ext>
            </a:extLst>
          </p:cNvPr>
          <p:cNvSpPr txBox="1"/>
          <p:nvPr/>
        </p:nvSpPr>
        <p:spPr>
          <a:xfrm>
            <a:off x="171450" y="417986"/>
            <a:ext cx="6229351" cy="2528897"/>
          </a:xfrm>
          <a:prstGeom prst="rect">
            <a:avLst/>
          </a:prstGeom>
          <a:noFill/>
        </p:spPr>
        <p:txBody>
          <a:bodyPr wrap="square" rtlCol="0">
            <a:spAutoFit/>
            <a:scene3d>
              <a:camera prst="orthographicFront"/>
              <a:lightRig rig="sunrise" dir="t"/>
            </a:scene3d>
            <a:sp3d extrusionH="57150">
              <a:bevelT w="38100" h="38100" prst="convex"/>
            </a:sp3d>
          </a:bodyPr>
          <a:lstStyle/>
          <a:p>
            <a:pPr algn="ctr">
              <a:lnSpc>
                <a:spcPct val="107000"/>
              </a:lnSpc>
              <a:spcAft>
                <a:spcPts val="800"/>
              </a:spcAft>
            </a:pPr>
            <a:r>
              <a:rPr lang="fr-CH" sz="6600" b="1" kern="0" dirty="0">
                <a:solidFill>
                  <a:srgbClr val="BF4E14"/>
                </a:solidFill>
                <a:effectLst/>
                <a:latin typeface="Aptos" panose="020B0004020202020204" pitchFamily="34" charset="0"/>
                <a:ea typeface="Arial" panose="020B0604020202020204" pitchFamily="34" charset="0"/>
                <a:cs typeface="AnandaBlack"/>
              </a:rPr>
              <a:t>D</a:t>
            </a:r>
            <a:r>
              <a:rPr lang="fr-CH" sz="6600" b="1" kern="0" dirty="0">
                <a:solidFill>
                  <a:srgbClr val="BF4E14"/>
                </a:solidFill>
                <a:effectLst/>
                <a:latin typeface="Times New Roman" panose="02020603050405020304" pitchFamily="18" charset="0"/>
                <a:ea typeface="Arial" panose="020B0604020202020204" pitchFamily="34" charset="0"/>
                <a:cs typeface="Times New Roman" panose="02020603050405020304" pitchFamily="18" charset="0"/>
              </a:rPr>
              <a:t>éfendre </a:t>
            </a:r>
            <a:r>
              <a:rPr lang="fr-CH" sz="6600" b="1" i="1" kern="0" dirty="0">
                <a:solidFill>
                  <a:srgbClr val="BF4E14"/>
                </a:solidFill>
                <a:effectLst/>
                <a:latin typeface="Times New Roman" panose="02020603050405020304" pitchFamily="18" charset="0"/>
                <a:ea typeface="Arial" panose="020B0604020202020204" pitchFamily="34" charset="0"/>
                <a:cs typeface="Times New Roman" panose="02020603050405020304" pitchFamily="18" charset="0"/>
              </a:rPr>
              <a:t>la </a:t>
            </a:r>
            <a:r>
              <a:rPr lang="fr-CH" sz="8800" b="1" kern="0" dirty="0">
                <a:solidFill>
                  <a:srgbClr val="BF4E14"/>
                </a:solidFill>
                <a:effectLst/>
                <a:latin typeface="Times New Roman" panose="02020603050405020304" pitchFamily="18" charset="0"/>
                <a:ea typeface="Arial" panose="020B0604020202020204" pitchFamily="34" charset="0"/>
                <a:cs typeface="Times New Roman" panose="02020603050405020304" pitchFamily="18" charset="0"/>
              </a:rPr>
              <a:t>vérité</a:t>
            </a:r>
            <a:endParaRPr lang="fr-CH" sz="3200" b="1" kern="100"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CuadroTexto 4">
            <a:extLst>
              <a:ext uri="{FF2B5EF4-FFF2-40B4-BE49-F238E27FC236}">
                <a16:creationId xmlns:a16="http://schemas.microsoft.com/office/drawing/2014/main" id="{801C7B7C-7279-A8D9-AEE2-B7DDD22285DC}"/>
              </a:ext>
            </a:extLst>
          </p:cNvPr>
          <p:cNvSpPr txBox="1"/>
          <p:nvPr/>
        </p:nvSpPr>
        <p:spPr>
          <a:xfrm>
            <a:off x="1402299" y="6341606"/>
            <a:ext cx="2690480" cy="338554"/>
          </a:xfrm>
          <a:prstGeom prst="rect">
            <a:avLst/>
          </a:prstGeom>
          <a:noFill/>
        </p:spPr>
        <p:txBody>
          <a:bodyPr wrap="none" rtlCol="0">
            <a:spAutoFit/>
          </a:bodyPr>
          <a:lstStyle/>
          <a:p>
            <a:r>
              <a:rPr lang="fr-CH" sz="1600" dirty="0"/>
              <a:t>Leçon 4 pour le 27 avril 2024</a:t>
            </a:r>
            <a:endParaRPr lang="es-ES" sz="1600" dirty="0"/>
          </a:p>
        </p:txBody>
      </p:sp>
    </p:spTree>
    <p:extLst>
      <p:ext uri="{BB962C8B-B14F-4D97-AF65-F5344CB8AC3E}">
        <p14:creationId xmlns:p14="http://schemas.microsoft.com/office/powerpoint/2010/main" val="317218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69FFD4"/>
            </a:gs>
            <a:gs pos="83000">
              <a:schemeClr val="accent2">
                <a:lumMod val="40000"/>
                <a:lumOff val="60000"/>
              </a:schemeClr>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231775" y="1837992"/>
            <a:ext cx="11728450" cy="400110"/>
          </a:xfrm>
          <a:prstGeom prst="rect">
            <a:avLst/>
          </a:prstGeom>
          <a:noFill/>
        </p:spPr>
        <p:txBody>
          <a:bodyPr wrap="square" rtlCol="0">
            <a:spAutoFit/>
          </a:bodyPr>
          <a:lstStyle/>
          <a:p>
            <a:pPr>
              <a:spcBef>
                <a:spcPts val="600"/>
              </a:spcBef>
            </a:pPr>
            <a:r>
              <a:rPr lang="fr-CH" sz="2000" b="1" dirty="0"/>
              <a:t>Quelle période historique couvre la persécution de 1 260 ans annoncée par Daniel et l'Apocalypse ?</a:t>
            </a:r>
            <a:endParaRPr lang="es-ES" sz="2000" b="1" dirty="0"/>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3700615147"/>
              </p:ext>
            </p:extLst>
          </p:nvPr>
        </p:nvGraphicFramePr>
        <p:xfrm>
          <a:off x="6905626" y="3154450"/>
          <a:ext cx="5054600" cy="291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323439"/>
          </a:xfrm>
          <a:prstGeom prst="rect">
            <a:avLst/>
          </a:prstGeom>
          <a:noFill/>
        </p:spPr>
        <p:txBody>
          <a:bodyPr wrap="square">
            <a:spAutoFit/>
          </a:bodyPr>
          <a:lstStyle/>
          <a:p>
            <a:pPr>
              <a:spcBef>
                <a:spcPts val="600"/>
              </a:spcBef>
            </a:pPr>
            <a:r>
              <a:rPr lang="fr-CH" sz="2000" b="1" dirty="0"/>
              <a:t>Comme il l'avait prophétisé, Dieu a préparé un lieu pour aider l'Eglise fidèle : le désert, c'est-à-dire les lieux peu habités </a:t>
            </a:r>
            <a:r>
              <a:rPr lang="fr-CH" sz="2000" dirty="0">
                <a:solidFill>
                  <a:schemeClr val="accent5">
                    <a:lumMod val="75000"/>
                  </a:schemeClr>
                </a:solidFill>
                <a:effectLst>
                  <a:outerShdw blurRad="38100" dist="38100" dir="2700000" algn="tl">
                    <a:srgbClr val="000000">
                      <a:alpha val="43137"/>
                    </a:srgbClr>
                  </a:outerShdw>
                </a:effectLst>
              </a:rPr>
              <a:t>(Apocalypse 12.6, 14).</a:t>
            </a:r>
          </a:p>
        </p:txBody>
      </p:sp>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646331"/>
          </a:xfrm>
          <a:prstGeom prst="rect">
            <a:avLst/>
          </a:prstGeom>
          <a:noFill/>
        </p:spPr>
        <p:txBody>
          <a:bodyPr wrap="square">
            <a:spAutoFit/>
          </a:bodyPr>
          <a:lstStyle/>
          <a:p>
            <a:pPr algn="ctr"/>
            <a:r>
              <a:rPr lang="fr-CH" sz="36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rPr>
              <a:t>Les temps de persécution</a:t>
            </a:r>
          </a:p>
        </p:txBody>
      </p:sp>
      <p:sp>
        <p:nvSpPr>
          <p:cNvPr id="9" name="CuadroTexto 8">
            <a:extLst>
              <a:ext uri="{FF2B5EF4-FFF2-40B4-BE49-F238E27FC236}">
                <a16:creationId xmlns:a16="http://schemas.microsoft.com/office/drawing/2014/main" id="{46B17DC5-9F47-9CF4-E2C8-193DE83B3CEA}"/>
              </a:ext>
            </a:extLst>
          </p:cNvPr>
          <p:cNvSpPr txBox="1"/>
          <p:nvPr/>
        </p:nvSpPr>
        <p:spPr>
          <a:xfrm>
            <a:off x="0" y="605517"/>
            <a:ext cx="12191998" cy="1200329"/>
          </a:xfrm>
          <a:prstGeom prst="rect">
            <a:avLst/>
          </a:prstGeom>
          <a:noFill/>
        </p:spPr>
        <p:txBody>
          <a:bodyPr wrap="square">
            <a:spAutoFit/>
            <a:scene3d>
              <a:camera prst="orthographicFront"/>
              <a:lightRig rig="threePt" dir="t"/>
            </a:scene3d>
            <a:sp3d extrusionH="57150">
              <a:bevelT w="38100" h="38100"/>
            </a:sp3d>
          </a:bodyPr>
          <a:lstStyle/>
          <a:p>
            <a:pPr algn="ctr"/>
            <a:r>
              <a:rPr lang="fr-CH" b="1" dirty="0">
                <a:solidFill>
                  <a:schemeClr val="accent3">
                    <a:lumMod val="75000"/>
                  </a:schemeClr>
                </a:solidFill>
                <a:latin typeface="Comic Sans MS" panose="030F0702030302020204" pitchFamily="66" charset="0"/>
              </a:rPr>
              <a:t>« Il prononcera des paroles insolentes à l'égard du Dieu très-haut et il opprimera ceux qui lui appartiennent ; il formera le projet de modifier le calendrier et les lois de ceux qui appartiennent </a:t>
            </a:r>
            <a:br>
              <a:rPr lang="fr-CH" b="1" dirty="0">
                <a:solidFill>
                  <a:schemeClr val="accent3">
                    <a:lumMod val="75000"/>
                  </a:schemeClr>
                </a:solidFill>
                <a:latin typeface="Comic Sans MS" panose="030F0702030302020204" pitchFamily="66" charset="0"/>
              </a:rPr>
            </a:br>
            <a:r>
              <a:rPr lang="fr-CH" b="1" dirty="0">
                <a:solidFill>
                  <a:schemeClr val="accent3">
                    <a:lumMod val="75000"/>
                  </a:schemeClr>
                </a:solidFill>
                <a:latin typeface="Comic Sans MS" panose="030F0702030302020204" pitchFamily="66" charset="0"/>
              </a:rPr>
              <a:t>à Dieu, et ceux-ci seront livrés à son pouvoir pour un temps, des temps et la moitié d'un temps. » </a:t>
            </a:r>
            <a:br>
              <a:rPr lang="fr-CH" b="1" dirty="0">
                <a:solidFill>
                  <a:schemeClr val="accent6">
                    <a:lumMod val="75000"/>
                  </a:schemeClr>
                </a:solidFill>
                <a:latin typeface="Comic Sans MS" panose="030F0702030302020204" pitchFamily="66" charset="0"/>
              </a:rPr>
            </a:br>
            <a:r>
              <a:rPr lang="fr-CH" sz="1600"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(Daniel 7.25, Nouvelle Bible français courant.)</a:t>
            </a:r>
            <a:endParaRPr lang="es-ES" sz="1600"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3469" y="3688439"/>
            <a:ext cx="1407349" cy="2358170"/>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231775" y="2358514"/>
            <a:ext cx="11476750" cy="707886"/>
          </a:xfrm>
          <a:prstGeom prst="rect">
            <a:avLst/>
          </a:prstGeom>
          <a:noFill/>
        </p:spPr>
        <p:txBody>
          <a:bodyPr wrap="square">
            <a:spAutoFit/>
          </a:bodyPr>
          <a:lstStyle/>
          <a:p>
            <a:pPr algn="ctr">
              <a:spcBef>
                <a:spcPts val="600"/>
              </a:spcBef>
            </a:pPr>
            <a:r>
              <a:rPr lang="fr-CH" sz="2000" b="1" dirty="0">
                <a:solidFill>
                  <a:schemeClr val="accent3">
                    <a:lumMod val="75000"/>
                  </a:schemeClr>
                </a:solidFill>
              </a:rPr>
              <a:t>Lorsque dix royaumes politiques (les tribus qui ont envahi l'empire) émergeront de Rome, </a:t>
            </a:r>
            <a:br>
              <a:rPr lang="fr-CH" sz="2000" b="1" dirty="0">
                <a:solidFill>
                  <a:schemeClr val="accent3">
                    <a:lumMod val="75000"/>
                  </a:schemeClr>
                </a:solidFill>
              </a:rPr>
            </a:br>
            <a:r>
              <a:rPr lang="fr-CH" sz="2000" b="1" dirty="0">
                <a:solidFill>
                  <a:schemeClr val="accent3">
                    <a:lumMod val="75000"/>
                  </a:schemeClr>
                </a:solidFill>
              </a:rPr>
              <a:t>un autre royaume apparaîtra et renversera trois des dix royaumes (Daniel 7.23-25).</a:t>
            </a:r>
            <a:endParaRPr lang="es-ES" sz="2000" b="1" dirty="0">
              <a:solidFill>
                <a:schemeClr val="accent3">
                  <a:lumMod val="75000"/>
                </a:schemeClr>
              </a:solidFill>
            </a:endParaRP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241213" y="6069100"/>
            <a:ext cx="4664413" cy="707886"/>
          </a:xfrm>
          <a:prstGeom prst="rect">
            <a:avLst/>
          </a:prstGeom>
          <a:noFill/>
        </p:spPr>
        <p:txBody>
          <a:bodyPr wrap="square">
            <a:spAutoFit/>
          </a:bodyPr>
          <a:lstStyle/>
          <a:p>
            <a:pPr>
              <a:spcBef>
                <a:spcPts val="600"/>
              </a:spcBef>
            </a:pPr>
            <a:r>
              <a:rPr lang="fr-CH" sz="2000" b="1" dirty="0">
                <a:solidFill>
                  <a:schemeClr val="accent5">
                    <a:lumMod val="75000"/>
                  </a:schemeClr>
                </a:solidFill>
              </a:rPr>
              <a:t>Malheureusement, nombre d'entre eux ont dû payer leur loyauté de leur sang.</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30070" y="4415393"/>
            <a:ext cx="4540039" cy="1631216"/>
          </a:xfrm>
          <a:prstGeom prst="rect">
            <a:avLst/>
          </a:prstGeom>
          <a:noFill/>
        </p:spPr>
        <p:txBody>
          <a:bodyPr wrap="square">
            <a:spAutoFit/>
          </a:bodyPr>
          <a:lstStyle/>
          <a:p>
            <a:pPr>
              <a:spcBef>
                <a:spcPts val="600"/>
              </a:spcBef>
            </a:pPr>
            <a:r>
              <a:rPr lang="fr-CH" sz="2000" b="1" dirty="0"/>
              <a:t>Au temps des difficultés et des persécutions, les croyants fidèles </a:t>
            </a:r>
            <a:br>
              <a:rPr lang="fr-CH" sz="2000" b="1" dirty="0"/>
            </a:br>
            <a:r>
              <a:rPr lang="fr-CH" sz="2000" b="1" dirty="0"/>
              <a:t>ont défendu fermement la vérité, </a:t>
            </a:r>
            <a:br>
              <a:rPr lang="fr-CH" sz="2000" b="1" dirty="0"/>
            </a:br>
            <a:r>
              <a:rPr lang="fr-CH" sz="2000" b="1" dirty="0"/>
              <a:t>se réfugiant dans l'amour et la sollicitude de Dieu </a:t>
            </a:r>
            <a:r>
              <a:rPr lang="fr-CH" sz="2000" dirty="0">
                <a:solidFill>
                  <a:schemeClr val="accent5">
                    <a:lumMod val="75000"/>
                  </a:schemeClr>
                </a:solidFill>
                <a:effectLst>
                  <a:outerShdw blurRad="38100" dist="38100" dir="2700000" algn="tl">
                    <a:srgbClr val="000000">
                      <a:alpha val="43137"/>
                    </a:srgbClr>
                  </a:outerShdw>
                </a:effectLst>
              </a:rPr>
              <a:t>(Psaume 46.1-3).</a:t>
            </a:r>
            <a:endParaRPr lang="es-ES" sz="2000" dirty="0">
              <a:solidFill>
                <a:schemeClr val="accent5">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900" decel="100000" fill="hold"/>
                                        <p:tgtEl>
                                          <p:spTgt spid="12"/>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A2ED66-507E-272D-0474-201F5083C24E}"/>
              </a:ext>
            </a:extLst>
          </p:cNvPr>
          <p:cNvSpPr txBox="1"/>
          <p:nvPr/>
        </p:nvSpPr>
        <p:spPr>
          <a:xfrm>
            <a:off x="567558" y="157655"/>
            <a:ext cx="9522373" cy="2353145"/>
          </a:xfrm>
          <a:prstGeom prst="rect">
            <a:avLst/>
          </a:prstGeom>
          <a:noFill/>
        </p:spPr>
        <p:txBody>
          <a:bodyPr wrap="square" rtlCol="0">
            <a:spAutoFit/>
          </a:bodyPr>
          <a:lstStyle/>
          <a:p>
            <a:pPr indent="449580" algn="just">
              <a:lnSpc>
                <a:spcPct val="107000"/>
              </a:lnSpc>
              <a:spcAft>
                <a:spcPts val="800"/>
              </a:spcAft>
            </a:pPr>
            <a:r>
              <a:rPr lang="fr-CH" sz="2200" kern="100" dirty="0">
                <a:solidFill>
                  <a:srgbClr val="0000CC"/>
                </a:solidFill>
                <a:effectLst/>
                <a:latin typeface="Arial" panose="020B0604020202020204" pitchFamily="34" charset="0"/>
                <a:ea typeface="Arial" panose="020B0604020202020204" pitchFamily="34" charset="0"/>
                <a:cs typeface="Arial" panose="020B0604020202020204" pitchFamily="34" charset="0"/>
              </a:rPr>
              <a:t>« Plus de dix-neuf siècles se sont écoulés depuis que les apôtres ont cessé leur labeur, mais l'histoire de leurs souffrances et de leurs sacrifices est pour l’Église le plus précieux trésor. </a:t>
            </a:r>
          </a:p>
          <a:p>
            <a:pPr indent="449580" algn="just">
              <a:lnSpc>
                <a:spcPct val="107000"/>
              </a:lnSpc>
              <a:spcAft>
                <a:spcPts val="800"/>
              </a:spcAft>
            </a:pPr>
            <a:r>
              <a:rPr lang="fr-CH" sz="2200" kern="10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Cette histoire fut écrite sous l'inspiration du Saint-Esprit, afin d'inciter les chrétiens de tous les temps à manifester un zèle toujours plus ardent et une consécration toujours plus grande à la cause du Sauveur.</a:t>
            </a:r>
            <a:endParaRPr lang="fr-CH" sz="2200" dirty="0">
              <a:solidFill>
                <a:schemeClr val="accent5">
                  <a:lumMod val="75000"/>
                </a:schemeClr>
              </a:solidFill>
            </a:endParaRPr>
          </a:p>
        </p:txBody>
      </p:sp>
      <p:sp>
        <p:nvSpPr>
          <p:cNvPr id="3" name="ZoneTexte 2">
            <a:extLst>
              <a:ext uri="{FF2B5EF4-FFF2-40B4-BE49-F238E27FC236}">
                <a16:creationId xmlns:a16="http://schemas.microsoft.com/office/drawing/2014/main" id="{94E98D3D-41D3-8DED-C1EC-5A61B1C7B09B}"/>
              </a:ext>
            </a:extLst>
          </p:cNvPr>
          <p:cNvSpPr txBox="1"/>
          <p:nvPr/>
        </p:nvSpPr>
        <p:spPr>
          <a:xfrm>
            <a:off x="2963917" y="2545361"/>
            <a:ext cx="9059918" cy="4154984"/>
          </a:xfrm>
          <a:prstGeom prst="rect">
            <a:avLst/>
          </a:prstGeom>
          <a:noFill/>
        </p:spPr>
        <p:txBody>
          <a:bodyPr wrap="square" rtlCol="0">
            <a:spAutoFit/>
          </a:bodyPr>
          <a:lstStyle/>
          <a:p>
            <a:r>
              <a:rPr lang="fr-CH" sz="2200" dirty="0">
                <a:solidFill>
                  <a:srgbClr val="0000CC"/>
                </a:solidFill>
                <a:effectLst/>
                <a:latin typeface="Arial" panose="020B0604020202020204" pitchFamily="34" charset="0"/>
                <a:ea typeface="Arial" panose="020B0604020202020204" pitchFamily="34" charset="0"/>
              </a:rPr>
              <a:t>… Ce n'est pas par leur propre force que les disciples accomplirent leur mission, mais par la force du Dieu vivant. Leur tâche n'était pas facile. </a:t>
            </a:r>
            <a:r>
              <a:rPr lang="fr-CH" sz="2200" dirty="0">
                <a:solidFill>
                  <a:schemeClr val="accent5">
                    <a:lumMod val="75000"/>
                  </a:schemeClr>
                </a:solidFill>
                <a:effectLst/>
                <a:latin typeface="Arial" panose="020B0604020202020204" pitchFamily="34" charset="0"/>
                <a:ea typeface="Arial" panose="020B0604020202020204" pitchFamily="34" charset="0"/>
              </a:rPr>
              <a:t>Les premiers chrétiens furent fréquemment soumis à de cruelles épreuves. Ils durent constamment lutter contre les privations, la calomnie, les persécutions ; mais ils ne faisaient pas cas de leur vie ; </a:t>
            </a:r>
            <a:br>
              <a:rPr lang="fr-CH" sz="2200" dirty="0">
                <a:solidFill>
                  <a:schemeClr val="accent5">
                    <a:lumMod val="75000"/>
                  </a:schemeClr>
                </a:solidFill>
                <a:effectLst/>
                <a:latin typeface="Arial" panose="020B0604020202020204" pitchFamily="34" charset="0"/>
                <a:ea typeface="Arial" panose="020B0604020202020204" pitchFamily="34" charset="0"/>
              </a:rPr>
            </a:br>
            <a:r>
              <a:rPr lang="fr-CH" sz="2200" dirty="0">
                <a:solidFill>
                  <a:schemeClr val="accent5">
                    <a:lumMod val="75000"/>
                  </a:schemeClr>
                </a:solidFill>
                <a:effectLst/>
                <a:latin typeface="Arial" panose="020B0604020202020204" pitchFamily="34" charset="0"/>
                <a:ea typeface="Arial" panose="020B0604020202020204" pitchFamily="34" charset="0"/>
              </a:rPr>
              <a:t>ils se réjouissaient d'être appelés à souffrir pour le Christ. </a:t>
            </a:r>
          </a:p>
          <a:p>
            <a:endParaRPr lang="fr-CH" sz="2200" dirty="0">
              <a:solidFill>
                <a:srgbClr val="008000"/>
              </a:solidFill>
              <a:latin typeface="Arial" panose="020B0604020202020204" pitchFamily="34" charset="0"/>
              <a:ea typeface="Arial" panose="020B0604020202020204" pitchFamily="34" charset="0"/>
            </a:endParaRPr>
          </a:p>
          <a:p>
            <a:r>
              <a:rPr lang="fr-CH" sz="2200" dirty="0">
                <a:solidFill>
                  <a:srgbClr val="0000CC"/>
                </a:solidFill>
                <a:effectLst/>
                <a:latin typeface="Arial" panose="020B0604020202020204" pitchFamily="34" charset="0"/>
                <a:ea typeface="Arial" panose="020B0604020202020204" pitchFamily="34" charset="0"/>
              </a:rPr>
              <a:t>Leur travail ne connut ni l'irrésolution, ni l'indécision, ni l'hésitation.</a:t>
            </a:r>
            <a:br>
              <a:rPr lang="fr-CH" sz="2200" dirty="0">
                <a:solidFill>
                  <a:srgbClr val="0000CC"/>
                </a:solidFill>
                <a:effectLst/>
                <a:latin typeface="Arial" panose="020B0604020202020204" pitchFamily="34" charset="0"/>
                <a:ea typeface="Arial" panose="020B0604020202020204" pitchFamily="34" charset="0"/>
              </a:rPr>
            </a:br>
            <a:r>
              <a:rPr lang="fr-CH" sz="2200" dirty="0">
                <a:solidFill>
                  <a:srgbClr val="0000CC"/>
                </a:solidFill>
                <a:effectLst/>
                <a:latin typeface="Arial" panose="020B0604020202020204" pitchFamily="34" charset="0"/>
                <a:ea typeface="Arial" panose="020B0604020202020204" pitchFamily="34" charset="0"/>
              </a:rPr>
              <a:t>Leur seul désir était de se donner et de servir. La notion de leur responsabilité qui les dominait, enrichissait et purifiait leur vie. </a:t>
            </a:r>
            <a:br>
              <a:rPr lang="fr-CH" sz="2200" dirty="0">
                <a:solidFill>
                  <a:srgbClr val="0000CC"/>
                </a:solidFill>
                <a:effectLst/>
                <a:latin typeface="Arial" panose="020B0604020202020204" pitchFamily="34" charset="0"/>
                <a:ea typeface="Arial" panose="020B0604020202020204" pitchFamily="34" charset="0"/>
              </a:rPr>
            </a:br>
            <a:br>
              <a:rPr lang="fr-CH" sz="2200" dirty="0">
                <a:solidFill>
                  <a:srgbClr val="0000CC"/>
                </a:solidFill>
                <a:effectLst/>
                <a:latin typeface="Arial" panose="020B0604020202020204" pitchFamily="34" charset="0"/>
                <a:ea typeface="Arial" panose="020B0604020202020204" pitchFamily="34" charset="0"/>
              </a:rPr>
            </a:br>
            <a:r>
              <a:rPr lang="fr-CH" sz="220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rPr>
              <a:t>Et la grâce du ciel se révélait dans leurs conquêtes pour le Christ. »   </a:t>
            </a:r>
            <a:endParaRPr lang="fr-CH" sz="2200" dirty="0">
              <a:solidFill>
                <a:schemeClr val="accent3">
                  <a:lumMod val="60000"/>
                  <a:lumOff val="40000"/>
                </a:schemeClr>
              </a:solidFill>
              <a:effectLst>
                <a:outerShdw blurRad="38100" dist="38100" dir="2700000" algn="tl">
                  <a:srgbClr val="000000">
                    <a:alpha val="43137"/>
                  </a:srgbClr>
                </a:outerShdw>
              </a:effectLst>
            </a:endParaRPr>
          </a:p>
        </p:txBody>
      </p:sp>
      <p:sp>
        <p:nvSpPr>
          <p:cNvPr id="4" name="Bulle narrative : rectangle à coins arrondis 3">
            <a:extLst>
              <a:ext uri="{FF2B5EF4-FFF2-40B4-BE49-F238E27FC236}">
                <a16:creationId xmlns:a16="http://schemas.microsoft.com/office/drawing/2014/main" id="{3F239A28-F12F-7745-D09D-5F407F423A17}"/>
              </a:ext>
            </a:extLst>
          </p:cNvPr>
          <p:cNvSpPr/>
          <p:nvPr/>
        </p:nvSpPr>
        <p:spPr>
          <a:xfrm>
            <a:off x="168165" y="5034455"/>
            <a:ext cx="2249214" cy="1492469"/>
          </a:xfrm>
          <a:prstGeom prst="wedgeRoundRectCallout">
            <a:avLst>
              <a:gd name="adj1" fmla="val 40858"/>
              <a:gd name="adj2" fmla="val -71303"/>
              <a:gd name="adj3" fmla="val 16667"/>
            </a:avLst>
          </a:prstGeom>
          <a:solidFill>
            <a:srgbClr val="69FF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r>
              <a:rPr lang="fr-CH" sz="1800" kern="100" dirty="0">
                <a:solidFill>
                  <a:srgbClr val="215F9A"/>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215F9A"/>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Conquérants pacifiques, </a:t>
            </a:r>
            <a:br>
              <a:rPr lang="fr-CH" sz="1800" i="1" kern="100" dirty="0">
                <a:solidFill>
                  <a:srgbClr val="215F9A"/>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215F9A"/>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527.)</a:t>
            </a:r>
            <a:endPar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9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69FFD4"/>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2"/>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378373" y="-5096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fr-CH" sz="4400" b="1" spc="50" dirty="0">
                <a:ln w="9525" cmpd="sng">
                  <a:solidFill>
                    <a:schemeClr val="accent1"/>
                  </a:solidFill>
                  <a:prstDash val="solid"/>
                </a:ln>
                <a:solidFill>
                  <a:srgbClr val="70AD47">
                    <a:tint val="1000"/>
                  </a:srgbClr>
                </a:solidFill>
                <a:effectLst>
                  <a:glow rad="38100">
                    <a:schemeClr val="accent1">
                      <a:alpha val="40000"/>
                    </a:schemeClr>
                  </a:glow>
                </a:effectLst>
              </a:rPr>
              <a:t>Fidélité dans la persécution</a:t>
            </a:r>
          </a:p>
        </p:txBody>
      </p:sp>
      <p:sp>
        <p:nvSpPr>
          <p:cNvPr id="5" name="CuadroTexto 4">
            <a:extLst>
              <a:ext uri="{FF2B5EF4-FFF2-40B4-BE49-F238E27FC236}">
                <a16:creationId xmlns:a16="http://schemas.microsoft.com/office/drawing/2014/main" id="{9D6CE9C5-DCD2-C05B-5384-EEB7FFF8BF11}"/>
              </a:ext>
            </a:extLst>
          </p:cNvPr>
          <p:cNvSpPr txBox="1"/>
          <p:nvPr/>
        </p:nvSpPr>
        <p:spPr>
          <a:xfrm>
            <a:off x="564855" y="627511"/>
            <a:ext cx="11248772" cy="1246495"/>
          </a:xfrm>
          <a:prstGeom prst="rect">
            <a:avLst/>
          </a:prstGeom>
          <a:noFill/>
        </p:spPr>
        <p:txBody>
          <a:bodyPr wrap="square">
            <a:spAutoFit/>
          </a:bodyPr>
          <a:lstStyle/>
          <a:p>
            <a:pPr algn="ctr"/>
            <a:r>
              <a:rPr lang="fr-CH" sz="19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Très chers amis, j'avais un vif désir de vous écrire au sujet du salut qui nous est commun. </a:t>
            </a:r>
            <a:br>
              <a:rPr lang="fr-CH" sz="19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br>
            <a:r>
              <a:rPr lang="fr-CH" sz="19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Or, je me suis vu dans l'obligation de vous adresser cette lettre, afin de vous encourager à combattre pour la foi que Dieu a transmise une fois pour toutes à ceux qui lui appartiennent. » </a:t>
            </a:r>
            <a:br>
              <a:rPr lang="fr-CH" sz="19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br>
            <a:r>
              <a:rPr lang="fr-CH" b="1"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(Jude 1.3, Nouvelle Bible français courant.)</a:t>
            </a:r>
            <a:endParaRPr lang="es-ES" b="1" dirty="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110B20A8-6176-4C7F-2108-1F40EEB14CDC}"/>
              </a:ext>
            </a:extLst>
          </p:cNvPr>
          <p:cNvSpPr txBox="1"/>
          <p:nvPr/>
        </p:nvSpPr>
        <p:spPr>
          <a:xfrm>
            <a:off x="508102" y="2020923"/>
            <a:ext cx="11413534" cy="1061829"/>
          </a:xfrm>
          <a:prstGeom prst="rect">
            <a:avLst/>
          </a:prstGeom>
          <a:noFill/>
        </p:spPr>
        <p:txBody>
          <a:bodyPr wrap="square" rtlCol="0">
            <a:spAutoFit/>
          </a:bodyPr>
          <a:lstStyle/>
          <a:p>
            <a:pPr>
              <a:spcBef>
                <a:spcPts val="600"/>
              </a:spcBef>
            </a:pPr>
            <a:r>
              <a:rPr lang="fr-CH" sz="2100" b="1" dirty="0">
                <a:solidFill>
                  <a:srgbClr val="FF0000"/>
                </a:solidFill>
                <a:effectLst>
                  <a:outerShdw blurRad="38100" dist="38100" dir="2700000" algn="tl">
                    <a:srgbClr val="000000">
                      <a:alpha val="43137"/>
                    </a:srgbClr>
                  </a:outerShdw>
                </a:effectLst>
              </a:rPr>
              <a:t>Une fois le pouvoir politique acquis, l'Eglise romaine a commencé à utiliser son pouvoir pour exiger que tout le monde se conforme à ses préceptes religieux, dont beaucoup avaient été pervertis.</a:t>
            </a:r>
            <a:endParaRPr lang="es-ES" sz="2100" b="1" dirty="0">
              <a:solidFill>
                <a:srgbClr val="FF0000"/>
              </a:solidFill>
              <a:effectLst>
                <a:outerShdw blurRad="38100" dist="38100" dir="2700000" algn="tl">
                  <a:srgbClr val="000000">
                    <a:alpha val="43137"/>
                  </a:srgbClr>
                </a:outerShdw>
              </a:effectLst>
            </a:endParaRP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097" y="3316933"/>
            <a:ext cx="2046582" cy="2923689"/>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230275" y="3949772"/>
            <a:ext cx="6637424" cy="1323439"/>
          </a:xfrm>
          <a:prstGeom prst="rect">
            <a:avLst/>
          </a:prstGeom>
          <a:noFill/>
        </p:spPr>
        <p:txBody>
          <a:bodyPr wrap="square">
            <a:spAutoFit/>
          </a:bodyPr>
          <a:lstStyle/>
          <a:p>
            <a:pPr>
              <a:spcBef>
                <a:spcPts val="600"/>
              </a:spcBef>
            </a:pPr>
            <a:r>
              <a:rPr lang="fr-CH" sz="2000" b="1" dirty="0"/>
              <a:t>Mais il n'a pas réussi à la détruire complètement. Des fidèles se sont levés qui, guidés par les enseignements bibliques et suivant les conseils de Jude, ont combattu vigoureusement pour défendre leur foi </a:t>
            </a:r>
            <a:r>
              <a:rPr lang="fr-CH" sz="2000" b="1" dirty="0">
                <a:solidFill>
                  <a:srgbClr val="FF0000"/>
                </a:solidFill>
              </a:rPr>
              <a:t>(Jude 1.3).</a:t>
            </a:r>
            <a:endParaRPr lang="es-ES" sz="2000" b="1" dirty="0">
              <a:solidFill>
                <a:srgbClr val="FF0000"/>
              </a:solidFill>
            </a:endParaRPr>
          </a:p>
        </p:txBody>
      </p:sp>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40"/>
          <a:stretch/>
        </p:blipFill>
        <p:spPr>
          <a:xfrm>
            <a:off x="10007420" y="4073844"/>
            <a:ext cx="1461304" cy="2166778"/>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2597569" y="2806038"/>
            <a:ext cx="8518876" cy="1077218"/>
          </a:xfrm>
          <a:prstGeom prst="rect">
            <a:avLst/>
          </a:prstGeom>
          <a:noFill/>
        </p:spPr>
        <p:txBody>
          <a:bodyPr wrap="square">
            <a:spAutoFit/>
          </a:bodyPr>
          <a:lstStyle/>
          <a:p>
            <a:pPr>
              <a:spcBef>
                <a:spcPts val="600"/>
              </a:spcBef>
            </a:pPr>
            <a:r>
              <a:rPr lang="fr-CH" sz="2000" b="1" dirty="0">
                <a:solidFill>
                  <a:schemeClr val="accent3">
                    <a:lumMod val="75000"/>
                  </a:schemeClr>
                </a:solidFill>
              </a:rPr>
              <a:t>A cela s'ajoute une corruption croissante des autorités religieuses. Pour éviter que les gens du peuple ne se rebellent contre son autorité,  il s'est emparé de ce qu'il y a de plus précieux : </a:t>
            </a:r>
            <a:r>
              <a:rPr lang="fr-CH" sz="2400" b="1" dirty="0">
                <a:solidFill>
                  <a:srgbClr val="FF0000"/>
                </a:solidFill>
              </a:rPr>
              <a:t>la Parole de Dieu</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2771518" y="5293475"/>
            <a:ext cx="6982082" cy="1323439"/>
          </a:xfrm>
          <a:prstGeom prst="rect">
            <a:avLst/>
          </a:prstGeom>
          <a:noFill/>
        </p:spPr>
        <p:txBody>
          <a:bodyPr wrap="square">
            <a:spAutoFit/>
          </a:bodyPr>
          <a:lstStyle/>
          <a:p>
            <a:pPr>
              <a:spcBef>
                <a:spcPts val="600"/>
              </a:spcBef>
            </a:pPr>
            <a:r>
              <a:rPr lang="fr-CH" sz="2000" b="1" dirty="0"/>
              <a:t>Revigorés par la puissance de la Parole, ils ont diffusé sans crainte leurs enseignements. Forts de promesses comme celle </a:t>
            </a:r>
            <a:r>
              <a:rPr lang="fr-CH" sz="2000" b="1" dirty="0">
                <a:solidFill>
                  <a:srgbClr val="FF0000"/>
                </a:solidFill>
              </a:rPr>
              <a:t>d'Apocalypse 2.10, </a:t>
            </a:r>
            <a:r>
              <a:rPr lang="fr-CH" sz="2000" b="1" dirty="0"/>
              <a:t>ils ont été fidèles jusqu'à la mort, sachant qu'ils recevraient la couronne de vie.</a:t>
            </a:r>
            <a:endParaRPr lang="es-ES" sz="2000" b="1" dirty="0"/>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heel(8)">
                                      <p:cBhvr>
                                        <p:cTn id="38" dur="1000"/>
                                        <p:tgtEl>
                                          <p:spTgt spid="15"/>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9FFFA4"/>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04EBE94F-F606-0CFC-A6CB-E70BE71ECA1B}"/>
              </a:ext>
            </a:extLst>
          </p:cNvPr>
          <p:cNvSpPr txBox="1"/>
          <p:nvPr/>
        </p:nvSpPr>
        <p:spPr>
          <a:xfrm>
            <a:off x="-1" y="2461084"/>
            <a:ext cx="12192001" cy="1107996"/>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fr-CH" sz="6600" b="1" dirty="0">
                <a:ln w="22225">
                  <a:solidFill>
                    <a:srgbClr val="FF0000"/>
                  </a:solidFill>
                  <a:prstDash val="solid"/>
                </a:ln>
                <a:solidFill>
                  <a:schemeClr val="accent2">
                    <a:lumMod val="40000"/>
                    <a:lumOff val="60000"/>
                  </a:schemeClr>
                </a:solidFill>
                <a:effectLst>
                  <a:outerShdw blurRad="63500" sx="102000" sy="102000" algn="ctr" rotWithShape="0">
                    <a:prstClr val="black">
                      <a:alpha val="79000"/>
                    </a:prstClr>
                  </a:outerShdw>
                </a:effectLst>
              </a:rPr>
              <a:t>La défense de la vérité </a:t>
            </a:r>
            <a:endParaRPr lang="es-ES" sz="6600" b="1" dirty="0">
              <a:ln w="22225">
                <a:solidFill>
                  <a:srgbClr val="FF0000"/>
                </a:solid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
        <p:nvSpPr>
          <p:cNvPr id="3" name="ZoneTexte 2">
            <a:extLst>
              <a:ext uri="{FF2B5EF4-FFF2-40B4-BE49-F238E27FC236}">
                <a16:creationId xmlns:a16="http://schemas.microsoft.com/office/drawing/2014/main" id="{C27B71A0-36B3-477A-59D0-F0423F26D608}"/>
              </a:ext>
            </a:extLst>
          </p:cNvPr>
          <p:cNvSpPr txBox="1"/>
          <p:nvPr/>
        </p:nvSpPr>
        <p:spPr>
          <a:xfrm>
            <a:off x="714703" y="233606"/>
            <a:ext cx="9322676" cy="2239652"/>
          </a:xfrm>
          <a:prstGeom prst="rect">
            <a:avLst/>
          </a:prstGeom>
          <a:noFill/>
        </p:spPr>
        <p:txBody>
          <a:bodyPr wrap="square" rtlCol="0">
            <a:spAutoFit/>
          </a:bodyPr>
          <a:lstStyle/>
          <a:p>
            <a:pPr indent="449580" algn="just">
              <a:lnSpc>
                <a:spcPct val="107000"/>
              </a:lnSpc>
              <a:spcAft>
                <a:spcPts val="800"/>
              </a:spcAft>
            </a:pP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J'ai vu que notre devoir, dans toutes les circonstances, c'est d'obéir aux lois du pays, aussi longtemps qu'elles ne sont pas opposées à celles de Dieu, données du haut du Sinaï, et qu'il a gravées de son doigt sur des tables de pierre. « Je mettrai ma loi au-dedans d'eux, dit le prophète Jérémie, je l'écrirai dans leur cœur ; et je serai leur Dieu, et ils seront mon peuple » </a:t>
            </a:r>
            <a:r>
              <a:rPr lang="fr-CH" sz="22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(Jérémie 31.33)</a:t>
            </a: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p>
        </p:txBody>
      </p:sp>
      <p:sp>
        <p:nvSpPr>
          <p:cNvPr id="4" name="ZoneTexte 3">
            <a:extLst>
              <a:ext uri="{FF2B5EF4-FFF2-40B4-BE49-F238E27FC236}">
                <a16:creationId xmlns:a16="http://schemas.microsoft.com/office/drawing/2014/main" id="{F3F51C60-D36D-7648-E267-5A489048279B}"/>
              </a:ext>
            </a:extLst>
          </p:cNvPr>
          <p:cNvSpPr txBox="1"/>
          <p:nvPr/>
        </p:nvSpPr>
        <p:spPr>
          <a:xfrm>
            <a:off x="2472095" y="3675487"/>
            <a:ext cx="9238593" cy="2612831"/>
          </a:xfrm>
          <a:prstGeom prst="rect">
            <a:avLst/>
          </a:prstGeom>
          <a:noFill/>
        </p:spPr>
        <p:txBody>
          <a:bodyPr wrap="square" rtlCol="0">
            <a:spAutoFit/>
          </a:bodyPr>
          <a:lstStyle/>
          <a:p>
            <a:pPr indent="449580" algn="just">
              <a:lnSpc>
                <a:spcPct val="107000"/>
              </a:lnSpc>
              <a:spcAft>
                <a:spcPts val="800"/>
              </a:spcAft>
            </a:pPr>
            <a:r>
              <a:rPr lang="fr-CH" sz="2200" kern="100"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Celui qui a la loi écrite dans son cœur obéira au Seigneur plutôt qu'aux hommes. Il sera vite amené à désobéir aux hommes qui se détournent, si peu que ce soit, des commandements divins. Le peuple de Dieu, instruit par la vérité, et ayant conscience d'obéir à chacune de ses injonctions, considérera que la loi écrite dans le cœur est la seule autorité qu'il doit reconnaître et à laquelle il consent d'obéir. La loi divine est l'émanation de l'autorité suprême. »</a:t>
            </a:r>
            <a:endParaRPr lang="fr-CH" dirty="0"/>
          </a:p>
        </p:txBody>
      </p:sp>
      <p:sp>
        <p:nvSpPr>
          <p:cNvPr id="5" name="Bulle narrative : rectangle à coins arrondis 4">
            <a:extLst>
              <a:ext uri="{FF2B5EF4-FFF2-40B4-BE49-F238E27FC236}">
                <a16:creationId xmlns:a16="http://schemas.microsoft.com/office/drawing/2014/main" id="{F5214DD3-3252-E92E-8BFB-432D0BACC007}"/>
              </a:ext>
            </a:extLst>
          </p:cNvPr>
          <p:cNvSpPr/>
          <p:nvPr/>
        </p:nvSpPr>
        <p:spPr>
          <a:xfrm>
            <a:off x="105102" y="4981903"/>
            <a:ext cx="2039007" cy="1560889"/>
          </a:xfrm>
          <a:prstGeom prst="wedgeRoundRectCallout">
            <a:avLst>
              <a:gd name="adj1" fmla="val 44982"/>
              <a:gd name="adj2" fmla="val -100931"/>
              <a:gd name="adj3" fmla="val 1666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nSpc>
                <a:spcPct val="107000"/>
              </a:lnSpc>
              <a:spcAft>
                <a:spcPts val="800"/>
              </a:spcAft>
            </a:pPr>
            <a:r>
              <a:rPr lang="fr-CH" sz="18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E. White,</a:t>
            </a:r>
            <a:r>
              <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Témoignages pour l’Eglise, </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vol. 3, p. 53.)</a:t>
            </a:r>
            <a:endPar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4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74000">
              <a:srgbClr val="57FF5F"/>
            </a:gs>
            <a:gs pos="83000">
              <a:schemeClr val="accent6">
                <a:lumMod val="20000"/>
                <a:lumOff val="80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CH" sz="3600" b="1" dirty="0">
                <a:ln/>
              </a:rPr>
              <a:t>Partager la Bible : </a:t>
            </a:r>
            <a:r>
              <a:rPr lang="fr-CH" sz="3600" b="1" dirty="0">
                <a:ln/>
                <a:solidFill>
                  <a:schemeClr val="bg2">
                    <a:lumMod val="75000"/>
                  </a:schemeClr>
                </a:solidFill>
              </a:rPr>
              <a:t>les Vaudois</a:t>
            </a:r>
            <a:endParaRPr lang="es-ES" sz="3600" b="1" dirty="0">
              <a:ln/>
              <a:solidFill>
                <a:schemeClr val="bg2">
                  <a:lumMod val="75000"/>
                </a:schemeClr>
              </a:solidFill>
            </a:endParaRP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r-CH" b="1" dirty="0">
                <a:solidFill>
                  <a:schemeClr val="accent3">
                    <a:lumMod val="75000"/>
                  </a:schemeClr>
                </a:solidFill>
                <a:latin typeface="Comic Sans MS" panose="030F0702030302020204" pitchFamily="66" charset="0"/>
              </a:rPr>
              <a:t>« Pierre et les autres apôtres répondirent : « Il faut obéir à Dieu </a:t>
            </a:r>
            <a:br>
              <a:rPr lang="fr-CH" b="1" dirty="0">
                <a:solidFill>
                  <a:schemeClr val="accent3">
                    <a:lumMod val="75000"/>
                  </a:schemeClr>
                </a:solidFill>
                <a:latin typeface="Comic Sans MS" panose="030F0702030302020204" pitchFamily="66" charset="0"/>
              </a:rPr>
            </a:br>
            <a:r>
              <a:rPr lang="fr-CH" b="1" dirty="0">
                <a:solidFill>
                  <a:schemeClr val="accent3">
                    <a:lumMod val="75000"/>
                  </a:schemeClr>
                </a:solidFill>
                <a:latin typeface="Comic Sans MS" panose="030F0702030302020204" pitchFamily="66" charset="0"/>
              </a:rPr>
              <a:t>plutôt qu'aux êtres humains. » (Actes 5.29)</a:t>
            </a:r>
            <a:endParaRPr lang="es-ES" sz="1400"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904708" cy="1631216"/>
          </a:xfrm>
          <a:prstGeom prst="rect">
            <a:avLst/>
          </a:prstGeom>
          <a:noFill/>
        </p:spPr>
        <p:txBody>
          <a:bodyPr wrap="square" rtlCol="0">
            <a:spAutoFit/>
          </a:bodyPr>
          <a:lstStyle/>
          <a:p>
            <a:pPr>
              <a:spcBef>
                <a:spcPts val="600"/>
              </a:spcBef>
            </a:pPr>
            <a:r>
              <a:rPr lang="fr-CH" sz="2000" b="1" dirty="0">
                <a:solidFill>
                  <a:schemeClr val="accent5">
                    <a:lumMod val="50000"/>
                  </a:schemeClr>
                </a:solidFill>
              </a:rPr>
              <a:t>Pierre Valdo (Pierre Vaudès, 1140-1218),</a:t>
            </a:r>
            <a:r>
              <a:rPr lang="fr-CH" sz="2000" b="1" dirty="0">
                <a:solidFill>
                  <a:schemeClr val="accent3">
                    <a:lumMod val="75000"/>
                  </a:schemeClr>
                </a:solidFill>
              </a:rPr>
              <a:t> </a:t>
            </a:r>
            <a:r>
              <a:rPr lang="fr-CH" sz="2000" b="1" dirty="0"/>
              <a:t>riche commerçant français qui a renoncé à sa fortune pour prêcher le Christ, fonde le mouvement des </a:t>
            </a:r>
            <a:r>
              <a:rPr lang="fr-CH" sz="2000" b="1" dirty="0">
                <a:solidFill>
                  <a:schemeClr val="accent5">
                    <a:lumMod val="50000"/>
                  </a:schemeClr>
                </a:solidFill>
              </a:rPr>
              <a:t>« Pauvres de Lyon », </a:t>
            </a:r>
            <a:r>
              <a:rPr lang="fr-CH" sz="2000" b="1" dirty="0"/>
              <a:t>connus sous le nom de </a:t>
            </a:r>
            <a:r>
              <a:rPr lang="fr-CH" sz="2000" b="1" dirty="0">
                <a:solidFill>
                  <a:schemeClr val="accent5">
                    <a:lumMod val="50000"/>
                  </a:schemeClr>
                </a:solidFill>
              </a:rPr>
              <a:t>« Vaudois ». </a:t>
            </a:r>
            <a:r>
              <a:rPr lang="fr-CH" sz="2000" b="1" dirty="0"/>
              <a:t>Le pape Alexandre III accepte son vœu de pauvreté.</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9611958" y="1597899"/>
            <a:ext cx="2052438" cy="325348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5"/>
          <a:stretch>
            <a:fillRect/>
          </a:stretch>
        </p:blipFill>
        <p:spPr>
          <a:xfrm>
            <a:off x="271476" y="710655"/>
            <a:ext cx="1160159"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6"/>
          <a:stretch>
            <a:fillRect/>
          </a:stretch>
        </p:blipFill>
        <p:spPr>
          <a:xfrm flipH="1">
            <a:off x="7315612" y="4044273"/>
            <a:ext cx="1912471"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666319" y="4117440"/>
            <a:ext cx="6265418" cy="1631216"/>
          </a:xfrm>
          <a:prstGeom prst="rect">
            <a:avLst/>
          </a:prstGeom>
          <a:noFill/>
        </p:spPr>
        <p:txBody>
          <a:bodyPr wrap="square">
            <a:spAutoFit/>
          </a:bodyPr>
          <a:lstStyle/>
          <a:p>
            <a:pPr>
              <a:spcBef>
                <a:spcPts val="600"/>
              </a:spcBef>
            </a:pPr>
            <a:r>
              <a:rPr lang="fr-CH" sz="2000" b="1" dirty="0"/>
              <a:t>Entre-temps, le pape Lucius III avait condamné les disciples de Pierre Valdo comme hérétiques. Néanmoins, les franciscains sont devenus un pilier </a:t>
            </a:r>
            <a:br>
              <a:rPr lang="fr-CH" sz="2000" b="1" dirty="0"/>
            </a:br>
            <a:r>
              <a:rPr lang="fr-CH" sz="2000" b="1" dirty="0"/>
              <a:t>de l'Eglise romaine, tandis que les Vaudois ont été persécutés jusqu'à la quasi-disparition. </a:t>
            </a:r>
            <a:r>
              <a:rPr lang="fr-CH" sz="2000" b="1" dirty="0">
                <a:solidFill>
                  <a:srgbClr val="0000CC"/>
                </a:solidFill>
              </a:rPr>
              <a:t>Pourquoi ?</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76079" y="4960042"/>
            <a:ext cx="2931459" cy="189795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865428" y="2921168"/>
            <a:ext cx="6362655" cy="1015663"/>
          </a:xfrm>
          <a:prstGeom prst="rect">
            <a:avLst/>
          </a:prstGeom>
          <a:noFill/>
        </p:spPr>
        <p:txBody>
          <a:bodyPr wrap="square">
            <a:spAutoFit/>
          </a:bodyPr>
          <a:lstStyle/>
          <a:p>
            <a:pPr>
              <a:spcBef>
                <a:spcPts val="600"/>
              </a:spcBef>
            </a:pPr>
            <a:r>
              <a:rPr lang="fr-CH" sz="2000" b="1" dirty="0"/>
              <a:t>Peu après, </a:t>
            </a:r>
            <a:r>
              <a:rPr lang="fr-CH" sz="2000" b="1" dirty="0">
                <a:solidFill>
                  <a:schemeClr val="accent5">
                    <a:lumMod val="50000"/>
                  </a:schemeClr>
                </a:solidFill>
              </a:rPr>
              <a:t>François d'Assise (1181-1226),</a:t>
            </a:r>
            <a:r>
              <a:rPr lang="fr-CH" sz="2000" b="1" dirty="0"/>
              <a:t> qui a également fait vœu de pauvreté, approuvé par le pape Innocent III, a fondé le mouvement franciscain.</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271476" y="5929265"/>
            <a:ext cx="8220728" cy="707886"/>
          </a:xfrm>
          <a:prstGeom prst="rect">
            <a:avLst/>
          </a:prstGeom>
          <a:noFill/>
        </p:spPr>
        <p:txBody>
          <a:bodyPr wrap="square">
            <a:spAutoFit/>
          </a:bodyPr>
          <a:lstStyle/>
          <a:p>
            <a:pPr algn="just">
              <a:spcBef>
                <a:spcPts val="600"/>
              </a:spcBef>
            </a:pPr>
            <a:r>
              <a:rPr lang="fr-CH" sz="2000" b="1" dirty="0">
                <a:solidFill>
                  <a:srgbClr val="0000CC"/>
                </a:solidFill>
              </a:rPr>
              <a:t>En raison de leur fidélité. </a:t>
            </a:r>
            <a:r>
              <a:rPr lang="fr-CH" sz="2000" b="1" dirty="0">
                <a:solidFill>
                  <a:schemeClr val="accent3">
                    <a:lumMod val="60000"/>
                    <a:lumOff val="40000"/>
                  </a:schemeClr>
                </a:solidFill>
              </a:rPr>
              <a:t>Les premiers étaient fidèles au pape, </a:t>
            </a:r>
            <a:br>
              <a:rPr lang="fr-CH" sz="2000" b="1" dirty="0">
                <a:solidFill>
                  <a:schemeClr val="accent3">
                    <a:lumMod val="60000"/>
                    <a:lumOff val="40000"/>
                  </a:schemeClr>
                </a:solidFill>
              </a:rPr>
            </a:br>
            <a:r>
              <a:rPr lang="fr-CH" sz="2000" b="1" dirty="0">
                <a:solidFill>
                  <a:srgbClr val="0000CC"/>
                </a:solidFill>
              </a:rPr>
              <a:t>tandis que </a:t>
            </a:r>
            <a:r>
              <a:rPr lang="fr-CH" sz="2000" b="1" dirty="0">
                <a:solidFill>
                  <a:srgbClr val="FF0000"/>
                </a:solidFill>
              </a:rPr>
              <a:t>les seconds étaient fidèles aux enseignements de la Bible.</a:t>
            </a:r>
            <a:endParaRPr lang="es-ES" sz="2000" b="1" dirty="0">
              <a:solidFill>
                <a:srgbClr val="FF0000"/>
              </a:solidFill>
            </a:endParaRP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9FFFA4"/>
            </a:gs>
            <a:gs pos="83000">
              <a:schemeClr val="accent6">
                <a:lumMod val="20000"/>
                <a:lumOff val="80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1822811641"/>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03495"/>
            <a:ext cx="12191998" cy="461665"/>
          </a:xfrm>
          <a:prstGeom prst="rect">
            <a:avLst/>
          </a:prstGeom>
          <a:noFill/>
        </p:spPr>
        <p:txBody>
          <a:bodyPr wrap="square">
            <a:spAutoFit/>
          </a:bodyPr>
          <a:lstStyle/>
          <a:p>
            <a:pPr algn="ctr">
              <a:spcBef>
                <a:spcPts val="600"/>
              </a:spcBef>
            </a:pPr>
            <a:r>
              <a:rPr lang="fr-CH" sz="2400" b="1" dirty="0">
                <a:solidFill>
                  <a:srgbClr val="0000CC"/>
                </a:solidFill>
              </a:rPr>
              <a:t>Qu'est-ce qui caractérise les Vaudois ?</a:t>
            </a:r>
            <a:endParaRPr lang="es-ES" sz="2400" b="1" dirty="0">
              <a:solidFill>
                <a:srgbClr val="0000CC"/>
              </a:solidFill>
            </a:endParaRP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CH" sz="3200" b="1" dirty="0">
                <a:ln/>
                <a:solidFill>
                  <a:schemeClr val="accent6">
                    <a:lumMod val="75000"/>
                  </a:schemeClr>
                </a:solidFill>
              </a:rPr>
              <a:t>Partage la Bible : </a:t>
            </a:r>
            <a:r>
              <a:rPr lang="fr-CH" sz="3200" b="1" dirty="0">
                <a:ln/>
                <a:solidFill>
                  <a:schemeClr val="accent3">
                    <a:lumMod val="60000"/>
                    <a:lumOff val="40000"/>
                  </a:schemeClr>
                </a:solidFill>
              </a:rPr>
              <a:t>les Vaudois</a:t>
            </a:r>
            <a:endParaRPr lang="es-ES" sz="3200" b="1" dirty="0">
              <a:ln/>
              <a:solidFill>
                <a:schemeClr val="accent3">
                  <a:lumMod val="60000"/>
                  <a:lumOff val="40000"/>
                </a:schemeClr>
              </a:solidFill>
            </a:endParaRP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DC6194-19DB-1DD5-A513-5E4865B59D9A}"/>
              </a:ext>
            </a:extLst>
          </p:cNvPr>
          <p:cNvSpPr txBox="1"/>
          <p:nvPr/>
        </p:nvSpPr>
        <p:spPr>
          <a:xfrm>
            <a:off x="2039007" y="160639"/>
            <a:ext cx="10152993" cy="1785104"/>
          </a:xfrm>
          <a:prstGeom prst="rect">
            <a:avLst/>
          </a:prstGeom>
          <a:noFill/>
        </p:spPr>
        <p:txBody>
          <a:bodyPr wrap="square" rtlCol="0">
            <a:spAutoFit/>
          </a:bodyPr>
          <a:lstStyle/>
          <a:p>
            <a:pPr algn="ct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Le Christ n'a pas ordonné à ses disciples de s'efforcer de briller, </a:t>
            </a:r>
            <a:b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mais il leur dit : « Que votre lumière brille… » </a:t>
            </a:r>
            <a:r>
              <a:rPr lang="fr-CH" sz="2200" i="1"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(Matthieu 5.16)</a:t>
            </a: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2200" kern="100" dirty="0">
                <a:solidFill>
                  <a:schemeClr val="bg2">
                    <a:lumMod val="25000"/>
                  </a:schemeClr>
                </a:solidFill>
                <a:effectLst/>
                <a:latin typeface="Arial" panose="020B0604020202020204" pitchFamily="34" charset="0"/>
                <a:ea typeface="Arial" panose="020B0604020202020204" pitchFamily="34" charset="0"/>
                <a:cs typeface="Arial" panose="020B0604020202020204" pitchFamily="34" charset="0"/>
              </a:rPr>
              <a:t> </a:t>
            </a:r>
            <a:br>
              <a:rPr lang="fr-CH" sz="2200" kern="100" dirty="0">
                <a:solidFill>
                  <a:schemeClr val="bg2">
                    <a:lumMod val="25000"/>
                  </a:schemeClr>
                </a:solidFill>
                <a:effectLst/>
                <a:latin typeface="Arial" panose="020B0604020202020204" pitchFamily="34" charset="0"/>
                <a:ea typeface="Arial" panose="020B0604020202020204" pitchFamily="34" charset="0"/>
                <a:cs typeface="Arial" panose="020B0604020202020204" pitchFamily="34" charset="0"/>
              </a:rPr>
            </a:br>
            <a:r>
              <a:rPr lang="fr-CH" sz="22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Si vous avez reçu la grâce de Dieu, la lumière est en vous. </a:t>
            </a:r>
            <a:br>
              <a:rPr lang="fr-CH" sz="22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2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Écartez les obstacles, et sa gloire éclatera pour dissiper les ténèbres. </a:t>
            </a:r>
            <a:br>
              <a:rPr lang="fr-CH" sz="22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2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Rien ne saurait empêcher votre rayonnement de s'exercer autour de vous. </a:t>
            </a:r>
            <a:endParaRPr lang="fr-CH" dirty="0">
              <a:solidFill>
                <a:schemeClr val="accent5">
                  <a:lumMod val="75000"/>
                </a:schemeClr>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F4F77996-70CD-1932-C881-37F26E514B6E}"/>
              </a:ext>
            </a:extLst>
          </p:cNvPr>
          <p:cNvSpPr txBox="1"/>
          <p:nvPr/>
        </p:nvSpPr>
        <p:spPr>
          <a:xfrm>
            <a:off x="2438399" y="2197894"/>
            <a:ext cx="9354208" cy="2123658"/>
          </a:xfrm>
          <a:prstGeom prst="rect">
            <a:avLst/>
          </a:prstGeom>
          <a:noFill/>
        </p:spPr>
        <p:txBody>
          <a:bodyPr wrap="square" rtlCol="0">
            <a:spAutoFit/>
          </a:bodyPr>
          <a:lstStyle/>
          <a:p>
            <a:pPr algn="just"/>
            <a:r>
              <a:rPr lang="fr-CH" sz="2200" kern="100" dirty="0">
                <a:solidFill>
                  <a:schemeClr val="accent1">
                    <a:lumMod val="60000"/>
                    <a:lumOff val="40000"/>
                  </a:schemeClr>
                </a:solidFill>
                <a:latin typeface="Arial" panose="020B0604020202020204" pitchFamily="34" charset="0"/>
                <a:cs typeface="Arial" panose="020B0604020202020204" pitchFamily="34" charset="0"/>
              </a:rPr>
              <a:t>La révélation de sa gloire par l'intermédiaire de l'humanité amènera le ciel </a:t>
            </a:r>
            <a:br>
              <a:rPr lang="fr-CH" sz="2200" kern="100" dirty="0">
                <a:solidFill>
                  <a:schemeClr val="accent1">
                    <a:lumMod val="60000"/>
                    <a:lumOff val="40000"/>
                  </a:schemeClr>
                </a:solidFill>
                <a:latin typeface="Arial" panose="020B0604020202020204" pitchFamily="34" charset="0"/>
                <a:cs typeface="Arial" panose="020B0604020202020204" pitchFamily="34" charset="0"/>
              </a:rPr>
            </a:br>
            <a:r>
              <a:rPr lang="fr-CH" sz="2200" kern="100" dirty="0">
                <a:solidFill>
                  <a:schemeClr val="accent1">
                    <a:lumMod val="60000"/>
                    <a:lumOff val="40000"/>
                  </a:schemeClr>
                </a:solidFill>
                <a:latin typeface="Arial" panose="020B0604020202020204" pitchFamily="34" charset="0"/>
                <a:cs typeface="Arial" panose="020B0604020202020204" pitchFamily="34" charset="0"/>
              </a:rPr>
              <a:t>si près de nous que les beautés du temple intérieur seront visibles en tous ceux chez qui le Sauveur est entré. Les hommes seront captivés par la lumière émanant d'un chrétien en qui demeure le Christ. Des louanges et des actions de grâces monteront vers Dieu de la part de tous ceux qui auront ainsi été gagnés au Sauveur, et le grand Donateur en sera glorifié. </a:t>
            </a:r>
            <a:endParaRPr lang="fr-CH" dirty="0">
              <a:solidFill>
                <a:schemeClr val="accent1">
                  <a:lumMod val="60000"/>
                  <a:lumOff val="40000"/>
                </a:schemeClr>
              </a:solidFill>
            </a:endParaRPr>
          </a:p>
        </p:txBody>
      </p:sp>
      <p:sp>
        <p:nvSpPr>
          <p:cNvPr id="4" name="ZoneTexte 3">
            <a:extLst>
              <a:ext uri="{FF2B5EF4-FFF2-40B4-BE49-F238E27FC236}">
                <a16:creationId xmlns:a16="http://schemas.microsoft.com/office/drawing/2014/main" id="{EB66B622-6848-3488-C638-0D6AC7CAFE74}"/>
              </a:ext>
            </a:extLst>
          </p:cNvPr>
          <p:cNvSpPr txBox="1"/>
          <p:nvPr/>
        </p:nvSpPr>
        <p:spPr>
          <a:xfrm>
            <a:off x="2969171" y="4573703"/>
            <a:ext cx="8439807" cy="2123658"/>
          </a:xfrm>
          <a:prstGeom prst="rect">
            <a:avLst/>
          </a:prstGeom>
          <a:noFill/>
        </p:spPr>
        <p:txBody>
          <a:bodyPr wrap="square" rtlCol="0">
            <a:spAutoFit/>
          </a:bodyPr>
          <a:lstStyle/>
          <a:p>
            <a:pPr algn="ct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Lève-toi, sois éclairée, car ta lumière arrive, et la gloire de l’Eternel se lève sur toi » (Ésaïe 60.1). </a:t>
            </a:r>
            <a:br>
              <a:rPr lang="fr-CH" sz="2200" kern="100" dirty="0">
                <a:solidFill>
                  <a:schemeClr val="accent5">
                    <a:lumMod val="50000"/>
                  </a:schemeClr>
                </a:solidFill>
                <a:latin typeface="Arial" panose="020B0604020202020204" pitchFamily="34" charset="0"/>
                <a:cs typeface="Arial" panose="020B0604020202020204" pitchFamily="34" charset="0"/>
              </a:rPr>
            </a:b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 message est adressé à ceux qui vont à la rencontre </a:t>
            </a:r>
            <a:b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l’Époux. Le Christ vient avec puissance et une grande gloire, celle qui lui est propre et celle de son Père. </a:t>
            </a:r>
            <a:b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200" kern="1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est accompagné de tous les saints anges. »</a:t>
            </a:r>
          </a:p>
        </p:txBody>
      </p:sp>
      <p:sp>
        <p:nvSpPr>
          <p:cNvPr id="5" name="Bulle narrative : rectangle à coins arrondis 4">
            <a:extLst>
              <a:ext uri="{FF2B5EF4-FFF2-40B4-BE49-F238E27FC236}">
                <a16:creationId xmlns:a16="http://schemas.microsoft.com/office/drawing/2014/main" id="{8B04C59B-7720-4E95-1570-CB3AF4C9E175}"/>
              </a:ext>
            </a:extLst>
          </p:cNvPr>
          <p:cNvSpPr/>
          <p:nvPr/>
        </p:nvSpPr>
        <p:spPr>
          <a:xfrm>
            <a:off x="324892" y="5231066"/>
            <a:ext cx="2072702" cy="1466295"/>
          </a:xfrm>
          <a:prstGeom prst="wedgeRoundRectCallout">
            <a:avLst>
              <a:gd name="adj1" fmla="val 44982"/>
              <a:gd name="adj2" fmla="val -100931"/>
              <a:gd name="adj3" fmla="val 16667"/>
            </a:avLst>
          </a:prstGeom>
          <a:solidFill>
            <a:schemeClr val="bg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r>
              <a:rPr lang="fr-CH" sz="18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E.G. White,</a:t>
            </a:r>
            <a:r>
              <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Paraboles </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de Jésus, </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p. 368..)</a:t>
            </a:r>
            <a:endPar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11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584775"/>
          </a:xfrm>
          <a:prstGeom prst="rect">
            <a:avLst/>
          </a:prstGeom>
          <a:noFill/>
        </p:spPr>
        <p:txBody>
          <a:bodyPr wrap="square">
            <a:spAutoFit/>
          </a:bodyPr>
          <a:lstStyle/>
          <a:p>
            <a:pPr algn="ctr"/>
            <a:r>
              <a:rPr lang="fr-CH"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L'étoile de la Réforme : </a:t>
            </a:r>
            <a:r>
              <a:rPr lang="es-E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John</a:t>
            </a:r>
            <a:r>
              <a:rPr lang="es-ES" sz="3200" b="1" dirty="0"/>
              <a:t> </a:t>
            </a:r>
            <a:r>
              <a:rPr lang="fr-CH"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Wiclef </a:t>
            </a:r>
            <a:r>
              <a:rPr lang="fr-CH" sz="28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(théologien anglais) </a:t>
            </a:r>
            <a:endParaRPr lang="es-ES" sz="28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707886"/>
          </a:xfrm>
          <a:prstGeom prst="rect">
            <a:avLst/>
          </a:prstGeom>
          <a:noFill/>
        </p:spPr>
        <p:txBody>
          <a:bodyPr wrap="square">
            <a:spAutoFit/>
          </a:bodyPr>
          <a:lstStyle/>
          <a:p>
            <a:pPr algn="ctr"/>
            <a:r>
              <a:rPr lang="fr-CH" sz="2000" b="1" dirty="0">
                <a:solidFill>
                  <a:schemeClr val="bg2">
                    <a:lumMod val="50000"/>
                  </a:schemeClr>
                </a:solidFill>
                <a:latin typeface="Comic Sans MS" panose="030F0702030302020204" pitchFamily="66" charset="0"/>
              </a:rPr>
              <a:t>« La conduite des justes ressemble à la lumière de l'aurore, dont l'éclat augmente jusqu'à ce qu'il fasse plein jour. » </a:t>
            </a:r>
            <a:r>
              <a:rPr lang="fr-CH" b="1" dirty="0">
                <a:solidFill>
                  <a:srgbClr val="580080"/>
                </a:solidFill>
                <a:latin typeface="Comic Sans MS" panose="030F0702030302020204" pitchFamily="66" charset="0"/>
              </a:rPr>
              <a:t>(Proverbes 4.18, Nouvelle Bible français courant.)</a:t>
            </a:r>
            <a:endParaRPr lang="es-ES" b="1" dirty="0">
              <a:solidFill>
                <a:srgbClr val="580080"/>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693683" y="1265753"/>
            <a:ext cx="10491550" cy="1323439"/>
          </a:xfrm>
          <a:prstGeom prst="rect">
            <a:avLst/>
          </a:prstGeom>
          <a:noFill/>
        </p:spPr>
        <p:txBody>
          <a:bodyPr wrap="square" rtlCol="0">
            <a:spAutoFit/>
          </a:bodyPr>
          <a:lstStyle/>
          <a:p>
            <a:pPr>
              <a:spcBef>
                <a:spcPts val="600"/>
              </a:spcBef>
            </a:pPr>
            <a:r>
              <a:rPr lang="es-ES" sz="2000" b="1" dirty="0"/>
              <a:t>John Wiclef (</a:t>
            </a:r>
            <a:r>
              <a:rPr lang="fr-CH" sz="2000" b="1" dirty="0"/>
              <a:t>théologien anglais,</a:t>
            </a:r>
            <a:r>
              <a:rPr lang="es-ES" sz="2000" b="1" dirty="0"/>
              <a:t> 1324-1384) </a:t>
            </a:r>
            <a:r>
              <a:rPr lang="fr-CH" sz="2000" b="1" dirty="0"/>
              <a:t>a consacré une grande partie de sa vie </a:t>
            </a:r>
            <a:br>
              <a:rPr lang="fr-CH" sz="2000" b="1" dirty="0"/>
            </a:br>
            <a:r>
              <a:rPr lang="fr-CH" sz="2000" b="1" dirty="0"/>
              <a:t>à la traduction de la Bible en anglais. </a:t>
            </a:r>
            <a:r>
              <a:rPr lang="fr-CH" sz="2000" b="1" dirty="0">
                <a:solidFill>
                  <a:srgbClr val="0000CC"/>
                </a:solidFill>
              </a:rPr>
              <a:t>Qu'est-ce qui l'a motivé à le faire ? </a:t>
            </a:r>
            <a:br>
              <a:rPr lang="es-ES" sz="2000" b="1" dirty="0">
                <a:solidFill>
                  <a:srgbClr val="0000CC"/>
                </a:solidFill>
              </a:rPr>
            </a:br>
            <a:r>
              <a:rPr lang="fr-CH" sz="2000" b="1" dirty="0"/>
              <a:t>Deux raisons :</a:t>
            </a:r>
            <a:r>
              <a:rPr lang="fr-CH" sz="2000" b="1" dirty="0">
                <a:solidFill>
                  <a:schemeClr val="bg2">
                    <a:lumMod val="50000"/>
                  </a:schemeClr>
                </a:solidFill>
              </a:rPr>
              <a:t>    </a:t>
            </a:r>
            <a:r>
              <a:rPr lang="fr-CH" sz="2000" b="1" dirty="0">
                <a:solidFill>
                  <a:srgbClr val="0000CC"/>
                </a:solidFill>
              </a:rPr>
              <a:t>Le Christ les avait transformés par la Parole, ils ont cru,</a:t>
            </a:r>
            <a:br>
              <a:rPr lang="fr-CH" sz="2000" b="1" dirty="0">
                <a:solidFill>
                  <a:srgbClr val="0000CC"/>
                </a:solidFill>
              </a:rPr>
            </a:br>
            <a:r>
              <a:rPr lang="fr-CH" sz="2000" b="1" dirty="0">
                <a:solidFill>
                  <a:srgbClr val="0000CC"/>
                </a:solidFill>
              </a:rPr>
              <a:t>		et ils voulaient partager l'amour du Christ avec d'autres.</a:t>
            </a:r>
            <a:endParaRPr lang="es-ES" sz="2000" b="1" dirty="0">
              <a:solidFill>
                <a:srgbClr val="0000CC"/>
              </a:solidFill>
            </a:endParaRP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423861" y="5333890"/>
            <a:ext cx="2166939" cy="1213486"/>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271461" y="2721073"/>
            <a:ext cx="1903673" cy="1119455"/>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sp>
        <p:nvSpPr>
          <p:cNvPr id="14" name="CuadroTexto 13">
            <a:extLst>
              <a:ext uri="{FF2B5EF4-FFF2-40B4-BE49-F238E27FC236}">
                <a16:creationId xmlns:a16="http://schemas.microsoft.com/office/drawing/2014/main" id="{C68DBE3F-6BAD-F25E-D181-3CB2079B3A7A}"/>
              </a:ext>
            </a:extLst>
          </p:cNvPr>
          <p:cNvSpPr txBox="1"/>
          <p:nvPr/>
        </p:nvSpPr>
        <p:spPr>
          <a:xfrm>
            <a:off x="599090" y="4291681"/>
            <a:ext cx="10113734" cy="707886"/>
          </a:xfrm>
          <a:prstGeom prst="rect">
            <a:avLst/>
          </a:prstGeom>
          <a:noFill/>
        </p:spPr>
        <p:txBody>
          <a:bodyPr wrap="square">
            <a:spAutoFit/>
          </a:bodyPr>
          <a:lstStyle/>
          <a:p>
            <a:pPr>
              <a:spcBef>
                <a:spcPts val="600"/>
              </a:spcBef>
            </a:pPr>
            <a:r>
              <a:rPr lang="fr-CH" sz="2000" b="1" dirty="0">
                <a:solidFill>
                  <a:srgbClr val="0000CC"/>
                </a:solidFill>
              </a:rPr>
              <a:t>Bien entendu, cela le met en porte-à-faux avec l'Eglise officielle. Grâce à ses contacts </a:t>
            </a:r>
            <a:br>
              <a:rPr lang="fr-CH" sz="2000" b="1" dirty="0">
                <a:solidFill>
                  <a:srgbClr val="0000CC"/>
                </a:solidFill>
              </a:rPr>
            </a:br>
            <a:r>
              <a:rPr lang="fr-CH" sz="2000" b="1" dirty="0">
                <a:solidFill>
                  <a:srgbClr val="0000CC"/>
                </a:solidFill>
              </a:rPr>
              <a:t>avec les hauts fonctionnaires anglais, John a évité la mort aux mains de l'Eglise.</a:t>
            </a:r>
            <a:endParaRPr lang="es-ES" sz="2000" b="1" dirty="0">
              <a:solidFill>
                <a:srgbClr val="0000CC"/>
              </a:solidFill>
            </a:endParaRPr>
          </a:p>
        </p:txBody>
      </p:sp>
      <p:sp>
        <p:nvSpPr>
          <p:cNvPr id="16" name="CuadroTexto 15">
            <a:extLst>
              <a:ext uri="{FF2B5EF4-FFF2-40B4-BE49-F238E27FC236}">
                <a16:creationId xmlns:a16="http://schemas.microsoft.com/office/drawing/2014/main" id="{7DA5ADC7-1CA5-C087-6CE3-C1C722573CCF}"/>
              </a:ext>
            </a:extLst>
          </p:cNvPr>
          <p:cNvSpPr txBox="1"/>
          <p:nvPr/>
        </p:nvSpPr>
        <p:spPr>
          <a:xfrm>
            <a:off x="2571665" y="2643353"/>
            <a:ext cx="9348871" cy="1631216"/>
          </a:xfrm>
          <a:prstGeom prst="rect">
            <a:avLst/>
          </a:prstGeom>
          <a:noFill/>
        </p:spPr>
        <p:txBody>
          <a:bodyPr wrap="square">
            <a:spAutoFit/>
          </a:bodyPr>
          <a:lstStyle/>
          <a:p>
            <a:pPr>
              <a:spcBef>
                <a:spcPts val="600"/>
              </a:spcBef>
            </a:pPr>
            <a:r>
              <a:rPr lang="fr-CH" sz="2000" b="1" dirty="0"/>
              <a:t>Celui qui étudie sincèrement la Bible et ouvre son cœur à l'influence du Saint-Esprit est transformé.  </a:t>
            </a:r>
            <a:r>
              <a:rPr lang="fr-CH" sz="2000" b="1" dirty="0">
                <a:solidFill>
                  <a:schemeClr val="accent5">
                    <a:lumMod val="75000"/>
                  </a:schemeClr>
                </a:solidFill>
              </a:rPr>
              <a:t>« En effet, la parole de Dieu est vivante et efficace. </a:t>
            </a:r>
            <a:br>
              <a:rPr lang="fr-CH" sz="2000" b="1" dirty="0">
                <a:solidFill>
                  <a:schemeClr val="accent5">
                    <a:lumMod val="75000"/>
                  </a:schemeClr>
                </a:solidFill>
              </a:rPr>
            </a:br>
            <a:r>
              <a:rPr lang="fr-CH" sz="2000" b="1" dirty="0">
                <a:solidFill>
                  <a:schemeClr val="accent5">
                    <a:lumMod val="75000"/>
                  </a:schemeClr>
                </a:solidFill>
              </a:rPr>
              <a:t>Elle est plus coupante qu'aucune épée à deux tranchants. Elle pénètre jusqu'au point où elle sépare l'âme et l'esprit, les jointures et la moelle. Elle passe au crible les désirs et les pensées du cœur humain. » (Hébreux 4.12).</a:t>
            </a:r>
            <a:endParaRPr lang="es-ES" sz="2000" b="1" dirty="0">
              <a:solidFill>
                <a:schemeClr val="accent5">
                  <a:lumMod val="75000"/>
                </a:schemeClr>
              </a:solidFill>
            </a:endParaRPr>
          </a:p>
        </p:txBody>
      </p:sp>
      <p:sp>
        <p:nvSpPr>
          <p:cNvPr id="18" name="CuadroTexto 17">
            <a:extLst>
              <a:ext uri="{FF2B5EF4-FFF2-40B4-BE49-F238E27FC236}">
                <a16:creationId xmlns:a16="http://schemas.microsoft.com/office/drawing/2014/main" id="{93A5676A-0E95-6274-0721-2F1D9B0FD321}"/>
              </a:ext>
            </a:extLst>
          </p:cNvPr>
          <p:cNvSpPr txBox="1"/>
          <p:nvPr/>
        </p:nvSpPr>
        <p:spPr>
          <a:xfrm>
            <a:off x="2953407" y="5022693"/>
            <a:ext cx="9112466" cy="707886"/>
          </a:xfrm>
          <a:prstGeom prst="rect">
            <a:avLst/>
          </a:prstGeom>
          <a:noFill/>
        </p:spPr>
        <p:txBody>
          <a:bodyPr wrap="square">
            <a:spAutoFit/>
          </a:bodyPr>
          <a:lstStyle/>
          <a:p>
            <a:pPr>
              <a:spcBef>
                <a:spcPts val="600"/>
              </a:spcBef>
            </a:pPr>
            <a:r>
              <a:rPr lang="fr-CH" sz="2000" b="1" dirty="0">
                <a:solidFill>
                  <a:schemeClr val="tx1">
                    <a:lumMod val="95000"/>
                    <a:lumOff val="5000"/>
                  </a:schemeClr>
                </a:solidFill>
              </a:rPr>
              <a:t>En 1428, les restes du réformateur ont été brûlés et ses cendres jetées dans la rivière. Ses cendres dispersées sont devenues le symbole de son héritage.</a:t>
            </a:r>
            <a:endParaRPr lang="es-ES" sz="2000" b="1" dirty="0">
              <a:solidFill>
                <a:schemeClr val="tx1">
                  <a:lumMod val="95000"/>
                  <a:lumOff val="5000"/>
                </a:schemeClr>
              </a:solidFill>
            </a:endParaRPr>
          </a:p>
        </p:txBody>
      </p:sp>
      <p:sp>
        <p:nvSpPr>
          <p:cNvPr id="7" name="CuadroTexto 6">
            <a:extLst>
              <a:ext uri="{FF2B5EF4-FFF2-40B4-BE49-F238E27FC236}">
                <a16:creationId xmlns:a16="http://schemas.microsoft.com/office/drawing/2014/main" id="{ED0D7525-710A-DAB5-3AB9-51ED10BD35F5}"/>
              </a:ext>
            </a:extLst>
          </p:cNvPr>
          <p:cNvSpPr txBox="1"/>
          <p:nvPr/>
        </p:nvSpPr>
        <p:spPr>
          <a:xfrm>
            <a:off x="2953407" y="5730579"/>
            <a:ext cx="8751984" cy="1015663"/>
          </a:xfrm>
          <a:prstGeom prst="rect">
            <a:avLst/>
          </a:prstGeom>
          <a:noFill/>
        </p:spPr>
        <p:txBody>
          <a:bodyPr wrap="square">
            <a:spAutoFit/>
          </a:bodyPr>
          <a:lstStyle/>
          <a:p>
            <a:pPr>
              <a:spcBef>
                <a:spcPts val="600"/>
              </a:spcBef>
            </a:pPr>
            <a:r>
              <a:rPr lang="fr-CH" sz="2000" b="1" dirty="0">
                <a:solidFill>
                  <a:schemeClr val="tx1">
                    <a:lumMod val="95000"/>
                    <a:lumOff val="5000"/>
                  </a:schemeClr>
                </a:solidFill>
              </a:rPr>
              <a:t>La petite lumière de la vérité allumée par John Wiclef atteignit la Bohême, où </a:t>
            </a:r>
            <a:r>
              <a:rPr lang="fr-CH" sz="2000" b="1" u="sng" dirty="0">
                <a:solidFill>
                  <a:schemeClr val="tx1">
                    <a:lumMod val="95000"/>
                    <a:lumOff val="5000"/>
                  </a:schemeClr>
                </a:solidFill>
              </a:rPr>
              <a:t>Jan Hus reprit son héritage</a:t>
            </a:r>
            <a:r>
              <a:rPr lang="fr-CH" sz="2000" b="1" dirty="0">
                <a:solidFill>
                  <a:schemeClr val="tx1">
                    <a:lumMod val="95000"/>
                    <a:lumOff val="5000"/>
                  </a:schemeClr>
                </a:solidFill>
              </a:rPr>
              <a:t>. C'est ainsi que la vérité se fraya un chemin jusqu'à l'aube de la réforme. Le jour commençait à se lever.</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 calcmode="lin" valueType="num">
                                      <p:cBhvr>
                                        <p:cTn id="55" dur="1000" fill="hold"/>
                                        <p:tgtEl>
                                          <p:spTgt spid="8"/>
                                        </p:tgtEl>
                                        <p:attrNameLst>
                                          <p:attrName>style.rotation</p:attrName>
                                        </p:attrNameLst>
                                      </p:cBhvr>
                                      <p:tavLst>
                                        <p:tav tm="0">
                                          <p:val>
                                            <p:fltVal val="90"/>
                                          </p:val>
                                        </p:tav>
                                        <p:tav tm="100000">
                                          <p:val>
                                            <p:fltVal val="0"/>
                                          </p:val>
                                        </p:tav>
                                      </p:tavLst>
                                    </p:anim>
                                    <p:animEffect transition="in" filter="fade">
                                      <p:cBhvr>
                                        <p:cTn id="56" dur="1000"/>
                                        <p:tgtEl>
                                          <p:spTgt spid="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9DA4FA-4CA6-53E1-E99C-CA5037C23098}"/>
              </a:ext>
            </a:extLst>
          </p:cNvPr>
          <p:cNvSpPr txBox="1"/>
          <p:nvPr/>
        </p:nvSpPr>
        <p:spPr>
          <a:xfrm>
            <a:off x="4088525" y="232698"/>
            <a:ext cx="5623035" cy="519886"/>
          </a:xfrm>
          <a:prstGeom prst="rect">
            <a:avLst/>
          </a:prstGeom>
          <a:noFill/>
        </p:spPr>
        <p:txBody>
          <a:bodyPr wrap="square" rtlCol="0">
            <a:spAutoFit/>
          </a:bodyPr>
          <a:lstStyle/>
          <a:p>
            <a:pPr algn="ctr">
              <a:lnSpc>
                <a:spcPct val="107000"/>
              </a:lnSpc>
              <a:spcAft>
                <a:spcPts val="800"/>
              </a:spcAft>
            </a:pPr>
            <a:r>
              <a:rPr lang="fr-CH" sz="2800" b="1" kern="100" dirty="0">
                <a:solidFill>
                  <a:srgbClr val="008000"/>
                </a:solidFill>
                <a:effectLst/>
                <a:latin typeface="Arial" panose="020B0604020202020204" pitchFamily="34" charset="0"/>
                <a:ea typeface="Arial" panose="020B0604020202020204" pitchFamily="34" charset="0"/>
                <a:cs typeface="Arial" panose="020B0604020202020204" pitchFamily="34" charset="0"/>
              </a:rPr>
              <a:t>Soutenus par l’espérance </a:t>
            </a:r>
            <a:endParaRPr lang="fr-CH" sz="2800" kern="100" dirty="0">
              <a:effectLst/>
              <a:latin typeface="Arial" panose="020B0604020202020204" pitchFamily="34" charset="0"/>
              <a:ea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A3A11D33-97D1-A28E-76CC-2A1FD06410C6}"/>
              </a:ext>
            </a:extLst>
          </p:cNvPr>
          <p:cNvSpPr txBox="1"/>
          <p:nvPr/>
        </p:nvSpPr>
        <p:spPr>
          <a:xfrm>
            <a:off x="2259724" y="773605"/>
            <a:ext cx="9322676" cy="4235262"/>
          </a:xfrm>
          <a:prstGeom prst="rect">
            <a:avLst/>
          </a:prstGeom>
          <a:noFill/>
        </p:spPr>
        <p:txBody>
          <a:bodyPr wrap="square" rtlCol="0">
            <a:spAutoFit/>
          </a:bodyPr>
          <a:lstStyle/>
          <a:p>
            <a:pPr indent="449580" algn="ctr">
              <a:lnSpc>
                <a:spcPct val="107000"/>
              </a:lnSpc>
              <a:spcAft>
                <a:spcPts val="800"/>
              </a:spcAft>
            </a:pPr>
            <a:r>
              <a:rPr lang="fr-CH" sz="2000" kern="100" dirty="0">
                <a:solidFill>
                  <a:srgbClr val="00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Qu'est-ce qui soutenait dans le passé ceux qui endurèrent la persécution pour l'amour du Christ ? </a:t>
            </a:r>
            <a:br>
              <a:rPr lang="fr-CH" sz="2000" kern="100" dirty="0">
                <a:solidFill>
                  <a:srgbClr val="00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C'était leur union avec Dieu, avec le Saint-Esprit, avec Jésus. </a:t>
            </a:r>
          </a:p>
          <a:p>
            <a:pPr indent="449580" algn="just">
              <a:lnSpc>
                <a:spcPct val="107000"/>
              </a:lnSpc>
              <a:spcAft>
                <a:spcPts val="800"/>
              </a:spcAft>
            </a:pPr>
            <a:r>
              <a:rPr lang="fr-CH" sz="2000" kern="100" dirty="0">
                <a:solidFill>
                  <a:srgbClr val="00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persécution a fait perdre à beaucoup leurs amitiés terrestres, mais jamais l'amour du Sauveur. Jamais l'âme secouée par la tempête n'est plus aimée de son Sauveur. </a:t>
            </a:r>
            <a:r>
              <a:rPr lang="fr-CH" sz="20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Je l'aimerai ,  dit le Christ, et je me ferai connaître à lui » </a:t>
            </a:r>
            <a:r>
              <a:rPr lang="fr-CH" sz="2000" i="1"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(Jean 14.21)</a:t>
            </a:r>
            <a:r>
              <a:rPr lang="fr-CH" sz="20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p>
          <a:p>
            <a:pPr indent="449580" algn="just">
              <a:lnSpc>
                <a:spcPct val="107000"/>
              </a:lnSpc>
              <a:spcAft>
                <a:spcPts val="800"/>
              </a:spcAft>
            </a:pPr>
            <a:r>
              <a:rPr lang="fr-CH" sz="2000" kern="100" dirty="0">
                <a:solidFill>
                  <a:srgbClr val="0066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Quand, pour l'amour de la vérité, le chrétien se présente à la barre des tribunaux, Jésus se tient à ses côtés. Lorsqu'il est enfermé dans les murs d'une prison, il se manifeste à lui et lui réchauffe le cœur par son amour. Lorsqu'il subit la mort pour sa foi, il lui dit : </a:t>
            </a:r>
            <a:r>
              <a:rPr lang="fr-CH" sz="20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Ils peuvent détruire le corps, mais ils ne peuvent tuer l'esprit. » </a:t>
            </a:r>
            <a:endParaRPr lang="fr-CH" dirty="0"/>
          </a:p>
        </p:txBody>
      </p:sp>
      <p:sp>
        <p:nvSpPr>
          <p:cNvPr id="4" name="ZoneTexte 3">
            <a:extLst>
              <a:ext uri="{FF2B5EF4-FFF2-40B4-BE49-F238E27FC236}">
                <a16:creationId xmlns:a16="http://schemas.microsoft.com/office/drawing/2014/main" id="{9B50A8B4-A4F6-D359-563A-6AFA4BD4B27E}"/>
              </a:ext>
            </a:extLst>
          </p:cNvPr>
          <p:cNvSpPr txBox="1"/>
          <p:nvPr/>
        </p:nvSpPr>
        <p:spPr>
          <a:xfrm>
            <a:off x="4246179" y="5023945"/>
            <a:ext cx="7336221" cy="1600438"/>
          </a:xfrm>
          <a:prstGeom prst="rect">
            <a:avLst/>
          </a:prstGeom>
          <a:noFill/>
        </p:spPr>
        <p:txBody>
          <a:bodyPr wrap="square" rtlCol="0">
            <a:spAutoFit/>
          </a:bodyPr>
          <a:lstStyle/>
          <a:p>
            <a:pPr algn="just"/>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Prenez courage, j'ai vaincu le monde. » « Ne crains rien, car je suis avec toi ; ne promène pas des regards inquiets, car je suis ton Dieu ; je te fortifie, je viens à ton secours, je te soutiens de ma droite triomphante. » </a:t>
            </a:r>
            <a:r>
              <a:rPr lang="fr-CH" kern="100"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(Jean 16.33 ; Ésaïe 41.10.)</a:t>
            </a:r>
          </a:p>
          <a:p>
            <a:endParaRPr lang="fr-CH" dirty="0"/>
          </a:p>
        </p:txBody>
      </p:sp>
      <p:sp>
        <p:nvSpPr>
          <p:cNvPr id="5" name="Bulle narrative : rectangle à coins arrondis 4">
            <a:extLst>
              <a:ext uri="{FF2B5EF4-FFF2-40B4-BE49-F238E27FC236}">
                <a16:creationId xmlns:a16="http://schemas.microsoft.com/office/drawing/2014/main" id="{123E5B8F-76FB-99F0-F1AA-55653342F089}"/>
              </a:ext>
            </a:extLst>
          </p:cNvPr>
          <p:cNvSpPr/>
          <p:nvPr/>
        </p:nvSpPr>
        <p:spPr>
          <a:xfrm>
            <a:off x="252248" y="4993847"/>
            <a:ext cx="1797270" cy="1466295"/>
          </a:xfrm>
          <a:prstGeom prst="wedgeRoundRectCallout">
            <a:avLst>
              <a:gd name="adj1" fmla="val 44982"/>
              <a:gd name="adj2" fmla="val -100931"/>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r>
              <a:rPr lang="fr-CH" sz="18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E. White,</a:t>
            </a:r>
            <a:r>
              <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Conquérants </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pacifiques,</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p. 75-76.)</a:t>
            </a:r>
            <a:endPar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69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584775"/>
          </a:xfrm>
          <a:prstGeom prst="rect">
            <a:avLst/>
          </a:prstGeom>
          <a:noFill/>
        </p:spPr>
        <p:txBody>
          <a:bodyPr wrap="square">
            <a:spAutoFit/>
          </a:bodyPr>
          <a:lstStyle/>
          <a:p>
            <a:pPr algn="ctr"/>
            <a:r>
              <a:rPr lang="fr-CH" sz="3200" dirty="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rPr>
              <a:t>Fortifiés par la foi : </a:t>
            </a:r>
            <a:r>
              <a:rPr lang="fr-CH"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Jan Hus </a:t>
            </a:r>
            <a:r>
              <a:rPr lang="fr-CH" sz="2400" dirty="0">
                <a:ln w="0"/>
                <a:solidFill>
                  <a:schemeClr val="accent5">
                    <a:lumMod val="75000"/>
                  </a:schemeClr>
                </a:solidFill>
                <a:effectLst>
                  <a:reflection blurRad="6350" stA="53000" endA="300" endPos="35500" dir="5400000" sy="-90000" algn="bl" rotWithShape="0"/>
                </a:effectLst>
              </a:rPr>
              <a:t>(Théologien tchèque) </a:t>
            </a:r>
            <a:r>
              <a:rPr lang="fr-CH"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et d'autres.</a:t>
            </a:r>
            <a:endParaRPr lang="es-ES"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fr-CH" b="1" dirty="0">
                <a:solidFill>
                  <a:schemeClr val="accent5">
                    <a:lumMod val="75000"/>
                  </a:schemeClr>
                </a:solidFill>
                <a:latin typeface="Arial" panose="020B0604020202020204" pitchFamily="34" charset="0"/>
                <a:cs typeface="Arial" panose="020B0604020202020204" pitchFamily="34" charset="0"/>
              </a:rPr>
              <a:t>« Celui qui a le Fils a la vie ; celui qui n'a pas le Fils de Dieu n'a pas la vie. » </a:t>
            </a:r>
            <a:r>
              <a:rPr lang="fr-CH" b="1" dirty="0">
                <a:solidFill>
                  <a:schemeClr val="accent5">
                    <a:lumMod val="75000"/>
                  </a:schemeClr>
                </a:solidFill>
                <a:latin typeface="Comic Sans MS" panose="030F0702030302020204" pitchFamily="66" charset="0"/>
              </a:rPr>
              <a:t>(1Jean 5.12)</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1015663"/>
          </a:xfrm>
          <a:prstGeom prst="rect">
            <a:avLst/>
          </a:prstGeom>
          <a:noFill/>
        </p:spPr>
        <p:txBody>
          <a:bodyPr wrap="square" rtlCol="0">
            <a:spAutoFit/>
          </a:bodyPr>
          <a:lstStyle/>
          <a:p>
            <a:pPr algn="ctr">
              <a:spcBef>
                <a:spcPts val="600"/>
              </a:spcBef>
            </a:pPr>
            <a:r>
              <a:rPr lang="fr-CH" sz="2000" b="1" dirty="0"/>
              <a:t>John Wiclef (1324-1384) </a:t>
            </a:r>
            <a:br>
              <a:rPr lang="fr-CH" sz="2000" b="1" dirty="0"/>
            </a:br>
            <a:r>
              <a:rPr lang="fr-CH" sz="2000" b="1" dirty="0"/>
              <a:t>a été suivi par d'autres réformateurs :</a:t>
            </a:r>
            <a:endParaRPr lang="es-ES" sz="2000" b="1" dirty="0"/>
          </a:p>
        </p:txBody>
      </p:sp>
      <p:sp>
        <p:nvSpPr>
          <p:cNvPr id="8" name="CuadroTexto 7">
            <a:extLst>
              <a:ext uri="{FF2B5EF4-FFF2-40B4-BE49-F238E27FC236}">
                <a16:creationId xmlns:a16="http://schemas.microsoft.com/office/drawing/2014/main" id="{F072DC84-D946-FC8B-FCC5-101085D6695D}"/>
              </a:ext>
            </a:extLst>
          </p:cNvPr>
          <p:cNvSpPr txBox="1"/>
          <p:nvPr/>
        </p:nvSpPr>
        <p:spPr>
          <a:xfrm>
            <a:off x="253045" y="5334506"/>
            <a:ext cx="11685906" cy="1523494"/>
          </a:xfrm>
          <a:prstGeom prst="rect">
            <a:avLst/>
          </a:prstGeom>
          <a:noFill/>
        </p:spPr>
        <p:txBody>
          <a:bodyPr wrap="square" rtlCol="0">
            <a:spAutoFit/>
          </a:bodyPr>
          <a:lstStyle/>
          <a:p>
            <a:pPr algn="ctr">
              <a:spcBef>
                <a:spcPts val="600"/>
              </a:spcBef>
            </a:pPr>
            <a:r>
              <a:rPr lang="fr-CH" sz="2000" b="1" dirty="0">
                <a:solidFill>
                  <a:srgbClr val="0000CC"/>
                </a:solidFill>
              </a:rPr>
              <a:t>Jan Hus fut emprisonné et finalement brûlé sur le bûcher. De sa prison, il écrivit : </a:t>
            </a:r>
            <a:br>
              <a:rPr lang="fr-CH" sz="2000" b="1" dirty="0">
                <a:solidFill>
                  <a:srgbClr val="0000CC"/>
                </a:solidFill>
              </a:rPr>
            </a:br>
            <a:r>
              <a:rPr lang="fr-CH" sz="2800" b="1" dirty="0">
                <a:solidFill>
                  <a:schemeClr val="accent5">
                    <a:lumMod val="50000"/>
                  </a:schemeClr>
                </a:solidFill>
              </a:rPr>
              <a:t>« </a:t>
            </a:r>
            <a:r>
              <a:rPr lang="fr-CH" sz="2000" b="1" dirty="0">
                <a:solidFill>
                  <a:schemeClr val="accent5">
                    <a:lumMod val="50000"/>
                  </a:schemeClr>
                </a:solidFill>
              </a:rPr>
              <a:t>Comme Dieu a été miséricordieux envers moi, et comme il m'a admirablement soutenu. </a:t>
            </a:r>
            <a:r>
              <a:rPr lang="fr-CH" sz="2800" b="1" dirty="0">
                <a:solidFill>
                  <a:schemeClr val="accent5">
                    <a:lumMod val="50000"/>
                  </a:schemeClr>
                </a:solidFill>
              </a:rPr>
              <a:t>» </a:t>
            </a:r>
          </a:p>
          <a:p>
            <a:pPr algn="ctr">
              <a:spcBef>
                <a:spcPts val="600"/>
              </a:spcBef>
            </a:pPr>
            <a:r>
              <a:rPr lang="fr-CH" sz="2000" b="1" dirty="0">
                <a:solidFill>
                  <a:srgbClr val="0000CC"/>
                </a:solidFill>
              </a:rPr>
              <a:t>Tout comme les promesses de Dieu ont soutenu son peuple dans le passé, </a:t>
            </a:r>
            <a:br>
              <a:rPr lang="fr-CH" sz="2000" b="1" dirty="0">
                <a:solidFill>
                  <a:srgbClr val="0000CC"/>
                </a:solidFill>
              </a:rPr>
            </a:br>
            <a:r>
              <a:rPr lang="fr-CH" sz="2000" b="1" dirty="0">
                <a:solidFill>
                  <a:srgbClr val="0000CC"/>
                </a:solidFill>
              </a:rPr>
              <a:t>elles nous soutiennent également aujourd'hui. </a:t>
            </a:r>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476184976"/>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142240" y="2093892"/>
            <a:ext cx="3730626" cy="1631216"/>
          </a:xfrm>
          <a:prstGeom prst="rect">
            <a:avLst/>
          </a:prstGeom>
          <a:noFill/>
        </p:spPr>
        <p:txBody>
          <a:bodyPr wrap="square">
            <a:spAutoFit/>
          </a:bodyPr>
          <a:lstStyle/>
          <a:p>
            <a:pPr>
              <a:spcBef>
                <a:spcPts val="600"/>
              </a:spcBef>
            </a:pPr>
            <a:r>
              <a:rPr lang="fr-CH" sz="2000" b="1" dirty="0"/>
              <a:t>Qu'est-ce qui a donné à ces réformateurs le courage de mener à bien leurs réformes </a:t>
            </a:r>
            <a:br>
              <a:rPr lang="fr-CH" sz="2000" b="1" dirty="0"/>
            </a:br>
            <a:r>
              <a:rPr lang="fr-CH" sz="2000" b="1" dirty="0"/>
              <a:t>et d'affronter les problèmes </a:t>
            </a:r>
            <a:br>
              <a:rPr lang="fr-CH" sz="2000" b="1" dirty="0"/>
            </a:br>
            <a:r>
              <a:rPr lang="fr-CH" sz="2000" b="1" dirty="0"/>
              <a:t>et la mort ?</a:t>
            </a:r>
            <a:endParaRPr lang="es-ES" sz="2000" b="1" dirty="0"/>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490419" y="3725108"/>
            <a:ext cx="2299261" cy="1505773"/>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ZoneTexte 1">
            <a:extLst>
              <a:ext uri="{FF2B5EF4-FFF2-40B4-BE49-F238E27FC236}">
                <a16:creationId xmlns:a16="http://schemas.microsoft.com/office/drawing/2014/main" id="{BC48A637-E069-DC62-1F60-44FDA79F383D}"/>
              </a:ext>
            </a:extLst>
          </p:cNvPr>
          <p:cNvSpPr txBox="1"/>
          <p:nvPr/>
        </p:nvSpPr>
        <p:spPr>
          <a:xfrm>
            <a:off x="4451927" y="3217623"/>
            <a:ext cx="7597833" cy="2139047"/>
          </a:xfrm>
          <a:prstGeom prst="rect">
            <a:avLst/>
          </a:prstGeom>
          <a:noFill/>
        </p:spPr>
        <p:txBody>
          <a:bodyPr wrap="square" rtlCol="0">
            <a:spAutoFit/>
          </a:bodyPr>
          <a:lstStyle/>
          <a:p>
            <a:pPr marL="342900" indent="-342900">
              <a:buFont typeface="+mj-lt"/>
              <a:buAutoNum type="arabicPeriod"/>
            </a:pPr>
            <a:r>
              <a:rPr lang="fr-CH" sz="1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ont cru aux promesses du Christ</a:t>
            </a:r>
          </a:p>
          <a:p>
            <a:pPr marL="342900" indent="-342900">
              <a:buFont typeface="+mj-lt"/>
              <a:buAutoNum type="arabicPeriod"/>
            </a:pPr>
            <a:r>
              <a:rPr lang="fr-CH" sz="19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force du Christ était suffisante pour surmonter leurs épreuves.</a:t>
            </a:r>
          </a:p>
          <a:p>
            <a:pPr marL="342900" indent="-342900">
              <a:buFont typeface="+mj-lt"/>
              <a:buAutoNum type="arabicPeriod"/>
            </a:pPr>
            <a:r>
              <a:rPr lang="fr-CH" sz="1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ont trouvé la joie de partager les souffrances du Christ.</a:t>
            </a:r>
          </a:p>
          <a:p>
            <a:pPr marL="342900" indent="-342900">
              <a:buFont typeface="+mj-lt"/>
              <a:buAutoNum type="arabicPeriod"/>
            </a:pPr>
            <a:r>
              <a:rPr lang="fr-CH" sz="19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Leur fidélité a été un puissant témoignage pour le monde.</a:t>
            </a:r>
          </a:p>
          <a:p>
            <a:pPr marL="342900" indent="-342900">
              <a:buFont typeface="+mj-lt"/>
              <a:buAutoNum type="arabicPeriod"/>
            </a:pPr>
            <a:r>
              <a:rPr lang="fr-CH" sz="1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ont regardé au-delà du présent, vers un avenir glorieux.</a:t>
            </a:r>
          </a:p>
          <a:p>
            <a:pPr marL="342900" indent="-342900">
              <a:buFont typeface="+mj-lt"/>
              <a:buAutoNum type="arabicPeriod"/>
            </a:pPr>
            <a:r>
              <a:rPr lang="fr-CH" sz="19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savaient que la mort était un ennemi vaincu.</a:t>
            </a:r>
          </a:p>
          <a:p>
            <a:pPr marL="342900" indent="-342900">
              <a:buFont typeface="+mj-lt"/>
              <a:buAutoNum type="arabicPeriod"/>
            </a:pPr>
            <a:r>
              <a:rPr lang="fr-CH" sz="1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se sont accrochés aux promesses de la Parole de Dieu. </a:t>
            </a:r>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32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
                                            <p:txEl>
                                              <p:pRg st="0" end="0"/>
                                            </p:txEl>
                                          </p:spTgt>
                                        </p:tgtEl>
                                        <p:attrNameLst>
                                          <p:attrName>style.visibility</p:attrName>
                                        </p:attrNameLst>
                                      </p:cBhvr>
                                      <p:to>
                                        <p:strVal val="visible"/>
                                      </p:to>
                                    </p:set>
                                    <p:animEffect transition="in" filter="wipe(left)">
                                      <p:cBhvr>
                                        <p:cTn id="94" dur="500"/>
                                        <p:tgtEl>
                                          <p:spTgt spid="2">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
                                            <p:txEl>
                                              <p:pRg st="1" end="1"/>
                                            </p:txEl>
                                          </p:spTgt>
                                        </p:tgtEl>
                                        <p:attrNameLst>
                                          <p:attrName>style.visibility</p:attrName>
                                        </p:attrNameLst>
                                      </p:cBhvr>
                                      <p:to>
                                        <p:strVal val="visible"/>
                                      </p:to>
                                    </p:set>
                                    <p:animEffect transition="in" filter="wipe(left)">
                                      <p:cBhvr>
                                        <p:cTn id="99" dur="500"/>
                                        <p:tgtEl>
                                          <p:spTgt spid="2">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txEl>
                                              <p:pRg st="2" end="2"/>
                                            </p:txEl>
                                          </p:spTgt>
                                        </p:tgtEl>
                                        <p:attrNameLst>
                                          <p:attrName>style.visibility</p:attrName>
                                        </p:attrNameLst>
                                      </p:cBhvr>
                                      <p:to>
                                        <p:strVal val="visible"/>
                                      </p:to>
                                    </p:set>
                                    <p:animEffect transition="in" filter="wipe(left)">
                                      <p:cBhvr>
                                        <p:cTn id="104" dur="500"/>
                                        <p:tgtEl>
                                          <p:spTgt spid="2">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txEl>
                                              <p:pRg st="3" end="3"/>
                                            </p:txEl>
                                          </p:spTgt>
                                        </p:tgtEl>
                                        <p:attrNameLst>
                                          <p:attrName>style.visibility</p:attrName>
                                        </p:attrNameLst>
                                      </p:cBhvr>
                                      <p:to>
                                        <p:strVal val="visible"/>
                                      </p:to>
                                    </p:set>
                                    <p:animEffect transition="in" filter="wipe(left)">
                                      <p:cBhvr>
                                        <p:cTn id="109" dur="500"/>
                                        <p:tgtEl>
                                          <p:spTgt spid="2">
                                            <p:txEl>
                                              <p:pRg st="3" end="3"/>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
                                            <p:txEl>
                                              <p:pRg st="4" end="4"/>
                                            </p:txEl>
                                          </p:spTgt>
                                        </p:tgtEl>
                                        <p:attrNameLst>
                                          <p:attrName>style.visibility</p:attrName>
                                        </p:attrNameLst>
                                      </p:cBhvr>
                                      <p:to>
                                        <p:strVal val="visible"/>
                                      </p:to>
                                    </p:set>
                                    <p:animEffect transition="in" filter="wipe(left)">
                                      <p:cBhvr>
                                        <p:cTn id="114" dur="500"/>
                                        <p:tgtEl>
                                          <p:spTgt spid="2">
                                            <p:txEl>
                                              <p:pRg st="4" end="4"/>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
                                            <p:txEl>
                                              <p:pRg st="5" end="5"/>
                                            </p:txEl>
                                          </p:spTgt>
                                        </p:tgtEl>
                                        <p:attrNameLst>
                                          <p:attrName>style.visibility</p:attrName>
                                        </p:attrNameLst>
                                      </p:cBhvr>
                                      <p:to>
                                        <p:strVal val="visible"/>
                                      </p:to>
                                    </p:set>
                                    <p:animEffect transition="in" filter="wipe(left)">
                                      <p:cBhvr>
                                        <p:cTn id="119" dur="500"/>
                                        <p:tgtEl>
                                          <p:spTgt spid="2">
                                            <p:txEl>
                                              <p:pRg st="5" end="5"/>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2">
                                            <p:txEl>
                                              <p:pRg st="6" end="6"/>
                                            </p:txEl>
                                          </p:spTgt>
                                        </p:tgtEl>
                                        <p:attrNameLst>
                                          <p:attrName>style.visibility</p:attrName>
                                        </p:attrNameLst>
                                      </p:cBhvr>
                                      <p:to>
                                        <p:strVal val="visible"/>
                                      </p:to>
                                    </p:set>
                                    <p:animEffect transition="in" filter="wipe(left)">
                                      <p:cBhvr>
                                        <p:cTn id="124" dur="500"/>
                                        <p:tgtEl>
                                          <p:spTgt spid="2">
                                            <p:txEl>
                                              <p:pRg st="6" end="6"/>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Graphic spid="11" grpId="0">
        <p:bldSub>
          <a:bldDgm bld="one"/>
        </p:bldSub>
      </p:bldGraphic>
      <p:bldP spid="13" grpId="0"/>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FFFF00"/>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88F7A6-8A61-26AD-3B61-7FD4F1E339A9}"/>
              </a:ext>
            </a:extLst>
          </p:cNvPr>
          <p:cNvPicPr>
            <a:picLocks noChangeAspect="1"/>
          </p:cNvPicPr>
          <p:nvPr/>
        </p:nvPicPr>
        <p:blipFill>
          <a:blip r:embed="rId2"/>
          <a:stretch>
            <a:fillRect/>
          </a:stretch>
        </p:blipFill>
        <p:spPr>
          <a:xfrm>
            <a:off x="942982" y="1833338"/>
            <a:ext cx="3449451" cy="4853385"/>
          </a:xfrm>
          <a:prstGeom prst="rect">
            <a:avLst/>
          </a:prstGeom>
        </p:spPr>
      </p:pic>
      <p:sp>
        <p:nvSpPr>
          <p:cNvPr id="4" name="CuadroTexto 1">
            <a:extLst>
              <a:ext uri="{FF2B5EF4-FFF2-40B4-BE49-F238E27FC236}">
                <a16:creationId xmlns:a16="http://schemas.microsoft.com/office/drawing/2014/main" id="{4FB87FEC-C4F7-737C-F3A4-83DE4F2D7BCE}"/>
              </a:ext>
            </a:extLst>
          </p:cNvPr>
          <p:cNvSpPr txBox="1"/>
          <p:nvPr/>
        </p:nvSpPr>
        <p:spPr>
          <a:xfrm>
            <a:off x="5217188" y="4070622"/>
            <a:ext cx="6300281"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Comme Moïse éleva le serpent dans </a:t>
            </a:r>
            <a:b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 désert, il faut de même que le Fils </a:t>
            </a:r>
            <a:b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l'homme soit élevé, afin que quiconque croit en lui </a:t>
            </a:r>
            <a:b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ne périsse pas, </a:t>
            </a:r>
            <a:b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mais ait la vie éternelle. » </a:t>
            </a:r>
            <a:br>
              <a:rPr kumimoji="0" lang="fr-CH"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(Jean 3.14, 15).</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 name="Picture 6" descr="Obscurité de la crucifixion — Wikipédia">
            <a:extLst>
              <a:ext uri="{FF2B5EF4-FFF2-40B4-BE49-F238E27FC236}">
                <a16:creationId xmlns:a16="http://schemas.microsoft.com/office/drawing/2014/main" id="{6EAC76DF-0B48-D204-1866-0DD3343FF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468" y="142153"/>
            <a:ext cx="3082459" cy="376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5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15D3981-98BF-753E-1F88-4A037B9C6108}"/>
              </a:ext>
            </a:extLst>
          </p:cNvPr>
          <p:cNvSpPr txBox="1"/>
          <p:nvPr/>
        </p:nvSpPr>
        <p:spPr>
          <a:xfrm>
            <a:off x="4277710" y="1422811"/>
            <a:ext cx="7273159" cy="4832092"/>
          </a:xfrm>
          <a:prstGeom prst="rect">
            <a:avLst/>
          </a:prstGeom>
          <a:noFill/>
        </p:spPr>
        <p:txBody>
          <a:bodyPr wrap="square" rtlCol="0">
            <a:spAutoFit/>
          </a:bodyPr>
          <a:lstStyle/>
          <a:p>
            <a:pPr indent="449580"/>
            <a:r>
              <a:rPr lang="fr-CH" sz="2800" dirty="0">
                <a:solidFill>
                  <a:srgbClr val="000000"/>
                </a:solidFill>
                <a:effectLst>
                  <a:outerShdw blurRad="38100" dist="38100" dir="2700000" algn="tl">
                    <a:srgbClr val="000000">
                      <a:alpha val="43137"/>
                    </a:srgbClr>
                  </a:outerShdw>
                </a:effectLst>
                <a:latin typeface="Calibri" panose="020F0502020204030204" pitchFamily="34" charset="0"/>
                <a:ea typeface="MS Minngs"/>
              </a:rPr>
              <a:t>Une émotion agréable </a:t>
            </a:r>
            <a:r>
              <a:rPr lang="fr-CH" sz="2800" i="1" dirty="0">
                <a:solidFill>
                  <a:srgbClr val="FF0000"/>
                </a:solidFill>
                <a:effectLst>
                  <a:outerShdw blurRad="38100" dist="38100" dir="2700000" algn="tl">
                    <a:srgbClr val="000000">
                      <a:alpha val="43137"/>
                    </a:srgbClr>
                  </a:outerShdw>
                </a:effectLst>
                <a:latin typeface="Calibri" panose="020F0502020204030204" pitchFamily="34" charset="0"/>
                <a:ea typeface="MS Minngs"/>
              </a:rPr>
              <a:t>n’est pas la preuve </a:t>
            </a:r>
            <a:br>
              <a:rPr lang="fr-CH" sz="2800" i="1" dirty="0">
                <a:solidFill>
                  <a:srgbClr val="FF0000"/>
                </a:solidFill>
                <a:effectLst>
                  <a:outerShdw blurRad="38100" dist="38100" dir="2700000" algn="tl">
                    <a:srgbClr val="000000">
                      <a:alpha val="43137"/>
                    </a:srgbClr>
                  </a:outerShdw>
                </a:effectLst>
                <a:latin typeface="Calibri" panose="020F0502020204030204" pitchFamily="34" charset="0"/>
                <a:ea typeface="MS Minngs"/>
              </a:rPr>
            </a:br>
            <a:r>
              <a:rPr lang="fr-CH" sz="2800" i="1" dirty="0">
                <a:solidFill>
                  <a:srgbClr val="FF0000"/>
                </a:solidFill>
                <a:effectLst>
                  <a:outerShdw blurRad="38100" dist="38100" dir="2700000" algn="tl">
                    <a:srgbClr val="000000">
                      <a:alpha val="43137"/>
                    </a:srgbClr>
                  </a:outerShdw>
                </a:effectLst>
                <a:latin typeface="Calibri" panose="020F0502020204030204" pitchFamily="34" charset="0"/>
                <a:ea typeface="MS Minngs"/>
              </a:rPr>
              <a:t>que vous êtes un enfant de Dieu, </a:t>
            </a:r>
            <a:r>
              <a:rPr lang="fr-CH" sz="2800" dirty="0">
                <a:solidFill>
                  <a:srgbClr val="000000"/>
                </a:solidFill>
                <a:effectLst>
                  <a:outerShdw blurRad="38100" dist="38100" dir="2700000" algn="tl">
                    <a:srgbClr val="000000">
                      <a:alpha val="43137"/>
                    </a:srgbClr>
                  </a:outerShdw>
                </a:effectLst>
                <a:latin typeface="Calibri" panose="020F0502020204030204" pitchFamily="34" charset="0"/>
                <a:ea typeface="MS Minngs"/>
              </a:rPr>
              <a:t>pas plus que des sentiments d’inquiétude, de trouble et de doute </a:t>
            </a:r>
            <a:r>
              <a:rPr lang="fr-CH" sz="2800" i="1" dirty="0">
                <a:solidFill>
                  <a:srgbClr val="FF0000"/>
                </a:solidFill>
                <a:effectLst>
                  <a:outerShdw blurRad="38100" dist="38100" dir="2700000" algn="tl">
                    <a:srgbClr val="000000">
                      <a:alpha val="43137"/>
                    </a:srgbClr>
                  </a:outerShdw>
                </a:effectLst>
                <a:latin typeface="Calibri" panose="020F0502020204030204" pitchFamily="34" charset="0"/>
                <a:ea typeface="MS Minngs"/>
              </a:rPr>
              <a:t>ne prouvent que vous ne le soyez pas. </a:t>
            </a:r>
            <a:br>
              <a:rPr lang="fr-CH" sz="2800" i="1" dirty="0">
                <a:solidFill>
                  <a:srgbClr val="FF0000"/>
                </a:solidFill>
                <a:effectLst/>
                <a:latin typeface="Calibri" panose="020F0502020204030204" pitchFamily="34" charset="0"/>
                <a:ea typeface="MS Minngs"/>
              </a:rPr>
            </a:br>
            <a:endParaRPr lang="fr-CH" sz="2800" i="1" dirty="0">
              <a:solidFill>
                <a:srgbClr val="FF0000"/>
              </a:solidFill>
              <a:effectLst/>
              <a:latin typeface="Calibri" panose="020F0502020204030204" pitchFamily="34" charset="0"/>
              <a:ea typeface="MS Minngs"/>
            </a:endParaRPr>
          </a:p>
          <a:p>
            <a:pPr indent="449580" algn="ctr"/>
            <a:r>
              <a:rPr lang="fr-CH" sz="2800" dirty="0">
                <a:solidFill>
                  <a:srgbClr val="0000CC"/>
                </a:solidFill>
                <a:effectLst>
                  <a:outerShdw blurRad="38100" dist="38100" dir="2700000" algn="tl">
                    <a:srgbClr val="000000">
                      <a:alpha val="43137"/>
                    </a:srgbClr>
                  </a:outerShdw>
                </a:effectLst>
                <a:latin typeface="Calibri" panose="020F0502020204030204" pitchFamily="34" charset="0"/>
                <a:ea typeface="MS Minngs"/>
              </a:rPr>
              <a:t>Plongez-vous dans les Ecritures et, intelligemment, prenez Dieu au mot. </a:t>
            </a:r>
          </a:p>
          <a:p>
            <a:pPr indent="449580" algn="ctr"/>
            <a: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t>Conformez-vous aux conditions requises </a:t>
            </a:r>
            <a:b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br>
            <a: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t>     et croyez qu’il vous acceptera </a:t>
            </a:r>
            <a:b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br>
            <a: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t>comme son enfant. </a:t>
            </a:r>
            <a:br>
              <a:rPr lang="fr-CH" sz="2800" dirty="0">
                <a:solidFill>
                  <a:schemeClr val="accent1">
                    <a:lumMod val="60000"/>
                    <a:lumOff val="40000"/>
                  </a:schemeClr>
                </a:solidFill>
                <a:effectLst>
                  <a:outerShdw blurRad="38100" dist="38100" dir="2700000" algn="tl">
                    <a:srgbClr val="000000">
                      <a:alpha val="43137"/>
                    </a:srgbClr>
                  </a:outerShdw>
                </a:effectLst>
                <a:latin typeface="Calibri" panose="020F0502020204030204" pitchFamily="34" charset="0"/>
                <a:ea typeface="MS Minngs"/>
              </a:rPr>
            </a:br>
            <a:r>
              <a:rPr lang="fr-CH" sz="2800" dirty="0">
                <a:solidFill>
                  <a:srgbClr val="FF0000"/>
                </a:solidFill>
                <a:effectLst>
                  <a:outerShdw blurRad="38100" dist="38100" dir="2700000" algn="tl">
                    <a:srgbClr val="000000">
                      <a:alpha val="43137"/>
                    </a:srgbClr>
                  </a:outerShdw>
                </a:effectLst>
                <a:latin typeface="Calibri" panose="020F0502020204030204" pitchFamily="34" charset="0"/>
                <a:ea typeface="MS Minngs"/>
              </a:rPr>
              <a:t>Ne soyez pas incrédule, mais croyez</a:t>
            </a:r>
            <a:r>
              <a:rPr lang="fr-CH" sz="2800" dirty="0">
                <a:solidFill>
                  <a:srgbClr val="FF0000"/>
                </a:solidFill>
                <a:effectLst/>
                <a:latin typeface="Calibri" panose="020F0502020204030204" pitchFamily="34" charset="0"/>
                <a:ea typeface="MS Minngs"/>
              </a:rPr>
              <a:t>. »</a:t>
            </a:r>
            <a:r>
              <a:rPr lang="fr-FR" sz="2800" i="1" dirty="0">
                <a:solidFill>
                  <a:srgbClr val="000000"/>
                </a:solidFill>
                <a:effectLst/>
                <a:latin typeface="Calibri" panose="020F0502020204030204" pitchFamily="34" charset="0"/>
                <a:ea typeface="MS Minngs"/>
              </a:rPr>
              <a:t>                                                                                     </a:t>
            </a:r>
            <a:endParaRPr lang="fr-CH" dirty="0"/>
          </a:p>
        </p:txBody>
      </p:sp>
      <p:sp>
        <p:nvSpPr>
          <p:cNvPr id="4" name="ZoneTexte 3">
            <a:extLst>
              <a:ext uri="{FF2B5EF4-FFF2-40B4-BE49-F238E27FC236}">
                <a16:creationId xmlns:a16="http://schemas.microsoft.com/office/drawing/2014/main" id="{EFA2E3C7-E2AE-B420-900C-A1FF73CEF5E5}"/>
              </a:ext>
            </a:extLst>
          </p:cNvPr>
          <p:cNvSpPr txBox="1"/>
          <p:nvPr/>
        </p:nvSpPr>
        <p:spPr>
          <a:xfrm>
            <a:off x="2154622" y="304800"/>
            <a:ext cx="8960068" cy="954107"/>
          </a:xfrm>
          <a:prstGeom prst="rect">
            <a:avLst/>
          </a:prstGeom>
          <a:noFill/>
        </p:spPr>
        <p:txBody>
          <a:bodyPr wrap="square" rtlCol="0">
            <a:spAutoFit/>
          </a:bodyPr>
          <a:lstStyle/>
          <a:p>
            <a:pPr marL="0" marR="0" lvl="0" indent="449580" algn="l" defTabSz="914400" rtl="0" eaLnBrk="1" fontAlgn="auto" latinLnBrk="0" hangingPunct="1">
              <a:lnSpc>
                <a:spcPct val="100000"/>
              </a:lnSpc>
              <a:spcBef>
                <a:spcPts val="0"/>
              </a:spcBef>
              <a:spcAft>
                <a:spcPts val="0"/>
              </a:spcAft>
              <a:buClrTx/>
              <a:buSzTx/>
              <a:buFontTx/>
              <a:buNone/>
              <a:tabLst/>
              <a:defRPr/>
            </a:pPr>
            <a:r>
              <a:rPr kumimoji="0" lang="fr-CH"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S Minngs"/>
              </a:rPr>
              <a:t>« Espérez en Dieu, faites-lui confiance et reposez-vous </a:t>
            </a:r>
            <a:br>
              <a:rPr kumimoji="0" lang="fr-CH"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S Minngs"/>
              </a:rPr>
            </a:br>
            <a:r>
              <a:rPr kumimoji="0" lang="fr-CH"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S Minngs"/>
              </a:rPr>
              <a:t>sur ses promesses, que vous vous sentiez heureux ou non. </a:t>
            </a:r>
            <a:endParaRPr lang="fr-CH" dirty="0">
              <a:effectLst>
                <a:outerShdw blurRad="38100" dist="38100" dir="2700000" algn="tl">
                  <a:srgbClr val="000000">
                    <a:alpha val="43137"/>
                  </a:srgbClr>
                </a:outerShdw>
              </a:effectLst>
            </a:endParaRPr>
          </a:p>
        </p:txBody>
      </p:sp>
      <p:sp>
        <p:nvSpPr>
          <p:cNvPr id="5" name="Bulle narrative : rectangle à coins arrondis 4">
            <a:extLst>
              <a:ext uri="{FF2B5EF4-FFF2-40B4-BE49-F238E27FC236}">
                <a16:creationId xmlns:a16="http://schemas.microsoft.com/office/drawing/2014/main" id="{FE05C1E7-B4AA-315A-0E88-2A5BE77FD3F0}"/>
              </a:ext>
            </a:extLst>
          </p:cNvPr>
          <p:cNvSpPr/>
          <p:nvPr/>
        </p:nvSpPr>
        <p:spPr>
          <a:xfrm>
            <a:off x="357352" y="2117783"/>
            <a:ext cx="1797270" cy="1466295"/>
          </a:xfrm>
          <a:prstGeom prst="wedgeRoundRectCallout">
            <a:avLst>
              <a:gd name="adj1" fmla="val 84748"/>
              <a:gd name="adj2" fmla="val -57924"/>
              <a:gd name="adj3" fmla="val 16667"/>
            </a:avLst>
          </a:prstGeom>
          <a:solidFill>
            <a:srgbClr val="FFFF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endParaRPr lang="fr-CH" sz="18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indent="449580" algn="ctr">
              <a:lnSpc>
                <a:spcPct val="107000"/>
              </a:lnSpc>
              <a:spcAft>
                <a:spcPts val="800"/>
              </a:spcAft>
            </a:pPr>
            <a:r>
              <a:rPr lang="fr-CH" sz="1800" i="1"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E. White,</a:t>
            </a:r>
            <a:r>
              <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Notre haute vocation, </a:t>
            </a:r>
            <a:b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000CC"/>
                </a:solidFill>
                <a:latin typeface="Arial" panose="020B0604020202020204" pitchFamily="34" charset="0"/>
                <a:ea typeface="Arial" panose="020B0604020202020204" pitchFamily="34" charset="0"/>
                <a:cs typeface="Arial" panose="020B0604020202020204" pitchFamily="34" charset="0"/>
              </a:rPr>
              <a:t>p. 119.</a:t>
            </a:r>
          </a:p>
          <a:p>
            <a:pPr indent="449580" algn="ctr">
              <a:lnSpc>
                <a:spcPct val="107000"/>
              </a:lnSpc>
              <a:spcAft>
                <a:spcPts val="800"/>
              </a:spcAft>
            </a:pPr>
            <a:endParaRPr lang="fr-CH" sz="1800" kern="100" dirty="0">
              <a:solidFill>
                <a:srgbClr val="0000CC"/>
              </a:solidFill>
              <a:latin typeface="Arial" panose="020B0604020202020204" pitchFamily="34" charset="0"/>
              <a:ea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8D32FC54-F564-14E3-29E6-DD886EB51C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54622" y="3090956"/>
            <a:ext cx="2427890" cy="3638801"/>
          </a:xfrm>
          <a:prstGeom prst="rect">
            <a:avLst/>
          </a:prstGeom>
          <a:effectLst>
            <a:softEdge rad="635000"/>
          </a:effectLst>
        </p:spPr>
      </p:pic>
    </p:spTree>
    <p:extLst>
      <p:ext uri="{BB962C8B-B14F-4D97-AF65-F5344CB8AC3E}">
        <p14:creationId xmlns:p14="http://schemas.microsoft.com/office/powerpoint/2010/main" val="99516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2292186" y="1906456"/>
            <a:ext cx="9542465" cy="4124206"/>
          </a:xfrm>
          <a:prstGeom prst="rect">
            <a:avLst/>
          </a:prstGeom>
          <a:noFill/>
        </p:spPr>
        <p:txBody>
          <a:bodyPr wrap="square">
            <a:spAutoFit/>
          </a:bodyPr>
          <a:lstStyle/>
          <a:p>
            <a:pPr lvl="3" algn="just">
              <a:spcBef>
                <a:spcPts val="600"/>
              </a:spcBef>
            </a:pPr>
            <a:r>
              <a:rPr lang="fr-CH" sz="2800" b="1" dirty="0">
                <a:latin typeface="Constantia" panose="02030602050306030303" pitchFamily="18" charset="0"/>
              </a:rPr>
              <a:t>« Tous ceux qui, aux mauvais jours, serviront courageusement leur Maître, en suivant la voix  </a:t>
            </a:r>
            <a:br>
              <a:rPr lang="fr-CH" sz="2800" b="1" dirty="0">
                <a:latin typeface="Constantia" panose="02030602050306030303" pitchFamily="18" charset="0"/>
              </a:rPr>
            </a:br>
            <a:r>
              <a:rPr lang="fr-CH" sz="2800" b="1" dirty="0">
                <a:latin typeface="Constantia" panose="02030602050306030303" pitchFamily="18" charset="0"/>
              </a:rPr>
              <a:t>de leur conscience, auront besoin de sang-froid, </a:t>
            </a:r>
            <a:br>
              <a:rPr lang="fr-CH" sz="2800" b="1" dirty="0">
                <a:latin typeface="Constantia" panose="02030602050306030303" pitchFamily="18" charset="0"/>
              </a:rPr>
            </a:br>
            <a:r>
              <a:rPr lang="fr-CH" sz="2800" b="1" dirty="0">
                <a:latin typeface="Constantia" panose="02030602050306030303" pitchFamily="18" charset="0"/>
              </a:rPr>
              <a:t>de fermeté et d’une connaissance approfondie </a:t>
            </a:r>
            <a:br>
              <a:rPr lang="fr-CH" sz="2800" b="1" dirty="0">
                <a:latin typeface="Constantia" panose="02030602050306030303" pitchFamily="18" charset="0"/>
              </a:rPr>
            </a:br>
            <a:r>
              <a:rPr lang="fr-CH" sz="2800" b="1" dirty="0">
                <a:latin typeface="Constantia" panose="02030602050306030303" pitchFamily="18" charset="0"/>
              </a:rPr>
              <a:t>de Dieu et de sa Parole. </a:t>
            </a:r>
          </a:p>
          <a:p>
            <a:pPr algn="just">
              <a:spcBef>
                <a:spcPts val="600"/>
              </a:spcBef>
            </a:pPr>
            <a:r>
              <a:rPr lang="fr-CH" sz="2800" b="1" dirty="0">
                <a:latin typeface="Constantia" panose="02030602050306030303" pitchFamily="18" charset="0"/>
              </a:rPr>
              <a:t>Car les hommes qui seront fidèles au Seigneur seront persécutés, leurs mobiles, mis en doute, leurs meilleures intentions, mal interprétées et leurs noms, méprises comme le mal. </a:t>
            </a:r>
            <a:r>
              <a:rPr lang="fr-CH" sz="2800" b="1">
                <a:latin typeface="Constantia" panose="02030602050306030303" pitchFamily="18" charset="0"/>
              </a:rPr>
              <a:t>»</a:t>
            </a:r>
            <a:endParaRPr lang="fr-CH" sz="2800" b="1" dirty="0">
              <a:latin typeface="Constantia" panose="02030602050306030303" pitchFamily="18" charset="0"/>
            </a:endParaRPr>
          </a:p>
        </p:txBody>
      </p:sp>
      <p:sp>
        <p:nvSpPr>
          <p:cNvPr id="2" name="CuadroTexto 3">
            <a:extLst>
              <a:ext uri="{FF2B5EF4-FFF2-40B4-BE49-F238E27FC236}">
                <a16:creationId xmlns:a16="http://schemas.microsoft.com/office/drawing/2014/main" id="{F7AC435C-07F5-F0BB-6B56-12DA5293E0A1}"/>
              </a:ext>
            </a:extLst>
          </p:cNvPr>
          <p:cNvSpPr txBox="1"/>
          <p:nvPr/>
        </p:nvSpPr>
        <p:spPr>
          <a:xfrm>
            <a:off x="3479659" y="6173864"/>
            <a:ext cx="4481227" cy="369332"/>
          </a:xfrm>
          <a:prstGeom prst="rect">
            <a:avLst/>
          </a:prstGeom>
          <a:noFill/>
        </p:spPr>
        <p:txBody>
          <a:bodyPr wrap="none" rtlCol="0">
            <a:spAutoFit/>
          </a:bodyPr>
          <a:lstStyle/>
          <a:p>
            <a:pPr algn="r"/>
            <a:r>
              <a:rPr lang="fr-CH" b="1" dirty="0">
                <a:solidFill>
                  <a:schemeClr val="bg1"/>
                </a:solidFill>
                <a:effectLst>
                  <a:outerShdw blurRad="38100" dist="38100" dir="2700000" algn="tl">
                    <a:srgbClr val="000000">
                      <a:alpha val="43137"/>
                    </a:srgbClr>
                  </a:outerShdw>
                </a:effectLst>
              </a:rPr>
              <a:t>(E. G. W. </a:t>
            </a:r>
            <a:r>
              <a:rPr lang="fr-CH" b="1" i="1" dirty="0">
                <a:solidFill>
                  <a:schemeClr val="bg1"/>
                </a:solidFill>
                <a:effectLst>
                  <a:outerShdw blurRad="38100" dist="38100" dir="2700000" algn="tl">
                    <a:srgbClr val="000000">
                      <a:alpha val="43137"/>
                    </a:srgbClr>
                  </a:outerShdw>
                </a:effectLst>
              </a:rPr>
              <a:t>Conquérants pacif</a:t>
            </a:r>
            <a:r>
              <a:rPr lang="fr-CH" b="1" dirty="0">
                <a:solidFill>
                  <a:schemeClr val="bg1"/>
                </a:solidFill>
                <a:effectLst>
                  <a:outerShdw blurRad="38100" dist="38100" dir="2700000" algn="tl">
                    <a:srgbClr val="000000">
                      <a:alpha val="43137"/>
                    </a:srgbClr>
                  </a:outerShdw>
                </a:effectLst>
              </a:rPr>
              <a:t>iques, p. 310.)</a:t>
            </a:r>
            <a:endParaRPr lang="es-ES" b="1" dirty="0">
              <a:solidFill>
                <a:schemeClr val="bg1"/>
              </a:solidFill>
              <a:effectLst>
                <a:outerShdw blurRad="38100" dist="38100" dir="2700000" algn="tl">
                  <a:srgbClr val="000000">
                    <a:alpha val="43137"/>
                  </a:srgbClr>
                </a:outerShdw>
              </a:effectLst>
            </a:endParaRPr>
          </a:p>
        </p:txBody>
      </p:sp>
      <p:pic>
        <p:nvPicPr>
          <p:cNvPr id="6" name="Imagen 5" descr="Imagen que contiene fuego, hidrante, agua, hombre&#10;&#10;Descripción generada automáticamente">
            <a:extLst>
              <a:ext uri="{FF2B5EF4-FFF2-40B4-BE49-F238E27FC236}">
                <a16:creationId xmlns:a16="http://schemas.microsoft.com/office/drawing/2014/main" id="{411A4457-78A0-6545-151D-20F8D871B4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357349" y="1906456"/>
            <a:ext cx="2862898" cy="2055944"/>
          </a:xfrm>
          <a:prstGeom prst="snip2DiagRect">
            <a:avLst>
              <a:gd name="adj1" fmla="val 13790"/>
              <a:gd name="adj2" fmla="val 0"/>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8" presetClass="entr" presetSubtype="9"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up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443317" y="1809894"/>
            <a:ext cx="10475063" cy="4247317"/>
          </a:xfrm>
          <a:prstGeom prst="rect">
            <a:avLst/>
          </a:prstGeom>
          <a:noFill/>
        </p:spPr>
        <p:txBody>
          <a:bodyPr wrap="square">
            <a:spAutoFit/>
          </a:bodyPr>
          <a:lstStyle/>
          <a:p>
            <a:pPr algn="just">
              <a:spcBef>
                <a:spcPts val="600"/>
              </a:spcBef>
            </a:pPr>
            <a:r>
              <a:rPr lang="fr-CH" sz="2600" b="1" dirty="0">
                <a:effectLst>
                  <a:outerShdw blurRad="38100" dist="38100" dir="2700000" algn="tl">
                    <a:srgbClr val="000000">
                      <a:alpha val="43137"/>
                    </a:srgbClr>
                  </a:outerShdw>
                </a:effectLst>
                <a:latin typeface="Constantia" panose="02030602050306030303" pitchFamily="18" charset="0"/>
              </a:rPr>
              <a:t>«</a:t>
            </a:r>
            <a:r>
              <a:rPr lang="fr-CH" sz="2600" b="1" dirty="0">
                <a:latin typeface="Constantia" panose="02030602050306030303" pitchFamily="18" charset="0"/>
              </a:rPr>
              <a:t>Plus forte et plus pure sera la foi du peuple de Dieu, plus résolue  sa détermination de lui obéir, plus farouche alors sera la lutte engagée par Satan pour exciter contre lui la colère des hommes qui, tout en ayant la prétention d’être justes, foulent aux pieds la loi de Dieu.</a:t>
            </a:r>
          </a:p>
          <a:p>
            <a:pPr algn="just">
              <a:spcBef>
                <a:spcPts val="600"/>
              </a:spcBef>
            </a:pPr>
            <a:endParaRPr lang="fr-CH" sz="2600" b="1" dirty="0">
              <a:effectLst>
                <a:outerShdw blurRad="38100" dist="38100" dir="2700000" algn="tl">
                  <a:srgbClr val="000000">
                    <a:alpha val="43137"/>
                  </a:srgbClr>
                </a:outerShdw>
              </a:effectLst>
              <a:latin typeface="Constantia" panose="02030602050306030303" pitchFamily="18" charset="0"/>
            </a:endParaRPr>
          </a:p>
          <a:p>
            <a:pPr lvl="3" algn="just">
              <a:spcBef>
                <a:spcPts val="600"/>
              </a:spcBef>
            </a:pPr>
            <a:r>
              <a:rPr lang="fr-CH" sz="2600" b="1" dirty="0">
                <a:latin typeface="Constantia" panose="02030602050306030303" pitchFamily="18" charset="0"/>
              </a:rPr>
              <a:t>Ceux qui voudront garder la foi — cette foi qui fut jadis donnée aux saints — devront faire preuve d’une confiance inébranlable en Dieu et prendre les résolutions les plus héroïques. »</a:t>
            </a:r>
          </a:p>
        </p:txBody>
      </p:sp>
      <p:sp>
        <p:nvSpPr>
          <p:cNvPr id="4" name="CuadroTexto 3">
            <a:extLst>
              <a:ext uri="{FF2B5EF4-FFF2-40B4-BE49-F238E27FC236}">
                <a16:creationId xmlns:a16="http://schemas.microsoft.com/office/drawing/2014/main" id="{14FA3E39-E654-8680-4030-98BBCD06611D}"/>
              </a:ext>
            </a:extLst>
          </p:cNvPr>
          <p:cNvSpPr txBox="1"/>
          <p:nvPr/>
        </p:nvSpPr>
        <p:spPr>
          <a:xfrm>
            <a:off x="3479659" y="6173864"/>
            <a:ext cx="4481227" cy="369332"/>
          </a:xfrm>
          <a:prstGeom prst="rect">
            <a:avLst/>
          </a:prstGeom>
          <a:noFill/>
        </p:spPr>
        <p:txBody>
          <a:bodyPr wrap="none" rtlCol="0">
            <a:spAutoFit/>
          </a:bodyPr>
          <a:lstStyle/>
          <a:p>
            <a:pPr algn="r"/>
            <a:r>
              <a:rPr lang="fr-CH" b="1" dirty="0">
                <a:solidFill>
                  <a:schemeClr val="bg1"/>
                </a:solidFill>
                <a:effectLst>
                  <a:outerShdw blurRad="38100" dist="38100" dir="2700000" algn="tl">
                    <a:srgbClr val="000000">
                      <a:alpha val="43137"/>
                    </a:srgbClr>
                  </a:outerShdw>
                </a:effectLst>
              </a:rPr>
              <a:t>(E. G. W. </a:t>
            </a:r>
            <a:r>
              <a:rPr lang="fr-CH" b="1" i="1" dirty="0">
                <a:solidFill>
                  <a:schemeClr val="bg1"/>
                </a:solidFill>
                <a:effectLst>
                  <a:outerShdw blurRad="38100" dist="38100" dir="2700000" algn="tl">
                    <a:srgbClr val="000000">
                      <a:alpha val="43137"/>
                    </a:srgbClr>
                  </a:outerShdw>
                </a:effectLst>
              </a:rPr>
              <a:t>Conquérants pacif</a:t>
            </a:r>
            <a:r>
              <a:rPr lang="fr-CH" b="1" dirty="0">
                <a:solidFill>
                  <a:schemeClr val="bg1"/>
                </a:solidFill>
                <a:effectLst>
                  <a:outerShdw blurRad="38100" dist="38100" dir="2700000" algn="tl">
                    <a:srgbClr val="000000">
                      <a:alpha val="43137"/>
                    </a:srgbClr>
                  </a:outerShdw>
                </a:effectLst>
              </a:rPr>
              <a:t>iques, p. 310.)</a:t>
            </a:r>
            <a:endParaRPr lang="es-ES" b="1" dirty="0">
              <a:solidFill>
                <a:schemeClr val="bg1"/>
              </a:solidFill>
              <a:effectLst>
                <a:outerShdw blurRad="38100" dist="38100" dir="2700000" algn="tl">
                  <a:srgbClr val="000000">
                    <a:alpha val="43137"/>
                  </a:srgbClr>
                </a:outerShdw>
              </a:effectLst>
            </a:endParaRPr>
          </a:p>
        </p:txBody>
      </p:sp>
      <p:pic>
        <p:nvPicPr>
          <p:cNvPr id="2" name="Imagen 5">
            <a:extLst>
              <a:ext uri="{FF2B5EF4-FFF2-40B4-BE49-F238E27FC236}">
                <a16:creationId xmlns:a16="http://schemas.microsoft.com/office/drawing/2014/main" id="{0E152C13-45C1-541A-AD50-4480448AF8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15006" y="3933552"/>
            <a:ext cx="2220893" cy="2224538"/>
          </a:xfrm>
          <a:prstGeom prst="rect">
            <a:avLst/>
          </a:prstGeom>
          <a:ln>
            <a:noFill/>
          </a:ln>
          <a:effectLst>
            <a:softEdge rad="127000"/>
          </a:effectLst>
        </p:spPr>
      </p:pic>
    </p:spTree>
    <p:extLst>
      <p:ext uri="{BB962C8B-B14F-4D97-AF65-F5344CB8AC3E}">
        <p14:creationId xmlns:p14="http://schemas.microsoft.com/office/powerpoint/2010/main" val="363520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55E603-F596-8EC4-1BA8-4870C01EFDCB}"/>
              </a:ext>
            </a:extLst>
          </p:cNvPr>
          <p:cNvSpPr txBox="1"/>
          <p:nvPr/>
        </p:nvSpPr>
        <p:spPr>
          <a:xfrm>
            <a:off x="869257" y="797510"/>
            <a:ext cx="5252675" cy="5262979"/>
          </a:xfrm>
          <a:prstGeom prst="rect">
            <a:avLst/>
          </a:prstGeom>
          <a:solidFill>
            <a:schemeClr val="tx1">
              <a:lumMod val="95000"/>
              <a:lumOff val="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AutoNum type="arabicPlain" startAt="18"/>
              <a:tabLst/>
              <a:defRPr/>
            </a:pP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Vous serez menés, à cause de moi, devant des gouverneurs et devant des rois ; ce sera un témoignage pour eux comme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pour les non-Juifs. </a:t>
            </a:r>
          </a:p>
          <a:p>
            <a:pPr marL="457200" marR="0" lvl="0" indent="-457200" algn="ctr" defTabSz="914400" rtl="0" eaLnBrk="1" fontAlgn="auto" latinLnBrk="0" hangingPunct="1">
              <a:lnSpc>
                <a:spcPct val="100000"/>
              </a:lnSpc>
              <a:spcBef>
                <a:spcPts val="0"/>
              </a:spcBef>
              <a:spcAft>
                <a:spcPts val="0"/>
              </a:spcAft>
              <a:buClrTx/>
              <a:buSzTx/>
              <a:buFontTx/>
              <a:buAutoNum type="arabicPlain" startAt="18"/>
              <a:tabLst/>
              <a:defRPr/>
            </a:pP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Mais quand on vous livrera,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ne vous inquiétez ni de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la manière dont vous  parlerez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ni de ce que vous direz ; ce que vous direz vous sera donné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à ce moment même ; </a:t>
            </a:r>
          </a:p>
          <a:p>
            <a:pPr marL="457200" marR="0" lvl="0" indent="-457200" algn="ctr" defTabSz="914400" rtl="0" eaLnBrk="1" fontAlgn="auto" latinLnBrk="0" hangingPunct="1">
              <a:lnSpc>
                <a:spcPct val="100000"/>
              </a:lnSpc>
              <a:spcBef>
                <a:spcPts val="0"/>
              </a:spcBef>
              <a:spcAft>
                <a:spcPts val="0"/>
              </a:spcAft>
              <a:buClrTx/>
              <a:buSzTx/>
              <a:buFontTx/>
              <a:buAutoNum type="arabicPlain" startAt="18"/>
              <a:tabLst/>
              <a:defRPr/>
            </a:pP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car ce n'est pas vous qui parlerez, c'est l'Esprit de votre Père </a:t>
            </a:r>
            <a:b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br>
            <a:r>
              <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qui parlera en vous.</a:t>
            </a:r>
            <a:endPar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8990675A-2130-5C75-4BBB-FFE01D896FC7}"/>
              </a:ext>
            </a:extLst>
          </p:cNvPr>
          <p:cNvSpPr txBox="1"/>
          <p:nvPr/>
        </p:nvSpPr>
        <p:spPr>
          <a:xfrm>
            <a:off x="869257" y="173622"/>
            <a:ext cx="2638096" cy="523220"/>
          </a:xfrm>
          <a:prstGeom prst="rect">
            <a:avLst/>
          </a:prstGeom>
          <a:solidFill>
            <a:srgbClr val="B30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H" sz="2800" b="1" dirty="0">
                <a:ln w="0"/>
                <a:effectLst>
                  <a:outerShdw blurRad="38100" dist="19050" dir="2700000" algn="tl" rotWithShape="0">
                    <a:schemeClr val="dk1">
                      <a:alpha val="40000"/>
                    </a:schemeClr>
                  </a:outerShdw>
                </a:effectLst>
              </a:rPr>
              <a:t>Matthieu 10</a:t>
            </a:r>
          </a:p>
        </p:txBody>
      </p:sp>
      <p:sp>
        <p:nvSpPr>
          <p:cNvPr id="6" name="Rectangle 5">
            <a:extLst>
              <a:ext uri="{FF2B5EF4-FFF2-40B4-BE49-F238E27FC236}">
                <a16:creationId xmlns:a16="http://schemas.microsoft.com/office/drawing/2014/main" id="{16267B6B-466D-D40F-1D10-61C272475BE7}"/>
              </a:ext>
            </a:extLst>
          </p:cNvPr>
          <p:cNvSpPr/>
          <p:nvPr/>
        </p:nvSpPr>
        <p:spPr>
          <a:xfrm>
            <a:off x="5060285" y="5394295"/>
            <a:ext cx="2422152" cy="1203450"/>
          </a:xfrm>
          <a:prstGeom prst="rect">
            <a:avLst/>
          </a:prstGeom>
          <a:solidFill>
            <a:srgbClr val="FF0000"/>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4000" b="0" i="0" u="none" strike="noStrike" kern="1200" cap="none" spc="0" normalizeH="0" baseline="0" noProof="0" dirty="0">
                <a:ln>
                  <a:noFill/>
                </a:ln>
                <a:solidFill>
                  <a:srgbClr val="FFFF00"/>
                </a:solidFill>
                <a:effectLst/>
                <a:uLnTx/>
                <a:uFillTx/>
                <a:latin typeface="Brush Script MT" panose="03060802040406070304" pitchFamily="66" charset="0"/>
                <a:ea typeface="+mn-ea"/>
                <a:cs typeface="+mn-cs"/>
              </a:rPr>
              <a:t>Amen !</a:t>
            </a:r>
          </a:p>
        </p:txBody>
      </p:sp>
      <p:sp>
        <p:nvSpPr>
          <p:cNvPr id="7" name="Titre 1">
            <a:extLst>
              <a:ext uri="{FF2B5EF4-FFF2-40B4-BE49-F238E27FC236}">
                <a16:creationId xmlns:a16="http://schemas.microsoft.com/office/drawing/2014/main" id="{8031F74B-1544-7CC6-C4FB-2CC2F71072BE}"/>
              </a:ext>
            </a:extLst>
          </p:cNvPr>
          <p:cNvSpPr txBox="1">
            <a:spLocks/>
          </p:cNvSpPr>
          <p:nvPr/>
        </p:nvSpPr>
        <p:spPr>
          <a:xfrm>
            <a:off x="3206080" y="-176344"/>
            <a:ext cx="3350988" cy="1223151"/>
          </a:xfrm>
          <a:prstGeom prst="rect">
            <a:avLst/>
          </a:prstGeom>
          <a:solidFill>
            <a:srgbClr val="FFFF00"/>
          </a:solidFill>
          <a:effectLst>
            <a:outerShdw blurRad="40000" dist="23000" dir="5400000" rotWithShape="0">
              <a:srgbClr val="000000">
                <a:alpha val="35000"/>
              </a:srgbClr>
            </a:outerShdw>
            <a:softEdge rad="317500"/>
          </a:effectLst>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H" sz="3200" b="0" i="0" u="none"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JE MEDIT</a:t>
            </a:r>
            <a:r>
              <a:rPr kumimoji="0" lang="fr-CH" sz="4000" b="0" i="0" u="none"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E</a:t>
            </a:r>
          </a:p>
        </p:txBody>
      </p:sp>
    </p:spTree>
    <p:extLst>
      <p:ext uri="{BB962C8B-B14F-4D97-AF65-F5344CB8AC3E}">
        <p14:creationId xmlns:p14="http://schemas.microsoft.com/office/powerpoint/2010/main" val="13788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fltVal val="0"/>
                                          </p:val>
                                        </p:tav>
                                        <p:tav tm="100000">
                                          <p:val>
                                            <p:strVal val="#ppt_w"/>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 calcmode="lin" valueType="num">
                                      <p:cBhvr>
                                        <p:cTn id="16"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FFFF00"/>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88F7A6-8A61-26AD-3B61-7FD4F1E339A9}"/>
              </a:ext>
            </a:extLst>
          </p:cNvPr>
          <p:cNvPicPr>
            <a:picLocks noChangeAspect="1"/>
          </p:cNvPicPr>
          <p:nvPr/>
        </p:nvPicPr>
        <p:blipFill>
          <a:blip r:embed="rId2"/>
          <a:stretch>
            <a:fillRect/>
          </a:stretch>
        </p:blipFill>
        <p:spPr>
          <a:xfrm>
            <a:off x="9803740" y="496146"/>
            <a:ext cx="1812772" cy="2550574"/>
          </a:xfrm>
          <a:prstGeom prst="rect">
            <a:avLst/>
          </a:prstGeom>
        </p:spPr>
      </p:pic>
      <p:pic>
        <p:nvPicPr>
          <p:cNvPr id="2" name="Picture 6" descr="Obscurité de la crucifixion — Wikipédia">
            <a:extLst>
              <a:ext uri="{FF2B5EF4-FFF2-40B4-BE49-F238E27FC236}">
                <a16:creationId xmlns:a16="http://schemas.microsoft.com/office/drawing/2014/main" id="{6EAC76DF-0B48-D204-1866-0DD3343FF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740" y="3548742"/>
            <a:ext cx="1812772" cy="221461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11CC19B-77A9-8851-7736-0B1FF9C98465}"/>
              </a:ext>
            </a:extLst>
          </p:cNvPr>
          <p:cNvSpPr txBox="1"/>
          <p:nvPr/>
        </p:nvSpPr>
        <p:spPr>
          <a:xfrm>
            <a:off x="2530899" y="128518"/>
            <a:ext cx="4165736" cy="1200329"/>
          </a:xfrm>
          <a:prstGeom prst="rect">
            <a:avLst/>
          </a:prstGeom>
          <a:noFill/>
        </p:spPr>
        <p:txBody>
          <a:bodyPr wrap="square" rtlCol="0">
            <a:spAutoFit/>
          </a:bodyPr>
          <a:lstStyle/>
          <a:p>
            <a:pPr algn="l"/>
            <a:r>
              <a:rPr lang="fr-CH" sz="1800" b="1" i="0" u="none" strike="noStrike" baseline="0" dirty="0">
                <a:solidFill>
                  <a:srgbClr val="00AEF0"/>
                </a:solidFill>
                <a:latin typeface="Times New Roman" panose="02020603050405020304" pitchFamily="18" charset="0"/>
              </a:rPr>
              <a:t>Textes d’approfondissement : </a:t>
            </a:r>
            <a:r>
              <a:rPr lang="fr-CH" sz="1800" b="0" u="none" strike="noStrike" baseline="0" dirty="0">
                <a:solidFill>
                  <a:srgbClr val="000000"/>
                </a:solidFill>
                <a:latin typeface="Times New Roman" panose="02020603050405020304" pitchFamily="18" charset="0"/>
              </a:rPr>
              <a:t>Jean 14.6 ; </a:t>
            </a:r>
            <a:br>
              <a:rPr lang="fr-CH" sz="1800" b="0" u="none" strike="noStrike" baseline="0" dirty="0">
                <a:solidFill>
                  <a:srgbClr val="000000"/>
                </a:solidFill>
                <a:latin typeface="Times New Roman" panose="02020603050405020304" pitchFamily="18" charset="0"/>
              </a:rPr>
            </a:br>
            <a:r>
              <a:rPr lang="fr-CH" sz="1800" b="0" u="none" strike="noStrike" baseline="0" dirty="0">
                <a:solidFill>
                  <a:srgbClr val="000000"/>
                </a:solidFill>
                <a:latin typeface="Times New Roman" panose="02020603050405020304" pitchFamily="18" charset="0"/>
              </a:rPr>
              <a:t>Juda 3, 4 ; Apocalypse 2.10 ; 1 Jean 1.7 ; </a:t>
            </a:r>
            <a:br>
              <a:rPr lang="fr-CH" sz="1800" b="0" u="none" strike="noStrike" baseline="0" dirty="0">
                <a:solidFill>
                  <a:srgbClr val="000000"/>
                </a:solidFill>
                <a:latin typeface="Times New Roman" panose="02020603050405020304" pitchFamily="18" charset="0"/>
              </a:rPr>
            </a:br>
            <a:r>
              <a:rPr lang="fr-CH" sz="1800" b="0" u="none" strike="noStrike" baseline="0" dirty="0">
                <a:solidFill>
                  <a:srgbClr val="000000"/>
                </a:solidFill>
                <a:latin typeface="Times New Roman" panose="02020603050405020304" pitchFamily="18" charset="0"/>
              </a:rPr>
              <a:t>Jean </a:t>
            </a:r>
            <a:r>
              <a:rPr lang="nl-NL" sz="1800" b="0" u="none" strike="noStrike" baseline="0" dirty="0">
                <a:solidFill>
                  <a:srgbClr val="000000"/>
                </a:solidFill>
                <a:latin typeface="Times New Roman" panose="02020603050405020304" pitchFamily="18" charset="0"/>
              </a:rPr>
              <a:t>3.14-15 ; Hébreux 11.6 ; Actes 4.12 ; </a:t>
            </a:r>
            <a:br>
              <a:rPr lang="nl-NL" sz="1800" b="0" u="none" strike="noStrike" baseline="0" dirty="0">
                <a:solidFill>
                  <a:srgbClr val="000000"/>
                </a:solidFill>
                <a:latin typeface="Times New Roman" panose="02020603050405020304" pitchFamily="18" charset="0"/>
              </a:rPr>
            </a:br>
            <a:r>
              <a:rPr lang="nl-NL" sz="1800" b="0" u="none" strike="noStrike" baseline="0" dirty="0">
                <a:solidFill>
                  <a:srgbClr val="000000"/>
                </a:solidFill>
                <a:latin typeface="Times New Roman" panose="02020603050405020304" pitchFamily="18" charset="0"/>
              </a:rPr>
              <a:t>Matthieu 10.18-20 ; Apocalypse 1.9.</a:t>
            </a:r>
            <a:endParaRPr lang="fr-CH" dirty="0"/>
          </a:p>
        </p:txBody>
      </p:sp>
      <p:sp>
        <p:nvSpPr>
          <p:cNvPr id="7" name="ZoneTexte 6">
            <a:extLst>
              <a:ext uri="{FF2B5EF4-FFF2-40B4-BE49-F238E27FC236}">
                <a16:creationId xmlns:a16="http://schemas.microsoft.com/office/drawing/2014/main" id="{AF44C1C6-3CCB-EED1-5647-53831E6CBAF0}"/>
              </a:ext>
            </a:extLst>
          </p:cNvPr>
          <p:cNvSpPr txBox="1"/>
          <p:nvPr/>
        </p:nvSpPr>
        <p:spPr>
          <a:xfrm>
            <a:off x="908994" y="1471250"/>
            <a:ext cx="7620000" cy="4154984"/>
          </a:xfrm>
          <a:prstGeom prst="rect">
            <a:avLst/>
          </a:prstGeom>
          <a:noFill/>
        </p:spPr>
        <p:txBody>
          <a:bodyPr wrap="square" rtlCol="0">
            <a:spAutoFit/>
          </a:bodyPr>
          <a:lstStyle/>
          <a:p>
            <a:pPr algn="just"/>
            <a:r>
              <a:rPr lang="fr-CH" sz="2200" b="1" i="0" u="none" strike="noStrike" baseline="0" dirty="0">
                <a:latin typeface="Times New Roman" panose="02020603050405020304" pitchFamily="18" charset="0"/>
              </a:rPr>
              <a:t>Introduction : </a:t>
            </a:r>
            <a:r>
              <a:rPr lang="fr-CH" sz="2400" b="0" i="0" u="none" strike="noStrike" baseline="0" dirty="0">
                <a:latin typeface="Times New Roman" panose="02020603050405020304" pitchFamily="18" charset="0"/>
              </a:rPr>
              <a:t>Les fidèles chrétiens de l’église primitive et médiévale se caractérisaient non seulement par leur fidélité individuelle à Dieu et à Sa Parole, mais aussi par la position publique qu’ils prenaient en proclamant les principes du royaume de Dieu et du salut. </a:t>
            </a:r>
          </a:p>
          <a:p>
            <a:pPr algn="just"/>
            <a:r>
              <a:rPr lang="fr-CH" sz="2400" b="0" i="0" u="none" strike="noStrike" baseline="0" dirty="0">
                <a:latin typeface="Times New Roman" panose="02020603050405020304" pitchFamily="18" charset="0"/>
              </a:rPr>
              <a:t>Cette semaine, nous continuons à étudier la prise de position de l’église pour Dieu dans le grand conflit, tout au long des périodes du Moyen Age et pendant la Réforme.</a:t>
            </a:r>
          </a:p>
          <a:p>
            <a:pPr algn="just"/>
            <a:r>
              <a:rPr lang="fr-CH" sz="2400" b="0" i="0" u="none" strike="noStrike" baseline="0" dirty="0">
                <a:latin typeface="Times New Roman" panose="02020603050405020304" pitchFamily="18" charset="0"/>
              </a:rPr>
              <a:t>Pendant ce temps, les premiers réformateurs et les dirigeants de l’église s’étaient inspirés de l’exemple de Christ et des apôtres, ainsi que des martyrs, tels que </a:t>
            </a:r>
            <a:r>
              <a:rPr lang="fr-CH" sz="2400" b="0" i="0" u="none" strike="noStrike" baseline="0" dirty="0">
                <a:solidFill>
                  <a:srgbClr val="7030A0"/>
                </a:solidFill>
                <a:effectLst>
                  <a:outerShdw blurRad="38100" dist="38100" dir="2700000" algn="tl">
                    <a:srgbClr val="000000">
                      <a:alpha val="43137"/>
                    </a:srgbClr>
                  </a:outerShdw>
                </a:effectLst>
                <a:latin typeface="Times New Roman" panose="02020603050405020304" pitchFamily="18" charset="0"/>
              </a:rPr>
              <a:t>Polycarpe</a:t>
            </a:r>
            <a:r>
              <a:rPr lang="fr-CH" sz="2400" b="0" i="0" u="none" strike="noStrike" baseline="0" dirty="0">
                <a:latin typeface="Times New Roman" panose="02020603050405020304" pitchFamily="18" charset="0"/>
              </a:rPr>
              <a:t>.</a:t>
            </a:r>
            <a:endParaRPr lang="fr-CH" sz="2400" dirty="0"/>
          </a:p>
        </p:txBody>
      </p:sp>
      <p:sp>
        <p:nvSpPr>
          <p:cNvPr id="8" name="ZoneTexte 7">
            <a:extLst>
              <a:ext uri="{FF2B5EF4-FFF2-40B4-BE49-F238E27FC236}">
                <a16:creationId xmlns:a16="http://schemas.microsoft.com/office/drawing/2014/main" id="{DC6EC0C5-5E19-15C3-5D31-1A4F2C811E33}"/>
              </a:ext>
            </a:extLst>
          </p:cNvPr>
          <p:cNvSpPr txBox="1"/>
          <p:nvPr/>
        </p:nvSpPr>
        <p:spPr>
          <a:xfrm>
            <a:off x="1461248" y="5751743"/>
            <a:ext cx="6212541" cy="923330"/>
          </a:xfrm>
          <a:prstGeom prst="rect">
            <a:avLst/>
          </a:prstGeom>
          <a:noFill/>
        </p:spPr>
        <p:txBody>
          <a:bodyPr wrap="square" rtlCol="0">
            <a:spAutoFit/>
          </a:bodyPr>
          <a:lstStyle/>
          <a:p>
            <a:pPr algn="ctr"/>
            <a:r>
              <a:rPr lang="fr-CH"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Polycarpe, en grec polykarpos (beaucoup de fruits), </a:t>
            </a:r>
            <a:br>
              <a:rPr lang="fr-CH"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né vers 70 et mort (brûlé vif) en 155 ou en 167, </a:t>
            </a:r>
            <a:br>
              <a:rPr lang="fr-CH"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était un disciple direct de l'apôtre Jean ...</a:t>
            </a:r>
          </a:p>
        </p:txBody>
      </p:sp>
      <p:sp>
        <p:nvSpPr>
          <p:cNvPr id="9" name="ZoneTexte 8">
            <a:extLst>
              <a:ext uri="{FF2B5EF4-FFF2-40B4-BE49-F238E27FC236}">
                <a16:creationId xmlns:a16="http://schemas.microsoft.com/office/drawing/2014/main" id="{672C462E-C6B1-DBD0-39CB-7056D479054C}"/>
              </a:ext>
            </a:extLst>
          </p:cNvPr>
          <p:cNvSpPr txBox="1"/>
          <p:nvPr/>
        </p:nvSpPr>
        <p:spPr>
          <a:xfrm>
            <a:off x="8283389" y="6185647"/>
            <a:ext cx="2841812" cy="646331"/>
          </a:xfrm>
          <a:prstGeom prst="rect">
            <a:avLst/>
          </a:prstGeom>
          <a:noFill/>
        </p:spPr>
        <p:txBody>
          <a:bodyPr wrap="square" rtlCol="0">
            <a:spAutoFit/>
          </a:bodyPr>
          <a:lstStyle/>
          <a:p>
            <a:pPr algn="ctr"/>
            <a:r>
              <a:rPr lang="fr-CH" dirty="0"/>
              <a:t>(</a:t>
            </a:r>
            <a:r>
              <a:rPr lang="fr-CH" i="1" dirty="0"/>
              <a:t>Guide d’étude de la Bible</a:t>
            </a:r>
            <a:r>
              <a:rPr lang="fr-CH" dirty="0"/>
              <a:t>, </a:t>
            </a:r>
            <a:br>
              <a:rPr lang="fr-CH" dirty="0"/>
            </a:br>
            <a:r>
              <a:rPr lang="fr-CH" dirty="0"/>
              <a:t>coin du moniteur, p. 52.)</a:t>
            </a:r>
          </a:p>
        </p:txBody>
      </p:sp>
    </p:spTree>
    <p:extLst>
      <p:ext uri="{BB962C8B-B14F-4D97-AF65-F5344CB8AC3E}">
        <p14:creationId xmlns:p14="http://schemas.microsoft.com/office/powerpoint/2010/main" val="59848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6B8FD847-9B3D-BDD5-A095-55DCF9348003}"/>
              </a:ext>
            </a:extLst>
          </p:cNvPr>
          <p:cNvSpPr txBox="1">
            <a:spLocks/>
          </p:cNvSpPr>
          <p:nvPr/>
        </p:nvSpPr>
        <p:spPr>
          <a:xfrm>
            <a:off x="163814" y="587078"/>
            <a:ext cx="2803503" cy="5921298"/>
          </a:xfrm>
          <a:prstGeom prst="rect">
            <a:avLst/>
          </a:prstGeom>
          <a:blipFill>
            <a:blip r:embed="rId2"/>
            <a:stretch>
              <a:fillRect/>
            </a:stretch>
          </a:blip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fr-CH" sz="1800" dirty="0">
              <a:solidFill>
                <a:schemeClr val="bg1"/>
              </a:solidFill>
              <a:latin typeface="Calibri" panose="020F0502020204030204"/>
            </a:endParaRPr>
          </a:p>
          <a:p>
            <a:pPr marL="0" indent="0" algn="ctr">
              <a:buFont typeface="Arial" panose="020B0604020202020204" pitchFamily="34" charset="0"/>
              <a:buNone/>
            </a:pPr>
            <a:r>
              <a:rPr lang="fr-CH" sz="2000" dirty="0">
                <a:solidFill>
                  <a:schemeClr val="bg1"/>
                </a:solidFill>
                <a:latin typeface="Calibri" panose="020F0502020204030204"/>
              </a:rPr>
              <a:t>4  Ils partirent de Hor-la-Montagne par le chemin de la mer des Joncs, pour contourner Edom. </a:t>
            </a:r>
            <a:br>
              <a:rPr lang="fr-CH" sz="2000" dirty="0">
                <a:solidFill>
                  <a:schemeClr val="bg1"/>
                </a:solidFill>
                <a:latin typeface="Calibri" panose="020F0502020204030204"/>
              </a:rPr>
            </a:br>
            <a:r>
              <a:rPr lang="fr-CH" sz="2000" dirty="0">
                <a:solidFill>
                  <a:srgbClr val="FFFF00"/>
                </a:solidFill>
                <a:latin typeface="Calibri" panose="020F0502020204030204"/>
              </a:rPr>
              <a:t>En route, le peuple perdit patience </a:t>
            </a:r>
          </a:p>
          <a:p>
            <a:pPr marL="0" indent="0" algn="ctr">
              <a:buFont typeface="Arial" panose="020B0604020202020204" pitchFamily="34" charset="0"/>
              <a:buNone/>
            </a:pPr>
            <a:r>
              <a:rPr lang="fr-CH" sz="2000" dirty="0">
                <a:solidFill>
                  <a:schemeClr val="bg1"/>
                </a:solidFill>
                <a:latin typeface="Calibri" panose="020F0502020204030204"/>
              </a:rPr>
              <a:t>5  </a:t>
            </a:r>
            <a:r>
              <a:rPr lang="fr-CH" sz="2000" dirty="0">
                <a:solidFill>
                  <a:srgbClr val="FFFF00"/>
                </a:solidFill>
                <a:latin typeface="Calibri" panose="020F0502020204030204"/>
              </a:rPr>
              <a:t>et parla contre Dieu et contre Moïse : </a:t>
            </a:r>
            <a:r>
              <a:rPr lang="fr-CH" sz="2000" dirty="0">
                <a:solidFill>
                  <a:srgbClr val="69FFD4"/>
                </a:solidFill>
                <a:latin typeface="Calibri" panose="020F0502020204030204"/>
              </a:rPr>
              <a:t>Pourquoi nous avez-vous fait monter d'Egypte si nous devons mourir dans le désert ? Il n'y a ici ni pain ni eau, et nous avons pris en horreur ce pain méprisable ! </a:t>
            </a:r>
          </a:p>
          <a:p>
            <a:pPr marL="0" indent="0" algn="ctr">
              <a:buFont typeface="Arial" panose="020B0604020202020204" pitchFamily="34" charset="0"/>
              <a:buNone/>
            </a:pPr>
            <a:r>
              <a:rPr lang="fr-CH" sz="2000" dirty="0">
                <a:solidFill>
                  <a:schemeClr val="bg1"/>
                </a:solidFill>
                <a:latin typeface="Calibri" panose="020F0502020204030204"/>
              </a:rPr>
              <a:t>6  </a:t>
            </a:r>
            <a:r>
              <a:rPr lang="fr-CH" sz="2000" dirty="0">
                <a:solidFill>
                  <a:srgbClr val="D985FF"/>
                </a:solidFill>
                <a:latin typeface="Calibri" panose="020F0502020204030204"/>
              </a:rPr>
              <a:t>Alors le SEIGNEUR envoya contre le peuple des serpents brûlants ; ils mordirent le peuple, et il mourut beaucoup de gens en Israël. </a:t>
            </a:r>
          </a:p>
          <a:p>
            <a:pPr marL="0" indent="0" algn="ctr">
              <a:buFont typeface="Arial" panose="020B0604020202020204" pitchFamily="34" charset="0"/>
              <a:buNone/>
            </a:pPr>
            <a:endParaRPr lang="fr-CH" sz="1800" dirty="0">
              <a:solidFill>
                <a:schemeClr val="bg1"/>
              </a:solidFill>
              <a:latin typeface="Calibri" panose="020F0502020204030204"/>
            </a:endParaRPr>
          </a:p>
        </p:txBody>
      </p:sp>
      <p:sp>
        <p:nvSpPr>
          <p:cNvPr id="3" name="Espace réservé du contenu 2">
            <a:extLst>
              <a:ext uri="{FF2B5EF4-FFF2-40B4-BE49-F238E27FC236}">
                <a16:creationId xmlns:a16="http://schemas.microsoft.com/office/drawing/2014/main" id="{F2F8697E-A682-363C-445C-1CB9DB1ED3A5}"/>
              </a:ext>
            </a:extLst>
          </p:cNvPr>
          <p:cNvSpPr txBox="1">
            <a:spLocks/>
          </p:cNvSpPr>
          <p:nvPr/>
        </p:nvSpPr>
        <p:spPr>
          <a:xfrm>
            <a:off x="3077343" y="587078"/>
            <a:ext cx="3018657" cy="5921298"/>
          </a:xfrm>
          <a:prstGeom prst="rect">
            <a:avLst/>
          </a:prstGeom>
          <a:blipFill>
            <a:blip r:embed="rId2"/>
            <a:stretch>
              <a:fillRect/>
            </a:stretch>
          </a:blip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fr-CH" sz="1800" dirty="0">
              <a:solidFill>
                <a:schemeClr val="bg1"/>
              </a:solidFill>
              <a:latin typeface="Calibri" panose="020F0502020204030204"/>
            </a:endParaRPr>
          </a:p>
          <a:p>
            <a:pPr marL="0" indent="0" algn="ctr">
              <a:buFont typeface="Arial" panose="020B0604020202020204" pitchFamily="34" charset="0"/>
              <a:buNone/>
            </a:pPr>
            <a:r>
              <a:rPr lang="fr-CH" sz="2000" dirty="0">
                <a:solidFill>
                  <a:schemeClr val="bg1"/>
                </a:solidFill>
                <a:latin typeface="Calibri" panose="020F0502020204030204"/>
              </a:rPr>
              <a:t>7  Le peuple vint trouver Moïse et dit : </a:t>
            </a:r>
            <a:r>
              <a:rPr lang="fr-CH" sz="2000" dirty="0">
                <a:solidFill>
                  <a:srgbClr val="69FFD4"/>
                </a:solidFill>
                <a:latin typeface="Calibri" panose="020F0502020204030204"/>
              </a:rPr>
              <a:t>Nous avons péché : nous avons parlé contre le SEIGNEUR et contre toi.</a:t>
            </a:r>
            <a:r>
              <a:rPr lang="fr-CH" sz="2000" dirty="0">
                <a:solidFill>
                  <a:schemeClr val="bg1"/>
                </a:solidFill>
                <a:latin typeface="Calibri" panose="020F0502020204030204"/>
              </a:rPr>
              <a:t> </a:t>
            </a:r>
            <a:br>
              <a:rPr lang="fr-CH" sz="2000" dirty="0">
                <a:solidFill>
                  <a:schemeClr val="bg1"/>
                </a:solidFill>
                <a:latin typeface="Calibri" panose="020F0502020204030204"/>
              </a:rPr>
            </a:br>
            <a:r>
              <a:rPr lang="fr-CH" sz="2000" dirty="0">
                <a:solidFill>
                  <a:srgbClr val="69FFD4"/>
                </a:solidFill>
                <a:latin typeface="Calibri" panose="020F0502020204030204"/>
              </a:rPr>
              <a:t>Prie le SEIGNEUR, pour qu'il éloigne de nous ces serpents ! Moïse pria </a:t>
            </a:r>
            <a:br>
              <a:rPr lang="fr-CH" sz="2000" dirty="0">
                <a:solidFill>
                  <a:srgbClr val="69FFD4"/>
                </a:solidFill>
                <a:latin typeface="Calibri" panose="020F0502020204030204"/>
              </a:rPr>
            </a:br>
            <a:r>
              <a:rPr lang="fr-CH" sz="2000" dirty="0">
                <a:solidFill>
                  <a:srgbClr val="69FFD4"/>
                </a:solidFill>
                <a:latin typeface="Calibri" panose="020F0502020204030204"/>
              </a:rPr>
              <a:t>pour le peuple. </a:t>
            </a:r>
          </a:p>
          <a:p>
            <a:pPr marL="0" indent="0" algn="ctr">
              <a:buFont typeface="Arial" panose="020B0604020202020204" pitchFamily="34" charset="0"/>
              <a:buNone/>
            </a:pPr>
            <a:r>
              <a:rPr lang="fr-CH" sz="2000" dirty="0">
                <a:solidFill>
                  <a:schemeClr val="bg1"/>
                </a:solidFill>
                <a:latin typeface="Calibri" panose="020F0502020204030204"/>
              </a:rPr>
              <a:t>8  Le SEIGNEUR dit </a:t>
            </a:r>
            <a:br>
              <a:rPr lang="fr-CH" sz="2000" dirty="0">
                <a:solidFill>
                  <a:schemeClr val="bg1"/>
                </a:solidFill>
                <a:latin typeface="Calibri" panose="020F0502020204030204"/>
              </a:rPr>
            </a:br>
            <a:r>
              <a:rPr lang="fr-CH" sz="2000" dirty="0">
                <a:solidFill>
                  <a:schemeClr val="bg1"/>
                </a:solidFill>
                <a:latin typeface="Calibri" panose="020F0502020204030204"/>
              </a:rPr>
              <a:t>à Moïse : </a:t>
            </a:r>
            <a:r>
              <a:rPr lang="fr-CH" sz="2000" dirty="0">
                <a:solidFill>
                  <a:srgbClr val="D985FF"/>
                </a:solidFill>
                <a:latin typeface="Calibri" panose="020F0502020204030204"/>
              </a:rPr>
              <a:t>Fais-toi un serpent brûlant et place-le sur une perche </a:t>
            </a:r>
            <a:r>
              <a:rPr lang="fr-CH" sz="2000" dirty="0">
                <a:solidFill>
                  <a:schemeClr val="accent2">
                    <a:lumMod val="40000"/>
                    <a:lumOff val="60000"/>
                  </a:schemeClr>
                </a:solidFill>
                <a:latin typeface="Calibri" panose="020F0502020204030204"/>
              </a:rPr>
              <a:t>; quiconque a été mordu et le verra restera en vie. </a:t>
            </a:r>
          </a:p>
          <a:p>
            <a:pPr marL="0" indent="0" algn="ctr">
              <a:buFont typeface="Arial" panose="020B0604020202020204" pitchFamily="34" charset="0"/>
              <a:buNone/>
            </a:pPr>
            <a:r>
              <a:rPr lang="fr-CH" sz="2000" dirty="0">
                <a:solidFill>
                  <a:schemeClr val="bg1"/>
                </a:solidFill>
                <a:latin typeface="Calibri" panose="020F0502020204030204"/>
              </a:rPr>
              <a:t>9  </a:t>
            </a:r>
            <a:r>
              <a:rPr lang="fr-CH" sz="2000" dirty="0">
                <a:solidFill>
                  <a:srgbClr val="FFFF00"/>
                </a:solidFill>
                <a:latin typeface="Calibri" panose="020F0502020204030204"/>
              </a:rPr>
              <a:t>Moïse fit un serpent de bronze et le plaça sur la perche ; si quelqu'un était mordu par un serpent et regardait le serpent de bronze, il restait en vie.</a:t>
            </a:r>
          </a:p>
          <a:p>
            <a:pPr marL="0" indent="0" algn="ctr">
              <a:buFont typeface="Arial" panose="020B0604020202020204" pitchFamily="34" charset="0"/>
              <a:buNone/>
            </a:pPr>
            <a:endParaRPr lang="fr-CH" sz="1800" dirty="0">
              <a:solidFill>
                <a:schemeClr val="bg1"/>
              </a:solidFill>
              <a:latin typeface="Calibri" panose="020F0502020204030204"/>
            </a:endParaRPr>
          </a:p>
        </p:txBody>
      </p:sp>
      <p:sp>
        <p:nvSpPr>
          <p:cNvPr id="4" name="ZoneTexte 3">
            <a:extLst>
              <a:ext uri="{FF2B5EF4-FFF2-40B4-BE49-F238E27FC236}">
                <a16:creationId xmlns:a16="http://schemas.microsoft.com/office/drawing/2014/main" id="{09685D0C-8BD4-75B7-08D4-8CEBB95807CD}"/>
              </a:ext>
            </a:extLst>
          </p:cNvPr>
          <p:cNvSpPr txBox="1"/>
          <p:nvPr/>
        </p:nvSpPr>
        <p:spPr>
          <a:xfrm>
            <a:off x="143436" y="114335"/>
            <a:ext cx="5952564" cy="470578"/>
          </a:xfrm>
          <a:prstGeom prst="rect">
            <a:avLst/>
          </a:prstGeom>
          <a:solidFill>
            <a:srgbClr val="9FFFA4"/>
          </a:solidFill>
        </p:spPr>
        <p:txBody>
          <a:bodyPr wrap="square" rtlCol="0">
            <a:spAutoFit/>
          </a:bodyPr>
          <a:lstStyle/>
          <a:p>
            <a:pPr>
              <a:lnSpc>
                <a:spcPct val="107000"/>
              </a:lnSpc>
              <a:spcAft>
                <a:spcPts val="900"/>
              </a:spcAft>
            </a:pPr>
            <a:r>
              <a:rPr lang="fr-CH" sz="2400" b="1" kern="0" dirty="0">
                <a:solidFill>
                  <a:srgbClr val="31374A"/>
                </a:solidFill>
                <a:effectLst/>
                <a:latin typeface="Arial" panose="020B0604020202020204" pitchFamily="34" charset="0"/>
                <a:ea typeface="Times New Roman" panose="02020603050405020304" pitchFamily="18" charset="0"/>
                <a:cs typeface="Arial" panose="020B0604020202020204" pitchFamily="34" charset="0"/>
              </a:rPr>
              <a:t>Les serpents brûlants Nombres 21. 4-9 </a:t>
            </a:r>
            <a:endParaRPr lang="fr-CH" dirty="0"/>
          </a:p>
        </p:txBody>
      </p:sp>
      <p:sp>
        <p:nvSpPr>
          <p:cNvPr id="5" name="ZoneTexte 4">
            <a:extLst>
              <a:ext uri="{FF2B5EF4-FFF2-40B4-BE49-F238E27FC236}">
                <a16:creationId xmlns:a16="http://schemas.microsoft.com/office/drawing/2014/main" id="{CCB6DCF1-8A86-8CF0-CA2C-719AC0B36E9A}"/>
              </a:ext>
            </a:extLst>
          </p:cNvPr>
          <p:cNvSpPr txBox="1"/>
          <p:nvPr/>
        </p:nvSpPr>
        <p:spPr>
          <a:xfrm>
            <a:off x="6302188" y="518372"/>
            <a:ext cx="5627053" cy="6058710"/>
          </a:xfrm>
          <a:prstGeom prst="rect">
            <a:avLst/>
          </a:prstGeom>
          <a:noFill/>
        </p:spPr>
        <p:txBody>
          <a:bodyPr wrap="square" rtlCol="0">
            <a:spAutoFit/>
          </a:bodyPr>
          <a:lstStyle/>
          <a:p>
            <a:pPr>
              <a:lnSpc>
                <a:spcPct val="107000"/>
              </a:lnSpc>
              <a:spcAft>
                <a:spcPts val="800"/>
              </a:spcAft>
            </a:pPr>
            <a:r>
              <a:rPr lang="fr-CH" sz="21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serpent d’airain fut élevé dans le désert pour que tous ceux qui le regarderaient avec foi puissent être guéris</a:t>
            </a:r>
            <a:r>
              <a:rPr lang="fr-CH" sz="2100" kern="1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1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 la même façon, Dieu envoya un message de restauration et de guérison aux hommes, leur demandant de cesser de regarder leurs semblables et les choses terrestres, </a:t>
            </a:r>
            <a: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de placer leur confiance en Dieu. </a:t>
            </a:r>
          </a:p>
          <a:p>
            <a:pPr>
              <a:lnSpc>
                <a:spcPct val="107000"/>
              </a:lnSpc>
              <a:spcAft>
                <a:spcPts val="800"/>
              </a:spcAft>
            </a:pPr>
            <a: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a donné la vérité à son peuple avec puissance par son Saint-Esprit. Il ouvrit sa Parole à ceux qui cherchaient et priaient </a:t>
            </a:r>
            <a:b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à la recherche de la vérité. </a:t>
            </a:r>
            <a:br>
              <a:rPr lang="fr-CH" sz="21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1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Mais lorsque ses messagers dirent aux gens la vérité qu’ils avaient reçue, ils furent aussi incrédules que les Israélites. Beaucoup de gens pinaillaient  devant la vérité qui leur avait été apportée par d’humbles messagers. »</a:t>
            </a:r>
            <a:endParaRPr lang="fr-CH" sz="2100" dirty="0">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8D3CEE55-AC62-C844-E0FA-E4F3A3E42B30}"/>
              </a:ext>
            </a:extLst>
          </p:cNvPr>
          <p:cNvSpPr txBox="1"/>
          <p:nvPr/>
        </p:nvSpPr>
        <p:spPr>
          <a:xfrm>
            <a:off x="546847" y="6481935"/>
            <a:ext cx="5145742" cy="37606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H" sz="1800" b="0" u="none" strike="noStrike" kern="100" cap="none" spc="0" normalizeH="0" baseline="0" noProof="0" dirty="0">
                <a:ln>
                  <a:noFill/>
                </a:ln>
                <a:solidFill>
                  <a:srgbClr val="B309FF"/>
                </a:solidFill>
                <a:effectLst/>
                <a:uLnTx/>
                <a:uFillTx/>
                <a:latin typeface="Arial" panose="020B0604020202020204" pitchFamily="34" charset="0"/>
                <a:ea typeface="Arial" panose="020B0604020202020204" pitchFamily="34" charset="0"/>
                <a:cs typeface="Arial" panose="020B0604020202020204" pitchFamily="34" charset="0"/>
              </a:rPr>
              <a:t>(Commentaire d’Ellen White </a:t>
            </a:r>
            <a:r>
              <a:rPr kumimoji="0" lang="fr-CH" sz="1800" b="0" i="1" u="none" strike="noStrike" kern="100" cap="none" spc="0" normalizeH="0" baseline="0" noProof="0" dirty="0">
                <a:ln>
                  <a:noFill/>
                </a:ln>
                <a:solidFill>
                  <a:srgbClr val="B309FF"/>
                </a:solidFill>
                <a:effectLst/>
                <a:uLnTx/>
                <a:uFillTx/>
                <a:latin typeface="Arial" panose="020B0604020202020204" pitchFamily="34" charset="0"/>
                <a:ea typeface="Arial" panose="020B0604020202020204" pitchFamily="34" charset="0"/>
                <a:cs typeface="Arial" panose="020B0604020202020204" pitchFamily="34" charset="0"/>
              </a:rPr>
              <a:t>sur Nombres </a:t>
            </a:r>
            <a:r>
              <a:rPr kumimoji="0" lang="fr-CH" sz="1800" b="0" u="none" strike="noStrike" kern="100" cap="none" spc="0" normalizeH="0" baseline="0" noProof="0" dirty="0">
                <a:ln>
                  <a:noFill/>
                </a:ln>
                <a:solidFill>
                  <a:srgbClr val="B309FF"/>
                </a:solidFill>
                <a:effectLst/>
                <a:uLnTx/>
                <a:uFillTx/>
                <a:latin typeface="Arial" panose="020B0604020202020204" pitchFamily="34" charset="0"/>
                <a:ea typeface="Arial" panose="020B0604020202020204" pitchFamily="34" charset="0"/>
                <a:cs typeface="Arial" panose="020B0604020202020204" pitchFamily="34" charset="0"/>
              </a:rPr>
              <a:t>21.6.) </a:t>
            </a:r>
            <a:endParaRPr lang="fr-CH" dirty="0">
              <a:solidFill>
                <a:srgbClr val="B309FF"/>
              </a:solidFill>
            </a:endParaRPr>
          </a:p>
        </p:txBody>
      </p:sp>
    </p:spTree>
    <p:extLst>
      <p:ext uri="{BB962C8B-B14F-4D97-AF65-F5344CB8AC3E}">
        <p14:creationId xmlns:p14="http://schemas.microsoft.com/office/powerpoint/2010/main" val="24468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90">
          <a:fgClr>
            <a:schemeClr val="accent2">
              <a:lumMod val="40000"/>
              <a:lumOff val="60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4344004" y="3739382"/>
            <a:ext cx="7847996" cy="2862322"/>
          </a:xfrm>
          <a:prstGeom prst="rect">
            <a:avLst/>
          </a:prstGeom>
          <a:noFill/>
        </p:spPr>
        <p:txBody>
          <a:bodyPr wrap="square" rtlCol="0">
            <a:spAutoFit/>
          </a:bodyPr>
          <a:lstStyle/>
          <a:p>
            <a:pPr>
              <a:spcBef>
                <a:spcPts val="600"/>
              </a:spcBef>
            </a:pPr>
            <a:r>
              <a:rPr lang="fr-CH" sz="2000" dirty="0">
                <a:solidFill>
                  <a:srgbClr val="0000CC"/>
                </a:solidFill>
                <a:effectLst>
                  <a:outerShdw blurRad="38100" dist="38100" dir="2700000" algn="tl">
                    <a:srgbClr val="000000">
                      <a:alpha val="43137"/>
                    </a:srgbClr>
                  </a:outerShdw>
                </a:effectLst>
                <a:highlight>
                  <a:srgbClr val="D985FF"/>
                </a:highlight>
                <a:latin typeface="Arial" panose="020B0604020202020204" pitchFamily="34" charset="0"/>
                <a:ea typeface="Arial" panose="020B0604020202020204" pitchFamily="34" charset="0"/>
              </a:rPr>
              <a:t>La vérité en question </a:t>
            </a:r>
            <a:r>
              <a:rPr lang="es-ES" sz="2000" b="1" dirty="0">
                <a:solidFill>
                  <a:srgbClr val="0000CC"/>
                </a:solidFill>
                <a:effectLst>
                  <a:outerShdw blurRad="38100" dist="38100" dir="2700000" algn="tl">
                    <a:srgbClr val="000000">
                      <a:alpha val="43137"/>
                    </a:srgbClr>
                  </a:outerShdw>
                </a:effectLst>
                <a:highlight>
                  <a:srgbClr val="D985FF"/>
                </a:highlight>
              </a:rPr>
              <a:t>:</a:t>
            </a:r>
          </a:p>
          <a:p>
            <a:pPr lvl="1">
              <a:spcBef>
                <a:spcPts val="600"/>
              </a:spcBef>
            </a:pPr>
            <a:r>
              <a:rPr lang="fr-CH" sz="2000" b="1" dirty="0"/>
              <a:t>Les temps de persécution</a:t>
            </a:r>
          </a:p>
          <a:p>
            <a:pPr lvl="1">
              <a:spcBef>
                <a:spcPts val="600"/>
              </a:spcBef>
            </a:pPr>
            <a:r>
              <a:rPr lang="fr-CH" sz="2000" b="1" dirty="0"/>
              <a:t>Fidélité dans la persécution</a:t>
            </a:r>
          </a:p>
          <a:p>
            <a:pPr>
              <a:spcBef>
                <a:spcPts val="1800"/>
              </a:spcBef>
            </a:pPr>
            <a:r>
              <a:rPr lang="fr-CH" sz="2000" b="1" dirty="0">
                <a:solidFill>
                  <a:schemeClr val="bg1"/>
                </a:solidFill>
                <a:highlight>
                  <a:srgbClr val="19AC00"/>
                </a:highlight>
                <a:latin typeface="Arial" panose="020B0604020202020204" pitchFamily="34" charset="0"/>
                <a:cs typeface="Arial" panose="020B0604020202020204" pitchFamily="34" charset="0"/>
              </a:rPr>
              <a:t>La défense de la vérité </a:t>
            </a:r>
            <a:r>
              <a:rPr lang="es-ES" sz="2000" b="1" dirty="0">
                <a:solidFill>
                  <a:schemeClr val="bg1"/>
                </a:solidFill>
                <a:highlight>
                  <a:srgbClr val="19AC00"/>
                </a:highlight>
              </a:rPr>
              <a:t>:</a:t>
            </a:r>
          </a:p>
          <a:p>
            <a:pPr lvl="1">
              <a:spcBef>
                <a:spcPts val="600"/>
              </a:spcBef>
            </a:pPr>
            <a:r>
              <a:rPr lang="fr-CH" sz="2000" b="1" dirty="0"/>
              <a:t>Partager la Bible : les Vaudois</a:t>
            </a:r>
          </a:p>
          <a:p>
            <a:pPr lvl="1">
              <a:spcBef>
                <a:spcPts val="600"/>
              </a:spcBef>
            </a:pPr>
            <a:r>
              <a:rPr lang="fr-CH" sz="2000" b="1" dirty="0"/>
              <a:t>L'étoile de la Réforme : John Wycliffe (théologien anglais)</a:t>
            </a:r>
          </a:p>
          <a:p>
            <a:pPr lvl="1">
              <a:spcBef>
                <a:spcPts val="600"/>
              </a:spcBef>
            </a:pPr>
            <a:r>
              <a:rPr lang="fr-CH" sz="2000" b="1" dirty="0"/>
              <a:t>Fortifiés par la foi : Jan Hus (théologien tchèque) et d'autres</a:t>
            </a:r>
            <a:endParaRPr lang="es-ES" sz="2000" b="1" dirty="0"/>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11688856" cy="707886"/>
          </a:xfrm>
          <a:prstGeom prst="rect">
            <a:avLst/>
          </a:prstGeom>
          <a:noFill/>
        </p:spPr>
        <p:txBody>
          <a:bodyPr wrap="square" rtlCol="0">
            <a:spAutoFit/>
          </a:bodyPr>
          <a:lstStyle/>
          <a:p>
            <a:pPr>
              <a:spcBef>
                <a:spcPts val="600"/>
              </a:spcBef>
            </a:pPr>
            <a:r>
              <a:rPr lang="fr-CH" sz="2000" b="1" dirty="0"/>
              <a:t>Daniel et l'Apocalypse annoncent une période au cours de laquelle Satan utilisera un pouvoir politico-religieux pour persécuter et détruire ceux qui resteront fermes dans la vérité.</a:t>
            </a:r>
            <a:endParaRPr lang="es-ES" sz="2000" b="1" dirty="0"/>
          </a:p>
        </p:txBody>
      </p:sp>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2849" y="4601030"/>
            <a:ext cx="2475285" cy="1856464"/>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3080" y="1321090"/>
            <a:ext cx="1504175" cy="2547391"/>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72756" y="5112459"/>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72756" y="3828111"/>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4419158" y="4481596"/>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400000">
            <a:off x="4419158" y="6148351"/>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4419158" y="5776281"/>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4419158" y="5394296"/>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4419158" y="4104569"/>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3488391" y="2337982"/>
            <a:ext cx="7115175" cy="1015663"/>
          </a:xfrm>
          <a:prstGeom prst="rect">
            <a:avLst/>
          </a:prstGeom>
          <a:noFill/>
        </p:spPr>
        <p:txBody>
          <a:bodyPr wrap="square">
            <a:spAutoFit/>
          </a:bodyPr>
          <a:lstStyle/>
          <a:p>
            <a:pPr>
              <a:spcBef>
                <a:spcPts val="600"/>
              </a:spcBef>
            </a:pPr>
            <a:r>
              <a:rPr lang="fr-CH" sz="2000" b="1" dirty="0"/>
              <a:t>Pendant cette période - </a:t>
            </a:r>
            <a:r>
              <a:rPr lang="fr-CH" sz="2000" b="1" dirty="0">
                <a:solidFill>
                  <a:schemeClr val="accent5">
                    <a:lumMod val="75000"/>
                  </a:schemeClr>
                </a:solidFill>
                <a:effectLst>
                  <a:outerShdw blurRad="38100" dist="38100" dir="2700000" algn="tl">
                    <a:srgbClr val="000000">
                      <a:alpha val="43137"/>
                    </a:srgbClr>
                  </a:outerShdw>
                </a:effectLst>
              </a:rPr>
              <a:t>l'âge des ténèbres </a:t>
            </a:r>
            <a:r>
              <a:rPr lang="fr-CH" sz="2000" b="1" dirty="0"/>
              <a:t>- la vérité a été remise en question. Mais il y avait des gens qui défendaient la vérité et qui étaient prêts à donner leur vie pour elle.</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2242296" y="873948"/>
            <a:ext cx="8058151" cy="1323439"/>
          </a:xfrm>
          <a:prstGeom prst="rect">
            <a:avLst/>
          </a:prstGeom>
          <a:noFill/>
        </p:spPr>
        <p:txBody>
          <a:bodyPr wrap="square">
            <a:spAutoFit/>
          </a:bodyPr>
          <a:lstStyle/>
          <a:p>
            <a:pPr>
              <a:spcBef>
                <a:spcPts val="600"/>
              </a:spcBef>
            </a:pPr>
            <a:r>
              <a:rPr lang="fr-CH" sz="2000" b="1" dirty="0"/>
              <a:t>Cette puissance « a renversé la vérité » (Daniel 8.12). En ce temps-là </a:t>
            </a:r>
            <a:r>
              <a:rPr lang="fr-CH" sz="2000" b="1" dirty="0">
                <a:solidFill>
                  <a:schemeClr val="accent5">
                    <a:lumMod val="75000"/>
                  </a:schemeClr>
                </a:solidFill>
                <a:effectLst>
                  <a:outerShdw blurRad="38100" dist="38100" dir="2700000" algn="tl">
                    <a:srgbClr val="000000">
                      <a:alpha val="43137"/>
                    </a:srgbClr>
                  </a:outerShdw>
                </a:effectLst>
              </a:rPr>
              <a:t>« Parmi les gens intelligents, plusieurs succomberont, et, à travers eux, le peuple sera purifié, affiné, blanchi, jusqu'au moment où viendra la fin, qui est pour le temps fixé. » </a:t>
            </a:r>
            <a:r>
              <a:rPr lang="fr-CH" sz="2000" b="1" dirty="0">
                <a:solidFill>
                  <a:schemeClr val="accent5">
                    <a:lumMod val="75000"/>
                  </a:schemeClr>
                </a:solidFill>
              </a:rPr>
              <a:t>(Daniel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par>
                                <p:cTn id="25" presetID="2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145">
                                          <p:stCondLst>
                                            <p:cond delay="0"/>
                                          </p:stCondLst>
                                        </p:cTn>
                                        <p:tgtEl>
                                          <p:spTgt spid="18"/>
                                        </p:tgtEl>
                                      </p:cBhvr>
                                    </p:animEffect>
                                    <p:anim calcmode="lin" valueType="num">
                                      <p:cBhvr>
                                        <p:cTn id="4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49" dur="7">
                                          <p:stCondLst>
                                            <p:cond delay="162"/>
                                          </p:stCondLst>
                                        </p:cTn>
                                        <p:tgtEl>
                                          <p:spTgt spid="18"/>
                                        </p:tgtEl>
                                      </p:cBhvr>
                                      <p:to x="100000" y="60000"/>
                                    </p:animScale>
                                    <p:animScale>
                                      <p:cBhvr>
                                        <p:cTn id="50" dur="41" decel="50000">
                                          <p:stCondLst>
                                            <p:cond delay="169"/>
                                          </p:stCondLst>
                                        </p:cTn>
                                        <p:tgtEl>
                                          <p:spTgt spid="18"/>
                                        </p:tgtEl>
                                      </p:cBhvr>
                                      <p:to x="100000" y="100000"/>
                                    </p:animScale>
                                    <p:animScale>
                                      <p:cBhvr>
                                        <p:cTn id="51" dur="7">
                                          <p:stCondLst>
                                            <p:cond delay="328"/>
                                          </p:stCondLst>
                                        </p:cTn>
                                        <p:tgtEl>
                                          <p:spTgt spid="18"/>
                                        </p:tgtEl>
                                      </p:cBhvr>
                                      <p:to x="100000" y="80000"/>
                                    </p:animScale>
                                    <p:animScale>
                                      <p:cBhvr>
                                        <p:cTn id="52" dur="41" decel="50000">
                                          <p:stCondLst>
                                            <p:cond delay="335"/>
                                          </p:stCondLst>
                                        </p:cTn>
                                        <p:tgtEl>
                                          <p:spTgt spid="18"/>
                                        </p:tgtEl>
                                      </p:cBhvr>
                                      <p:to x="100000" y="100000"/>
                                    </p:animScale>
                                    <p:animScale>
                                      <p:cBhvr>
                                        <p:cTn id="53" dur="7">
                                          <p:stCondLst>
                                            <p:cond delay="410"/>
                                          </p:stCondLst>
                                        </p:cTn>
                                        <p:tgtEl>
                                          <p:spTgt spid="18"/>
                                        </p:tgtEl>
                                      </p:cBhvr>
                                      <p:to x="100000" y="90000"/>
                                    </p:animScale>
                                    <p:animScale>
                                      <p:cBhvr>
                                        <p:cTn id="54" dur="41" decel="50000">
                                          <p:stCondLst>
                                            <p:cond delay="417"/>
                                          </p:stCondLst>
                                        </p:cTn>
                                        <p:tgtEl>
                                          <p:spTgt spid="18"/>
                                        </p:tgtEl>
                                      </p:cBhvr>
                                      <p:to x="100000" y="100000"/>
                                    </p:animScale>
                                    <p:animScale>
                                      <p:cBhvr>
                                        <p:cTn id="55" dur="7">
                                          <p:stCondLst>
                                            <p:cond delay="452"/>
                                          </p:stCondLst>
                                        </p:cTn>
                                        <p:tgtEl>
                                          <p:spTgt spid="18"/>
                                        </p:tgtEl>
                                      </p:cBhvr>
                                      <p:to x="100000" y="95000"/>
                                    </p:animScale>
                                    <p:animScale>
                                      <p:cBhvr>
                                        <p:cTn id="56" dur="41" decel="50000">
                                          <p:stCondLst>
                                            <p:cond delay="459"/>
                                          </p:stCondLst>
                                        </p:cTn>
                                        <p:tgtEl>
                                          <p:spTgt spid="18"/>
                                        </p:tgtEl>
                                      </p:cBhvr>
                                      <p:to x="100000" y="100000"/>
                                    </p:animScale>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17" presetClass="entr" presetSubtype="8"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ppt_x</p:attrName>
                                        </p:attrNameLst>
                                      </p:cBhvr>
                                      <p:tavLst>
                                        <p:tav tm="0">
                                          <p:val>
                                            <p:strVal val="#ppt_x-#ppt_w/2"/>
                                          </p:val>
                                        </p:tav>
                                        <p:tav tm="100000">
                                          <p:val>
                                            <p:strVal val="#ppt_x"/>
                                          </p:val>
                                        </p:tav>
                                      </p:tavLst>
                                    </p:anim>
                                    <p:anim calcmode="lin" valueType="num">
                                      <p:cBhvr>
                                        <p:cTn id="65" dur="500" fill="hold"/>
                                        <p:tgtEl>
                                          <p:spTgt spid="29"/>
                                        </p:tgtEl>
                                        <p:attrNameLst>
                                          <p:attrName>ppt_y</p:attrName>
                                        </p:attrNameLst>
                                      </p:cBhvr>
                                      <p:tavLst>
                                        <p:tav tm="0">
                                          <p:val>
                                            <p:strVal val="#ppt_y"/>
                                          </p:val>
                                        </p:tav>
                                        <p:tav tm="100000">
                                          <p:val>
                                            <p:strVal val="#ppt_y"/>
                                          </p:val>
                                        </p:tav>
                                      </p:tavLst>
                                    </p:anim>
                                    <p:anim calcmode="lin" valueType="num">
                                      <p:cBhvr>
                                        <p:cTn id="66" dur="500" fill="hold"/>
                                        <p:tgtEl>
                                          <p:spTgt spid="29"/>
                                        </p:tgtEl>
                                        <p:attrNameLst>
                                          <p:attrName>ppt_w</p:attrName>
                                        </p:attrNameLst>
                                      </p:cBhvr>
                                      <p:tavLst>
                                        <p:tav tm="0">
                                          <p:val>
                                            <p:fltVal val="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17"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ppt_x</p:attrName>
                                        </p:attrNameLst>
                                      </p:cBhvr>
                                      <p:tavLst>
                                        <p:tav tm="0">
                                          <p:val>
                                            <p:strVal val="#ppt_x-#ppt_w/2"/>
                                          </p:val>
                                        </p:tav>
                                        <p:tav tm="100000">
                                          <p:val>
                                            <p:strVal val="#ppt_x"/>
                                          </p:val>
                                        </p:tav>
                                      </p:tavLst>
                                    </p:anim>
                                    <p:anim calcmode="lin" valueType="num">
                                      <p:cBhvr>
                                        <p:cTn id="76" dur="500" fill="hold"/>
                                        <p:tgtEl>
                                          <p:spTgt spid="21"/>
                                        </p:tgtEl>
                                        <p:attrNameLst>
                                          <p:attrName>ppt_y</p:attrName>
                                        </p:attrNameLst>
                                      </p:cBhvr>
                                      <p:tavLst>
                                        <p:tav tm="0">
                                          <p:val>
                                            <p:strVal val="#ppt_y"/>
                                          </p:val>
                                        </p:tav>
                                        <p:tav tm="100000">
                                          <p:val>
                                            <p:strVal val="#ppt_y"/>
                                          </p:val>
                                        </p:tav>
                                      </p:tavLst>
                                    </p:anim>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strVal val="#ppt_h"/>
                                          </p:val>
                                        </p:tav>
                                        <p:tav tm="100000">
                                          <p:val>
                                            <p:strVal val="#ppt_h"/>
                                          </p:val>
                                        </p:tav>
                                      </p:tavLst>
                                    </p:anim>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145">
                                          <p:stCondLst>
                                            <p:cond delay="0"/>
                                          </p:stCondLst>
                                        </p:cTn>
                                        <p:tgtEl>
                                          <p:spTgt spid="15"/>
                                        </p:tgtEl>
                                      </p:cBhvr>
                                    </p:animEffect>
                                    <p:anim calcmode="lin" valueType="num">
                                      <p:cBhvr>
                                        <p:cTn id="88"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3" dur="7">
                                          <p:stCondLst>
                                            <p:cond delay="162"/>
                                          </p:stCondLst>
                                        </p:cTn>
                                        <p:tgtEl>
                                          <p:spTgt spid="15"/>
                                        </p:tgtEl>
                                      </p:cBhvr>
                                      <p:to x="100000" y="60000"/>
                                    </p:animScale>
                                    <p:animScale>
                                      <p:cBhvr>
                                        <p:cTn id="94" dur="41" decel="50000">
                                          <p:stCondLst>
                                            <p:cond delay="169"/>
                                          </p:stCondLst>
                                        </p:cTn>
                                        <p:tgtEl>
                                          <p:spTgt spid="15"/>
                                        </p:tgtEl>
                                      </p:cBhvr>
                                      <p:to x="100000" y="100000"/>
                                    </p:animScale>
                                    <p:animScale>
                                      <p:cBhvr>
                                        <p:cTn id="95" dur="7">
                                          <p:stCondLst>
                                            <p:cond delay="328"/>
                                          </p:stCondLst>
                                        </p:cTn>
                                        <p:tgtEl>
                                          <p:spTgt spid="15"/>
                                        </p:tgtEl>
                                      </p:cBhvr>
                                      <p:to x="100000" y="80000"/>
                                    </p:animScale>
                                    <p:animScale>
                                      <p:cBhvr>
                                        <p:cTn id="96" dur="41" decel="50000">
                                          <p:stCondLst>
                                            <p:cond delay="335"/>
                                          </p:stCondLst>
                                        </p:cTn>
                                        <p:tgtEl>
                                          <p:spTgt spid="15"/>
                                        </p:tgtEl>
                                      </p:cBhvr>
                                      <p:to x="100000" y="100000"/>
                                    </p:animScale>
                                    <p:animScale>
                                      <p:cBhvr>
                                        <p:cTn id="97" dur="7">
                                          <p:stCondLst>
                                            <p:cond delay="410"/>
                                          </p:stCondLst>
                                        </p:cTn>
                                        <p:tgtEl>
                                          <p:spTgt spid="15"/>
                                        </p:tgtEl>
                                      </p:cBhvr>
                                      <p:to x="100000" y="90000"/>
                                    </p:animScale>
                                    <p:animScale>
                                      <p:cBhvr>
                                        <p:cTn id="98" dur="41" decel="50000">
                                          <p:stCondLst>
                                            <p:cond delay="417"/>
                                          </p:stCondLst>
                                        </p:cTn>
                                        <p:tgtEl>
                                          <p:spTgt spid="15"/>
                                        </p:tgtEl>
                                      </p:cBhvr>
                                      <p:to x="100000" y="100000"/>
                                    </p:animScale>
                                    <p:animScale>
                                      <p:cBhvr>
                                        <p:cTn id="99" dur="7">
                                          <p:stCondLst>
                                            <p:cond delay="452"/>
                                          </p:stCondLst>
                                        </p:cTn>
                                        <p:tgtEl>
                                          <p:spTgt spid="15"/>
                                        </p:tgtEl>
                                      </p:cBhvr>
                                      <p:to x="100000" y="95000"/>
                                    </p:animScale>
                                    <p:animScale>
                                      <p:cBhvr>
                                        <p:cTn id="100" dur="41" decel="50000">
                                          <p:stCondLst>
                                            <p:cond delay="459"/>
                                          </p:stCondLst>
                                        </p:cTn>
                                        <p:tgtEl>
                                          <p:spTgt spid="15"/>
                                        </p:tgtEl>
                                      </p:cBhvr>
                                      <p:to x="100000" y="100000"/>
                                    </p:animScale>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2">
                                            <p:txEl>
                                              <p:pRg st="3" end="3"/>
                                            </p:txEl>
                                          </p:spTgt>
                                        </p:tgtEl>
                                        <p:attrNameLst>
                                          <p:attrName>style.visibility</p:attrName>
                                        </p:attrNameLst>
                                      </p:cBhvr>
                                      <p:to>
                                        <p:strVal val="visible"/>
                                      </p:to>
                                    </p:set>
                                    <p:animEffect transition="in" filter="wipe(left)">
                                      <p:cBhvr>
                                        <p:cTn id="104" dur="500"/>
                                        <p:tgtEl>
                                          <p:spTgt spid="2">
                                            <p:txEl>
                                              <p:pRg st="3" end="3"/>
                                            </p:txEl>
                                          </p:spTgt>
                                        </p:tgtEl>
                                      </p:cBhvr>
                                    </p:animEffect>
                                  </p:childTnLst>
                                </p:cTn>
                              </p:par>
                            </p:childTnLst>
                          </p:cTn>
                        </p:par>
                        <p:par>
                          <p:cTn id="105" fill="hold">
                            <p:stCondLst>
                              <p:cond delay="1000"/>
                            </p:stCondLst>
                            <p:childTnLst>
                              <p:par>
                                <p:cTn id="106" presetID="17" presetClass="entr" presetSubtype="8" fill="hold" nodeType="after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ppt_x</p:attrName>
                                        </p:attrNameLst>
                                      </p:cBhvr>
                                      <p:tavLst>
                                        <p:tav tm="0">
                                          <p:val>
                                            <p:strVal val="#ppt_x-#ppt_w/2"/>
                                          </p:val>
                                        </p:tav>
                                        <p:tav tm="100000">
                                          <p:val>
                                            <p:strVal val="#ppt_x"/>
                                          </p:val>
                                        </p:tav>
                                      </p:tavLst>
                                    </p:anim>
                                    <p:anim calcmode="lin" valueType="num">
                                      <p:cBhvr>
                                        <p:cTn id="109" dur="500" fill="hold"/>
                                        <p:tgtEl>
                                          <p:spTgt spid="28"/>
                                        </p:tgtEl>
                                        <p:attrNameLst>
                                          <p:attrName>ppt_y</p:attrName>
                                        </p:attrNameLst>
                                      </p:cBhvr>
                                      <p:tavLst>
                                        <p:tav tm="0">
                                          <p:val>
                                            <p:strVal val="#ppt_y"/>
                                          </p:val>
                                        </p:tav>
                                        <p:tav tm="100000">
                                          <p:val>
                                            <p:strVal val="#ppt_y"/>
                                          </p:val>
                                        </p:tav>
                                      </p:tavLst>
                                    </p:anim>
                                    <p:anim calcmode="lin" valueType="num">
                                      <p:cBhvr>
                                        <p:cTn id="110" dur="500" fill="hold"/>
                                        <p:tgtEl>
                                          <p:spTgt spid="28"/>
                                        </p:tgtEl>
                                        <p:attrNameLst>
                                          <p:attrName>ppt_w</p:attrName>
                                        </p:attrNameLst>
                                      </p:cBhvr>
                                      <p:tavLst>
                                        <p:tav tm="0">
                                          <p:val>
                                            <p:fltVal val="0"/>
                                          </p:val>
                                        </p:tav>
                                        <p:tav tm="100000">
                                          <p:val>
                                            <p:strVal val="#ppt_w"/>
                                          </p:val>
                                        </p:tav>
                                      </p:tavLst>
                                    </p:anim>
                                    <p:anim calcmode="lin" valueType="num">
                                      <p:cBhvr>
                                        <p:cTn id="111" dur="500" fill="hold"/>
                                        <p:tgtEl>
                                          <p:spTgt spid="28"/>
                                        </p:tgtEl>
                                        <p:attrNameLst>
                                          <p:attrName>ppt_h</p:attrName>
                                        </p:attrNameLst>
                                      </p:cBhvr>
                                      <p:tavLst>
                                        <p:tav tm="0">
                                          <p:val>
                                            <p:strVal val="#ppt_h"/>
                                          </p:val>
                                        </p:tav>
                                        <p:tav tm="100000">
                                          <p:val>
                                            <p:strVal val="#ppt_h"/>
                                          </p:val>
                                        </p:tav>
                                      </p:tavLst>
                                    </p:anim>
                                  </p:childTnLst>
                                </p:cTn>
                              </p:par>
                            </p:childTnLst>
                          </p:cTn>
                        </p:par>
                        <p:par>
                          <p:cTn id="112" fill="hold">
                            <p:stCondLst>
                              <p:cond delay="1500"/>
                            </p:stCondLst>
                            <p:childTnLst>
                              <p:par>
                                <p:cTn id="113" presetID="22" presetClass="entr" presetSubtype="8" fill="hold" grpId="0" nodeType="afterEffect">
                                  <p:stCondLst>
                                    <p:cond delay="0"/>
                                  </p:stCondLst>
                                  <p:childTnLst>
                                    <p:set>
                                      <p:cBhvr>
                                        <p:cTn id="114" dur="1" fill="hold">
                                          <p:stCondLst>
                                            <p:cond delay="0"/>
                                          </p:stCondLst>
                                        </p:cTn>
                                        <p:tgtEl>
                                          <p:spTgt spid="2">
                                            <p:txEl>
                                              <p:pRg st="4" end="4"/>
                                            </p:txEl>
                                          </p:spTgt>
                                        </p:tgtEl>
                                        <p:attrNameLst>
                                          <p:attrName>style.visibility</p:attrName>
                                        </p:attrNameLst>
                                      </p:cBhvr>
                                      <p:to>
                                        <p:strVal val="visible"/>
                                      </p:to>
                                    </p:set>
                                    <p:animEffect transition="in" filter="wipe(left)">
                                      <p:cBhvr>
                                        <p:cTn id="115" dur="500"/>
                                        <p:tgtEl>
                                          <p:spTgt spid="2">
                                            <p:txEl>
                                              <p:pRg st="4" end="4"/>
                                            </p:txEl>
                                          </p:spTgt>
                                        </p:tgtEl>
                                      </p:cBhvr>
                                    </p:animEffect>
                                  </p:childTnLst>
                                </p:cTn>
                              </p:par>
                            </p:childTnLst>
                          </p:cTn>
                        </p:par>
                        <p:par>
                          <p:cTn id="116" fill="hold">
                            <p:stCondLst>
                              <p:cond delay="2000"/>
                            </p:stCondLst>
                            <p:childTnLst>
                              <p:par>
                                <p:cTn id="117" presetID="17" presetClass="entr" presetSubtype="8" fill="hold" nodeType="after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ppt_x</p:attrName>
                                        </p:attrNameLst>
                                      </p:cBhvr>
                                      <p:tavLst>
                                        <p:tav tm="0">
                                          <p:val>
                                            <p:strVal val="#ppt_x-#ppt_w/2"/>
                                          </p:val>
                                        </p:tav>
                                        <p:tav tm="100000">
                                          <p:val>
                                            <p:strVal val="#ppt_x"/>
                                          </p:val>
                                        </p:tav>
                                      </p:tavLst>
                                    </p:anim>
                                    <p:anim calcmode="lin" valueType="num">
                                      <p:cBhvr>
                                        <p:cTn id="120" dur="500" fill="hold"/>
                                        <p:tgtEl>
                                          <p:spTgt spid="23"/>
                                        </p:tgtEl>
                                        <p:attrNameLst>
                                          <p:attrName>ppt_y</p:attrName>
                                        </p:attrNameLst>
                                      </p:cBhvr>
                                      <p:tavLst>
                                        <p:tav tm="0">
                                          <p:val>
                                            <p:strVal val="#ppt_y"/>
                                          </p:val>
                                        </p:tav>
                                        <p:tav tm="100000">
                                          <p:val>
                                            <p:strVal val="#ppt_y"/>
                                          </p:val>
                                        </p:tav>
                                      </p:tavLst>
                                    </p:anim>
                                    <p:anim calcmode="lin" valueType="num">
                                      <p:cBhvr>
                                        <p:cTn id="121" dur="500" fill="hold"/>
                                        <p:tgtEl>
                                          <p:spTgt spid="23"/>
                                        </p:tgtEl>
                                        <p:attrNameLst>
                                          <p:attrName>ppt_w</p:attrName>
                                        </p:attrNameLst>
                                      </p:cBhvr>
                                      <p:tavLst>
                                        <p:tav tm="0">
                                          <p:val>
                                            <p:fltVal val="0"/>
                                          </p:val>
                                        </p:tav>
                                        <p:tav tm="100000">
                                          <p:val>
                                            <p:strVal val="#ppt_w"/>
                                          </p:val>
                                        </p:tav>
                                      </p:tavLst>
                                    </p:anim>
                                    <p:anim calcmode="lin" valueType="num">
                                      <p:cBhvr>
                                        <p:cTn id="122" dur="500" fill="hold"/>
                                        <p:tgtEl>
                                          <p:spTgt spid="23"/>
                                        </p:tgtEl>
                                        <p:attrNameLst>
                                          <p:attrName>ppt_h</p:attrName>
                                        </p:attrNameLst>
                                      </p:cBhvr>
                                      <p:tavLst>
                                        <p:tav tm="0">
                                          <p:val>
                                            <p:strVal val="#ppt_h"/>
                                          </p:val>
                                        </p:tav>
                                        <p:tav tm="100000">
                                          <p:val>
                                            <p:strVal val="#ppt_h"/>
                                          </p:val>
                                        </p:tav>
                                      </p:tavLst>
                                    </p:anim>
                                  </p:childTnLst>
                                </p:cTn>
                              </p:par>
                            </p:childTnLst>
                          </p:cTn>
                        </p:par>
                        <p:par>
                          <p:cTn id="123" fill="hold">
                            <p:stCondLst>
                              <p:cond delay="2500"/>
                            </p:stCondLst>
                            <p:childTnLst>
                              <p:par>
                                <p:cTn id="124" presetID="22" presetClass="entr" presetSubtype="8" fill="hold" grpId="0" nodeType="afterEffect">
                                  <p:stCondLst>
                                    <p:cond delay="0"/>
                                  </p:stCondLst>
                                  <p:childTnLst>
                                    <p:set>
                                      <p:cBhvr>
                                        <p:cTn id="125" dur="1" fill="hold">
                                          <p:stCondLst>
                                            <p:cond delay="0"/>
                                          </p:stCondLst>
                                        </p:cTn>
                                        <p:tgtEl>
                                          <p:spTgt spid="2">
                                            <p:txEl>
                                              <p:pRg st="5" end="5"/>
                                            </p:txEl>
                                          </p:spTgt>
                                        </p:tgtEl>
                                        <p:attrNameLst>
                                          <p:attrName>style.visibility</p:attrName>
                                        </p:attrNameLst>
                                      </p:cBhvr>
                                      <p:to>
                                        <p:strVal val="visible"/>
                                      </p:to>
                                    </p:set>
                                    <p:animEffect transition="in" filter="wipe(left)">
                                      <p:cBhvr>
                                        <p:cTn id="126" dur="500"/>
                                        <p:tgtEl>
                                          <p:spTgt spid="2">
                                            <p:txEl>
                                              <p:pRg st="5" end="5"/>
                                            </p:txEl>
                                          </p:spTgt>
                                        </p:tgtEl>
                                      </p:cBhvr>
                                    </p:animEffect>
                                  </p:childTnLst>
                                </p:cTn>
                              </p:par>
                            </p:childTnLst>
                          </p:cTn>
                        </p:par>
                        <p:par>
                          <p:cTn id="127" fill="hold">
                            <p:stCondLst>
                              <p:cond delay="3000"/>
                            </p:stCondLst>
                            <p:childTnLst>
                              <p:par>
                                <p:cTn id="128" presetID="17" presetClass="entr" presetSubtype="8" fill="hold" nodeType="after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p:cTn id="130" dur="500" fill="hold"/>
                                        <p:tgtEl>
                                          <p:spTgt spid="22"/>
                                        </p:tgtEl>
                                        <p:attrNameLst>
                                          <p:attrName>ppt_x</p:attrName>
                                        </p:attrNameLst>
                                      </p:cBhvr>
                                      <p:tavLst>
                                        <p:tav tm="0">
                                          <p:val>
                                            <p:strVal val="#ppt_x-#ppt_w/2"/>
                                          </p:val>
                                        </p:tav>
                                        <p:tav tm="100000">
                                          <p:val>
                                            <p:strVal val="#ppt_x"/>
                                          </p:val>
                                        </p:tav>
                                      </p:tavLst>
                                    </p:anim>
                                    <p:anim calcmode="lin" valueType="num">
                                      <p:cBhvr>
                                        <p:cTn id="131" dur="500" fill="hold"/>
                                        <p:tgtEl>
                                          <p:spTgt spid="22"/>
                                        </p:tgtEl>
                                        <p:attrNameLst>
                                          <p:attrName>ppt_y</p:attrName>
                                        </p:attrNameLst>
                                      </p:cBhvr>
                                      <p:tavLst>
                                        <p:tav tm="0">
                                          <p:val>
                                            <p:strVal val="#ppt_y"/>
                                          </p:val>
                                        </p:tav>
                                        <p:tav tm="100000">
                                          <p:val>
                                            <p:strVal val="#ppt_y"/>
                                          </p:val>
                                        </p:tav>
                                      </p:tavLst>
                                    </p:anim>
                                    <p:anim calcmode="lin" valueType="num">
                                      <p:cBhvr>
                                        <p:cTn id="132" dur="500" fill="hold"/>
                                        <p:tgtEl>
                                          <p:spTgt spid="22"/>
                                        </p:tgtEl>
                                        <p:attrNameLst>
                                          <p:attrName>ppt_w</p:attrName>
                                        </p:attrNameLst>
                                      </p:cBhvr>
                                      <p:tavLst>
                                        <p:tav tm="0">
                                          <p:val>
                                            <p:fltVal val="0"/>
                                          </p:val>
                                        </p:tav>
                                        <p:tav tm="100000">
                                          <p:val>
                                            <p:strVal val="#ppt_w"/>
                                          </p:val>
                                        </p:tav>
                                      </p:tavLst>
                                    </p:anim>
                                    <p:anim calcmode="lin" valueType="num">
                                      <p:cBhvr>
                                        <p:cTn id="133" dur="500" fill="hold"/>
                                        <p:tgtEl>
                                          <p:spTgt spid="22"/>
                                        </p:tgtEl>
                                        <p:attrNameLst>
                                          <p:attrName>ppt_h</p:attrName>
                                        </p:attrNameLst>
                                      </p:cBhvr>
                                      <p:tavLst>
                                        <p:tav tm="0">
                                          <p:val>
                                            <p:strVal val="#ppt_h"/>
                                          </p:val>
                                        </p:tav>
                                        <p:tav tm="100000">
                                          <p:val>
                                            <p:strVal val="#ppt_h"/>
                                          </p:val>
                                        </p:tav>
                                      </p:tavLst>
                                    </p:anim>
                                  </p:childTnLst>
                                </p:cTn>
                              </p:par>
                            </p:childTnLst>
                          </p:cTn>
                        </p:par>
                        <p:par>
                          <p:cTn id="134" fill="hold">
                            <p:stCondLst>
                              <p:cond delay="3500"/>
                            </p:stCondLst>
                            <p:childTnLst>
                              <p:par>
                                <p:cTn id="135" presetID="22" presetClass="entr" presetSubtype="8" fill="hold" grpId="0" nodeType="afterEffect">
                                  <p:stCondLst>
                                    <p:cond delay="0"/>
                                  </p:stCondLst>
                                  <p:childTnLst>
                                    <p:set>
                                      <p:cBhvr>
                                        <p:cTn id="136" dur="1" fill="hold">
                                          <p:stCondLst>
                                            <p:cond delay="0"/>
                                          </p:stCondLst>
                                        </p:cTn>
                                        <p:tgtEl>
                                          <p:spTgt spid="2">
                                            <p:txEl>
                                              <p:pRg st="6" end="6"/>
                                            </p:txEl>
                                          </p:spTgt>
                                        </p:tgtEl>
                                        <p:attrNameLst>
                                          <p:attrName>style.visibility</p:attrName>
                                        </p:attrNameLst>
                                      </p:cBhvr>
                                      <p:to>
                                        <p:strVal val="visible"/>
                                      </p:to>
                                    </p:set>
                                    <p:animEffect transition="in" filter="wipe(left)">
                                      <p:cBhvr>
                                        <p:cTn id="1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rgbClr val="9B9BFF"/>
            </a:gs>
            <a:gs pos="83000">
              <a:schemeClr val="accent6">
                <a:lumMod val="20000"/>
                <a:lumOff val="80000"/>
              </a:schemeClr>
            </a:gs>
            <a:gs pos="100000">
              <a:schemeClr val="accent1">
                <a:lumMod val="30000"/>
                <a:lumOff val="70000"/>
              </a:schemeClr>
            </a:gs>
          </a:gsLst>
          <a:lin ang="0" scaled="1"/>
        </a:grad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4ACE7A49-CFD6-8AA9-F617-B578A1B1D2A4}"/>
              </a:ext>
            </a:extLst>
          </p:cNvPr>
          <p:cNvSpPr txBox="1"/>
          <p:nvPr/>
        </p:nvSpPr>
        <p:spPr>
          <a:xfrm>
            <a:off x="0" y="3429000"/>
            <a:ext cx="12192000" cy="1323439"/>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fr-CH" sz="8000" b="1" dirty="0">
                <a:ln w="22225">
                  <a:solidFill>
                    <a:srgbClr val="FF0000"/>
                  </a:solidFill>
                  <a:prstDash val="solid"/>
                </a:ln>
                <a:solidFill>
                  <a:schemeClr val="accent2">
                    <a:lumMod val="40000"/>
                    <a:lumOff val="60000"/>
                  </a:schemeClr>
                </a:solidFill>
                <a:effectLst>
                  <a:outerShdw blurRad="63500" sx="102000" sy="102000" algn="ctr" rotWithShape="0">
                    <a:prstClr val="black">
                      <a:alpha val="79000"/>
                    </a:prstClr>
                  </a:outerShdw>
                </a:effectLst>
              </a:rPr>
              <a:t>La vérité en question</a:t>
            </a:r>
          </a:p>
        </p:txBody>
      </p:sp>
      <p:sp>
        <p:nvSpPr>
          <p:cNvPr id="3" name="ZoneTexte 2">
            <a:extLst>
              <a:ext uri="{FF2B5EF4-FFF2-40B4-BE49-F238E27FC236}">
                <a16:creationId xmlns:a16="http://schemas.microsoft.com/office/drawing/2014/main" id="{FD4992AA-231B-EA52-B90E-54B6F88ABC5D}"/>
              </a:ext>
            </a:extLst>
          </p:cNvPr>
          <p:cNvSpPr txBox="1"/>
          <p:nvPr/>
        </p:nvSpPr>
        <p:spPr>
          <a:xfrm>
            <a:off x="804041" y="199616"/>
            <a:ext cx="10258096" cy="3326488"/>
          </a:xfrm>
          <a:prstGeom prst="rect">
            <a:avLst/>
          </a:prstGeom>
          <a:noFill/>
        </p:spPr>
        <p:txBody>
          <a:bodyPr wrap="square" rtlCol="0">
            <a:spAutoFit/>
          </a:bodyPr>
          <a:lstStyle/>
          <a:p>
            <a:pPr indent="449580" algn="just">
              <a:lnSpc>
                <a:spcPct val="107000"/>
              </a:lnSpc>
              <a:spcAft>
                <a:spcPts val="800"/>
              </a:spcAft>
            </a:pPr>
            <a:r>
              <a:rPr lang="fr-CH" sz="2200" kern="100" dirty="0">
                <a:solidFill>
                  <a:srgbClr val="0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Les disciples s’attendaient toujours à ce que le Christ régnât en qualité de prince temporel. Ils pensaient que bien qu’il eût si longtemps caché son dessein, il ne resterait pas toujours dans la pauvreté et l’obscurité ; le temps approchait où il établirait son royaume</a:t>
            </a:r>
            <a:r>
              <a:rPr lang="fr-CH" sz="22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Que la haine des prêtres et des rabbins fût invincible, que le Christ dût être rejeté par sa propre nation, condamné comme séducteur et crucifié comme un malfaiteur, une telle pensée n’entrait pas dans l’esprit des disciples.</a:t>
            </a:r>
            <a:r>
              <a:rPr lang="fr-CH" sz="2200" kern="100" dirty="0">
                <a:solidFill>
                  <a:srgbClr val="0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Cependant l’heure de la puissance des ténèbres approchait, et il fallait que Jésus montrât aux disciples la lutte qui était devant eux. Le pressentiment de l’épreuve le rendait triste. </a:t>
            </a:r>
            <a:endParaRPr lang="fr-CH"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8382E003-FA9E-FD21-669F-97D5DD35F3D6}"/>
              </a:ext>
            </a:extLst>
          </p:cNvPr>
          <p:cNvSpPr txBox="1"/>
          <p:nvPr/>
        </p:nvSpPr>
        <p:spPr>
          <a:xfrm>
            <a:off x="683171" y="4811846"/>
            <a:ext cx="10499835" cy="1446550"/>
          </a:xfrm>
          <a:prstGeom prst="rect">
            <a:avLst/>
          </a:prstGeom>
          <a:noFill/>
        </p:spPr>
        <p:txBody>
          <a:bodyPr wrap="square" rtlCol="0">
            <a:spAutoFit/>
          </a:bodyPr>
          <a:lstStyle/>
          <a:p>
            <a:pPr algn="ctr"/>
            <a:r>
              <a:rPr lang="fr-CH" sz="2200" kern="1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 moment est venu de soulever le voile qui cache l’avenir. </a:t>
            </a: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Jésus-Christ commença dès lors à montrer à ses disciples qu’il lui fallait aller à Jérusalem, </a:t>
            </a:r>
            <a:b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 souffrir beaucoup de la part des anciens, des grands-prêtres et des scribes, </a:t>
            </a:r>
            <a:b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2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 être mis à mort et ressusciter le troisième jour. »</a:t>
            </a:r>
          </a:p>
        </p:txBody>
      </p:sp>
      <p:sp>
        <p:nvSpPr>
          <p:cNvPr id="5" name="ZoneTexte 4">
            <a:extLst>
              <a:ext uri="{FF2B5EF4-FFF2-40B4-BE49-F238E27FC236}">
                <a16:creationId xmlns:a16="http://schemas.microsoft.com/office/drawing/2014/main" id="{737606C9-AD5B-BFE0-682A-F304323A3FB8}"/>
              </a:ext>
            </a:extLst>
          </p:cNvPr>
          <p:cNvSpPr txBox="1"/>
          <p:nvPr/>
        </p:nvSpPr>
        <p:spPr>
          <a:xfrm>
            <a:off x="3773215" y="6289052"/>
            <a:ext cx="4319752" cy="369332"/>
          </a:xfrm>
          <a:prstGeom prst="rect">
            <a:avLst/>
          </a:prstGeom>
          <a:noFill/>
        </p:spPr>
        <p:txBody>
          <a:bodyPr wrap="square" rtlCol="0">
            <a:spAutoFit/>
          </a:bodyPr>
          <a:lstStyle/>
          <a:p>
            <a:r>
              <a:rPr lang="en-US"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(E. G. White,</a:t>
            </a:r>
            <a:r>
              <a:rPr lang="en-US" sz="1800" i="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Jésus-Christ,</a:t>
            </a:r>
            <a:r>
              <a:rPr lang="en-US" sz="1800"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p. 410, 411.) </a:t>
            </a:r>
            <a:endParaRPr lang="fr-CH" dirty="0"/>
          </a:p>
        </p:txBody>
      </p:sp>
    </p:spTree>
    <p:extLst>
      <p:ext uri="{BB962C8B-B14F-4D97-AF65-F5344CB8AC3E}">
        <p14:creationId xmlns:p14="http://schemas.microsoft.com/office/powerpoint/2010/main" val="35869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pattFill prst="pct10">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2537" y="3555106"/>
            <a:ext cx="1505335" cy="199484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36129" y="-93613"/>
            <a:ext cx="12191999" cy="707886"/>
          </a:xfrm>
          <a:prstGeom prst="rect">
            <a:avLst/>
          </a:prstGeom>
          <a:noFill/>
        </p:spPr>
        <p:txBody>
          <a:bodyPr wrap="square">
            <a:spAutoFit/>
          </a:bodyPr>
          <a:lstStyle/>
          <a:p>
            <a:pPr algn="ctr"/>
            <a:r>
              <a:rPr lang="fr-CH" sz="4000" b="1" dirty="0">
                <a:ln w="10160">
                  <a:solidFill>
                    <a:schemeClr val="accent5"/>
                  </a:solidFill>
                  <a:prstDash val="solid"/>
                </a:ln>
                <a:solidFill>
                  <a:schemeClr val="bg2">
                    <a:lumMod val="50000"/>
                  </a:schemeClr>
                </a:solidFill>
                <a:effectLst>
                  <a:outerShdw blurRad="38100" dist="22860" dir="5400000" algn="tl" rotWithShape="0">
                    <a:srgbClr val="000000">
                      <a:alpha val="30000"/>
                    </a:srgbClr>
                  </a:outerShdw>
                </a:effectLst>
              </a:rPr>
              <a:t>Les temps de persécution</a:t>
            </a: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458023"/>
            <a:ext cx="12191998" cy="923330"/>
          </a:xfrm>
          <a:prstGeom prst="rect">
            <a:avLst/>
          </a:prstGeom>
          <a:noFill/>
        </p:spPr>
        <p:txBody>
          <a:bodyPr wrap="square">
            <a:spAutoFit/>
            <a:scene3d>
              <a:camera prst="orthographicFront"/>
              <a:lightRig rig="threePt" dir="t"/>
            </a:scene3d>
            <a:sp3d extrusionH="57150">
              <a:bevelT w="38100" h="38100"/>
            </a:sp3d>
          </a:bodyPr>
          <a:lstStyle/>
          <a:p>
            <a:pPr algn="ctr"/>
            <a:r>
              <a:rPr lang="fr-CH" b="1" dirty="0">
                <a:solidFill>
                  <a:schemeClr val="accent6">
                    <a:lumMod val="75000"/>
                  </a:schemeClr>
                </a:solidFill>
                <a:latin typeface="Comic Sans MS" panose="030F0702030302020204" pitchFamily="66" charset="0"/>
              </a:rPr>
              <a:t>« Il prononcera des paroles contre le Très-Haut, il opprimera les saints du Très-Haut, </a:t>
            </a:r>
            <a:br>
              <a:rPr lang="fr-CH" b="1" dirty="0">
                <a:solidFill>
                  <a:schemeClr val="accent6">
                    <a:lumMod val="75000"/>
                  </a:schemeClr>
                </a:solidFill>
                <a:latin typeface="Comic Sans MS" panose="030F0702030302020204" pitchFamily="66" charset="0"/>
              </a:rPr>
            </a:br>
            <a:r>
              <a:rPr lang="fr-CH" b="1" dirty="0">
                <a:solidFill>
                  <a:schemeClr val="accent6">
                    <a:lumMod val="75000"/>
                  </a:schemeClr>
                </a:solidFill>
                <a:latin typeface="Comic Sans MS" panose="030F0702030302020204" pitchFamily="66" charset="0"/>
              </a:rPr>
              <a:t>il espérera changer les temps et la loi, et les saints lui seront livrés pendant </a:t>
            </a:r>
            <a:br>
              <a:rPr lang="fr-CH" b="1" dirty="0">
                <a:solidFill>
                  <a:schemeClr val="accent6">
                    <a:lumMod val="75000"/>
                  </a:schemeClr>
                </a:solidFill>
                <a:latin typeface="Comic Sans MS" panose="030F0702030302020204" pitchFamily="66" charset="0"/>
              </a:rPr>
            </a:br>
            <a:r>
              <a:rPr lang="fr-CH" b="1" dirty="0">
                <a:solidFill>
                  <a:schemeClr val="accent6">
                    <a:lumMod val="75000"/>
                  </a:schemeClr>
                </a:solidFill>
                <a:latin typeface="Comic Sans MS" panose="030F0702030302020204" pitchFamily="66" charset="0"/>
              </a:rPr>
              <a:t>un temps, des temps et la moitié d'un temps. »</a:t>
            </a:r>
            <a:r>
              <a:rPr lang="es-ES" b="1" dirty="0">
                <a:solidFill>
                  <a:schemeClr val="accent6">
                    <a:lumMod val="75000"/>
                  </a:schemeClr>
                </a:solidFill>
                <a:latin typeface="Comic Sans MS" panose="030F0702030302020204" pitchFamily="66" charset="0"/>
              </a:rPr>
              <a:t>(Daniel 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fr-CH" sz="2000" b="1" dirty="0"/>
              <a:t>Toutes les expressions indiquent une seule période : 1 260 jours.</a:t>
            </a:r>
            <a:endParaRPr lang="es-ES" sz="2000" b="1" dirty="0"/>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878549583"/>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1015663"/>
          </a:xfrm>
          <a:prstGeom prst="rect">
            <a:avLst/>
          </a:prstGeom>
          <a:noFill/>
        </p:spPr>
        <p:txBody>
          <a:bodyPr wrap="square" rtlCol="0">
            <a:spAutoFit/>
          </a:bodyPr>
          <a:lstStyle/>
          <a:p>
            <a:pPr algn="ctr">
              <a:spcBef>
                <a:spcPts val="600"/>
              </a:spcBef>
            </a:pPr>
            <a:r>
              <a:rPr lang="fr-CH" sz="2000" b="1" dirty="0">
                <a:solidFill>
                  <a:srgbClr val="0000CC"/>
                </a:solidFill>
              </a:rPr>
              <a:t>Dans l'Antiquité comme aujourd'hui, la durée générique d'un mois est de 30 jours :</a:t>
            </a:r>
            <a:endParaRPr lang="es-ES" sz="2000" b="1" dirty="0">
              <a:solidFill>
                <a:srgbClr val="0000CC"/>
              </a:solidFill>
            </a:endParaRP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1901865327"/>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7" y="2805239"/>
            <a:ext cx="4396061" cy="1631216"/>
          </a:xfrm>
          <a:prstGeom prst="rect">
            <a:avLst/>
          </a:prstGeom>
          <a:noFill/>
        </p:spPr>
        <p:txBody>
          <a:bodyPr wrap="square">
            <a:spAutoFit/>
          </a:bodyPr>
          <a:lstStyle/>
          <a:p>
            <a:pPr algn="ctr">
              <a:spcBef>
                <a:spcPts val="600"/>
              </a:spcBef>
            </a:pPr>
            <a:r>
              <a:rPr lang="fr-CH" sz="2000" b="1" dirty="0">
                <a:latin typeface="Arial" panose="020B0604020202020204" pitchFamily="34" charset="0"/>
                <a:cs typeface="Arial" panose="020B0604020202020204" pitchFamily="34" charset="0"/>
              </a:rPr>
              <a:t>Le mot </a:t>
            </a:r>
            <a:r>
              <a:rPr lang="fr-CH" sz="2000" b="1" dirty="0">
                <a:solidFill>
                  <a:srgbClr val="FF0000"/>
                </a:solidFill>
                <a:latin typeface="Arial" panose="020B0604020202020204" pitchFamily="34" charset="0"/>
                <a:cs typeface="Arial" panose="020B0604020202020204" pitchFamily="34" charset="0"/>
              </a:rPr>
              <a:t>« temps » </a:t>
            </a:r>
            <a:r>
              <a:rPr lang="fr-CH" sz="2000" b="1" dirty="0">
                <a:latin typeface="Arial" panose="020B0604020202020204" pitchFamily="34" charset="0"/>
                <a:cs typeface="Arial" panose="020B0604020202020204" pitchFamily="34" charset="0"/>
              </a:rPr>
              <a:t>est synonyme </a:t>
            </a:r>
            <a:br>
              <a:rPr lang="fr-CH" sz="2000" b="1" dirty="0">
                <a:latin typeface="Arial" panose="020B0604020202020204" pitchFamily="34" charset="0"/>
                <a:cs typeface="Arial" panose="020B0604020202020204" pitchFamily="34" charset="0"/>
              </a:rPr>
            </a:br>
            <a:r>
              <a:rPr lang="fr-CH" sz="2000" b="1" dirty="0">
                <a:solidFill>
                  <a:srgbClr val="0000CC"/>
                </a:solidFill>
                <a:latin typeface="Arial" panose="020B0604020202020204" pitchFamily="34" charset="0"/>
                <a:cs typeface="Arial" panose="020B0604020202020204" pitchFamily="34" charset="0"/>
              </a:rPr>
              <a:t>« d'année », </a:t>
            </a:r>
            <a:r>
              <a:rPr lang="fr-CH" sz="2000" b="1" dirty="0">
                <a:latin typeface="Arial" panose="020B0604020202020204" pitchFamily="34" charset="0"/>
                <a:cs typeface="Arial" panose="020B0604020202020204" pitchFamily="34" charset="0"/>
              </a:rPr>
              <a:t>tandis que l’expression </a:t>
            </a:r>
            <a:r>
              <a:rPr lang="fr-CH" sz="2000" b="1" dirty="0">
                <a:solidFill>
                  <a:srgbClr val="FF0000"/>
                </a:solidFill>
                <a:latin typeface="Arial" panose="020B0604020202020204" pitchFamily="34" charset="0"/>
                <a:cs typeface="Arial" panose="020B0604020202020204" pitchFamily="34" charset="0"/>
              </a:rPr>
              <a:t>« temps » </a:t>
            </a:r>
            <a:r>
              <a:rPr lang="fr-CH" sz="2000" b="1" u="sng" dirty="0">
                <a:latin typeface="Arial" panose="020B0604020202020204" pitchFamily="34" charset="0"/>
                <a:cs typeface="Arial" panose="020B0604020202020204" pitchFamily="34" charset="0"/>
              </a:rPr>
              <a:t>utilisée</a:t>
            </a:r>
            <a:br>
              <a:rPr lang="fr-CH" sz="2000" b="1" u="sng" dirty="0">
                <a:latin typeface="Arial" panose="020B0604020202020204" pitchFamily="34" charset="0"/>
                <a:cs typeface="Arial" panose="020B0604020202020204" pitchFamily="34" charset="0"/>
              </a:rPr>
            </a:br>
            <a:r>
              <a:rPr lang="fr-CH" sz="2000" b="1" u="sng" dirty="0">
                <a:latin typeface="Arial" panose="020B0604020202020204" pitchFamily="34" charset="0"/>
                <a:cs typeface="Arial" panose="020B0604020202020204" pitchFamily="34" charset="0"/>
              </a:rPr>
              <a:t>par Daniel</a:t>
            </a:r>
            <a:r>
              <a:rPr lang="fr-CH" sz="2000" b="1" dirty="0">
                <a:latin typeface="Arial" panose="020B0604020202020204" pitchFamily="34" charset="0"/>
                <a:cs typeface="Arial" panose="020B0604020202020204" pitchFamily="34" charset="0"/>
              </a:rPr>
              <a:t> signifie littéralement </a:t>
            </a:r>
            <a:br>
              <a:rPr lang="fr-CH" sz="2000" b="1" dirty="0">
                <a:latin typeface="Arial" panose="020B0604020202020204" pitchFamily="34" charset="0"/>
                <a:cs typeface="Arial" panose="020B0604020202020204" pitchFamily="34" charset="0"/>
              </a:rPr>
            </a:br>
            <a:r>
              <a:rPr lang="fr-CH" sz="2000" b="1" dirty="0">
                <a:solidFill>
                  <a:srgbClr val="0000CC"/>
                </a:solidFill>
                <a:latin typeface="Arial" panose="020B0604020202020204" pitchFamily="34" charset="0"/>
                <a:cs typeface="Arial" panose="020B0604020202020204" pitchFamily="34" charset="0"/>
              </a:rPr>
              <a:t>« deux fois ».</a:t>
            </a:r>
            <a:endParaRPr lang="es-ES" sz="2000" b="1" dirty="0">
              <a:solidFill>
                <a:srgbClr val="0000CC"/>
              </a:solidFill>
              <a:latin typeface="Arial" panose="020B0604020202020204" pitchFamily="34" charset="0"/>
              <a:cs typeface="Arial" panose="020B0604020202020204" pitchFamily="34" charset="0"/>
            </a:endParaRP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3616400713"/>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2333395114"/>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2907731"/>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5889811" y="5637311"/>
            <a:ext cx="5675535" cy="1015663"/>
          </a:xfrm>
          <a:prstGeom prst="rect">
            <a:avLst/>
          </a:prstGeom>
          <a:noFill/>
        </p:spPr>
        <p:txBody>
          <a:bodyPr wrap="square">
            <a:spAutoFit/>
          </a:bodyPr>
          <a:lstStyle/>
          <a:p>
            <a:pPr algn="ctr">
              <a:spcBef>
                <a:spcPts val="600"/>
              </a:spcBef>
            </a:pPr>
            <a:r>
              <a:rPr lang="fr-CH" sz="2000" b="1" dirty="0">
                <a:solidFill>
                  <a:srgbClr val="0000CC"/>
                </a:solidFill>
              </a:rPr>
              <a:t>Selon le principe du « jour pour l'année » </a:t>
            </a:r>
            <a:r>
              <a:rPr lang="fr-CH" sz="2000" i="1" dirty="0">
                <a:solidFill>
                  <a:srgbClr val="580080"/>
                </a:solidFill>
                <a:effectLst>
                  <a:outerShdw blurRad="38100" dist="38100" dir="2700000" algn="tl">
                    <a:srgbClr val="000000">
                      <a:alpha val="43137"/>
                    </a:srgbClr>
                  </a:outerShdw>
                </a:effectLst>
              </a:rPr>
              <a:t>(Ezéchiel 4.6 ; Nombres 14.34), </a:t>
            </a:r>
            <a:r>
              <a:rPr lang="fr-CH" sz="2000" b="1" dirty="0">
                <a:solidFill>
                  <a:srgbClr val="0000CC"/>
                </a:solidFill>
              </a:rPr>
              <a:t>cette période </a:t>
            </a:r>
            <a:br>
              <a:rPr lang="fr-CH" sz="2000" b="1" dirty="0">
                <a:solidFill>
                  <a:srgbClr val="0000CC"/>
                </a:solidFill>
              </a:rPr>
            </a:br>
            <a:r>
              <a:rPr lang="fr-CH" sz="2000" b="1" dirty="0">
                <a:solidFill>
                  <a:srgbClr val="0000CC"/>
                </a:solidFill>
              </a:rPr>
              <a:t>de persécution s'étend sur 1260 ans d'histoire.</a:t>
            </a:r>
            <a:endParaRPr lang="es-ES" sz="2000" b="1" dirty="0">
              <a:solidFill>
                <a:srgbClr val="0000CC"/>
              </a:solidFill>
            </a:endParaRPr>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A82C7C-9320-B2E1-4255-E6317998D679}"/>
              </a:ext>
            </a:extLst>
          </p:cNvPr>
          <p:cNvSpPr txBox="1"/>
          <p:nvPr/>
        </p:nvSpPr>
        <p:spPr>
          <a:xfrm>
            <a:off x="2333297" y="325462"/>
            <a:ext cx="9280634" cy="6247864"/>
          </a:xfrm>
          <a:prstGeom prst="rect">
            <a:avLst/>
          </a:prstGeom>
          <a:noFill/>
        </p:spPr>
        <p:txBody>
          <a:bodyPr wrap="square" rtlCol="0">
            <a:spAutoFit/>
          </a:bodyPr>
          <a:lstStyle/>
          <a:p>
            <a:pPr algn="just"/>
            <a:r>
              <a:rPr lang="fr-FR" sz="2400" b="1" dirty="0">
                <a:solidFill>
                  <a:srgbClr val="000000"/>
                </a:solidFill>
                <a:effectLst/>
                <a:latin typeface="Calibri" panose="020F0502020204030204" pitchFamily="34" charset="0"/>
                <a:ea typeface="MS Minngs"/>
              </a:rPr>
              <a:t>Persécutés mais triomphants</a:t>
            </a:r>
          </a:p>
          <a:p>
            <a:pPr algn="just"/>
            <a:endParaRPr lang="fr-CH" sz="2400" dirty="0">
              <a:solidFill>
                <a:schemeClr val="accent6">
                  <a:lumMod val="75000"/>
                </a:schemeClr>
              </a:solidFill>
              <a:effectLst/>
              <a:latin typeface="Times New Roman" panose="02020603050405020304" pitchFamily="18" charset="0"/>
              <a:ea typeface="MS Minngs"/>
            </a:endParaRPr>
          </a:p>
          <a:p>
            <a:pPr indent="449580" algn="just"/>
            <a:r>
              <a:rPr lang="fr-CH" sz="2200" dirty="0">
                <a:solidFill>
                  <a:schemeClr val="accent6">
                    <a:lumMod val="75000"/>
                  </a:schemeClr>
                </a:solidFill>
                <a:effectLst/>
                <a:latin typeface="Arial" panose="020B0604020202020204" pitchFamily="34" charset="0"/>
                <a:ea typeface="MS Minngs"/>
                <a:cs typeface="Arial" panose="020B0604020202020204" pitchFamily="34" charset="0"/>
              </a:rPr>
              <a:t>« Au sixième siècle, la papauté était solidement implantée. Le siège de son pouvoir avait été fixé dans la ville impériale et l'évêque de Rome était reconnu comme le chef de l’Église universelle… </a:t>
            </a:r>
          </a:p>
          <a:p>
            <a:pPr indent="449580" algn="just"/>
            <a:endParaRPr lang="fr-CH" sz="2200" dirty="0">
              <a:solidFill>
                <a:schemeClr val="accent6">
                  <a:lumMod val="75000"/>
                </a:schemeClr>
              </a:solidFill>
              <a:effectLst/>
              <a:latin typeface="Arial" panose="020B0604020202020204" pitchFamily="34" charset="0"/>
              <a:ea typeface="MS Minngs"/>
              <a:cs typeface="Arial" panose="020B0604020202020204" pitchFamily="34" charset="0"/>
            </a:endParaRPr>
          </a:p>
          <a:p>
            <a:pPr indent="449580" algn="just"/>
            <a:endParaRPr lang="fr-CH" sz="2200" dirty="0">
              <a:solidFill>
                <a:schemeClr val="accent6">
                  <a:lumMod val="75000"/>
                </a:schemeClr>
              </a:solidFill>
              <a:latin typeface="Arial" panose="020B0604020202020204" pitchFamily="34" charset="0"/>
              <a:ea typeface="MS Minngs"/>
              <a:cs typeface="Arial" panose="020B0604020202020204" pitchFamily="34" charset="0"/>
            </a:endParaRPr>
          </a:p>
          <a:p>
            <a:pPr indent="449580" algn="just"/>
            <a:endParaRPr lang="fr-CH" sz="2200" dirty="0">
              <a:solidFill>
                <a:schemeClr val="accent6">
                  <a:lumMod val="75000"/>
                </a:schemeClr>
              </a:solidFill>
              <a:effectLst/>
              <a:latin typeface="Arial" panose="020B0604020202020204" pitchFamily="34" charset="0"/>
              <a:ea typeface="MS Minngs"/>
              <a:cs typeface="Arial" panose="020B0604020202020204" pitchFamily="34" charset="0"/>
            </a:endParaRPr>
          </a:p>
          <a:p>
            <a:pPr indent="449580" algn="just"/>
            <a:endParaRPr lang="fr-CH" sz="2200" dirty="0">
              <a:solidFill>
                <a:schemeClr val="accent6">
                  <a:lumMod val="75000"/>
                </a:schemeClr>
              </a:solidFill>
              <a:effectLst/>
              <a:latin typeface="Arial" panose="020B0604020202020204" pitchFamily="34" charset="0"/>
              <a:ea typeface="MS Minngs"/>
              <a:cs typeface="Arial" panose="020B0604020202020204" pitchFamily="34" charset="0"/>
            </a:endParaRPr>
          </a:p>
          <a:p>
            <a:pPr lvl="1" indent="449580" algn="just"/>
            <a:r>
              <a:rPr lang="fr-CH" sz="2200" dirty="0">
                <a:solidFill>
                  <a:schemeClr val="accent6">
                    <a:lumMod val="75000"/>
                  </a:schemeClr>
                </a:solidFill>
                <a:effectLst/>
                <a:latin typeface="Arial" panose="020B0604020202020204" pitchFamily="34" charset="0"/>
                <a:ea typeface="MS Minngs"/>
                <a:cs typeface="Arial" panose="020B0604020202020204" pitchFamily="34" charset="0"/>
              </a:rPr>
              <a:t>Alors commencèrent les mille deux cent soixante années d'oppression papale annoncées par les prophéties de Daniel et de l'Apocalypse </a:t>
            </a:r>
            <a:r>
              <a:rPr lang="fr-CH" sz="2200" dirty="0">
                <a:solidFill>
                  <a:schemeClr val="accent5">
                    <a:lumMod val="50000"/>
                  </a:schemeClr>
                </a:solidFill>
                <a:effectLst/>
                <a:latin typeface="Arial" panose="020B0604020202020204" pitchFamily="34" charset="0"/>
                <a:ea typeface="MS Minngs"/>
                <a:cs typeface="Arial" panose="020B0604020202020204" pitchFamily="34" charset="0"/>
              </a:rPr>
              <a:t>(Daniel 7.25 ; Apocalypse 13.5-7). </a:t>
            </a:r>
          </a:p>
          <a:p>
            <a:pPr indent="449580" algn="just"/>
            <a:endParaRPr lang="fr-CH" sz="2200" dirty="0">
              <a:solidFill>
                <a:schemeClr val="accent6">
                  <a:lumMod val="75000"/>
                </a:schemeClr>
              </a:solidFill>
              <a:effectLst/>
              <a:latin typeface="Arial" panose="020B0604020202020204" pitchFamily="34" charset="0"/>
              <a:ea typeface="MS Minngs"/>
              <a:cs typeface="Arial" panose="020B0604020202020204" pitchFamily="34" charset="0"/>
            </a:endParaRPr>
          </a:p>
          <a:p>
            <a:pPr lvl="2" indent="449580" algn="just"/>
            <a:r>
              <a:rPr lang="fr-CH" sz="2200" dirty="0">
                <a:solidFill>
                  <a:schemeClr val="accent6">
                    <a:lumMod val="75000"/>
                  </a:schemeClr>
                </a:solidFill>
                <a:effectLst/>
                <a:latin typeface="Arial" panose="020B0604020202020204" pitchFamily="34" charset="0"/>
                <a:ea typeface="MS Minngs"/>
                <a:cs typeface="Arial" panose="020B0604020202020204" pitchFamily="34" charset="0"/>
              </a:rPr>
              <a:t>Les chrétiens furent placés dans l'alternative de choisir soit l'abandon de leurs principes et l'adoption des cérémonies et du culte papaux, soit la perspective de passer leur vie dans des cachots ou de mourir sur le chevalet, le bûcher ou sous la hache du bourreau. » </a:t>
            </a:r>
            <a:endParaRPr lang="fr-CH" dirty="0"/>
          </a:p>
        </p:txBody>
      </p:sp>
      <p:pic>
        <p:nvPicPr>
          <p:cNvPr id="1026" name="Picture 2" descr="Jeder Zeigt Auf Den Sündenbock Stock Abbildung - Illustration von feind,  erniedrigung: 220993361">
            <a:extLst>
              <a:ext uri="{FF2B5EF4-FFF2-40B4-BE49-F238E27FC236}">
                <a16:creationId xmlns:a16="http://schemas.microsoft.com/office/drawing/2014/main" id="{E3AD1765-2377-26E1-D34F-3A2CE88A6D2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9407">
            <a:off x="5260428" y="1969604"/>
            <a:ext cx="2867025" cy="1590675"/>
          </a:xfrm>
          <a:prstGeom prst="rect">
            <a:avLst/>
          </a:prstGeom>
          <a:noFill/>
          <a:extLst>
            <a:ext uri="{909E8E84-426E-40DD-AFC4-6F175D3DCCD1}">
              <a14:hiddenFill xmlns:a14="http://schemas.microsoft.com/office/drawing/2010/main">
                <a:solidFill>
                  <a:srgbClr val="FFFFFF"/>
                </a:solidFill>
              </a14:hiddenFill>
            </a:ext>
          </a:extLst>
        </p:spPr>
      </p:pic>
      <p:sp>
        <p:nvSpPr>
          <p:cNvPr id="4" name="Bulle narrative : rectangle à coins arrondis 3">
            <a:extLst>
              <a:ext uri="{FF2B5EF4-FFF2-40B4-BE49-F238E27FC236}">
                <a16:creationId xmlns:a16="http://schemas.microsoft.com/office/drawing/2014/main" id="{85B9D6F1-FF5E-B74F-2127-8C6A1F0BB445}"/>
              </a:ext>
            </a:extLst>
          </p:cNvPr>
          <p:cNvSpPr/>
          <p:nvPr/>
        </p:nvSpPr>
        <p:spPr>
          <a:xfrm>
            <a:off x="336331" y="4927325"/>
            <a:ext cx="2249214" cy="1492469"/>
          </a:xfrm>
          <a:prstGeom prst="wedgeRoundRectCallout">
            <a:avLst>
              <a:gd name="adj1" fmla="val 38054"/>
              <a:gd name="adj2" fmla="val -87500"/>
              <a:gd name="adj3" fmla="val 16667"/>
            </a:avLst>
          </a:prstGeom>
          <a:solidFill>
            <a:srgbClr val="69FFD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L’Histoire de la rédemption</a:t>
            </a:r>
            <a:br>
              <a:rPr lang="fr-CH" sz="1800" i="1"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339.)</a:t>
            </a:r>
          </a:p>
        </p:txBody>
      </p:sp>
    </p:spTree>
    <p:extLst>
      <p:ext uri="{BB962C8B-B14F-4D97-AF65-F5344CB8AC3E}">
        <p14:creationId xmlns:p14="http://schemas.microsoft.com/office/powerpoint/2010/main" val="6720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A82C7C-9320-B2E1-4255-E6317998D679}"/>
              </a:ext>
            </a:extLst>
          </p:cNvPr>
          <p:cNvSpPr txBox="1"/>
          <p:nvPr/>
        </p:nvSpPr>
        <p:spPr>
          <a:xfrm>
            <a:off x="2469931" y="366623"/>
            <a:ext cx="9280634" cy="6247864"/>
          </a:xfrm>
          <a:prstGeom prst="rect">
            <a:avLst/>
          </a:prstGeom>
          <a:noFill/>
        </p:spPr>
        <p:txBody>
          <a:bodyPr wrap="square" rtlCol="0">
            <a:spAutoFit/>
          </a:bodyPr>
          <a:lstStyle/>
          <a:p>
            <a:pPr algn="just"/>
            <a:r>
              <a:rPr lang="fr-FR" sz="3200" b="1" dirty="0">
                <a:solidFill>
                  <a:srgbClr val="000000"/>
                </a:solidFill>
                <a:effectLst/>
                <a:latin typeface="Calibri" panose="020F0502020204030204" pitchFamily="34" charset="0"/>
                <a:ea typeface="MS Minngs"/>
              </a:rPr>
              <a:t>Persécutés mais triomphants (Suite)</a:t>
            </a:r>
            <a:endParaRPr lang="fr-CH" sz="3200" dirty="0">
              <a:effectLst/>
              <a:latin typeface="Times New Roman" panose="02020603050405020304" pitchFamily="18" charset="0"/>
              <a:ea typeface="MS Minngs"/>
            </a:endParaRPr>
          </a:p>
          <a:p>
            <a:pPr indent="449580" algn="just"/>
            <a:endParaRPr lang="fr-CH" sz="2000" dirty="0">
              <a:solidFill>
                <a:srgbClr val="000000"/>
              </a:solidFill>
              <a:effectLst/>
              <a:latin typeface="Arial" panose="020B0604020202020204" pitchFamily="34" charset="0"/>
              <a:ea typeface="MS Minngs"/>
              <a:cs typeface="Arial" panose="020B0604020202020204" pitchFamily="34" charset="0"/>
            </a:endParaRPr>
          </a:p>
          <a:p>
            <a:pPr indent="449580" algn="ctr"/>
            <a:r>
              <a:rPr lang="fr-CH" sz="2200" dirty="0">
                <a:solidFill>
                  <a:schemeClr val="accent6">
                    <a:lumMod val="75000"/>
                  </a:schemeClr>
                </a:solidFill>
                <a:effectLst/>
                <a:latin typeface="Arial" panose="020B0604020202020204" pitchFamily="34" charset="0"/>
                <a:ea typeface="MS Minngs"/>
                <a:cs typeface="Arial" panose="020B0604020202020204" pitchFamily="34" charset="0"/>
              </a:rPr>
              <a:t>Alors s'accomplit cette prophétie de Jésus : </a:t>
            </a:r>
            <a:br>
              <a:rPr lang="fr-CH" sz="2200" dirty="0">
                <a:solidFill>
                  <a:srgbClr val="000000"/>
                </a:solidFill>
                <a:effectLst/>
                <a:latin typeface="Arial" panose="020B0604020202020204" pitchFamily="34" charset="0"/>
                <a:ea typeface="MS Minngs"/>
                <a:cs typeface="Arial" panose="020B0604020202020204" pitchFamily="34" charset="0"/>
              </a:rPr>
            </a:br>
            <a: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 Vous serez livrés même par vos père et mère, vos frères, </a:t>
            </a:r>
            <a:b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br>
            <a: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vos parents et vos amis ; on mettra à mort plusieurs d'entre vous. </a:t>
            </a:r>
            <a:b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br>
            <a: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Tout le monde vous haïra à cause de moi » </a:t>
            </a:r>
            <a:b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br>
            <a:r>
              <a:rPr lang="fr-CH" sz="2200" i="1" dirty="0">
                <a:solidFill>
                  <a:schemeClr val="accent5">
                    <a:lumMod val="50000"/>
                  </a:schemeClr>
                </a:solidFill>
                <a:effectLst/>
                <a:latin typeface="Arial" panose="020B0604020202020204" pitchFamily="34" charset="0"/>
                <a:ea typeface="MS Minngs"/>
                <a:cs typeface="Arial" panose="020B0604020202020204" pitchFamily="34" charset="0"/>
              </a:rPr>
              <a:t>(Luc 21.16,17)</a:t>
            </a:r>
            <a:r>
              <a:rPr lang="fr-CH" sz="2200" dirty="0">
                <a:solidFill>
                  <a:schemeClr val="accent5">
                    <a:lumMod val="50000"/>
                  </a:schemeClr>
                </a:solidFill>
                <a:effectLst/>
                <a:latin typeface="Arial" panose="020B0604020202020204" pitchFamily="34" charset="0"/>
                <a:ea typeface="MS Minngs"/>
                <a:cs typeface="Arial" panose="020B0604020202020204" pitchFamily="34" charset="0"/>
              </a:rPr>
              <a:t>. </a:t>
            </a:r>
          </a:p>
          <a:p>
            <a:pPr indent="449580" algn="just"/>
            <a:endParaRPr lang="fr-CH" sz="2200" dirty="0">
              <a:solidFill>
                <a:srgbClr val="000000"/>
              </a:solidFill>
              <a:latin typeface="Arial" panose="020B0604020202020204" pitchFamily="34" charset="0"/>
              <a:ea typeface="MS Minngs"/>
              <a:cs typeface="Arial" panose="020B0604020202020204" pitchFamily="34" charset="0"/>
            </a:endParaRPr>
          </a:p>
          <a:p>
            <a:pPr indent="449580" algn="just"/>
            <a:r>
              <a:rPr lang="fr-CH" sz="22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La persécution se déchaîna avec une fureur sans précédent, </a:t>
            </a:r>
            <a:br>
              <a:rPr lang="fr-CH" sz="22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br>
            <a:r>
              <a:rPr lang="fr-CH" sz="22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et le monde devint un vaste champ de bataille. Des siècles durant, l’Eglise de Jésus-Christ dut trouver refuge dans la retraite et l'obscurité, comme l'annonçait la prophétie : </a:t>
            </a:r>
          </a:p>
          <a:p>
            <a:pPr indent="449580" algn="just"/>
            <a:endParaRPr lang="fr-CH" sz="2200" dirty="0">
              <a:solidFill>
                <a:schemeClr val="accent6">
                  <a:lumMod val="75000"/>
                </a:schemeClr>
              </a:solidFill>
              <a:latin typeface="Arial" panose="020B0604020202020204" pitchFamily="34" charset="0"/>
              <a:ea typeface="MS Minngs"/>
              <a:cs typeface="Arial" panose="020B0604020202020204" pitchFamily="34" charset="0"/>
            </a:endParaRPr>
          </a:p>
          <a:p>
            <a:pPr indent="449580" algn="ctr"/>
            <a:r>
              <a:rPr lang="fr-CH" sz="22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La femme s'enfuit dans le désert, où Dieu lui avait préparé une place, pour qu'elle y soit nourrie pendant mille deux cent soixante jours » </a:t>
            </a:r>
            <a:r>
              <a:rPr lang="fr-CH" sz="2200" dirty="0">
                <a:solidFill>
                  <a:schemeClr val="accent5">
                    <a:lumMod val="50000"/>
                  </a:schemeClr>
                </a:solidFill>
                <a:latin typeface="Arial" panose="020B0604020202020204" pitchFamily="34" charset="0"/>
                <a:cs typeface="Arial" panose="020B0604020202020204" pitchFamily="34" charset="0"/>
              </a:rPr>
              <a:t>(Apocalypse 12.6).</a:t>
            </a:r>
          </a:p>
          <a:p>
            <a:pPr algn="ctr"/>
            <a:endParaRPr lang="fr-FR" sz="2200" dirty="0">
              <a:solidFill>
                <a:schemeClr val="accent5">
                  <a:lumMod val="50000"/>
                </a:schemeClr>
              </a:solidFill>
              <a:latin typeface="Arial" panose="020B0604020202020204" pitchFamily="34" charset="0"/>
              <a:cs typeface="Arial" panose="020B0604020202020204" pitchFamily="34" charset="0"/>
            </a:endParaRPr>
          </a:p>
          <a:p>
            <a:endParaRPr lang="fr-CH" dirty="0"/>
          </a:p>
        </p:txBody>
      </p:sp>
      <p:pic>
        <p:nvPicPr>
          <p:cNvPr id="2050" name="Picture 2" descr="Le testament de mary Banque d'images détourées - Page 2 - Alamy">
            <a:extLst>
              <a:ext uri="{FF2B5EF4-FFF2-40B4-BE49-F238E27FC236}">
                <a16:creationId xmlns:a16="http://schemas.microsoft.com/office/drawing/2014/main" id="{4981C1B9-E27A-9954-C81B-A2F4659046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24514" y="2089839"/>
            <a:ext cx="2041619" cy="27859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Bulle narrative : rectangle à coins arrondis 3">
            <a:extLst>
              <a:ext uri="{FF2B5EF4-FFF2-40B4-BE49-F238E27FC236}">
                <a16:creationId xmlns:a16="http://schemas.microsoft.com/office/drawing/2014/main" id="{223EBB01-4B64-45C6-B447-85DBEFDEC9DF}"/>
              </a:ext>
            </a:extLst>
          </p:cNvPr>
          <p:cNvSpPr/>
          <p:nvPr/>
        </p:nvSpPr>
        <p:spPr>
          <a:xfrm>
            <a:off x="220717" y="4998908"/>
            <a:ext cx="2249214" cy="1492469"/>
          </a:xfrm>
          <a:prstGeom prst="wedgeRoundRectCallout">
            <a:avLst>
              <a:gd name="adj1" fmla="val 38054"/>
              <a:gd name="adj2" fmla="val -87500"/>
              <a:gd name="adj3" fmla="val 16667"/>
            </a:avLst>
          </a:prstGeom>
          <a:solidFill>
            <a:srgbClr val="69FFD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49580" algn="ctr">
              <a:lnSpc>
                <a:spcPct val="107000"/>
              </a:lnSpc>
              <a:spcAft>
                <a:spcPts val="800"/>
              </a:spcAft>
            </a:pP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L’Histoire de la rédemption</a:t>
            </a:r>
            <a:br>
              <a:rPr lang="fr-CH" sz="1800" i="1"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339.)</a:t>
            </a:r>
          </a:p>
        </p:txBody>
      </p:sp>
    </p:spTree>
    <p:extLst>
      <p:ext uri="{BB962C8B-B14F-4D97-AF65-F5344CB8AC3E}">
        <p14:creationId xmlns:p14="http://schemas.microsoft.com/office/powerpoint/2010/main" val="27722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6_Thème Office 2013 – 2022">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1410</TotalTime>
  <Words>4117</Words>
  <Application>Microsoft Office PowerPoint</Application>
  <PresentationFormat>Panorámica</PresentationFormat>
  <Paragraphs>175</Paragraphs>
  <Slides>23</Slides>
  <Notes>3</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23</vt:i4>
      </vt:variant>
    </vt:vector>
  </HeadingPairs>
  <TitlesOfParts>
    <vt:vector size="36" baseType="lpstr">
      <vt:lpstr>Arial</vt:lpstr>
      <vt:lpstr>Calibri</vt:lpstr>
      <vt:lpstr>Aptos</vt:lpstr>
      <vt:lpstr>Comic Sans MS</vt:lpstr>
      <vt:lpstr>Brush Script MT</vt:lpstr>
      <vt:lpstr>Constantia</vt:lpstr>
      <vt:lpstr>Times New Roman</vt:lpstr>
      <vt:lpstr>Calibri Light</vt:lpstr>
      <vt:lpstr>Georgia</vt:lpstr>
      <vt:lpstr>Aptos Display</vt:lpstr>
      <vt:lpstr>Tema de Office</vt:lpstr>
      <vt:lpstr>1_Tema de Office</vt:lpstr>
      <vt:lpstr>16_Thème Office 2013 –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120</cp:revision>
  <dcterms:created xsi:type="dcterms:W3CDTF">2024-04-06T15:01:35Z</dcterms:created>
  <dcterms:modified xsi:type="dcterms:W3CDTF">2024-04-23T07:32:33Z</dcterms:modified>
</cp:coreProperties>
</file>