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B7FA41-5784-461F-9BA4-3B3515B40DDF}">
          <p14:sldIdLst>
            <p14:sldId id="256"/>
            <p14:sldId id="257"/>
            <p14:sldId id="258"/>
          </p14:sldIdLst>
        </p14:section>
        <p14:section name="Untitled Section" id="{8E7BEC4A-B9D9-4208-A65A-D92AF8D2AA2B}">
          <p14:sldIdLst>
            <p14:sldId id="263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5" autoAdjust="0"/>
    <p:restoredTop sz="94696" autoAdjust="0"/>
  </p:normalViewPr>
  <p:slideViewPr>
    <p:cSldViewPr snapToGrid="0">
      <p:cViewPr varScale="1">
        <p:scale>
          <a:sx n="101" d="100"/>
          <a:sy n="101" d="100"/>
        </p:scale>
        <p:origin x="6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6F2CD-997B-4588-BB28-9D69E35FE34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83859-98AF-4FF3-BDA8-0BCEDF936A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9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183859-98AF-4FF3-BDA8-0BCEDF936A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7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A2F47-202A-9627-AE2F-CC8C08707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23C000-F6F7-5645-0543-9A8234C5B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576DE1-AB09-8768-47D1-B1D842F6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69CDD5-6B6C-107C-36FB-77FCEC92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B1B91-F4CB-A6D5-983C-CCC51B57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86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A0A02-E782-8C5D-3A58-C9E59C9DA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4AC6F3-EEA7-C462-C66A-A485F9F50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1B1F74-01ED-4E2A-9E35-D297A2D8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41312-D201-8D9B-8A0F-781E5E1B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32F93-716B-C481-F5F8-11A9DC96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47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32D2E3-BF2C-2337-BB72-81157B741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D0E07A-192B-2298-E43F-4F11B0C09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C3F0E1-2B49-C85E-1197-D89F1019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547BD-A016-B47A-A1DF-9400519F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1EA29-26F0-498E-6E44-22E64D72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60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31428-3752-5BB5-B20A-219576B1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C127B4-C83E-A69F-B413-4EB658DE9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FF4410-CB99-E27E-EA99-8820A64C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664FF-FF68-05A7-210F-392A1C0B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548404-8502-ADDC-E875-AA667AB2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04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6D310-5F3C-D0AB-E15F-E268CDFA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13A52D-0968-BB21-4796-439556F7F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930103-0428-1F73-CDBB-2887EE76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4F50C7-BF8C-7775-4128-B7ABC7AE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50DDE2-CF15-C5C3-D4BB-C097A7D3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36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72494-58F7-D35B-76F9-E90EBE29E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926B3C-2806-DA44-7930-EACD50E4E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0713AD-4F8F-3C7A-582D-7193D045B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3EF428-6F7C-D3A1-F9DC-90110069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3133F4-DA4D-C49F-AC7D-A4B42344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D1DA11-2694-0D1C-47DC-836CC085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16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60D57-D362-217F-F21C-C6E23700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B6524B-8752-DF6B-2AC1-8089C0EC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E2592C-F2A2-E623-DCF8-A626DAFC1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7CE7CF-EE14-E284-9B15-98061E9E1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3B2AA5-B604-AD52-0E7A-3BEE31204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D9EF74-C1E9-4FE1-2078-96F22750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2B69AE-57D0-DCEF-9A09-41581B28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A9E3DF-BD2D-E1C3-590D-071003FA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47477-57F0-E08C-CB98-CF94077F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AEC3A7-E377-0E04-BA07-457636AD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5BD368-4C7B-5D7A-278B-8CED4AF9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CF6F6E-2EAA-7C18-C982-FE5C9FC1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53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2482A4-815F-EBEF-0270-BF0F5798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7D9B39-98B1-0BC9-0E08-C176E8CD9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56B3FE-5E02-8CB5-9FF5-9BB350E3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9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ACD55-9F78-6114-9977-025B3675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06219F-2E90-2B45-E10E-FA8186491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1B6948-5CB6-6197-9D00-EC894A879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99BE3F-0E73-14F0-28F4-30F1B2D6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1939DD-14EC-F1C6-0872-10208D93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861D8D-45C5-A89A-CD0B-524DCCE5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12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1F991-C38A-E27D-2843-D4B82C77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CBC78A-D8F4-6D36-7B79-5625E2780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40D3F4-C76A-9999-DDC9-1E7AC806B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0DEF9-7986-11A8-0837-150460B5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32AD49-9B4F-AF78-6DD7-6F914E91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9DCF35-7B84-38F4-8136-0D8936BA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40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0BE95C-25C7-FAB9-2E1F-FADF1908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30FC45-56B9-121A-45DD-157A82F01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BA2DB8-14B7-DA33-9622-4155A63AF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C8D0B9-E149-4BC4-A1DE-0434EC73CA1A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A5A282-866B-3A6C-CDC9-FFCD52D78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342307-3B79-35D7-AE36-6F98DF25F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5BA151-8E4E-49DC-A9EB-FB364165D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18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B562B04-94EF-E749-35F3-F875F1A0F2DE}"/>
              </a:ext>
            </a:extLst>
          </p:cNvPr>
          <p:cNvSpPr txBox="1"/>
          <p:nvPr/>
        </p:nvSpPr>
        <p:spPr>
          <a:xfrm>
            <a:off x="4732766" y="594743"/>
            <a:ext cx="60673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IZAZOV ČEKANJA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53CAAA0-9CCD-B2E3-B109-077D2948AD93}"/>
              </a:ext>
            </a:extLst>
          </p:cNvPr>
          <p:cNvSpPr txBox="1"/>
          <p:nvPr/>
        </p:nvSpPr>
        <p:spPr>
          <a:xfrm>
            <a:off x="6573521" y="4768328"/>
            <a:ext cx="5482216" cy="1785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Psalmisti koriste šest glagola ili hebrejskih riječi kada žele da izraze izazove u vezi sa čekanjem. Ove riječi pokrivaju širok raspon značenja: čekati, dugo, snositi, šutjeti, </a:t>
            </a:r>
            <a:r>
              <a:rPr lang="sr-Latn-R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očekivati, </a:t>
            </a:r>
            <a:r>
              <a:rPr lang="h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rađati.</a:t>
            </a:r>
          </a:p>
        </p:txBody>
      </p:sp>
    </p:spTree>
    <p:extLst>
      <p:ext uri="{BB962C8B-B14F-4D97-AF65-F5344CB8AC3E}">
        <p14:creationId xmlns:p14="http://schemas.microsoft.com/office/powerpoint/2010/main" val="158523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FB85ADF-5392-F990-1940-70DE4E39AB63}"/>
              </a:ext>
            </a:extLst>
          </p:cNvPr>
          <p:cNvSpPr txBox="1"/>
          <p:nvPr/>
        </p:nvSpPr>
        <p:spPr>
          <a:xfrm>
            <a:off x="206187" y="152400"/>
            <a:ext cx="1972912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" sz="4400" b="1" i="1" dirty="0" err="1">
                <a:solidFill>
                  <a:schemeClr val="accent6">
                    <a:lumMod val="75000"/>
                  </a:schemeClr>
                </a:solidFill>
              </a:rPr>
              <a:t>Qawah</a:t>
            </a:r>
            <a:endParaRPr lang="es-ES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096E12-17BF-8B20-4E56-4530731D65AA}"/>
              </a:ext>
            </a:extLst>
          </p:cNvPr>
          <p:cNvSpPr txBox="1"/>
          <p:nvPr/>
        </p:nvSpPr>
        <p:spPr>
          <a:xfrm>
            <a:off x="3370729" y="277011"/>
            <a:ext cx="5450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800" b="1" dirty="0">
                <a:solidFill>
                  <a:srgbClr val="FF0000"/>
                </a:solidFill>
              </a:rPr>
              <a:t>čekati</a:t>
            </a:r>
            <a:r>
              <a:rPr lang="hr" sz="2800" b="1" dirty="0"/>
              <a:t>, </a:t>
            </a:r>
            <a:r>
              <a:rPr lang="sr-Latn-RS" sz="2800" b="1" dirty="0"/>
              <a:t>očekivati, </a:t>
            </a:r>
            <a:endParaRPr lang="hr" sz="28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A752226-14BA-21FE-5063-0399226CC27E}"/>
              </a:ext>
            </a:extLst>
          </p:cNvPr>
          <p:cNvSpPr txBox="1"/>
          <p:nvPr/>
        </p:nvSpPr>
        <p:spPr>
          <a:xfrm>
            <a:off x="277907" y="1102566"/>
            <a:ext cx="668767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r-Latn-RS" sz="2000" b="1" i="1" dirty="0" err="1"/>
              <a:t>Qawah</a:t>
            </a:r>
            <a:r>
              <a:rPr lang="sr-Latn-RS" sz="2000" b="1" i="1" dirty="0"/>
              <a:t> je najčešći hebrejski glagol koji se koristi za izražavanje izraza "nade", koji se također može izraziti u glagolskom obliku "čekaj", "očekuj". Dvadeset puta  se </a:t>
            </a:r>
            <a:r>
              <a:rPr lang="sr-Latn-RS" sz="2000" b="1" i="1" dirty="0" err="1"/>
              <a:t>Qawah</a:t>
            </a:r>
            <a:r>
              <a:rPr lang="sr-Latn-RS" sz="2000" b="1" i="1" dirty="0"/>
              <a:t> pojavljuje u Psaltiru, Gospodin je </a:t>
            </a:r>
            <a:r>
              <a:rPr lang="sr-Latn-RS" sz="2000" b="1" i="1" dirty="0" err="1"/>
              <a:t>uvijek</a:t>
            </a:r>
            <a:r>
              <a:rPr lang="sr-Latn-RS" sz="2000" b="1" i="1" dirty="0"/>
              <a:t> objekt, ili Onaj za kojim čeznu: „Ta svi koji na te čekaju </a:t>
            </a:r>
            <a:r>
              <a:rPr lang="sr-Latn-RS" sz="2000" b="1" i="1" dirty="0" err="1"/>
              <a:t>postidjet</a:t>
            </a:r>
            <a:r>
              <a:rPr lang="sr-Latn-RS" sz="2000" b="1" i="1" dirty="0"/>
              <a:t> se neće"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25,3; vidi 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69,6); "Nedužnost I čestitost neka me čuvaju, jer na tebe čekam"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25,21). "Samo u Bogu se smiri dušo moja, jer od njega mi nada stiže."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62,5) Kao što ovi stihovi u velikoj </a:t>
            </a:r>
            <a:r>
              <a:rPr lang="sr-Latn-RS" sz="2000" b="1" i="1" dirty="0" err="1"/>
              <a:t>mjeri</a:t>
            </a:r>
            <a:r>
              <a:rPr lang="sr-Latn-RS" sz="2000" b="1" i="1" dirty="0"/>
              <a:t> pokazuju, </a:t>
            </a:r>
            <a:r>
              <a:rPr lang="sr-Latn-RS" sz="2000" b="1" i="1" dirty="0" err="1"/>
              <a:t>uvijek</a:t>
            </a:r>
            <a:r>
              <a:rPr lang="sr-Latn-RS" sz="2000" b="1" i="1" dirty="0"/>
              <a:t> se trebamo pouzdati u Gospodina.
Glagol </a:t>
            </a:r>
            <a:r>
              <a:rPr lang="sr-Latn-RS" sz="2000" b="1" i="1" dirty="0" err="1"/>
              <a:t>qawah</a:t>
            </a:r>
            <a:r>
              <a:rPr lang="sr-Latn-RS" sz="2000" b="1" i="1" dirty="0"/>
              <a:t> također se može koristiti u negativnom smislu, kao u čekanju ruke neprijatelja da uništi Božji narod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56,6; 119,95). Negativna </a:t>
            </a:r>
            <a:r>
              <a:rPr lang="sr-Latn-RS" sz="2000" b="1" i="1" dirty="0" err="1"/>
              <a:t>uporaba</a:t>
            </a:r>
            <a:r>
              <a:rPr lang="sr-Latn-RS" sz="2000" b="1" i="1" dirty="0"/>
              <a:t> ove </a:t>
            </a:r>
            <a:r>
              <a:rPr lang="sr-Latn-RS" sz="2000" b="1" i="1" dirty="0" err="1"/>
              <a:t>riječi</a:t>
            </a:r>
            <a:r>
              <a:rPr lang="sr-Latn-RS" sz="2000" b="1" i="1" dirty="0"/>
              <a:t> </a:t>
            </a:r>
            <a:r>
              <a:rPr lang="sr-Latn-RS" sz="2000" b="1" i="1" dirty="0" err="1"/>
              <a:t>podsjeća</a:t>
            </a:r>
            <a:r>
              <a:rPr lang="sr-Latn-RS" sz="2000" b="1" i="1" dirty="0"/>
              <a:t> nas, kao grešnike, da je naša nada često usredotočena na predviđanje lošeg ishoda. Da bismo se sačuvali od te tendencije, naša očekivanja moraju teći iz srca koje je preobrazio Duh Sveti.</a:t>
            </a:r>
            <a:endParaRPr lang="hr" sz="2000" b="1" dirty="0"/>
          </a:p>
        </p:txBody>
      </p:sp>
      <p:pic>
        <p:nvPicPr>
          <p:cNvPr id="6" name="Imagen 5" descr="Imagen que contiene exterior, oscuro, puesta de sol, nubes&#10;&#10;Descripción generada automáticamente">
            <a:extLst>
              <a:ext uri="{FF2B5EF4-FFF2-40B4-BE49-F238E27FC236}">
                <a16:creationId xmlns:a16="http://schemas.microsoft.com/office/drawing/2014/main" id="{2C7101A7-0775-7756-BBC8-1664539036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1"/>
          <a:stretch/>
        </p:blipFill>
        <p:spPr>
          <a:xfrm>
            <a:off x="7091681" y="996344"/>
            <a:ext cx="4946276" cy="5709256"/>
          </a:xfrm>
          <a:prstGeom prst="rect">
            <a:avLst/>
          </a:prstGeom>
          <a:ln w="381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231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922B0BF-F382-3D61-1A3B-3C3BDB6905D2}"/>
              </a:ext>
            </a:extLst>
          </p:cNvPr>
          <p:cNvSpPr txBox="1"/>
          <p:nvPr/>
        </p:nvSpPr>
        <p:spPr>
          <a:xfrm>
            <a:off x="206187" y="152400"/>
            <a:ext cx="1596463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" sz="4400" b="1" i="1" dirty="0" err="1">
                <a:solidFill>
                  <a:schemeClr val="accent5"/>
                </a:solidFill>
              </a:rPr>
              <a:t>Yahal</a:t>
            </a:r>
            <a:endParaRPr lang="es-ES" sz="4400" b="1" i="1" dirty="0">
              <a:solidFill>
                <a:schemeClr val="accent5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5ADA44-810C-145B-E9A7-54413375FF87}"/>
              </a:ext>
            </a:extLst>
          </p:cNvPr>
          <p:cNvSpPr txBox="1"/>
          <p:nvPr/>
        </p:nvSpPr>
        <p:spPr>
          <a:xfrm>
            <a:off x="3370729" y="277011"/>
            <a:ext cx="6526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800" b="1" dirty="0"/>
              <a:t>čekati, očekivati, izdržati, </a:t>
            </a:r>
            <a:r>
              <a:rPr lang="hr" sz="2800" b="1" dirty="0">
                <a:solidFill>
                  <a:srgbClr val="FF0000"/>
                </a:solidFill>
              </a:rPr>
              <a:t>čeznuti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97B984C-1156-1A59-546E-73491BE1B9A0}"/>
              </a:ext>
            </a:extLst>
          </p:cNvPr>
          <p:cNvSpPr txBox="1"/>
          <p:nvPr/>
        </p:nvSpPr>
        <p:spPr>
          <a:xfrm>
            <a:off x="206187" y="1178674"/>
            <a:ext cx="11681013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r-Latn-RS" sz="2000" b="1" i="1" dirty="0" err="1"/>
              <a:t>Yahal</a:t>
            </a:r>
            <a:r>
              <a:rPr lang="sr-Latn-RS" sz="2000" b="1" i="1" dirty="0"/>
              <a:t> znači "čekati, nadati se, ustrajati, čeznuti". Nakon </a:t>
            </a:r>
            <a:r>
              <a:rPr lang="sr-Latn-RS" sz="2000" b="1" i="1" dirty="0" err="1"/>
              <a:t>qawaha</a:t>
            </a:r>
            <a:r>
              <a:rPr lang="sr-Latn-RS" sz="2000" b="1" i="1" dirty="0"/>
              <a:t>, </a:t>
            </a:r>
            <a:r>
              <a:rPr lang="sr-Latn-RS" sz="2000" b="1" i="1" dirty="0" err="1"/>
              <a:t>korijen</a:t>
            </a:r>
            <a:r>
              <a:rPr lang="sr-Latn-RS" sz="2000" b="1" i="1" dirty="0"/>
              <a:t> glagola najviše se koristi u Starom </a:t>
            </a:r>
            <a:r>
              <a:rPr lang="sr-Latn-RS" sz="2000" b="1" i="1" dirty="0" err="1"/>
              <a:t>zavjetu</a:t>
            </a:r>
            <a:r>
              <a:rPr lang="sr-Latn-RS" sz="2000" b="1" i="1" dirty="0"/>
              <a:t> za izražavanje nade. Od 48 puta koliko se to događa 21 od ovih </a:t>
            </a:r>
            <a:r>
              <a:rPr lang="sr-Latn-RS" sz="2000" b="1" i="1" dirty="0" err="1"/>
              <a:t>primjera</a:t>
            </a:r>
            <a:r>
              <a:rPr lang="sr-Latn-RS" sz="2000" b="1" i="1" dirty="0"/>
              <a:t> nalazimo u Knjizi psalama. </a:t>
            </a:r>
            <a:r>
              <a:rPr lang="sr-Latn-RS" sz="2000" b="1" i="1" dirty="0" err="1"/>
              <a:t>Yahal</a:t>
            </a:r>
            <a:r>
              <a:rPr lang="sr-Latn-RS" sz="2000" b="1" i="1" dirty="0"/>
              <a:t> je obično povezan s </a:t>
            </a:r>
            <a:r>
              <a:rPr lang="sr-Latn-RS" sz="2000" b="1" i="1" dirty="0" err="1"/>
              <a:t>qawahom</a:t>
            </a:r>
            <a:r>
              <a:rPr lang="sr-Latn-RS" sz="2000" b="1" i="1" dirty="0"/>
              <a:t> (</a:t>
            </a:r>
            <a:r>
              <a:rPr lang="sr-Latn-RS" sz="2000" b="1" i="1" dirty="0" err="1"/>
              <a:t>Job</a:t>
            </a:r>
            <a:r>
              <a:rPr lang="sr-Latn-RS" sz="2000" b="1" i="1" dirty="0"/>
              <a:t> 30,26; 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39,8; 130,5; </a:t>
            </a:r>
            <a:r>
              <a:rPr lang="sr-Latn-RS" sz="2000" b="1" i="1" dirty="0" err="1"/>
              <a:t>Izr</a:t>
            </a:r>
            <a:r>
              <a:rPr lang="sr-Latn-RS" sz="2000" b="1" i="1" dirty="0"/>
              <a:t>. 10,28; 11,7; Iza. 51,5).
U Psaltiru, Bog je izričit objekt </a:t>
            </a:r>
            <a:r>
              <a:rPr lang="sr-Latn-RS" sz="2000" b="1" i="1" dirty="0" err="1"/>
              <a:t>jahalne</a:t>
            </a:r>
            <a:r>
              <a:rPr lang="sr-Latn-RS" sz="2000" b="1" i="1" dirty="0"/>
              <a:t> nade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31,24; 33,22; 38,15; 39,7; 42,11; 69,3). Naš Stvoritelj je dostojan svakog našeg </a:t>
            </a:r>
            <a:r>
              <a:rPr lang="sr-Latn-RS" sz="2000" b="1" i="1" dirty="0" err="1"/>
              <a:t>povjerenja</a:t>
            </a:r>
            <a:r>
              <a:rPr lang="sr-Latn-RS" sz="2000" b="1" i="1" dirty="0"/>
              <a:t>. Naše pouzdanje u Njegovu </a:t>
            </a:r>
            <a:r>
              <a:rPr lang="sr-Latn-RS" sz="2000" b="1" i="1" dirty="0" err="1"/>
              <a:t>vjernost</a:t>
            </a:r>
            <a:r>
              <a:rPr lang="sr-Latn-RS" sz="2000" b="1" i="1" dirty="0"/>
              <a:t> i ljubav temelj je svake istinske religije i temelj odnosa između Boga i ljudskih bića. Taj se odnos temelji na Njegovoj milosti i dobroti koje daje onima koji se uzdaju u njega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33,18; 147,11).
U Psalmu 119, objekt nade je </a:t>
            </a:r>
            <a:r>
              <a:rPr lang="sr-Latn-RS" sz="2000" b="1" i="1" dirty="0" err="1"/>
              <a:t>Riječ</a:t>
            </a:r>
            <a:r>
              <a:rPr lang="sr-Latn-RS" sz="2000" b="1" i="1" dirty="0"/>
              <a:t> Božja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119,43.49.74. Štoviše, </a:t>
            </a:r>
            <a:r>
              <a:rPr lang="sr-Latn-RS" sz="2000" b="1" i="1" dirty="0" err="1"/>
              <a:t>riječi</a:t>
            </a:r>
            <a:r>
              <a:rPr lang="sr-Latn-RS" sz="2000" b="1" i="1" dirty="0"/>
              <a:t> iz Božjih usta, kako su zapisane u Svetom pismu, jedini su pravi temelj kršćanske </a:t>
            </a:r>
            <a:r>
              <a:rPr lang="sr-Latn-RS" sz="2000" b="1" i="1" dirty="0" err="1"/>
              <a:t>vjere</a:t>
            </a:r>
            <a:r>
              <a:rPr lang="sr-Latn-RS" sz="2000" b="1" i="1" dirty="0"/>
              <a:t>. Na stranicama Pisma i unutar obećanja </a:t>
            </a:r>
            <a:r>
              <a:rPr lang="sr-Latn-RS" sz="2000" b="1" i="1" dirty="0" err="1"/>
              <a:t>danih</a:t>
            </a:r>
            <a:r>
              <a:rPr lang="sr-Latn-RS" sz="2000" b="1" i="1" dirty="0"/>
              <a:t> u njemu </a:t>
            </a:r>
            <a:r>
              <a:rPr lang="sr-Latn-RS" sz="2000" b="1" i="1" dirty="0" err="1"/>
              <a:t>kršćani</a:t>
            </a:r>
            <a:r>
              <a:rPr lang="sr-Latn-RS" sz="2000" b="1" i="1" dirty="0"/>
              <a:t> mogu pronaći sigurnost nade i spasenja. Neprijatelj je </a:t>
            </a:r>
            <a:r>
              <a:rPr lang="sr-Latn-RS" sz="2000" b="1" i="1" dirty="0" err="1"/>
              <a:t>svjestan</a:t>
            </a:r>
            <a:r>
              <a:rPr lang="sr-Latn-RS" sz="2000" b="1" i="1" dirty="0"/>
              <a:t> te činjenice i učinio je Bibliju posebnim predmetom svojih napada, pokušavajući odvratiti </a:t>
            </a:r>
            <a:r>
              <a:rPr lang="sr-Latn-RS" sz="2000" b="1" i="1" dirty="0" err="1"/>
              <a:t>vjernike</a:t>
            </a:r>
            <a:r>
              <a:rPr lang="sr-Latn-RS" sz="2000" b="1" i="1" dirty="0"/>
              <a:t> od njezinih istina ili ih prevariti da vjeruju da je Sveto pismo samo mit, plod ljudske mašte. Svi dokazi koje nalazimo u prilog Bibliji, njezinoj moći preobražavanja, ispunjenim proročanstvima i prekrasnim obećanjima, trebali bi nas potaknuti da se pridružimo </a:t>
            </a:r>
            <a:r>
              <a:rPr lang="sr-Latn-RS" sz="2000" b="1" i="1" dirty="0" err="1"/>
              <a:t>psalmistu</a:t>
            </a:r>
            <a:r>
              <a:rPr lang="sr-Latn-RS" sz="2000" b="1" i="1" dirty="0"/>
              <a:t> u izjavi: "</a:t>
            </a:r>
            <a:r>
              <a:rPr lang="sr-Latn-RS" sz="2000" b="1" i="1" dirty="0" err="1"/>
              <a:t>Vjerujem</a:t>
            </a:r>
            <a:r>
              <a:rPr lang="sr-Latn-RS" sz="2000" b="1" i="1" dirty="0"/>
              <a:t> u Njegovu </a:t>
            </a:r>
            <a:r>
              <a:rPr lang="sr-Latn-RS" sz="2000" b="1" i="1" dirty="0" err="1"/>
              <a:t>riječ</a:t>
            </a:r>
            <a:r>
              <a:rPr lang="sr-Latn-RS" sz="2000" b="1" i="1" dirty="0"/>
              <a:t>." (</a:t>
            </a:r>
            <a:r>
              <a:rPr lang="sr-Latn-RS" sz="2000" b="1" i="1" dirty="0" err="1"/>
              <a:t>Ps</a:t>
            </a:r>
            <a:r>
              <a:rPr lang="sr-Latn-RS" sz="2000" b="1" i="1" dirty="0"/>
              <a:t>. 130,5) Iznad svega, naša pažnja treba biti </a:t>
            </a:r>
            <a:r>
              <a:rPr lang="sr-Latn-RS" sz="2000" b="1" i="1" dirty="0" err="1"/>
              <a:t>usmjerena</a:t>
            </a:r>
            <a:r>
              <a:rPr lang="sr-Latn-RS" sz="2000" b="1" i="1" dirty="0"/>
              <a:t> na Sveto pismo kao izvor sve naše nade.</a:t>
            </a:r>
            <a:endParaRPr lang="hr" sz="2000" b="1" dirty="0"/>
          </a:p>
        </p:txBody>
      </p:sp>
    </p:spTree>
    <p:extLst>
      <p:ext uri="{BB962C8B-B14F-4D97-AF65-F5344CB8AC3E}">
        <p14:creationId xmlns:p14="http://schemas.microsoft.com/office/powerpoint/2010/main" val="353236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D932955-8822-3072-7FD7-2FB635168586}"/>
              </a:ext>
            </a:extLst>
          </p:cNvPr>
          <p:cNvSpPr txBox="1"/>
          <p:nvPr/>
        </p:nvSpPr>
        <p:spPr>
          <a:xfrm>
            <a:off x="206187" y="152400"/>
            <a:ext cx="1844095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0F9ED5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Hakah</a:t>
            </a:r>
            <a:endParaRPr kumimoji="0" lang="es-ES" sz="4400" b="1" i="1" u="none" strike="noStrike" kern="1200" cap="none" spc="0" normalizeH="0" baseline="0" noProof="0" dirty="0">
              <a:ln>
                <a:noFill/>
              </a:ln>
              <a:solidFill>
                <a:srgbClr val="0F9ED5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FC156B-F541-EF3B-1CCD-6BA091D1D981}"/>
              </a:ext>
            </a:extLst>
          </p:cNvPr>
          <p:cNvSpPr txBox="1"/>
          <p:nvPr/>
        </p:nvSpPr>
        <p:spPr>
          <a:xfrm>
            <a:off x="3370729" y="277011"/>
            <a:ext cx="6102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čekati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istrajati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očekivati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nadati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se</a:t>
            </a:r>
            <a:endParaRPr kumimoji="0" lang="h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0269B0-AB80-7D55-D7AD-FFABFFD98972}"/>
              </a:ext>
            </a:extLst>
          </p:cNvPr>
          <p:cNvSpPr txBox="1"/>
          <p:nvPr/>
        </p:nvSpPr>
        <p:spPr>
          <a:xfrm>
            <a:off x="104586" y="1071801"/>
            <a:ext cx="9943653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sr-Latn-RS" sz="2000" b="1" dirty="0">
                <a:solidFill>
                  <a:prstClr val="black"/>
                </a:solidFill>
              </a:rPr>
              <a:t>Kao </a:t>
            </a:r>
            <a:r>
              <a:rPr lang="sr-Latn-RS" sz="2000" b="1" dirty="0" err="1">
                <a:solidFill>
                  <a:prstClr val="black"/>
                </a:solidFill>
              </a:rPr>
              <a:t>iu</a:t>
            </a:r>
            <a:r>
              <a:rPr lang="sr-Latn-RS" sz="2000" b="1" dirty="0">
                <a:solidFill>
                  <a:prstClr val="black"/>
                </a:solidFill>
              </a:rPr>
              <a:t> slučaju prethodnog glagola, </a:t>
            </a:r>
            <a:r>
              <a:rPr lang="sr-Latn-RS" sz="2000" b="1" dirty="0" err="1">
                <a:solidFill>
                  <a:prstClr val="black"/>
                </a:solidFill>
              </a:rPr>
              <a:t>yahal</a:t>
            </a:r>
            <a:r>
              <a:rPr lang="sr-Latn-RS" sz="2000" b="1" dirty="0">
                <a:solidFill>
                  <a:prstClr val="black"/>
                </a:solidFill>
              </a:rPr>
              <a:t>, objekt glagola </a:t>
            </a:r>
            <a:r>
              <a:rPr lang="sr-Latn-RS" sz="2000" b="1" dirty="0" err="1">
                <a:solidFill>
                  <a:prstClr val="black"/>
                </a:solidFill>
              </a:rPr>
              <a:t>hkah</a:t>
            </a:r>
            <a:r>
              <a:rPr lang="sr-Latn-RS" sz="2000" b="1" dirty="0">
                <a:solidFill>
                  <a:prstClr val="black"/>
                </a:solidFill>
              </a:rPr>
              <a:t> obično je Bog (Iza. 8,17; 30,18; Iza.64:4; Sef. 3,8).
Hakah se koristi samo dva puta u </a:t>
            </a:r>
            <a:r>
              <a:rPr lang="sr-Latn-RS" sz="2000" b="1" dirty="0" err="1">
                <a:solidFill>
                  <a:prstClr val="black"/>
                </a:solidFill>
              </a:rPr>
              <a:t>psalmima</a:t>
            </a:r>
            <a:r>
              <a:rPr lang="sr-Latn-RS" sz="2000" b="1" dirty="0">
                <a:solidFill>
                  <a:prstClr val="black"/>
                </a:solidFill>
              </a:rPr>
              <a:t>. Prvi put se pojavljuje u </a:t>
            </a:r>
            <a:r>
              <a:rPr lang="sr-Latn-RS" sz="2000" b="1" dirty="0" err="1">
                <a:solidFill>
                  <a:prstClr val="black"/>
                </a:solidFill>
              </a:rPr>
              <a:t>Ps</a:t>
            </a:r>
            <a:r>
              <a:rPr lang="sr-Latn-RS" sz="2000" b="1" dirty="0">
                <a:solidFill>
                  <a:prstClr val="black"/>
                </a:solidFill>
              </a:rPr>
              <a:t>. 33,20, </a:t>
            </a:r>
            <a:r>
              <a:rPr lang="sr-Latn-RS" sz="2000" b="1" dirty="0" err="1">
                <a:solidFill>
                  <a:prstClr val="black"/>
                </a:solidFill>
              </a:rPr>
              <a:t>pjesmi</a:t>
            </a:r>
            <a:r>
              <a:rPr lang="sr-Latn-RS" sz="2000" b="1" dirty="0">
                <a:solidFill>
                  <a:prstClr val="black"/>
                </a:solidFill>
              </a:rPr>
              <a:t> koja uzvisuje Stvoritelja i </a:t>
            </a:r>
            <a:r>
              <a:rPr lang="sr-Latn-RS" sz="2000" b="1" dirty="0" err="1">
                <a:solidFill>
                  <a:prstClr val="black"/>
                </a:solidFill>
              </a:rPr>
              <a:t>Održavatelja</a:t>
            </a:r>
            <a:r>
              <a:rPr lang="sr-Latn-RS" sz="2000" b="1" dirty="0">
                <a:solidFill>
                  <a:prstClr val="black"/>
                </a:solidFill>
              </a:rPr>
              <a:t> </a:t>
            </a:r>
            <a:r>
              <a:rPr lang="sr-Latn-RS" sz="2000" b="1" dirty="0" err="1">
                <a:solidFill>
                  <a:prstClr val="black"/>
                </a:solidFill>
              </a:rPr>
              <a:t>svijeta</a:t>
            </a:r>
            <a:r>
              <a:rPr lang="sr-Latn-RS" sz="2000" b="1" dirty="0">
                <a:solidFill>
                  <a:prstClr val="black"/>
                </a:solidFill>
              </a:rPr>
              <a:t> (</a:t>
            </a:r>
            <a:r>
              <a:rPr lang="sr-Latn-RS" sz="2000" b="1" dirty="0" err="1">
                <a:solidFill>
                  <a:prstClr val="black"/>
                </a:solidFill>
              </a:rPr>
              <a:t>Ps</a:t>
            </a:r>
            <a:r>
              <a:rPr lang="sr-Latn-RS" sz="2000" b="1" dirty="0">
                <a:solidFill>
                  <a:prstClr val="black"/>
                </a:solidFill>
              </a:rPr>
              <a:t>. 33,1-11). Psalam 33,12 je ključni stih ovoga Psalma, koji kaže da je Gospodin izabrao Božji narod. Ovaj izbor je temelj </a:t>
            </a:r>
            <a:r>
              <a:rPr lang="sr-Latn-RS" sz="2000" b="1" dirty="0" err="1">
                <a:solidFill>
                  <a:prstClr val="black"/>
                </a:solidFill>
              </a:rPr>
              <a:t>vjernikova</a:t>
            </a:r>
            <a:r>
              <a:rPr lang="sr-Latn-RS" sz="2000" b="1" dirty="0">
                <a:solidFill>
                  <a:prstClr val="black"/>
                </a:solidFill>
              </a:rPr>
              <a:t> </a:t>
            </a:r>
            <a:r>
              <a:rPr lang="sr-Latn-RS" sz="2000" b="1" dirty="0" err="1">
                <a:solidFill>
                  <a:prstClr val="black"/>
                </a:solidFill>
              </a:rPr>
              <a:t>povjerenja</a:t>
            </a:r>
            <a:r>
              <a:rPr lang="sr-Latn-RS" sz="2000" b="1" dirty="0">
                <a:solidFill>
                  <a:prstClr val="black"/>
                </a:solidFill>
              </a:rPr>
              <a:t> u Boga. Naprotiv, ne možemo se pouzdati u moć oružja ili vojske (</a:t>
            </a:r>
            <a:r>
              <a:rPr lang="sr-Latn-RS" sz="2000" b="1" dirty="0" err="1">
                <a:solidFill>
                  <a:prstClr val="black"/>
                </a:solidFill>
              </a:rPr>
              <a:t>Ps</a:t>
            </a:r>
            <a:r>
              <a:rPr lang="sr-Latn-RS" sz="2000" b="1" dirty="0">
                <a:solidFill>
                  <a:prstClr val="black"/>
                </a:solidFill>
              </a:rPr>
              <a:t>. 33,16.17). </a:t>
            </a:r>
            <a:r>
              <a:rPr lang="sr-Latn-RS" sz="2000" b="1" dirty="0" err="1">
                <a:solidFill>
                  <a:prstClr val="black"/>
                </a:solidFill>
              </a:rPr>
              <a:t>Psalmist</a:t>
            </a:r>
            <a:r>
              <a:rPr lang="sr-Latn-RS" sz="2000" b="1" dirty="0">
                <a:solidFill>
                  <a:prstClr val="black"/>
                </a:solidFill>
              </a:rPr>
              <a:t> izjavljuje: „Duša naša čeka na Gospodina; On je naša pomoć i naš štit“ (</a:t>
            </a:r>
            <a:r>
              <a:rPr lang="sr-Latn-RS" sz="2000" b="1" dirty="0" err="1">
                <a:solidFill>
                  <a:prstClr val="black"/>
                </a:solidFill>
              </a:rPr>
              <a:t>Ps</a:t>
            </a:r>
            <a:r>
              <a:rPr lang="sr-Latn-RS" sz="2000" b="1" dirty="0">
                <a:solidFill>
                  <a:prstClr val="black"/>
                </a:solidFill>
              </a:rPr>
              <a:t>. 33,20).Kao ljudi koji žive u sekularnoj, materijalističkoj kulturi, skloni smo se oslanjati na novac, u svoje sposobnosti i diplome, u znanost ili našu državu; Ali kao </a:t>
            </a:r>
            <a:r>
              <a:rPr lang="sr-Latn-RS" sz="2000" b="1" dirty="0" err="1">
                <a:solidFill>
                  <a:prstClr val="black"/>
                </a:solidFill>
              </a:rPr>
              <a:t>kršćani</a:t>
            </a:r>
            <a:r>
              <a:rPr lang="sr-Latn-RS" sz="2000" b="1" dirty="0">
                <a:solidFill>
                  <a:prstClr val="black"/>
                </a:solidFill>
              </a:rPr>
              <a:t>, naše </a:t>
            </a:r>
            <a:r>
              <a:rPr lang="sr-Latn-RS" sz="2000" b="1" dirty="0" err="1">
                <a:solidFill>
                  <a:prstClr val="black"/>
                </a:solidFill>
              </a:rPr>
              <a:t>povjerenje</a:t>
            </a:r>
            <a:r>
              <a:rPr lang="sr-Latn-RS" sz="2000" b="1" dirty="0">
                <a:solidFill>
                  <a:prstClr val="black"/>
                </a:solidFill>
              </a:rPr>
              <a:t> treba počivati samo na Gospodinu.
Druga </a:t>
            </a:r>
            <a:r>
              <a:rPr lang="sr-Latn-RS" sz="2000" b="1" dirty="0" err="1">
                <a:solidFill>
                  <a:prstClr val="black"/>
                </a:solidFill>
              </a:rPr>
              <a:t>uporaba</a:t>
            </a:r>
            <a:r>
              <a:rPr lang="sr-Latn-RS" sz="2000" b="1" dirty="0">
                <a:solidFill>
                  <a:prstClr val="black"/>
                </a:solidFill>
              </a:rPr>
              <a:t> glagola, u Psalmu 106, ukazuje na nedostatak strpljenja, postojan duh. Psalam 106 je povijesni psalam, kao što smo </a:t>
            </a:r>
            <a:r>
              <a:rPr lang="sr-Latn-RS" sz="2000" b="1" dirty="0" err="1">
                <a:solidFill>
                  <a:prstClr val="black"/>
                </a:solidFill>
              </a:rPr>
              <a:t>vidjeli</a:t>
            </a:r>
            <a:r>
              <a:rPr lang="sr-Latn-RS" sz="2000" b="1" dirty="0">
                <a:solidFill>
                  <a:prstClr val="black"/>
                </a:solidFill>
              </a:rPr>
              <a:t> u prethodnoj Pouci. U Psalmu 106,7-11, pisac se </a:t>
            </a:r>
            <a:r>
              <a:rPr lang="sr-Latn-RS" sz="2000" b="1" dirty="0" err="1">
                <a:solidFill>
                  <a:prstClr val="black"/>
                </a:solidFill>
              </a:rPr>
              <a:t>prisjeća</a:t>
            </a:r>
            <a:r>
              <a:rPr lang="sr-Latn-RS" sz="2000" b="1" dirty="0">
                <a:solidFill>
                  <a:prstClr val="black"/>
                </a:solidFill>
              </a:rPr>
              <a:t> Božjih čuda koja su učinjena za njegov narod u </a:t>
            </a:r>
            <a:r>
              <a:rPr lang="sr-Latn-RS" sz="2000" b="1" dirty="0" err="1">
                <a:solidFill>
                  <a:prstClr val="black"/>
                </a:solidFill>
              </a:rPr>
              <a:t>vrijeme</a:t>
            </a:r>
            <a:r>
              <a:rPr lang="sr-Latn-RS" sz="2000" b="1" dirty="0">
                <a:solidFill>
                  <a:prstClr val="black"/>
                </a:solidFill>
              </a:rPr>
              <a:t> Izlaska i kasnijeg putovanja u pustinji. "Božji narod brzo je zaboravio Njegova </a:t>
            </a:r>
            <a:r>
              <a:rPr lang="sr-Latn-RS" sz="2000" b="1" dirty="0" err="1">
                <a:solidFill>
                  <a:prstClr val="black"/>
                </a:solidFill>
              </a:rPr>
              <a:t>djela</a:t>
            </a:r>
            <a:r>
              <a:rPr lang="sr-Latn-RS" sz="2000" b="1" dirty="0">
                <a:solidFill>
                  <a:prstClr val="black"/>
                </a:solidFill>
              </a:rPr>
              <a:t> i nije čekao Njegovu volju" (</a:t>
            </a:r>
            <a:r>
              <a:rPr lang="sr-Latn-RS" sz="2000" b="1" dirty="0" err="1">
                <a:solidFill>
                  <a:prstClr val="black"/>
                </a:solidFill>
              </a:rPr>
              <a:t>Ps</a:t>
            </a:r>
            <a:r>
              <a:rPr lang="sr-Latn-RS" sz="2000" b="1" dirty="0">
                <a:solidFill>
                  <a:prstClr val="black"/>
                </a:solidFill>
              </a:rPr>
              <a:t>. 106,13). Danas se suočavamo s istim velikim iskušenjem. Također prelako zaboravljamo što je Gospodin učinio u našem životu, otežavajući nam čekanje njegovih obećanja.</a:t>
            </a:r>
            <a:endParaRPr kumimoji="0" lang="h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6" name="Imagen 5" descr="Persona sentada en una silla&#10;&#10;Descripción generada automáticamente con confianza media">
            <a:extLst>
              <a:ext uri="{FF2B5EF4-FFF2-40B4-BE49-F238E27FC236}">
                <a16:creationId xmlns:a16="http://schemas.microsoft.com/office/drawing/2014/main" id="{93A6EAE6-A7F1-B06C-7193-06F14DD3D8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48239" y="152400"/>
            <a:ext cx="1937573" cy="6532880"/>
          </a:xfrm>
          <a:prstGeom prst="rect">
            <a:avLst/>
          </a:prstGeom>
          <a:ln w="38100" cap="sq">
            <a:solidFill>
              <a:schemeClr val="accent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4094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98A977-5C33-836A-2069-F44E45580096}"/>
              </a:ext>
            </a:extLst>
          </p:cNvPr>
          <p:cNvSpPr txBox="1"/>
          <p:nvPr/>
        </p:nvSpPr>
        <p:spPr>
          <a:xfrm>
            <a:off x="206187" y="152400"/>
            <a:ext cx="2053767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" sz="4400" b="1" i="1" dirty="0" err="1">
                <a:solidFill>
                  <a:schemeClr val="accent2"/>
                </a:solidFill>
              </a:rPr>
              <a:t>Dumah</a:t>
            </a:r>
            <a:endParaRPr lang="es-ES" sz="4400" b="1" i="1" dirty="0">
              <a:solidFill>
                <a:schemeClr val="accent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4E7A09E-BEA5-3F88-C0E5-3A59D2D0E45D}"/>
              </a:ext>
            </a:extLst>
          </p:cNvPr>
          <p:cNvSpPr txBox="1"/>
          <p:nvPr/>
        </p:nvSpPr>
        <p:spPr>
          <a:xfrm>
            <a:off x="3370729" y="277011"/>
            <a:ext cx="5450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800" b="1" dirty="0">
                <a:solidFill>
                  <a:srgbClr val="FF0000"/>
                </a:solidFill>
              </a:rPr>
              <a:t>Tišina</a:t>
            </a:r>
            <a:r>
              <a:rPr lang="hr" sz="2800" b="1" dirty="0"/>
              <a:t>, odmor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9874B7B-5738-0635-4FCE-D9E7D1A33779}"/>
              </a:ext>
            </a:extLst>
          </p:cNvPr>
          <p:cNvSpPr txBox="1"/>
          <p:nvPr/>
        </p:nvSpPr>
        <p:spPr>
          <a:xfrm>
            <a:off x="2410907" y="1073289"/>
            <a:ext cx="971774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r-Latn-RS" sz="2000" b="1" dirty="0" err="1"/>
              <a:t>Riječ</a:t>
            </a:r>
            <a:r>
              <a:rPr lang="sr-Latn-RS" sz="2000" b="1" dirty="0"/>
              <a:t> </a:t>
            </a:r>
            <a:r>
              <a:rPr lang="sr-Latn-RS" sz="2000" b="1" dirty="0" err="1"/>
              <a:t>Duah</a:t>
            </a:r>
            <a:r>
              <a:rPr lang="sr-Latn-RS" sz="2000" b="1" dirty="0"/>
              <a:t> "odnosi se na šutnju smrti" (</a:t>
            </a:r>
            <a:r>
              <a:rPr lang="sr-Latn-RS" sz="2000" b="1" dirty="0" err="1"/>
              <a:t>Ps</a:t>
            </a:r>
            <a:r>
              <a:rPr lang="sr-Latn-RS" sz="2000" b="1" dirty="0"/>
              <a:t>. 94,17; 115,17)... </a:t>
            </a:r>
            <a:r>
              <a:rPr lang="sr-Latn-RS" sz="2000" b="1" dirty="0" err="1"/>
              <a:t>Duah</a:t>
            </a:r>
            <a:r>
              <a:rPr lang="sr-Latn-RS" sz="2000" b="1" dirty="0"/>
              <a:t> ukazuje na tišinu ili počinak koji odražava pouzdanje u Boga (</a:t>
            </a:r>
            <a:r>
              <a:rPr lang="sr-Latn-RS" sz="2000" b="1" dirty="0" err="1"/>
              <a:t>Ps</a:t>
            </a:r>
            <a:r>
              <a:rPr lang="sr-Latn-RS" sz="2000" b="1" dirty="0"/>
              <a:t>. 39,2; 62,1[2]) ili nedostatak tišine koji proizlazi iz Božjeg očitog </a:t>
            </a:r>
            <a:r>
              <a:rPr lang="sr-Latn-RS" sz="2000" b="1" dirty="0" err="1"/>
              <a:t>nedjelovanja</a:t>
            </a:r>
            <a:r>
              <a:rPr lang="sr-Latn-RS" sz="2000" b="1" dirty="0"/>
              <a:t> (</a:t>
            </a:r>
            <a:r>
              <a:rPr lang="sr-Latn-RS" sz="2000" b="1" dirty="0" err="1"/>
              <a:t>Ps</a:t>
            </a:r>
            <a:r>
              <a:rPr lang="sr-Latn-RS" sz="2000" b="1" dirty="0"/>
              <a:t>. 22,2). (Novi međunarodni </a:t>
            </a:r>
            <a:r>
              <a:rPr lang="sr-Latn-RS" sz="2000" b="1" dirty="0" err="1"/>
              <a:t>rječnik</a:t>
            </a:r>
            <a:r>
              <a:rPr lang="sr-Latn-RS" sz="2000" b="1" dirty="0"/>
              <a:t> </a:t>
            </a:r>
            <a:r>
              <a:rPr lang="sr-Latn-RS" sz="2000" b="1" dirty="0" err="1"/>
              <a:t>starozavjetne</a:t>
            </a:r>
            <a:r>
              <a:rPr lang="sr-Latn-RS" sz="2000" b="1" dirty="0"/>
              <a:t> egzegeze, unos na </a:t>
            </a:r>
            <a:r>
              <a:rPr lang="sr-Latn-RS" sz="2000" b="1" dirty="0" err="1"/>
              <a:t>dumah</a:t>
            </a:r>
            <a:r>
              <a:rPr lang="sr-Latn-RS" sz="2000" b="1" dirty="0"/>
              <a:t>, svezak 1, str. 912)
Psalam 62 koristi ovu imenicu za označavanje čekanja u tišini. Pojavljuje se dva puta, kako </a:t>
            </a:r>
            <a:r>
              <a:rPr lang="sr-Latn-RS" sz="2000" b="1" dirty="0" err="1"/>
              <a:t>slijedi</a:t>
            </a:r>
            <a:r>
              <a:rPr lang="sr-Latn-RS" sz="2000" b="1" dirty="0"/>
              <a:t>:
Psalam 62,1 kaže: "Samo je  Bogu spokoj duši </a:t>
            </a:r>
            <a:r>
              <a:rPr lang="sr-Latn-RS" sz="2000" b="1" dirty="0" err="1"/>
              <a:t>mojaoj</a:t>
            </a:r>
            <a:r>
              <a:rPr lang="sr-Latn-RS" sz="2000" b="1" dirty="0"/>
              <a:t>, samo mi od njega dolazi spasenje."
Psalam 62,5 kaže: "Samo u Bogu se smiri, dušo moja, jer od njega mi nada stiže.“ 
Na drugom </a:t>
            </a:r>
            <a:r>
              <a:rPr lang="sr-Latn-RS" sz="2000" b="1" dirty="0" err="1"/>
              <a:t>mjestu</a:t>
            </a:r>
            <a:r>
              <a:rPr lang="sr-Latn-RS" sz="2000" b="1" dirty="0"/>
              <a:t> u Svetom pismu, "čekanje" </a:t>
            </a:r>
            <a:r>
              <a:rPr lang="sr-Latn-RS" sz="2000" b="1" dirty="0" err="1"/>
              <a:t>nagovještava</a:t>
            </a:r>
            <a:r>
              <a:rPr lang="sr-Latn-RS" sz="2000" b="1" dirty="0"/>
              <a:t> "tišinu". U trenucima čekanja, najbolji način da ustrajete i ostanete postojani jest biti tih i meditirati o Božjoj </a:t>
            </a:r>
            <a:r>
              <a:rPr lang="sr-Latn-RS" sz="2000" b="1" dirty="0" err="1"/>
              <a:t>riječi</a:t>
            </a:r>
            <a:r>
              <a:rPr lang="sr-Latn-RS" sz="2000" b="1" dirty="0"/>
              <a:t>. Ovaj način razmišljanja pomaže nam da se pripremimo za test ustrajnosti koji moramo proći prije nego što vidimo da su naša očekivanja ispunjena. Dok čekamo, Sveto pismo nas </a:t>
            </a:r>
            <a:r>
              <a:rPr lang="sr-Latn-RS" sz="2000" b="1" dirty="0" err="1"/>
              <a:t>tješi</a:t>
            </a:r>
            <a:r>
              <a:rPr lang="sr-Latn-RS" sz="2000" b="1" dirty="0"/>
              <a:t> sljedećim </a:t>
            </a:r>
            <a:r>
              <a:rPr lang="sr-Latn-RS" sz="2000" b="1" dirty="0" err="1"/>
              <a:t>riječima</a:t>
            </a:r>
            <a:r>
              <a:rPr lang="sr-Latn-RS" sz="2000" b="1" dirty="0"/>
              <a:t>: "Jer viđenje je tek za određeno </a:t>
            </a:r>
            <a:r>
              <a:rPr lang="sr-Latn-RS" sz="2000" b="1" dirty="0" err="1"/>
              <a:t>vrijeme</a:t>
            </a:r>
            <a:r>
              <a:rPr lang="sr-Latn-RS" sz="2000" b="1" dirty="0"/>
              <a:t>, ali na kraju će progovoriti I neće slagati. Ako se I oteglo, čekaj na nj, jer sigurno će doći, neće zakasniti." (</a:t>
            </a:r>
            <a:r>
              <a:rPr lang="sr-Latn-RS" sz="2000" b="1" dirty="0" err="1"/>
              <a:t>Habakuk</a:t>
            </a:r>
            <a:r>
              <a:rPr lang="sr-Latn-RS" sz="2000" b="1" dirty="0"/>
              <a:t> 2,3).</a:t>
            </a:r>
            <a:endParaRPr lang="hr" sz="20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A93D696-91D2-F297-F245-023D21DD72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907" y="1129168"/>
            <a:ext cx="2135047" cy="5632312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6803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33487A7-D517-2FBB-01C9-75D29E2C1432}"/>
              </a:ext>
            </a:extLst>
          </p:cNvPr>
          <p:cNvSpPr txBox="1"/>
          <p:nvPr/>
        </p:nvSpPr>
        <p:spPr>
          <a:xfrm>
            <a:off x="206187" y="152400"/>
            <a:ext cx="1689886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" sz="4400" b="1" i="1" dirty="0" err="1">
                <a:solidFill>
                  <a:schemeClr val="accent3"/>
                </a:solidFill>
              </a:rPr>
              <a:t>Sabar</a:t>
            </a:r>
            <a:endParaRPr lang="es-ES" sz="4400" b="1" i="1" dirty="0">
              <a:solidFill>
                <a:schemeClr val="accent3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9B7502-A990-BD2B-2A05-9C4454C50A2D}"/>
              </a:ext>
            </a:extLst>
          </p:cNvPr>
          <p:cNvSpPr txBox="1"/>
          <p:nvPr/>
        </p:nvSpPr>
        <p:spPr>
          <a:xfrm>
            <a:off x="3370729" y="277011"/>
            <a:ext cx="5450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FF0000"/>
                </a:solidFill>
              </a:rPr>
              <a:t>očekivanje</a:t>
            </a:r>
            <a:r>
              <a:rPr lang="sr-Latn-RS" sz="2800" b="1" dirty="0"/>
              <a:t>, nadanje, ispitivanje</a:t>
            </a:r>
            <a:endParaRPr lang="hr" sz="28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DD82133-E80C-3043-23E6-754F53AE9D62}"/>
              </a:ext>
            </a:extLst>
          </p:cNvPr>
          <p:cNvSpPr txBox="1"/>
          <p:nvPr/>
        </p:nvSpPr>
        <p:spPr>
          <a:xfrm>
            <a:off x="145227" y="1067465"/>
            <a:ext cx="8282081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r-Latn-RS" sz="2000" b="1" dirty="0"/>
              <a:t>Glagol </a:t>
            </a:r>
            <a:r>
              <a:rPr lang="sr-Latn-RS" sz="2000" b="1" dirty="0" err="1"/>
              <a:t>sabar</a:t>
            </a:r>
            <a:r>
              <a:rPr lang="sr-Latn-RS" sz="2000" b="1" dirty="0"/>
              <a:t> koristi se mnogo manje za označavanje nade u Starom </a:t>
            </a:r>
            <a:r>
              <a:rPr lang="sr-Latn-RS" sz="2000" b="1" dirty="0" err="1"/>
              <a:t>zavjetu</a:t>
            </a:r>
            <a:r>
              <a:rPr lang="sr-Latn-RS" sz="2000" b="1" dirty="0"/>
              <a:t> od </a:t>
            </a:r>
            <a:r>
              <a:rPr lang="sr-Latn-RS" sz="2000" b="1" dirty="0" err="1"/>
              <a:t>riječi</a:t>
            </a:r>
            <a:r>
              <a:rPr lang="sr-Latn-RS" sz="2000" b="1" dirty="0"/>
              <a:t> o kojima smo do sada raspravljali. </a:t>
            </a:r>
            <a:r>
              <a:rPr lang="sr-Latn-RS" sz="2000" b="1" dirty="0" err="1"/>
              <a:t>Sabar</a:t>
            </a:r>
            <a:r>
              <a:rPr lang="sr-Latn-RS" sz="2000" b="1" dirty="0"/>
              <a:t> prenosi ideju "očekivanja, nade, ispitivanja". </a:t>
            </a:r>
            <a:r>
              <a:rPr lang="sr-Latn-RS" sz="2000" b="1" dirty="0" err="1"/>
              <a:t>Psalmist</a:t>
            </a:r>
            <a:r>
              <a:rPr lang="sr-Latn-RS" sz="2000" b="1" dirty="0"/>
              <a:t> </a:t>
            </a:r>
            <a:r>
              <a:rPr lang="sr-Latn-RS" sz="2000" b="1" dirty="0" err="1"/>
              <a:t>samouvjereno</a:t>
            </a:r>
            <a:r>
              <a:rPr lang="sr-Latn-RS" sz="2000" b="1" dirty="0"/>
              <a:t> kaže: "Blago onom kome je pomoćnik Bog Jakovljev, kome je ufanje u </a:t>
            </a:r>
            <a:r>
              <a:rPr lang="sr-Latn-RS" sz="2000" b="1" dirty="0" err="1"/>
              <a:t>Jahvi</a:t>
            </a:r>
            <a:r>
              <a:rPr lang="sr-Latn-RS" sz="2000" b="1" dirty="0"/>
              <a:t>, Bogu njegovu" (</a:t>
            </a:r>
            <a:r>
              <a:rPr lang="sr-Latn-RS" sz="2000" b="1" dirty="0" err="1"/>
              <a:t>Ps</a:t>
            </a:r>
            <a:r>
              <a:rPr lang="sr-Latn-RS" sz="2000" b="1" dirty="0"/>
              <a:t>. 146,5). Pouzdanje u Gospodina </a:t>
            </a:r>
            <a:r>
              <a:rPr lang="sr-Latn-RS" sz="2000" b="1" dirty="0" err="1"/>
              <a:t>donijet</a:t>
            </a:r>
            <a:r>
              <a:rPr lang="sr-Latn-RS" sz="2000" b="1" dirty="0"/>
              <a:t> će sreću </a:t>
            </a:r>
            <a:r>
              <a:rPr lang="sr-Latn-RS" sz="2000" b="1" dirty="0" err="1"/>
              <a:t>vjerniku</a:t>
            </a:r>
            <a:r>
              <a:rPr lang="sr-Latn-RS" sz="2000" b="1" dirty="0"/>
              <a:t>, čak i usred iskušenja. Proučavali smo razloge pouzdanja u Boga i štovanja Njega; Glavni razlog za to je nada.
Zanimljivo je da </a:t>
            </a:r>
            <a:r>
              <a:rPr lang="sr-Latn-RS" sz="2000" b="1" dirty="0" err="1"/>
              <a:t>psalmist</a:t>
            </a:r>
            <a:r>
              <a:rPr lang="sr-Latn-RS" sz="2000" b="1" dirty="0"/>
              <a:t> dva puta koristi glagol </a:t>
            </a:r>
            <a:r>
              <a:rPr lang="sr-Latn-RS" sz="2000" b="1" dirty="0" err="1"/>
              <a:t>sabar</a:t>
            </a:r>
            <a:r>
              <a:rPr lang="sr-Latn-RS" sz="2000" b="1" dirty="0"/>
              <a:t> kako bi izrazio čekanje i kao takav pokazuje što čeka. Psalmi 104,27 i 145,15 opisuju životinje koje čekaju da ih Stvoritelj nahrani: „I sva ova bića željno čekaju da ih nahraniš" i "Oči sviju u tebe su uprte.“ Ova nas slika </a:t>
            </a:r>
            <a:r>
              <a:rPr lang="sr-Latn-RS" sz="2000" b="1" dirty="0" err="1"/>
              <a:t>podsjeća</a:t>
            </a:r>
            <a:r>
              <a:rPr lang="sr-Latn-RS" sz="2000" b="1" dirty="0"/>
              <a:t> na Isusove </a:t>
            </a:r>
            <a:r>
              <a:rPr lang="sr-Latn-RS" sz="2000" b="1" dirty="0" err="1"/>
              <a:t>riječi</a:t>
            </a:r>
            <a:r>
              <a:rPr lang="sr-Latn-RS" sz="2000" b="1" dirty="0"/>
              <a:t>. "Pogledajte ptice nebeske!, niti </a:t>
            </a:r>
            <a:r>
              <a:rPr lang="sr-Latn-RS" sz="2000" b="1" dirty="0" err="1"/>
              <a:t>siju</a:t>
            </a:r>
            <a:r>
              <a:rPr lang="sr-Latn-RS" sz="2000" b="1" dirty="0"/>
              <a:t>, niti  žanju, niti sabiru u žitnice, I vaš ih Otac hrani. Zar vi nisi mnogo vredniji od njih?" (Matej 6,26). Kao što nas ova slika uči, trebamo čekati, sa strpljivim iščekivanjem ptica nebeskih, bez muke i očajanja, na blagoslove s neba koje nam je Otac obećao. Dok </a:t>
            </a:r>
            <a:r>
              <a:rPr lang="sr-Latn-RS" sz="2000" b="1" dirty="0" err="1"/>
              <a:t>njegujemo</a:t>
            </a:r>
            <a:r>
              <a:rPr lang="sr-Latn-RS" sz="2000" b="1" dirty="0"/>
              <a:t> strpljenje i poniznu </a:t>
            </a:r>
            <a:r>
              <a:rPr lang="sr-Latn-RS" sz="2000" b="1" dirty="0" err="1"/>
              <a:t>vjeru</a:t>
            </a:r>
            <a:r>
              <a:rPr lang="sr-Latn-RS" sz="2000" b="1" dirty="0"/>
              <a:t> </a:t>
            </a:r>
            <a:r>
              <a:rPr lang="sr-Latn-RS" sz="2000" b="1" dirty="0" err="1"/>
              <a:t>djeteta</a:t>
            </a:r>
            <a:r>
              <a:rPr lang="sr-Latn-RS" sz="2000" b="1" dirty="0"/>
              <a:t>, bit ćemo ojačani dok čekamo. Kao rezultat toga, naš molitveni život također će biti snažniji.</a:t>
            </a:r>
            <a:endParaRPr lang="hr" sz="2000" b="1" dirty="0"/>
          </a:p>
        </p:txBody>
      </p:sp>
      <p:pic>
        <p:nvPicPr>
          <p:cNvPr id="6" name="Imagen 5" descr="Un perro sentado en una banca de madera&#10;&#10;Descripción generada automáticamente">
            <a:extLst>
              <a:ext uri="{FF2B5EF4-FFF2-40B4-BE49-F238E27FC236}">
                <a16:creationId xmlns:a16="http://schemas.microsoft.com/office/drawing/2014/main" id="{B0C02347-5CB7-CAD2-E104-1FFBF948F2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2594" y="1285103"/>
            <a:ext cx="3708211" cy="5049795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2303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F95C2E-4165-5169-934A-4AAF6F3E2883}"/>
              </a:ext>
            </a:extLst>
          </p:cNvPr>
          <p:cNvSpPr txBox="1"/>
          <p:nvPr/>
        </p:nvSpPr>
        <p:spPr>
          <a:xfrm>
            <a:off x="206187" y="152400"/>
            <a:ext cx="1596463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" sz="4400" b="1" i="1" dirty="0" err="1">
                <a:solidFill>
                  <a:schemeClr val="tx2"/>
                </a:solidFill>
              </a:rPr>
              <a:t>Yahal</a:t>
            </a:r>
            <a:endParaRPr lang="es-ES" sz="4400" b="1" i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84DD28D-4B0E-3085-5118-7A6CC74CD657}"/>
              </a:ext>
            </a:extLst>
          </p:cNvPr>
          <p:cNvSpPr txBox="1"/>
          <p:nvPr/>
        </p:nvSpPr>
        <p:spPr>
          <a:xfrm>
            <a:off x="3370729" y="277011"/>
            <a:ext cx="7351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/>
              <a:t>Raditi, previjati se, drhtati</a:t>
            </a:r>
            <a:r>
              <a:rPr lang="hr" sz="2800" b="1" dirty="0"/>
              <a:t>, </a:t>
            </a:r>
            <a:r>
              <a:rPr lang="hr" sz="2800" b="1" dirty="0">
                <a:solidFill>
                  <a:srgbClr val="FF0000"/>
                </a:solidFill>
              </a:rPr>
              <a:t>rađati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C80F573-3A66-F800-5402-DCEABC849A07}"/>
              </a:ext>
            </a:extLst>
          </p:cNvPr>
          <p:cNvSpPr txBox="1"/>
          <p:nvPr/>
        </p:nvSpPr>
        <p:spPr>
          <a:xfrm>
            <a:off x="6415354" y="1457483"/>
            <a:ext cx="5489985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r-Latn-RS" sz="2000" b="1" dirty="0"/>
              <a:t>Psalam 37,7 može se doslovno prevesti: "Pouzdajte se u Gospodina i 'rodite ili urodite plodove' za njega."
Ono što ovaj tekst </a:t>
            </a:r>
            <a:r>
              <a:rPr lang="sr-Latn-RS" sz="2000" b="1" dirty="0" err="1"/>
              <a:t>nagovještava</a:t>
            </a:r>
            <a:r>
              <a:rPr lang="sr-Latn-RS" sz="2000" b="1" dirty="0"/>
              <a:t> jest da je strpljiva ustrajnost koju moramo </a:t>
            </a:r>
            <a:r>
              <a:rPr lang="sr-Latn-RS" sz="2000" b="1" dirty="0" err="1"/>
              <a:t>njegovati</a:t>
            </a:r>
            <a:r>
              <a:rPr lang="sr-Latn-RS" sz="2000" b="1" dirty="0"/>
              <a:t> dok čekamo, ispunjenje Božjih obećanja, poput muke buduće majke koja čeka da rodi dijete.
Ovo </a:t>
            </a:r>
            <a:r>
              <a:rPr lang="sr-Latn-RS" sz="2000" b="1" dirty="0" err="1"/>
              <a:t>vrijeme</a:t>
            </a:r>
            <a:r>
              <a:rPr lang="sr-Latn-RS" sz="2000" b="1" dirty="0"/>
              <a:t> patnje </a:t>
            </a:r>
            <a:r>
              <a:rPr lang="sr-Latn-RS" sz="2000" b="1" dirty="0" err="1"/>
              <a:t>podrazumijeva</a:t>
            </a:r>
            <a:r>
              <a:rPr lang="sr-Latn-RS" sz="2000" b="1" dirty="0"/>
              <a:t> teški porođaj, jake bolove i suze. Međutim, rezultat donošenja novorođenčeta na </a:t>
            </a:r>
            <a:r>
              <a:rPr lang="sr-Latn-RS" sz="2000" b="1" dirty="0" err="1"/>
              <a:t>svijet</a:t>
            </a:r>
            <a:r>
              <a:rPr lang="sr-Latn-RS" sz="2000" b="1" dirty="0"/>
              <a:t> kompenzira iščekivanje i patnju koja se doživljava.
Na isti način, čekanje Gospodina često </a:t>
            </a:r>
            <a:r>
              <a:rPr lang="sr-Latn-RS" sz="2000" b="1" dirty="0" err="1"/>
              <a:t>podrazumijeva</a:t>
            </a:r>
            <a:r>
              <a:rPr lang="sr-Latn-RS" sz="2000" b="1" dirty="0"/>
              <a:t> trenutnu muku i patnju, ali rezultat će biti bogati blagoslovi Gospodina.</a:t>
            </a:r>
            <a:endParaRPr lang="hr" sz="2000" b="1" dirty="0"/>
          </a:p>
        </p:txBody>
      </p:sp>
      <p:pic>
        <p:nvPicPr>
          <p:cNvPr id="6" name="Imagen 5" descr="Imagen que contiene interior, persona, oso de peluche, pequeño&#10;&#10;Descripción generada automáticamente">
            <a:extLst>
              <a:ext uri="{FF2B5EF4-FFF2-40B4-BE49-F238E27FC236}">
                <a16:creationId xmlns:a16="http://schemas.microsoft.com/office/drawing/2014/main" id="{B8099A52-6C47-BDF2-A68D-C90AC72351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6187" y="1122185"/>
            <a:ext cx="5889813" cy="5583415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365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ril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1408</Words>
  <Application>Microsoft Office PowerPoint</Application>
  <PresentationFormat>Panorámica</PresentationFormat>
  <Paragraphs>21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</dc:creator>
  <cp:lastModifiedBy>Sergio</cp:lastModifiedBy>
  <cp:revision>27</cp:revision>
  <dcterms:created xsi:type="dcterms:W3CDTF">2024-03-16T11:08:24Z</dcterms:created>
  <dcterms:modified xsi:type="dcterms:W3CDTF">2024-03-25T20:24:52Z</dcterms:modified>
</cp:coreProperties>
</file>