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4"/>
  </p:notesMasterIdLst>
  <p:sldIdLst>
    <p:sldId id="430" r:id="rId6"/>
    <p:sldId id="389" r:id="rId7"/>
    <p:sldId id="427" r:id="rId8"/>
    <p:sldId id="301" r:id="rId9"/>
    <p:sldId id="257" r:id="rId10"/>
    <p:sldId id="307" r:id="rId11"/>
    <p:sldId id="259" r:id="rId12"/>
    <p:sldId id="260" r:id="rId13"/>
    <p:sldId id="261" r:id="rId14"/>
    <p:sldId id="262" r:id="rId15"/>
    <p:sldId id="263" r:id="rId16"/>
    <p:sldId id="264" r:id="rId17"/>
    <p:sldId id="302" r:id="rId18"/>
    <p:sldId id="428" r:id="rId19"/>
    <p:sldId id="417" r:id="rId20"/>
    <p:sldId id="435" r:id="rId21"/>
    <p:sldId id="432" r:id="rId22"/>
    <p:sldId id="436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odoni MT Poster Compressed" panose="02070706080601050204" pitchFamily="18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Gill Sans MT Ext Condensed Bold" panose="020B0902020104020203" pitchFamily="34" charset="0"/>
      <p:regular r:id="rId39"/>
    </p:embeddedFont>
    <p:embeddedFont>
      <p:font typeface="Impact" panose="020B0806030902050204" pitchFamily="34" charset="0"/>
      <p:regular r:id="rId4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585D"/>
    <a:srgbClr val="824A94"/>
    <a:srgbClr val="583264"/>
    <a:srgbClr val="442751"/>
    <a:srgbClr val="8C240A"/>
    <a:srgbClr val="0E356A"/>
    <a:srgbClr val="FCF8D0"/>
    <a:srgbClr val="FCF7C4"/>
    <a:srgbClr val="FEFCEC"/>
    <a:srgbClr val="FBF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0" autoAdjust="0"/>
    <p:restoredTop sz="90073" autoAdjust="0"/>
  </p:normalViewPr>
  <p:slideViewPr>
    <p:cSldViewPr snapToGrid="0">
      <p:cViewPr varScale="1">
        <p:scale>
          <a:sx n="97" d="100"/>
          <a:sy n="9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88794-180A-4053-98D4-FD4C8FA4211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838CF-303F-4D9F-823B-FB1018D503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38CF-303F-4D9F-823B-FB1018D503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53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38CF-303F-4D9F-823B-FB1018D503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33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38CF-303F-4D9F-823B-FB1018D503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38CF-303F-4D9F-823B-FB1018D503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76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38CF-303F-4D9F-823B-FB1018D503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22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5A2BD-E9DB-5869-689E-5DA22277F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F8AFDA-3EEC-E1CC-7D63-C5685C1AB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F17DA5-0A9C-28C2-224D-D262BC76D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5663F5-F2CB-2815-44AB-3BD54F0C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9B31B-A442-A6A1-5876-012BFD19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6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74C7D-DDE9-2F2F-BF4E-80C26556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396727-471D-7D7A-3F65-749BF30B1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B74DF2-F0CB-A0E4-C68C-BA6DA561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D35A5D-2E97-8C84-EC80-A322833A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5DECB1-E756-1934-ABF9-D3278A10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4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193A0C-C75C-36A0-03E7-7A2DCA746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0C7814-8EBB-F44C-6F93-B6E5E3068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462735-80A5-327B-703E-2020ED9A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95347B-1F28-5A20-0FBA-54421B68F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AFE3E-D6FB-D4C3-8843-3AFAA495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7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6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7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55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17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9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2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51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6A449-5CBF-F0A5-40D2-FCBFF8B2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DF3A49-9C28-46F3-7EB2-77094D6A4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E1CFBC-ACE6-63FD-6F25-48480A6A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4F0FB8-4CB9-91B9-03A1-C5BF7321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16BE8F-34BE-2358-D153-97D37766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5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3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3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2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75006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34542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2321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21152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98339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26204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69016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7EE67-53CC-B7D3-DBCB-9BEB0963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3591BA-D889-07F5-2B50-3C55BBCE9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6F7DE-720B-C349-CF5D-3FE5C5F8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878A2E-6B60-EA9F-708C-31102AD1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6F464-0BDB-0C50-9427-8862822A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4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74260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35426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67037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06942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8983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93556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98881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46634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66308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7681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EB9F3-4E8F-3255-F53E-C50C2C80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855B6-D9BF-71A1-1C5D-56CFDCAD1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DDD265-C46F-EC7A-7A7B-0FC15E106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9EB085-B27C-E55F-D7A6-FE6CB7D1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6CEB3C-F0AA-B8B3-6B3B-B910AEBB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6B4C4F-B6FC-D8AE-2C1C-C40D31A4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6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8442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16972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77736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03518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17269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04596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66306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19800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78169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6961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06D80-810F-3806-3B14-907AE89C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8FA06D-A52D-9AEC-A415-06E1FA65B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052545-856F-4500-AFA7-EE7BBA405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0D89BE-52CA-DDB9-58F8-60420C6E4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76505B-F132-0ACA-683F-08158E597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629C94-7084-DE1A-2059-D3CF81E5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B5C784-ECB8-8683-9D41-BF759CD5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EABEF0-D178-633E-D51A-168E5D83F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1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11008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26225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67697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20328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22767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78694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16642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18502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85795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61357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4277B-D909-B193-35E4-D021872F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76901D-61B4-FCEB-393A-2178D28C9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DD01D2-CA58-FDD1-A943-BA6EAC58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3DD0A8-0C21-CDCC-E6E6-233E6BCE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9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4326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96704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C1E38F-11F4-74D7-8475-9904F518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75AAC8-90C8-0FE7-9148-CC837E0A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2E1538-D635-5F5B-3B4A-E79E3F38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8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FEC0B-D0ED-4F87-1BD8-1B45E15E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87A9A9-9AB8-9823-69B2-6B70DF41E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024555-AF41-14CA-FD42-4095827A0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4DE4AA-54ED-6CA0-63A2-4CEA7295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CCDF37-1829-1C86-9D26-E8ACA4C9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0F0A9B-6D91-2EDD-F998-CF08CC44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2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D0848-1592-3E6D-280C-82F4EDBF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62371B-67B5-7D92-8963-B4DD90E67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E1CBDA-9E8D-E17F-524F-24CF84CEF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BE9E8B-2B4F-CC76-276A-EFF1D66B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D65B75-F2BA-2F32-F1FF-59016F47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14FB4C-3AB8-07DA-71CA-150D30D7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9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D50AA0-31E2-34D5-D9FC-56EB027E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A59DE5-EFE8-BE17-B07F-79ADB965A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32931C-C39D-D3F3-6682-0C333BDC2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714C0B-CA40-4302-A50D-3E3CA6A9D9BC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30C099-9814-7401-842B-FD7323C49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ACA7FB-34CE-9414-C43F-E047F0C7F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C975E3-18A9-4113-8A0B-8F1AB0BEE2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01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3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6195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KNJIGA PSALAMA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en-U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veljače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7A736-CCA8-644C-A5A6-2E57FE8E4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9452"/>
            <a:ext cx="12300559" cy="53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7D89299-46C5-AAA2-DB37-E70A3D2A2644}"/>
              </a:ext>
            </a:extLst>
          </p:cNvPr>
          <p:cNvSpPr txBox="1"/>
          <p:nvPr/>
        </p:nvSpPr>
        <p:spPr>
          <a:xfrm>
            <a:off x="2047875" y="2767280"/>
            <a:ext cx="8105775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0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spc="300" dirty="0">
                <a:solidFill>
                  <a:schemeClr val="accent5">
                    <a:lumMod val="75000"/>
                  </a:schemeClr>
                </a:solidFill>
              </a:rPr>
              <a:t>SUĐENJE</a:t>
            </a:r>
            <a:endParaRPr lang="en" spc="3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E9EF62-6552-ED14-B6D4-ADDAB49E0D2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BOŽANSKI GNJEV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3EE01B-734A-7AC1-4DB8-9D16C8B7C56D}"/>
              </a:ext>
            </a:extLst>
          </p:cNvPr>
          <p:cNvSpPr txBox="1"/>
          <p:nvPr/>
        </p:nvSpPr>
        <p:spPr>
          <a:xfrm>
            <a:off x="515389" y="584775"/>
            <a:ext cx="11635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Izlij na njih ljutinu, žar tvoga gnjeva </a:t>
            </a:r>
            <a:r>
              <a:rPr lang="hr-HR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nek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ih zahvati.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(Psalm 69</a:t>
            </a:r>
            <a:r>
              <a:rPr lang="hr-HR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hr-HR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AEC78-421D-BAC4-7F53-693653843F3F}"/>
              </a:ext>
            </a:extLst>
          </p:cNvPr>
          <p:cNvSpPr txBox="1"/>
          <p:nvPr/>
        </p:nvSpPr>
        <p:spPr>
          <a:xfrm>
            <a:off x="5750049" y="1181100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Kako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uskladiti</a:t>
            </a:r>
            <a:r>
              <a:rPr lang="en-US" sz="2000" b="1" dirty="0"/>
              <a:t> </a:t>
            </a:r>
            <a:r>
              <a:rPr lang="en-US" sz="2000" b="1" dirty="0" err="1"/>
              <a:t>riječi</a:t>
            </a:r>
            <a:r>
              <a:rPr lang="en-US" sz="2000" b="1" dirty="0"/>
              <a:t> </a:t>
            </a:r>
            <a:r>
              <a:rPr lang="en-US" sz="2000" b="1" dirty="0" err="1"/>
              <a:t>Psalma</a:t>
            </a:r>
            <a:r>
              <a:rPr lang="en-US" sz="2000" b="1" dirty="0"/>
              <a:t> 137,9 –</a:t>
            </a:r>
            <a:r>
              <a:rPr lang="hr-HR" sz="2000" b="1" dirty="0"/>
              <a:t> ”Blažen” koji zgrabi I smrska o stijenu tvoju dojenčad”</a:t>
            </a:r>
            <a:r>
              <a:rPr lang="en-US" sz="2000" b="1" dirty="0"/>
              <a:t> – </a:t>
            </a:r>
            <a:r>
              <a:rPr lang="hr-HR" sz="2000" b="1" dirty="0"/>
              <a:t> </a:t>
            </a:r>
            <a:r>
              <a:rPr lang="en-US" sz="2000" b="1" dirty="0"/>
              <a:t>s </a:t>
            </a:r>
            <a:r>
              <a:rPr lang="en-US" sz="2000" b="1" dirty="0" err="1"/>
              <a:t>Isusovim</a:t>
            </a:r>
            <a:r>
              <a:rPr lang="en-US" sz="2000" b="1" dirty="0"/>
              <a:t> </a:t>
            </a:r>
            <a:r>
              <a:rPr lang="en-US" sz="2000" b="1" dirty="0" err="1"/>
              <a:t>zahtjevom</a:t>
            </a:r>
            <a:r>
              <a:rPr lang="en-US" sz="2000" b="1" dirty="0"/>
              <a:t> da </a:t>
            </a:r>
            <a:r>
              <a:rPr lang="en-US" sz="2000" b="1" dirty="0" err="1"/>
              <a:t>ljubimo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neprijatelje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15C7F5-9B58-E98A-0F3B-3A872DBCF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4" y="1088102"/>
            <a:ext cx="5476875" cy="3426090"/>
          </a:xfrm>
          <a:prstGeom prst="snip2DiagRect">
            <a:avLst>
              <a:gd name="adj1" fmla="val 10287"/>
              <a:gd name="adj2" fmla="val 1082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386D8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tabla, hombre, vistiendo, pequeño&#10;&#10;Descripción generada automáticamente">
            <a:extLst>
              <a:ext uri="{FF2B5EF4-FFF2-40B4-BE49-F238E27FC236}">
                <a16:creationId xmlns:a16="http://schemas.microsoft.com/office/drawing/2014/main" id="{5E5F2BE6-FB75-946B-A9A0-FA92C9956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4648187"/>
            <a:ext cx="2390774" cy="2020012"/>
          </a:xfrm>
          <a:prstGeom prst="snip2DiagRect">
            <a:avLst>
              <a:gd name="adj1" fmla="val 1697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7DE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4DC7F4BC-77F7-B526-A7CC-381BA35A45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99" y="4648200"/>
            <a:ext cx="2971799" cy="201999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4A4E3BB-55D8-9AD5-8B18-AF0BA1D87D7B}"/>
              </a:ext>
            </a:extLst>
          </p:cNvPr>
          <p:cNvSpPr txBox="1"/>
          <p:nvPr/>
        </p:nvSpPr>
        <p:spPr>
          <a:xfrm>
            <a:off x="5791199" y="5276412"/>
            <a:ext cx="623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Nadahnuće je ostavilo ove riječi</a:t>
            </a:r>
            <a:r>
              <a:rPr lang="en" sz="2000" b="1" dirty="0"/>
              <a:t> </a:t>
            </a:r>
            <a:r>
              <a:rPr lang="hr-HR" sz="2000" b="1" dirty="0"/>
              <a:t> tako da možemo jasno vidjeti da se</a:t>
            </a:r>
            <a:r>
              <a:rPr lang="en" sz="2000" b="1" dirty="0"/>
              <a:t> </a:t>
            </a:r>
            <a:r>
              <a:rPr lang="hr-HR" sz="2000" b="1" dirty="0"/>
              <a:t>dobro i zlo ne smiju olako shvatiti. Zlo ima svoje posljedice</a:t>
            </a:r>
            <a:r>
              <a:rPr lang="en" sz="2000" b="1" dirty="0"/>
              <a:t>, </a:t>
            </a:r>
            <a:r>
              <a:rPr lang="hr-HR" sz="2000" b="1" dirty="0"/>
              <a:t>a Božji gnjev </a:t>
            </a:r>
            <a:r>
              <a:rPr lang="en" sz="2000" b="1" dirty="0"/>
              <a:t> </a:t>
            </a:r>
            <a:r>
              <a:rPr lang="hr-HR" sz="2000" b="1" dirty="0"/>
              <a:t>se očituje kao jedino</a:t>
            </a:r>
            <a:r>
              <a:rPr lang="en" sz="2000" b="1" dirty="0"/>
              <a:t> </a:t>
            </a:r>
            <a:r>
              <a:rPr lang="hr-HR" sz="2000" b="1" dirty="0"/>
              <a:t>sredstvo za njegovo iskorjenjivanje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67C346-A172-B4C0-49BD-154F8BDCC850}"/>
              </a:ext>
            </a:extLst>
          </p:cNvPr>
          <p:cNvSpPr txBox="1"/>
          <p:nvPr/>
        </p:nvSpPr>
        <p:spPr>
          <a:xfrm>
            <a:off x="5750049" y="3862892"/>
            <a:ext cx="62800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Međutim</a:t>
            </a:r>
            <a:r>
              <a:rPr lang="en-US" sz="2000" b="1" dirty="0"/>
              <a:t>, psalmist se </a:t>
            </a:r>
            <a:r>
              <a:rPr lang="en-US" sz="2000" b="1" dirty="0" err="1"/>
              <a:t>nikada</a:t>
            </a:r>
            <a:r>
              <a:rPr lang="en-US" sz="2000" b="1" dirty="0"/>
              <a:t> ne </a:t>
            </a:r>
            <a:r>
              <a:rPr lang="en-US" sz="2000" b="1" dirty="0" err="1"/>
              <a:t>namjerava</a:t>
            </a:r>
            <a:r>
              <a:rPr lang="en-US" sz="2000" b="1" dirty="0"/>
              <a:t> </a:t>
            </a:r>
            <a:r>
              <a:rPr lang="hr-HR" sz="2000" b="1" dirty="0"/>
              <a:t>preuzeti</a:t>
            </a:r>
            <a:r>
              <a:rPr lang="en-US" sz="2000" b="1" dirty="0"/>
              <a:t> </a:t>
            </a:r>
            <a:r>
              <a:rPr lang="hr-HR" sz="2000" b="1" dirty="0"/>
              <a:t>osvetu na </a:t>
            </a:r>
            <a:r>
              <a:rPr lang="en-US" sz="2000" b="1" dirty="0" err="1"/>
              <a:t>seb</a:t>
            </a:r>
            <a:r>
              <a:rPr lang="hr-HR" sz="2000" b="1" dirty="0"/>
              <a:t>e</a:t>
            </a:r>
            <a:r>
              <a:rPr lang="en-US" sz="2000" b="1" dirty="0"/>
              <a:t>. </a:t>
            </a:r>
            <a:r>
              <a:rPr lang="en-US" sz="2000" b="1" dirty="0" err="1"/>
              <a:t>Prepustite</a:t>
            </a:r>
            <a:r>
              <a:rPr lang="en-US" sz="2000" b="1" dirty="0"/>
              <a:t> ta </a:t>
            </a:r>
            <a:r>
              <a:rPr lang="en-US" sz="2000" b="1" dirty="0" err="1"/>
              <a:t>djela</a:t>
            </a:r>
            <a:r>
              <a:rPr lang="en-US" sz="2000" b="1" dirty="0"/>
              <a:t> </a:t>
            </a:r>
            <a:r>
              <a:rPr lang="en-US" sz="2000" b="1" dirty="0" err="1"/>
              <a:t>Bogu</a:t>
            </a:r>
            <a:r>
              <a:rPr lang="en-US" sz="2000" b="1" dirty="0"/>
              <a:t>,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Bog </a:t>
            </a:r>
            <a:r>
              <a:rPr lang="en-US" sz="2000" b="1" dirty="0" err="1"/>
              <a:t>može</a:t>
            </a:r>
            <a:r>
              <a:rPr lang="en-US" sz="2000" b="1" dirty="0"/>
              <a:t> </a:t>
            </a:r>
            <a:r>
              <a:rPr lang="en-US" sz="2000" b="1" dirty="0" err="1"/>
              <a:t>činiti</a:t>
            </a:r>
            <a:r>
              <a:rPr lang="en-US" sz="2000" b="1" dirty="0"/>
              <a:t> </a:t>
            </a:r>
            <a:r>
              <a:rPr lang="en-US" sz="2000" b="1" dirty="0" err="1"/>
              <a:t>istinsku</a:t>
            </a:r>
            <a:r>
              <a:rPr lang="en-US" sz="2000" b="1" dirty="0"/>
              <a:t> </a:t>
            </a:r>
            <a:r>
              <a:rPr lang="en-US" sz="2000" b="1" dirty="0" err="1"/>
              <a:t>pravdu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dati</a:t>
            </a:r>
            <a:r>
              <a:rPr lang="en-US" sz="2000" b="1" dirty="0"/>
              <a:t> </a:t>
            </a:r>
            <a:r>
              <a:rPr lang="en-US" sz="2000" b="1" dirty="0" err="1"/>
              <a:t>ljudima</a:t>
            </a:r>
            <a:r>
              <a:rPr lang="en-US" sz="2000" b="1" dirty="0"/>
              <a:t> </a:t>
            </a:r>
            <a:r>
              <a:rPr lang="en-US" sz="2000" b="1" dirty="0" err="1"/>
              <a:t>zasluženu</a:t>
            </a:r>
            <a:r>
              <a:rPr lang="en-US" sz="2000" b="1" dirty="0"/>
              <a:t> </a:t>
            </a:r>
            <a:r>
              <a:rPr lang="en-US" sz="2000" b="1" dirty="0" err="1"/>
              <a:t>plaću</a:t>
            </a:r>
            <a:r>
              <a:rPr lang="en-US" sz="2000" b="1" dirty="0"/>
              <a:t> za </a:t>
            </a:r>
            <a:r>
              <a:rPr lang="hr-HR" sz="2000" b="1" dirty="0"/>
              <a:t>njihov</a:t>
            </a:r>
            <a:r>
              <a:rPr lang="en-US" sz="2000" b="1" dirty="0"/>
              <a:t>a </a:t>
            </a:r>
            <a:r>
              <a:rPr lang="en-US" sz="2000" b="1" dirty="0" err="1"/>
              <a:t>djela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145DC9-5855-6754-F7AE-78F451E982E0}"/>
              </a:ext>
            </a:extLst>
          </p:cNvPr>
          <p:cNvSpPr txBox="1"/>
          <p:nvPr/>
        </p:nvSpPr>
        <p:spPr>
          <a:xfrm>
            <a:off x="5750049" y="2449373"/>
            <a:ext cx="62800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Psalami</a:t>
            </a:r>
            <a:r>
              <a:rPr lang="en-US" sz="2000" b="1" dirty="0"/>
              <a:t> koji mole Boga da se </a:t>
            </a:r>
            <a:r>
              <a:rPr lang="en-US" sz="2000" b="1" dirty="0" err="1"/>
              <a:t>osveti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izlije</a:t>
            </a:r>
            <a:r>
              <a:rPr lang="en-US" sz="2000" b="1" dirty="0"/>
              <a:t> </a:t>
            </a:r>
            <a:r>
              <a:rPr lang="en-US" sz="2000" b="1" dirty="0" err="1"/>
              <a:t>svoj</a:t>
            </a:r>
            <a:r>
              <a:rPr lang="en-US" sz="2000" b="1" dirty="0"/>
              <a:t> </a:t>
            </a:r>
            <a:r>
              <a:rPr lang="en-US" sz="2000" b="1" dirty="0" err="1"/>
              <a:t>gnjev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ljude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oštri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uznemirujući</a:t>
            </a:r>
            <a:r>
              <a:rPr lang="en-US" sz="2000" b="1" dirty="0"/>
              <a:t>. </a:t>
            </a:r>
            <a:r>
              <a:rPr lang="en-US" sz="2000" b="1" dirty="0" err="1"/>
              <a:t>Pogotovo</a:t>
            </a:r>
            <a:r>
              <a:rPr lang="en-US" sz="2000" b="1" dirty="0"/>
              <a:t> </a:t>
            </a:r>
            <a:r>
              <a:rPr lang="en-US" sz="2000" b="1" dirty="0" err="1"/>
              <a:t>kad</a:t>
            </a:r>
            <a:r>
              <a:rPr lang="en-US" sz="2000" b="1" dirty="0"/>
              <a:t> </a:t>
            </a:r>
            <a:r>
              <a:rPr lang="en-US" sz="2000" b="1" dirty="0" err="1"/>
              <a:t>imamo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umu</a:t>
            </a:r>
            <a:r>
              <a:rPr lang="en-US" sz="2000" b="1" dirty="0"/>
              <a:t> </a:t>
            </a:r>
            <a:r>
              <a:rPr lang="en-US" sz="2000" b="1" dirty="0" err="1"/>
              <a:t>vlastiti</a:t>
            </a:r>
            <a:r>
              <a:rPr lang="en-US" sz="2000" b="1" dirty="0"/>
              <a:t> </a:t>
            </a:r>
            <a:r>
              <a:rPr lang="en-US" sz="2000" b="1" dirty="0" err="1"/>
              <a:t>bijes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vlastiti</a:t>
            </a:r>
            <a:r>
              <a:rPr lang="en-US" sz="2000" b="1" dirty="0"/>
              <a:t> </a:t>
            </a:r>
            <a:r>
              <a:rPr lang="en-US" sz="2000" b="1" dirty="0" err="1"/>
              <a:t>način</a:t>
            </a:r>
            <a:r>
              <a:rPr lang="en-US" sz="2000" b="1" dirty="0"/>
              <a:t> </a:t>
            </a:r>
            <a:r>
              <a:rPr lang="en-US" sz="2000" b="1" dirty="0" err="1"/>
              <a:t>osvete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8689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72D6F6-7600-B71B-E6FF-8E3257DE1C1F}"/>
              </a:ext>
            </a:extLst>
          </p:cNvPr>
          <p:cNvSpPr txBox="1"/>
          <p:nvPr/>
        </p:nvSpPr>
        <p:spPr>
          <a:xfrm>
            <a:off x="206189" y="-4106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rgbClr val="C00000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SVETIŠTE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rgbClr val="C00000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067534-71FE-5208-E5B6-FA05B1E5C3D7}"/>
              </a:ext>
            </a:extLst>
          </p:cNvPr>
          <p:cNvSpPr txBox="1"/>
          <p:nvPr/>
        </p:nvSpPr>
        <p:spPr>
          <a:xfrm>
            <a:off x="1084728" y="678080"/>
            <a:ext cx="10142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Sve dok ne uđoh u Svetište Božje: tada prozreh kakav im je kraj.</a:t>
            </a: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</a:t>
            </a:r>
            <a:r>
              <a:rPr lang="hr-HR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73</a:t>
            </a:r>
            <a:r>
              <a:rPr lang="hr-HR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hr-HR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VŽB</a:t>
            </a:r>
            <a:r>
              <a:rPr lang="en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74B038-1F6E-C27A-EA1F-69168514BEF7}"/>
              </a:ext>
            </a:extLst>
          </p:cNvPr>
          <p:cNvSpPr txBox="1"/>
          <p:nvPr/>
        </p:nvSpPr>
        <p:spPr>
          <a:xfrm>
            <a:off x="206189" y="1210235"/>
            <a:ext cx="8547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Celestijsko</a:t>
            </a:r>
            <a:r>
              <a:rPr lang="en-US" sz="2000" b="1" dirty="0"/>
              <a:t> </a:t>
            </a:r>
            <a:r>
              <a:rPr lang="en-US" sz="2000" b="1" dirty="0" err="1"/>
              <a:t>svetište</a:t>
            </a:r>
            <a:r>
              <a:rPr lang="en-US" sz="2000" b="1" dirty="0"/>
              <a:t> </a:t>
            </a:r>
            <a:r>
              <a:rPr lang="en-US" sz="2000" b="1" dirty="0" err="1"/>
              <a:t>usko</a:t>
            </a:r>
            <a:r>
              <a:rPr lang="en-US" sz="2000" b="1" dirty="0"/>
              <a:t> je </a:t>
            </a:r>
            <a:r>
              <a:rPr lang="en-US" sz="2000" b="1" dirty="0" err="1"/>
              <a:t>povezano</a:t>
            </a:r>
            <a:r>
              <a:rPr lang="en-US" sz="2000" b="1" dirty="0"/>
              <a:t> s </a:t>
            </a:r>
            <a:r>
              <a:rPr lang="en-US" sz="2000" b="1" dirty="0" err="1"/>
              <a:t>Presudom</a:t>
            </a:r>
            <a:r>
              <a:rPr lang="en-US" sz="2000" b="1" dirty="0"/>
              <a:t>. U </a:t>
            </a:r>
            <a:r>
              <a:rPr lang="en-US" sz="2000" b="1" dirty="0" err="1"/>
              <a:t>Svetinji</a:t>
            </a:r>
            <a:r>
              <a:rPr lang="en-US" sz="2000" b="1" dirty="0"/>
              <a:t> </a:t>
            </a:r>
            <a:r>
              <a:rPr lang="en-US" sz="2000" b="1" dirty="0" err="1"/>
              <a:t>nad</a:t>
            </a:r>
            <a:r>
              <a:rPr lang="en-US" sz="2000" b="1" dirty="0"/>
              <a:t> </a:t>
            </a:r>
            <a:r>
              <a:rPr lang="en-US" sz="2000" b="1" dirty="0" err="1"/>
              <a:t>svetinjama</a:t>
            </a:r>
            <a:r>
              <a:rPr lang="en-US" sz="2000" b="1" dirty="0"/>
              <a:t>, </a:t>
            </a:r>
            <a:r>
              <a:rPr lang="en-US" sz="2000" b="1" dirty="0" err="1"/>
              <a:t>gdje</a:t>
            </a:r>
            <a:r>
              <a:rPr lang="en-US" sz="2000" b="1" dirty="0"/>
              <a:t> </a:t>
            </a:r>
            <a:r>
              <a:rPr lang="en-US" sz="2000" b="1" dirty="0" err="1"/>
              <a:t>Gospodin</a:t>
            </a:r>
            <a:r>
              <a:rPr lang="en-US" sz="2000" b="1" dirty="0"/>
              <a:t> </a:t>
            </a:r>
            <a:r>
              <a:rPr lang="en-US" sz="2000" b="1" dirty="0" err="1"/>
              <a:t>vlada</a:t>
            </a:r>
            <a:r>
              <a:rPr lang="en-US" sz="2000" b="1" dirty="0"/>
              <a:t> "</a:t>
            </a:r>
            <a:r>
              <a:rPr lang="en-US" sz="2000" b="1" dirty="0" err="1"/>
              <a:t>sjedeći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hr-HR" sz="2000" b="1" dirty="0"/>
              <a:t>d</a:t>
            </a:r>
            <a:r>
              <a:rPr lang="en-US" sz="2000" b="1" dirty="0"/>
              <a:t> </a:t>
            </a:r>
            <a:r>
              <a:rPr lang="en-US" sz="2000" b="1" dirty="0" err="1"/>
              <a:t>kerubinima</a:t>
            </a:r>
            <a:r>
              <a:rPr lang="en-US" sz="2000" b="1" dirty="0"/>
              <a:t>" (Ps</a:t>
            </a:r>
            <a:r>
              <a:rPr lang="hr-HR" sz="2000" b="1" dirty="0"/>
              <a:t>.</a:t>
            </a:r>
            <a:r>
              <a:rPr lang="en-US" sz="2000" b="1" dirty="0"/>
              <a:t> 99,1), </a:t>
            </a:r>
            <a:r>
              <a:rPr lang="en-US" sz="2000" b="1" dirty="0" err="1"/>
              <a:t>djelo</a:t>
            </a:r>
            <a:r>
              <a:rPr lang="en-US" sz="2000" b="1" dirty="0"/>
              <a:t> </a:t>
            </a:r>
            <a:r>
              <a:rPr lang="en-US" sz="2000" b="1" dirty="0" err="1"/>
              <a:t>suda</a:t>
            </a:r>
            <a:r>
              <a:rPr lang="en-US" sz="2000" b="1" dirty="0"/>
              <a:t> je u</a:t>
            </a:r>
            <a:r>
              <a:rPr lang="hr-HR" sz="2000" b="1" dirty="0" err="1"/>
              <a:t>rađ</a:t>
            </a:r>
            <a:r>
              <a:rPr lang="en-US" sz="2000" b="1" dirty="0" err="1"/>
              <a:t>eno</a:t>
            </a:r>
            <a:r>
              <a:rPr lang="en-US" sz="2000" b="1" dirty="0"/>
              <a:t> (Dan 7,9-10).</a:t>
            </a:r>
            <a:endParaRPr lang="en" sz="2000" b="1" dirty="0"/>
          </a:p>
        </p:txBody>
      </p:sp>
      <p:pic>
        <p:nvPicPr>
          <p:cNvPr id="4" name="Imagen 3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F23A830F-9177-6642-F6A0-DC4BE72A8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930" y="1257860"/>
            <a:ext cx="3051880" cy="441007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99CC46-E9E7-471B-7070-D5138D38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89" y="2270137"/>
            <a:ext cx="4403911" cy="214627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9D75075-D8B9-2740-C542-87EF8F98221D}"/>
              </a:ext>
            </a:extLst>
          </p:cNvPr>
          <p:cNvSpPr txBox="1"/>
          <p:nvPr/>
        </p:nvSpPr>
        <p:spPr>
          <a:xfrm>
            <a:off x="4790556" y="2270137"/>
            <a:ext cx="40962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To je </a:t>
            </a:r>
            <a:r>
              <a:rPr lang="en-US" sz="2000" b="1" dirty="0" err="1"/>
              <a:t>mjesto</a:t>
            </a:r>
            <a:r>
              <a:rPr lang="en-US" sz="2000" b="1" dirty="0"/>
              <a:t> </a:t>
            </a:r>
            <a:r>
              <a:rPr lang="en-US" sz="2000" b="1" dirty="0" err="1"/>
              <a:t>gdje</a:t>
            </a:r>
            <a:r>
              <a:rPr lang="en-US" sz="2000" b="1" dirty="0"/>
              <a:t> se </a:t>
            </a:r>
            <a:r>
              <a:rPr lang="en-US" sz="2000" b="1" dirty="0" err="1"/>
              <a:t>odvija</a:t>
            </a:r>
            <a:r>
              <a:rPr lang="en-US" sz="2000" b="1" dirty="0"/>
              <a:t> </a:t>
            </a:r>
            <a:r>
              <a:rPr lang="en-US" sz="2000" b="1" dirty="0" err="1"/>
              <a:t>oproštenje</a:t>
            </a:r>
            <a:r>
              <a:rPr lang="en-US" sz="2000" b="1" dirty="0"/>
              <a:t> </a:t>
            </a:r>
            <a:r>
              <a:rPr lang="en-US" sz="2000" b="1" dirty="0" err="1"/>
              <a:t>grijeha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obnova</a:t>
            </a:r>
            <a:r>
              <a:rPr lang="en-US" sz="2000" b="1" dirty="0"/>
              <a:t> </a:t>
            </a:r>
            <a:r>
              <a:rPr lang="en-US" sz="2000" b="1" dirty="0" err="1"/>
              <a:t>pravde</a:t>
            </a:r>
            <a:r>
              <a:rPr lang="en-US" sz="2000" b="1" dirty="0"/>
              <a:t>. To </a:t>
            </a:r>
            <a:r>
              <a:rPr lang="en-US" sz="2000" b="1" dirty="0" err="1"/>
              <a:t>podrazumijeva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hr-HR" sz="2000" b="1" dirty="0"/>
              <a:t>spa</a:t>
            </a:r>
            <a:r>
              <a:rPr lang="en-US" sz="2000" b="1" dirty="0" err="1"/>
              <a:t>enje</a:t>
            </a:r>
            <a:r>
              <a:rPr lang="en-US" sz="2000" b="1" dirty="0"/>
              <a:t> </a:t>
            </a:r>
            <a:r>
              <a:rPr lang="en-US" sz="2000" b="1" dirty="0" err="1"/>
              <a:t>onih</a:t>
            </a:r>
            <a:r>
              <a:rPr lang="en-US" sz="2000" b="1" dirty="0"/>
              <a:t> koji se </a:t>
            </a:r>
            <a:r>
              <a:rPr lang="en-US" sz="2000" b="1" dirty="0" err="1"/>
              <a:t>drže</a:t>
            </a:r>
            <a:r>
              <a:rPr lang="en-US" sz="2000" b="1" dirty="0"/>
              <a:t> </a:t>
            </a:r>
            <a:r>
              <a:rPr lang="en-US" sz="2000" b="1" dirty="0" err="1"/>
              <a:t>Spasitelja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osudu</a:t>
            </a:r>
            <a:r>
              <a:rPr lang="en-US" sz="2000" b="1" dirty="0"/>
              <a:t> </a:t>
            </a:r>
            <a:r>
              <a:rPr lang="en-US" sz="2000" b="1" dirty="0" err="1"/>
              <a:t>onih</a:t>
            </a:r>
            <a:r>
              <a:rPr lang="en-US" sz="2000" b="1" dirty="0"/>
              <a:t> koji ga </a:t>
            </a:r>
            <a:r>
              <a:rPr lang="en-US" sz="2000" b="1" dirty="0" err="1"/>
              <a:t>odbacuju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1,5</a:t>
            </a:r>
            <a:r>
              <a:rPr lang="hr-HR" sz="2000" b="1" dirty="0"/>
              <a:t>.</a:t>
            </a:r>
            <a:r>
              <a:rPr lang="en-US" sz="2000" b="1" dirty="0"/>
              <a:t>6).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9381D9E-A00C-BDB6-B9C9-F58EB4C47A47}"/>
              </a:ext>
            </a:extLst>
          </p:cNvPr>
          <p:cNvSpPr txBox="1"/>
          <p:nvPr/>
        </p:nvSpPr>
        <p:spPr>
          <a:xfrm>
            <a:off x="3258071" y="4490561"/>
            <a:ext cx="5628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Kao </a:t>
            </a:r>
            <a:r>
              <a:rPr lang="en-US" sz="2000" b="1" dirty="0" err="1"/>
              <a:t>što</a:t>
            </a:r>
            <a:r>
              <a:rPr lang="en-US" sz="2000" b="1" dirty="0"/>
              <a:t> je </a:t>
            </a:r>
            <a:r>
              <a:rPr lang="en-US" sz="2000" b="1" dirty="0" err="1"/>
              <a:t>jasno</a:t>
            </a:r>
            <a:r>
              <a:rPr lang="en-US" sz="2000" b="1" dirty="0"/>
              <a:t> </a:t>
            </a:r>
            <a:r>
              <a:rPr lang="en-US" sz="2000" b="1" dirty="0" err="1"/>
              <a:t>simbolizirano</a:t>
            </a:r>
            <a:r>
              <a:rPr lang="en-US" sz="2000" b="1" dirty="0"/>
              <a:t> u </a:t>
            </a:r>
            <a:r>
              <a:rPr lang="en-US" sz="2000" b="1" dirty="0" err="1"/>
              <a:t>kovčegu</a:t>
            </a:r>
            <a:r>
              <a:rPr lang="en-US" sz="2000" b="1" dirty="0"/>
              <a:t> </a:t>
            </a:r>
            <a:r>
              <a:rPr lang="en-US" sz="2000" b="1" dirty="0" err="1"/>
              <a:t>svjedočanstva</a:t>
            </a:r>
            <a:r>
              <a:rPr lang="en-US" sz="2000" b="1" dirty="0"/>
              <a:t>, Sud se </a:t>
            </a:r>
            <a:r>
              <a:rPr lang="en-US" sz="2000" b="1" dirty="0" err="1"/>
              <a:t>temelji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ispunjenju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kršenju</a:t>
            </a:r>
            <a:r>
              <a:rPr lang="en-US" sz="2000" b="1" dirty="0"/>
              <a:t> </a:t>
            </a:r>
            <a:r>
              <a:rPr lang="en-US" sz="2000" b="1" dirty="0" err="1"/>
              <a:t>Božjeg</a:t>
            </a:r>
            <a:r>
              <a:rPr lang="en-US" sz="2000" b="1" dirty="0"/>
              <a:t> </a:t>
            </a:r>
            <a:r>
              <a:rPr lang="en-US" sz="2000" b="1" dirty="0" err="1"/>
              <a:t>zakona</a:t>
            </a:r>
            <a:r>
              <a:rPr lang="en-US" sz="2000" b="1" dirty="0"/>
              <a:t>, </a:t>
            </a:r>
            <a:r>
              <a:rPr lang="en-US" sz="2000" b="1" dirty="0" err="1"/>
              <a:t>Deset</a:t>
            </a:r>
            <a:r>
              <a:rPr lang="en-US" sz="2000" b="1" dirty="0"/>
              <a:t> </a:t>
            </a:r>
            <a:r>
              <a:rPr lang="en-US" sz="2000" b="1" dirty="0" err="1"/>
              <a:t>zapovijedi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20CADA1-1B70-C925-527F-6637D6F2D7CA}"/>
              </a:ext>
            </a:extLst>
          </p:cNvPr>
          <p:cNvSpPr txBox="1"/>
          <p:nvPr/>
        </p:nvSpPr>
        <p:spPr>
          <a:xfrm>
            <a:off x="3258071" y="5768206"/>
            <a:ext cx="89339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Sigurni</a:t>
            </a:r>
            <a:r>
              <a:rPr lang="en-US" sz="2000" b="1" dirty="0"/>
              <a:t> u </a:t>
            </a:r>
            <a:r>
              <a:rPr lang="en-US" sz="2000" b="1" dirty="0" err="1"/>
              <a:t>božansko</a:t>
            </a:r>
            <a:r>
              <a:rPr lang="en-US" sz="2000" b="1" dirty="0"/>
              <a:t> </a:t>
            </a:r>
            <a:r>
              <a:rPr lang="en-US" sz="2000" b="1" dirty="0" err="1"/>
              <a:t>oproštenje</a:t>
            </a:r>
            <a:r>
              <a:rPr lang="en-US" sz="2000" b="1" dirty="0"/>
              <a:t>, </a:t>
            </a:r>
            <a:r>
              <a:rPr lang="en-US" sz="2000" b="1" dirty="0" err="1"/>
              <a:t>Božje</a:t>
            </a:r>
            <a:r>
              <a:rPr lang="en-US" sz="2000" b="1" dirty="0"/>
              <a:t> </a:t>
            </a:r>
            <a:r>
              <a:rPr lang="en-US" sz="2000" b="1" dirty="0" err="1"/>
              <a:t>sluge</a:t>
            </a:r>
            <a:r>
              <a:rPr lang="en-US" sz="2000" b="1" dirty="0"/>
              <a:t> </a:t>
            </a:r>
            <a:r>
              <a:rPr lang="en-US" sz="2000" b="1" dirty="0" err="1"/>
              <a:t>čeznu</a:t>
            </a:r>
            <a:r>
              <a:rPr lang="en-US" sz="2000" b="1" dirty="0"/>
              <a:t> za </a:t>
            </a:r>
            <a:r>
              <a:rPr lang="hr-HR" sz="2000" b="1" dirty="0"/>
              <a:t>dan</a:t>
            </a:r>
            <a:r>
              <a:rPr lang="en-US" sz="2000" b="1" dirty="0"/>
              <a:t>om Suda </a:t>
            </a:r>
            <a:r>
              <a:rPr lang="en-US" sz="2000" b="1" dirty="0" err="1"/>
              <a:t>i</a:t>
            </a:r>
            <a:r>
              <a:rPr lang="en-US" sz="2000" b="1" dirty="0"/>
              <a:t> vape za </a:t>
            </a:r>
            <a:r>
              <a:rPr lang="en-US" sz="2000" b="1" dirty="0" err="1"/>
              <a:t>njegovim</a:t>
            </a:r>
            <a:r>
              <a:rPr lang="en-US" sz="2000" b="1" dirty="0"/>
              <a:t> </a:t>
            </a:r>
            <a:r>
              <a:rPr lang="en-US" sz="2000" b="1" dirty="0" err="1"/>
              <a:t>dolaskom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se </a:t>
            </a:r>
            <a:r>
              <a:rPr lang="en-US" sz="2000" b="1" dirty="0" err="1"/>
              <a:t>pravda</a:t>
            </a:r>
            <a:r>
              <a:rPr lang="en-US" sz="2000" b="1" dirty="0"/>
              <a:t> </a:t>
            </a:r>
            <a:r>
              <a:rPr lang="en-US" sz="2000" b="1" dirty="0" err="1"/>
              <a:t>konačno</a:t>
            </a:r>
            <a:r>
              <a:rPr lang="en-US" sz="2000" b="1" dirty="0"/>
              <a:t> </a:t>
            </a:r>
            <a:r>
              <a:rPr lang="en-US" sz="2000" b="1" dirty="0" err="1"/>
              <a:t>ispunila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7,6-8; 9,19; 67,4; 99,4; 135,14).</a:t>
            </a:r>
            <a:endParaRPr lang="en" sz="2000" b="1" dirty="0"/>
          </a:p>
        </p:txBody>
      </p:sp>
      <p:pic>
        <p:nvPicPr>
          <p:cNvPr id="15" name="Imagen 14" descr="Imagen que contiene interior, tabla, pequeño, cuarto&#10;&#10;Descripción generada automáticamente">
            <a:extLst>
              <a:ext uri="{FF2B5EF4-FFF2-40B4-BE49-F238E27FC236}">
                <a16:creationId xmlns:a16="http://schemas.microsoft.com/office/drawing/2014/main" id="{51E67664-DC4E-127B-1451-376212BE78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89" y="4564309"/>
            <a:ext cx="3004777" cy="2146276"/>
          </a:xfrm>
          <a:prstGeom prst="rect">
            <a:avLst/>
          </a:prstGeom>
          <a:ln w="38100" cap="sq">
            <a:solidFill>
              <a:srgbClr val="E7915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1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EA1681-1E77-83AD-1C04-5F493CC91976}"/>
              </a:ext>
            </a:extLst>
          </p:cNvPr>
          <p:cNvSpPr txBox="1"/>
          <p:nvPr/>
        </p:nvSpPr>
        <p:spPr>
          <a:xfrm>
            <a:off x="3124200" y="1656989"/>
            <a:ext cx="8839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Kako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luk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duge </a:t>
            </a:r>
            <a:r>
              <a:rPr lang="en-US" sz="2800" b="1" dirty="0">
                <a:latin typeface="Constantia" panose="02030602050306030303" pitchFamily="18" charset="0"/>
              </a:rPr>
              <a:t>u </a:t>
            </a:r>
            <a:r>
              <a:rPr lang="en-US" sz="2800" b="1" dirty="0" err="1">
                <a:latin typeface="Constantia" panose="02030602050306030303" pitchFamily="18" charset="0"/>
              </a:rPr>
              <a:t>oblaku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nastaje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spajanjem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sunčeve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svjetlosti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kiše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tako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koja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okružuje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prijestolje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predstavlja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kombiniranu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moć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milosrđa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pravde</a:t>
            </a:r>
            <a:r>
              <a:rPr lang="en-US" sz="2800" b="1" dirty="0">
                <a:latin typeface="Constantia" panose="02030602050306030303" pitchFamily="18" charset="0"/>
              </a:rPr>
              <a:t>. Ne </a:t>
            </a:r>
            <a:r>
              <a:rPr lang="en-US" sz="2800" b="1" dirty="0" err="1">
                <a:latin typeface="Constantia" panose="02030602050306030303" pitchFamily="18" charset="0"/>
              </a:rPr>
              <a:t>treba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održavati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pravdu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jer</a:t>
            </a:r>
            <a:r>
              <a:rPr lang="en-US" sz="2800" b="1" dirty="0">
                <a:latin typeface="Constantia" panose="02030602050306030303" pitchFamily="18" charset="0"/>
              </a:rPr>
              <a:t> to bi </a:t>
            </a:r>
            <a:r>
              <a:rPr lang="en-US" sz="2800" b="1" dirty="0" err="1">
                <a:latin typeface="Constantia" panose="02030602050306030303" pitchFamily="18" charset="0"/>
              </a:rPr>
              <a:t>zasjenilo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slavu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duge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obećanja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iznad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prijestolja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hr-HR" sz="2800" b="1" dirty="0">
                <a:latin typeface="Constantia" panose="02030602050306030303" pitchFamily="18" charset="0"/>
              </a:rPr>
              <a:t>l</a:t>
            </a:r>
            <a:r>
              <a:rPr lang="en-US" sz="2800" b="1" dirty="0" err="1">
                <a:latin typeface="Constantia" panose="02030602050306030303" pitchFamily="18" charset="0"/>
              </a:rPr>
              <a:t>judi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bi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mogli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vidjeti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samo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kaznu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zakona</a:t>
            </a:r>
            <a:r>
              <a:rPr lang="en-US" sz="2800" b="1" dirty="0">
                <a:latin typeface="Constantia" panose="02030602050306030303" pitchFamily="18" charset="0"/>
              </a:rPr>
              <a:t>. Da </a:t>
            </a:r>
            <a:r>
              <a:rPr lang="en-US" sz="2800" b="1" dirty="0" err="1">
                <a:latin typeface="Constantia" panose="02030602050306030303" pitchFamily="18" charset="0"/>
              </a:rPr>
              <a:t>nema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pravde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kazne</a:t>
            </a:r>
            <a:r>
              <a:rPr lang="en-US" sz="2800" b="1" dirty="0">
                <a:latin typeface="Constantia" panose="02030602050306030303" pitchFamily="18" charset="0"/>
              </a:rPr>
              <a:t>, ne bi </a:t>
            </a:r>
            <a:r>
              <a:rPr lang="en-US" sz="2800" b="1" dirty="0" err="1">
                <a:latin typeface="Constantia" panose="02030602050306030303" pitchFamily="18" charset="0"/>
              </a:rPr>
              <a:t>bilo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stabilnosti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Božje</a:t>
            </a:r>
            <a:r>
              <a:rPr lang="en-US" sz="2800" b="1" dirty="0">
                <a:latin typeface="Constantia" panose="02030602050306030303" pitchFamily="18" charset="0"/>
              </a:rPr>
              <a:t> vlasti. </a:t>
            </a:r>
            <a:r>
              <a:rPr lang="en-US" sz="2800" b="1" dirty="0" err="1">
                <a:latin typeface="Constantia" panose="02030602050306030303" pitchFamily="18" charset="0"/>
              </a:rPr>
              <a:t>Miješanje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osude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milosrđa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čini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spasenje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potpunim</a:t>
            </a:r>
            <a:r>
              <a:rPr lang="en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BC2816-4317-5B28-E069-0C43D5CFF784}"/>
              </a:ext>
            </a:extLst>
          </p:cNvPr>
          <p:cNvSpPr txBox="1"/>
          <p:nvPr/>
        </p:nvSpPr>
        <p:spPr>
          <a:xfrm>
            <a:off x="7277879" y="6347634"/>
            <a:ext cx="479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/>
              <a:t>E</a:t>
            </a:r>
            <a:r>
              <a:rPr lang="hr-HR" sz="1400" b="1" dirty="0" err="1"/>
              <a:t>llen</a:t>
            </a:r>
            <a:r>
              <a:rPr lang="hr-HR" sz="1400" b="1" dirty="0"/>
              <a:t> G. White, </a:t>
            </a:r>
            <a:r>
              <a:rPr lang="en" sz="1400" i="1" dirty="0"/>
              <a:t>Maran</a:t>
            </a:r>
            <a:r>
              <a:rPr lang="hr-HR" sz="1400" i="1" dirty="0"/>
              <a:t>ata</a:t>
            </a:r>
            <a:r>
              <a:rPr lang="en" sz="1400" i="1" dirty="0"/>
              <a:t>: </a:t>
            </a:r>
            <a:r>
              <a:rPr lang="hr-HR" sz="1400" i="1" dirty="0"/>
              <a:t>Gospodin dolazi</a:t>
            </a:r>
            <a:r>
              <a:rPr lang="en" sz="1400" b="1" dirty="0"/>
              <a:t>, </a:t>
            </a:r>
            <a:r>
              <a:rPr lang="hr-HR" sz="1400" b="1" dirty="0"/>
              <a:t>14. studenoga</a:t>
            </a:r>
            <a:r>
              <a:rPr lang="en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04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443407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443408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3648" y="3844931"/>
            <a:ext cx="12221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Bog je Zaklon i Utoči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te onima koji su u nevolji; ali On je i Ratnik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koji se bori za potlačene. On je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također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i njihov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Vođa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. Prema tomu, mi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se trebamo aktivno suočavati s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dru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tvenim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problemima na koje danas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nailazimo u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svijetu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. Mi sigurno ne možemo rije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iti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sve ove probleme, ali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možemo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vr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iti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pozitivan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utjecaj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na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na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u zajednicu i 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ivote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ranjivih 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potlačenih oko sebe: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siroma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nih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, odbačenih i progonjenih. Možemo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vr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iti</a:t>
            </a:r>
            <a:endParaRPr kumimoji="0" lang="sr-Latn-R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charset="0"/>
            </a:endParaRP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značajan posao za one manjinske skupine koje je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dru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tvo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izopčilo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, kao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to je Isus 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inio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za carinike,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gre</a:t>
            </a:r>
            <a:r>
              <a:rPr lang="sr-Latn-RS" sz="22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nike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(Matej 9,10), bludnice (Luka 7,37-39) i odbačene (Matej 15,21-28) u svoje </a:t>
            </a:r>
            <a:r>
              <a:rPr kumimoji="0" 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vrijeme</a:t>
            </a:r>
            <a:r>
              <a:rPr kumimoji="0" lang="sr-Latn-R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77795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”Ja ću ustati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kulturoloških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ostati vjeran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čitavom Pismu a to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znači držati i zapovijedi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imati svjedočanstvo Isusa Krista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 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8916749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”Ja ću ustati”, možemo  koristiti idući tjedan?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409945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,3-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76,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-9.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12; 144,5-7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Kako je tu Bog oslikan i što nam te slike govore o Bogu koji izbavlja svoj narod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,47.48. </a:t>
            </a:r>
            <a:r>
              <a:rPr lang="hr-HR" sz="1600" b="1" noProof="0" dirty="0">
                <a:solidFill>
                  <a:srgbClr val="FFFFFF"/>
                </a:solidFill>
                <a:latin typeface="Arial"/>
                <a:cs typeface="Arial" charset="0"/>
              </a:rPr>
              <a:t>Koliko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se David u borbi oslanja na svoje borilačke vještine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9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,18; 12,5; 40,17; 113,7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; 146,6; 41,1-3.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Koja se tu pouka nalazi za nas, čak i danas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Šta se dešava kada vođe izvrću pravdu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,6-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8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Tko je iznad Božjeg Zakona?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58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,6-8; 69,22-28; 83,9-17;  94,1.2; 137,7-9.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Ko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ja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osjećanja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izražavaju ovi </a:t>
            </a:r>
            <a:r>
              <a:rPr kumimoji="0" lang="sr-Latn-RS" sz="1467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psalmi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Tko je sudija koji sudi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,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96,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6-10; 99,1-4; 132,7-9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Gdje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se odigrava Božji sud I kako je to povezano s nama? Kako nam Svetište pomaže da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razumijemo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na koji će se način Bog obračunati sa zlom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Rim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8,34</a:t>
            </a:r>
            <a:r>
              <a:rPr kumimoji="0" lang="sr-Latn-R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Na koji način taj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rerdak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pokazuje zašto je ono što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Krist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čini u nebeskom Svetištu dobra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vijest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za Njegov narod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450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18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Ulaskom u novo tromjesečje 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ma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zada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proučavanje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Knji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psalama. Psalmi su izvor blago-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slova, nade i buđenja, oni su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vodić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 preispitivanje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sebe i razmišljanje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 Božjoj ljubavi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budi u na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želju za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novim predanjem Bogu. Gdje naći plemenitije riječi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da se izrazi radost nego u psalmima proslavljanja i naše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zahvalnosti.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Psalmi su napisani u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teološkom i književnom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kon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-tekstu, oni su Božje otkrivenje svima.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400" y="3962407"/>
            <a:ext cx="1689982" cy="2391597"/>
            <a:chOff x="2592" y="2256"/>
            <a:chExt cx="1047" cy="6330649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6" y="52451"/>
              <a:ext cx="943" cy="628045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Što se događa kada dobro ure-</a:t>
              </a:r>
              <a:r>
                <a:rPr kumimoji="0" lang="hr-HR" sz="13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đeni</a:t>
              </a: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svijet vjere biva izazvan I ugrožen od zla? 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Nameću se pita-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Vlada li Bog još uvijek? Kako kao vjernici može-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pjevati Jahvi u tuđoj zemlji?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8"/>
            <a:ext cx="2209800" cy="2777719"/>
            <a:chOff x="1248" y="2437"/>
            <a:chExt cx="1392" cy="1631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35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Psalmi svjedoče 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duho-vnom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putovanju koje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izno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-si zajedničko iskustvo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bro-jne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Božje djece.
2. Poruka svake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pouke u ovom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tromjesečju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da proučavanje psalama treba njihov jedinstveni svijet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pr-ibližiti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današnjem čitatelju: sve što je Bog učinio, što još uvijek čini I što će uči- niti za svijet preko Krista.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vjerovati Bogu i Njegovoj Riječi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vječni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vješto izmišljenim priča- ma. Njen je temelj, u koji čvrsto vjerujem,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pouz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dano Božje obećanje o savršenom svijetu bez boli i smrti. Molimo se da nas Psalmi. ta omiljena knjiga svih vjernih, osnaže na našem životnom putu, i da se preko njih svakodnevno sastajemo s Bogom srce k srcu, sve do dana kada ćemo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gledom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nebo,  ugledati Isusa Krista licem k li-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kako dolazi da nas povede ”kući” u naš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vje-čni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dom! 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387984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PSALAM 1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2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6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648793" cy="2598139"/>
          </a:xfrm>
        </p:spPr>
        <p:txBody>
          <a:bodyPr/>
          <a:lstStyle/>
          <a:p>
            <a:pPr marL="0" indent="0">
              <a:buNone/>
            </a:pPr>
            <a:r>
              <a:rPr lang="en-US" sz="4000" baseline="30000" dirty="0"/>
              <a:t>“</a:t>
            </a:r>
            <a:r>
              <a:rPr lang="hr-HR" sz="4000" baseline="30000" dirty="0"/>
              <a:t>Z</a:t>
            </a:r>
            <a:r>
              <a:rPr lang="en-US" sz="4000" baseline="30000" dirty="0"/>
              <a:t>bog</a:t>
            </a:r>
            <a:r>
              <a:rPr lang="hr-HR" sz="4000" baseline="30000" dirty="0"/>
              <a:t> nevolje tlačenih i jauka ubogih sada ću ustati - govori Jahve - spasenje donijet onome tko ga želi.</a:t>
            </a:r>
            <a:r>
              <a:rPr lang="sr-Latn-RS" sz="4000" baseline="30000" dirty="0"/>
              <a:t>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70B91-6FBF-FA29-6547-07DC029E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673" y="333286"/>
            <a:ext cx="4493082" cy="5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Psalmi biblijske molitve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590" y="4181089"/>
            <a:ext cx="11841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U 4. pouci zaključili smo da je Bog naš</a:t>
            </a:r>
            <a:r>
              <a:rPr lang="el-GR" sz="2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Zaklon, Utočište, Kula I Snaga. Ove metafore označavaju biblijsku istinu da Bog uvijek stoji na strani svoje vjerne djece pružajući im zaštitu i brinući se o njima. Ovog ćemo tjedna proučavati sličnu temu: o našem Bogu kao moćnom Ratniku koji se bori za svoju djecu. </a:t>
            </a:r>
            <a:r>
              <a:rPr lang="hr-HR" sz="2000" b="1" dirty="0" err="1">
                <a:solidFill>
                  <a:srgbClr val="FFFFFF"/>
                </a:solidFill>
                <a:cs typeface="Arial" charset="0"/>
              </a:rPr>
              <a:t>Također</a:t>
            </a: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 ćemo razmotriti ovu misao u kontekstu društvenog tlačenja, </a:t>
            </a:r>
            <a:r>
              <a:rPr lang="hr-HR" sz="2000" b="1" dirty="0" err="1">
                <a:solidFill>
                  <a:srgbClr val="FFFFFF"/>
                </a:solidFill>
                <a:cs typeface="Arial" charset="0"/>
              </a:rPr>
              <a:t>uobi</a:t>
            </a: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- </a:t>
            </a:r>
            <a:r>
              <a:rPr lang="hr-HR" sz="2000" b="1" dirty="0" err="1">
                <a:solidFill>
                  <a:srgbClr val="FFFFFF"/>
                </a:solidFill>
                <a:cs typeface="Arial" charset="0"/>
              </a:rPr>
              <a:t>čajenog</a:t>
            </a: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 u biblijskim vremenima kao što je, nažalost, i danas. Društveno tlačenje, primarna tema u proročkim knjigama Starog zavjeta, odjekuje kroz Psalme. Iako zlostavljanje ljudi od str strane političkih </a:t>
            </a:r>
            <a:r>
              <a:rPr lang="hr-HR" sz="2000" b="1" dirty="0" err="1">
                <a:solidFill>
                  <a:srgbClr val="FFFFFF"/>
                </a:solidFill>
                <a:cs typeface="Arial" charset="0"/>
              </a:rPr>
              <a:t>vođa</a:t>
            </a:r>
            <a:r>
              <a:rPr lang="hr-HR" sz="2000" b="1" dirty="0">
                <a:solidFill>
                  <a:srgbClr val="FFFFFF"/>
                </a:solidFill>
                <a:cs typeface="Arial" charset="0"/>
              </a:rPr>
              <a:t> stvara zabrinutost, nismo bez izvora nade: Bog je sigurna zaštita poniznih.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35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edificio, hombre, frente, joven&#10;&#10;Descripción generada automáticamente">
            <a:extLst>
              <a:ext uri="{FF2B5EF4-FFF2-40B4-BE49-F238E27FC236}">
                <a16:creationId xmlns:a16="http://schemas.microsoft.com/office/drawing/2014/main" id="{AB9F0B21-FDCC-2CE1-2D9C-C4DB636A91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9AB3E1C-A701-7E61-249D-4BE96098BF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95947" y="386499"/>
            <a:ext cx="3115570" cy="0"/>
          </a:xfrm>
          <a:prstGeom prst="line">
            <a:avLst/>
          </a:prstGeom>
          <a:ln w="76200">
            <a:solidFill>
              <a:srgbClr val="41938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88D4598-1435-3019-164E-155D6BCBE65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95947" y="6468361"/>
            <a:ext cx="3115570" cy="0"/>
          </a:xfrm>
          <a:prstGeom prst="line">
            <a:avLst/>
          </a:prstGeom>
          <a:ln w="76200">
            <a:solidFill>
              <a:srgbClr val="41938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E4644BC6-DAC1-9BD1-56B8-7CA3C1DA4F8A}"/>
              </a:ext>
            </a:extLst>
          </p:cNvPr>
          <p:cNvSpPr txBox="1"/>
          <p:nvPr/>
        </p:nvSpPr>
        <p:spPr>
          <a:xfrm>
            <a:off x="7543800" y="863599"/>
            <a:ext cx="4569736" cy="449353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Zbog nasilja </a:t>
            </a:r>
            <a:r>
              <a:rPr kumimoji="0" lang="hr-HR" sz="3600" b="1" i="0" u="none" strike="noStrike" kern="1200" cap="none" spc="0" normalizeH="0" baseline="0" noProof="0" dirty="0" err="1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</a:t>
            </a:r>
            <a:r>
              <a:rPr kumimoji="0" lang="hr-HR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slabima </a:t>
            </a:r>
            <a:r>
              <a:rPr lang="hr-HR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i</a:t>
            </a:r>
            <a:r>
              <a:rPr kumimoji="0" lang="hr-HR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jauka poniženih, ja ću se pokrenuti,’ kaže Bog. </a:t>
            </a:r>
            <a:r>
              <a:rPr lang="hr-HR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‘Pružit ću im zaštitu za kojom čeznu</a:t>
            </a:r>
            <a:r>
              <a:rPr kumimoji="0" lang="en" sz="36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.'”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(Psalm 12</a:t>
            </a:r>
            <a:r>
              <a:rPr kumimoji="0" lang="hr-HR" sz="24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24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r>
              <a:rPr kumimoji="0" lang="hr-HR" sz="24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</a:t>
            </a:r>
            <a:r>
              <a:rPr kumimoji="0" lang="en" sz="2400" b="1" i="0" u="none" strike="noStrike" kern="1200" cap="none" spc="0" normalizeH="0" baseline="0" noProof="0" dirty="0">
                <a:ln w="0"/>
                <a:solidFill>
                  <a:srgbClr val="41938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600" b="1" i="0" u="none" strike="noStrike" kern="1200" cap="none" spc="0" normalizeH="0" baseline="0" noProof="0" dirty="0">
              <a:ln w="0"/>
              <a:solidFill>
                <a:srgbClr val="41938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5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2A17356-2065-EA82-2A65-3CC961C67405}"/>
              </a:ext>
            </a:extLst>
          </p:cNvPr>
          <p:cNvSpPr txBox="1"/>
          <p:nvPr/>
        </p:nvSpPr>
        <p:spPr>
          <a:xfrm>
            <a:off x="6902824" y="3637493"/>
            <a:ext cx="5289176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>
              <a:tabLst>
                <a:tab pos="538163" algn="l"/>
              </a:tabLst>
            </a:pPr>
            <a:r>
              <a:rPr lang="hr-HR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Ratnik</a:t>
            </a:r>
            <a:r>
              <a:rPr lang="en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(Psal</a:t>
            </a:r>
            <a:r>
              <a:rPr lang="hr-HR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" sz="2600" b="1" dirty="0">
                <a:solidFill>
                  <a:srgbClr val="FE4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18).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hr-HR" sz="2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</a:t>
            </a:r>
            <a:r>
              <a:rPr lang="en" sz="2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tabLst>
                <a:tab pos="538163" algn="l"/>
              </a:tabLst>
            </a:pPr>
            <a:r>
              <a:rPr lang="hr-HR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Božja pravda</a:t>
            </a:r>
            <a:r>
              <a:rPr lang="en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(Psal</a:t>
            </a:r>
            <a:r>
              <a:rPr lang="hr-HR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" sz="2400" b="1" dirty="0">
                <a:solidFill>
                  <a:srgbClr val="F6BCE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41).</a:t>
            </a:r>
          </a:p>
          <a:p>
            <a:pPr>
              <a:tabLst>
                <a:tab pos="538163" algn="l"/>
              </a:tabLst>
            </a:pPr>
            <a:r>
              <a:rPr lang="hr-HR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Ljudska pravda</a:t>
            </a:r>
            <a:r>
              <a:rPr lang="en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(Psal</a:t>
            </a:r>
            <a:r>
              <a:rPr lang="hr-HR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" sz="2400" b="1" dirty="0">
                <a:solidFill>
                  <a:srgbClr val="FEE0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82).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hr-HR" sz="2600" b="1" dirty="0">
                <a:solidFill>
                  <a:srgbClr val="C7B4D6"/>
                </a:solidFill>
                <a:effectLst>
                  <a:outerShdw blurRad="38100" dist="38100" dir="2700000" algn="tl">
                    <a:srgbClr val="000000">
                      <a:alpha val="93000"/>
                    </a:srgbClr>
                  </a:outerShdw>
                </a:effectLst>
              </a:rPr>
              <a:t>Suđenje</a:t>
            </a:r>
            <a:r>
              <a:rPr lang="en" sz="2600" b="1" dirty="0">
                <a:solidFill>
                  <a:srgbClr val="C7B4D6"/>
                </a:solidFill>
                <a:effectLst>
                  <a:outerShdw blurRad="38100" dist="38100" dir="2700000" algn="tl">
                    <a:srgbClr val="000000">
                      <a:alpha val="93000"/>
                    </a:srgbClr>
                  </a:outerShdw>
                </a:effectLst>
              </a:rPr>
              <a:t>:</a:t>
            </a:r>
          </a:p>
          <a:p>
            <a:pPr>
              <a:tabLst>
                <a:tab pos="538163" algn="l"/>
              </a:tabLst>
            </a:pPr>
            <a:r>
              <a:rPr lang="hr-HR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Božji gnjev</a:t>
            </a:r>
            <a:r>
              <a:rPr lang="en" sz="2400" b="1" dirty="0">
                <a:solidFill>
                  <a:srgbClr val="A3FB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tabLst>
                <a:tab pos="538163" algn="l"/>
              </a:tabLst>
            </a:pPr>
            <a:r>
              <a:rPr lang="hr-HR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Svetište</a:t>
            </a:r>
            <a:r>
              <a:rPr lang="en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(Psal</a:t>
            </a:r>
            <a:r>
              <a:rPr lang="hr-HR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" sz="2400" b="1" dirty="0">
                <a:solidFill>
                  <a:srgbClr val="FAC5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99).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3A4E5F-A9AA-53A1-3E8D-39D37DB4DFBB}"/>
              </a:ext>
            </a:extLst>
          </p:cNvPr>
          <p:cNvSpPr txBox="1"/>
          <p:nvPr/>
        </p:nvSpPr>
        <p:spPr>
          <a:xfrm>
            <a:off x="170999" y="177776"/>
            <a:ext cx="6481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Kada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teškoće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nepravde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okružuju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psalmista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on vi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e: "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Ustani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Jahve" (Ps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3,7; 7,6; 9,19; 10,12; 17,13; 35,2; 44,26; 74,22; 82,8; 132,8).</a:t>
            </a:r>
            <a:endParaRPr lang="en" sz="24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761D635-5F33-CDCE-CD3F-B4CE878CD1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177776"/>
            <a:ext cx="2724601" cy="340658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>
                <a:lumMod val="25000"/>
                <a:lumOff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hombre, viendo, vistiendo, parado&#10;&#10;Descripción generada automáticamente">
            <a:extLst>
              <a:ext uri="{FF2B5EF4-FFF2-40B4-BE49-F238E27FC236}">
                <a16:creationId xmlns:a16="http://schemas.microsoft.com/office/drawing/2014/main" id="{10CE79C1-0EA8-0015-783E-4B6C4B1C0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96409" y="177775"/>
            <a:ext cx="2052502" cy="340658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Dibujo de una persona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E4A9918C-9367-6A04-70E8-F94337CEBA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728" y="3289080"/>
            <a:ext cx="2008478" cy="3251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34392BF-A5E4-47E7-8ABE-5F8AE6757529}"/>
              </a:ext>
            </a:extLst>
          </p:cNvPr>
          <p:cNvSpPr txBox="1"/>
          <p:nvPr/>
        </p:nvSpPr>
        <p:spPr>
          <a:xfrm>
            <a:off x="170999" y="3342440"/>
            <a:ext cx="36405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također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određe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ustane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svog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mjesta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Svetištu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izvršio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gnjev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svoje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»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čudno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djelo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(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28,21) –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smiluje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svom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narodu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102, 13).</a:t>
            </a:r>
            <a:endParaRPr lang="en" sz="24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 descr="Forma&#10;&#10;Descripción generada automáticamente">
            <a:extLst>
              <a:ext uri="{FF2B5EF4-FFF2-40B4-BE49-F238E27FC236}">
                <a16:creationId xmlns:a16="http://schemas.microsoft.com/office/drawing/2014/main" id="{799786BA-D832-F398-0908-F29199BE1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929" y="6283877"/>
            <a:ext cx="432214" cy="387953"/>
          </a:xfrm>
          <a:prstGeom prst="rect">
            <a:avLst/>
          </a:prstGeom>
        </p:spPr>
      </p:pic>
      <p:pic>
        <p:nvPicPr>
          <p:cNvPr id="18" name="Imagen 17" descr="Forma&#10;&#10;Descripción generada automáticamente">
            <a:extLst>
              <a:ext uri="{FF2B5EF4-FFF2-40B4-BE49-F238E27FC236}">
                <a16:creationId xmlns:a16="http://schemas.microsoft.com/office/drawing/2014/main" id="{A8A3E326-04A0-4934-4D24-9E573DDDEE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410" y="4620157"/>
            <a:ext cx="432214" cy="387953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B2F0C152-6FB4-D565-9F58-31FEBB8E35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196" y="5855510"/>
            <a:ext cx="432214" cy="387953"/>
          </a:xfrm>
          <a:prstGeom prst="rect">
            <a:avLst/>
          </a:prstGeom>
        </p:spPr>
      </p:pic>
      <p:pic>
        <p:nvPicPr>
          <p:cNvPr id="20" name="Imagen 19" descr="Forma&#10;&#10;Descripción generada automáticamente">
            <a:extLst>
              <a:ext uri="{FF2B5EF4-FFF2-40B4-BE49-F238E27FC236}">
                <a16:creationId xmlns:a16="http://schemas.microsoft.com/office/drawing/2014/main" id="{23F355BD-F338-823F-3D8D-1269C8F7EC82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410" y="4993384"/>
            <a:ext cx="432000" cy="388800"/>
          </a:xfrm>
          <a:prstGeom prst="rect">
            <a:avLst/>
          </a:prstGeom>
        </p:spPr>
      </p:pic>
      <p:pic>
        <p:nvPicPr>
          <p:cNvPr id="23" name="Imagen 2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815DEF5-1DB4-5E4F-B7EC-88DAFE2DB3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3780368"/>
            <a:ext cx="654424" cy="405718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D4D30EE-786B-45B1-160C-80EAF65AAB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4334470"/>
            <a:ext cx="654424" cy="405718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5A2D555-4986-A17A-B7C7-1A70FB3239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26" y="5580593"/>
            <a:ext cx="654424" cy="405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045ECC-E928-1CBF-9783-141B78B22954}"/>
              </a:ext>
            </a:extLst>
          </p:cNvPr>
          <p:cNvSpPr txBox="1"/>
          <p:nvPr/>
        </p:nvSpPr>
        <p:spPr>
          <a:xfrm>
            <a:off x="170998" y="1747436"/>
            <a:ext cx="6577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vapajem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Gospodin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uzdiže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poput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ratnika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obranio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bespomoćne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 12, 5); 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sudi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spasi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”uboge na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(Ps</a:t>
            </a:r>
            <a:r>
              <a:rPr lang="hr-HR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b="1" dirty="0">
                <a:solidFill>
                  <a:schemeClr val="bg1"/>
                </a:solidFill>
                <a:effectLst>
                  <a:glow rad="127000">
                    <a:srgbClr val="004A4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76, 9).</a:t>
            </a:r>
            <a:endParaRPr lang="en" sz="2400" b="1" dirty="0">
              <a:solidFill>
                <a:schemeClr val="bg1"/>
              </a:solidFill>
              <a:effectLst>
                <a:glow rad="127000">
                  <a:srgbClr val="004A4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1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5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307654-471F-A608-08EA-D36A4C9D7534}"/>
              </a:ext>
            </a:extLst>
          </p:cNvPr>
          <p:cNvSpPr txBox="1"/>
          <p:nvPr/>
        </p:nvSpPr>
        <p:spPr>
          <a:xfrm>
            <a:off x="0" y="-95250"/>
            <a:ext cx="833128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  <a:contourClr>
                <a:schemeClr val="bg1"/>
              </a:contourClr>
            </a:sp3d>
          </a:bodyPr>
          <a:lstStyle/>
          <a:p>
            <a:pPr algn="ctr"/>
            <a:r>
              <a:rPr lang="en-US" sz="4400" b="1" spc="3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RATNIK</a:t>
            </a:r>
            <a:endParaRPr lang="en" sz="4400" b="1" spc="300" dirty="0">
              <a:ln w="9525">
                <a:noFill/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567207-ED4F-A8FA-A471-049453D56FBE}"/>
              </a:ext>
            </a:extLst>
          </p:cNvPr>
          <p:cNvSpPr txBox="1"/>
          <p:nvPr/>
        </p:nvSpPr>
        <p:spPr>
          <a:xfrm>
            <a:off x="535915" y="498226"/>
            <a:ext cx="7413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Spasio me od moćnih neprijatelja, od svih koji su me mrzili i bili jači od mene.</a:t>
            </a:r>
            <a:r>
              <a:rPr lang="en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(Psal</a:t>
            </a:r>
            <a:r>
              <a:rPr lang="hr-HR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 18</a:t>
            </a:r>
            <a:r>
              <a:rPr lang="hr-HR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hr-HR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SHP</a:t>
            </a:r>
            <a:r>
              <a:rPr lang="en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2EC0F1-0316-6456-7245-EE71BD6EBFB5}"/>
              </a:ext>
            </a:extLst>
          </p:cNvPr>
          <p:cNvSpPr txBox="1"/>
          <p:nvPr/>
        </p:nvSpPr>
        <p:spPr>
          <a:xfrm>
            <a:off x="247651" y="1110101"/>
            <a:ext cx="842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Ima li Bog </a:t>
            </a:r>
            <a:r>
              <a:rPr lang="en-US" sz="2000" b="1" dirty="0" err="1"/>
              <a:t>moć</a:t>
            </a:r>
            <a:r>
              <a:rPr lang="en-US" sz="2000" b="1" dirty="0"/>
              <a:t> da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brani</a:t>
            </a:r>
            <a:r>
              <a:rPr lang="en-US" sz="2000" b="1" dirty="0"/>
              <a:t>? </a:t>
            </a:r>
            <a:r>
              <a:rPr lang="en-US" sz="2000" b="1" dirty="0" err="1"/>
              <a:t>Naravno</a:t>
            </a:r>
            <a:r>
              <a:rPr lang="hr-HR" sz="2000" b="1" dirty="0"/>
              <a:t> da ima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18,2).</a:t>
            </a:r>
            <a:endParaRPr lang="en" sz="2000" b="1" dirty="0"/>
          </a:p>
        </p:txBody>
      </p:sp>
      <p:pic>
        <p:nvPicPr>
          <p:cNvPr id="2" name="Imagen 1" descr="Un dibujo de una persona con un caballo&#10;&#10;Descripción generada automáticamente con confianza media">
            <a:extLst>
              <a:ext uri="{FF2B5EF4-FFF2-40B4-BE49-F238E27FC236}">
                <a16:creationId xmlns:a16="http://schemas.microsoft.com/office/drawing/2014/main" id="{C2A925AE-0DD7-B848-1A8F-A2EC7A08AC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525" y="142875"/>
            <a:ext cx="3255035" cy="657548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20807C-0941-6443-2D69-7595FB15D428}"/>
              </a:ext>
            </a:extLst>
          </p:cNvPr>
          <p:cNvSpPr txBox="1"/>
          <p:nvPr/>
        </p:nvSpPr>
        <p:spPr>
          <a:xfrm>
            <a:off x="4314825" y="2959141"/>
            <a:ext cx="4464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Iako</a:t>
            </a:r>
            <a:r>
              <a:rPr lang="en-US" sz="2000" b="1" dirty="0"/>
              <a:t> je bio </a:t>
            </a:r>
            <a:r>
              <a:rPr lang="en-US" sz="2000" b="1" dirty="0" err="1"/>
              <a:t>ratnik</a:t>
            </a:r>
            <a:r>
              <a:rPr lang="en-US" sz="2000" b="1" dirty="0"/>
              <a:t> </a:t>
            </a:r>
            <a:r>
              <a:rPr lang="en-US" sz="2000" b="1" dirty="0" err="1"/>
              <a:t>naviknut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borbu</a:t>
            </a:r>
            <a:r>
              <a:rPr lang="en-US" sz="2000" b="1" dirty="0"/>
              <a:t>, David </a:t>
            </a:r>
            <a:r>
              <a:rPr lang="en-US" sz="2000" b="1" dirty="0" err="1"/>
              <a:t>nikada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vjerovao</a:t>
            </a:r>
            <a:r>
              <a:rPr lang="en-US" sz="2000" b="1" dirty="0"/>
              <a:t> </a:t>
            </a:r>
            <a:r>
              <a:rPr lang="en-US" sz="2000" b="1" dirty="0" err="1"/>
              <a:t>vlastitoj</a:t>
            </a:r>
            <a:r>
              <a:rPr lang="en-US" sz="2000" b="1" dirty="0"/>
              <a:t> </a:t>
            </a:r>
            <a:r>
              <a:rPr lang="en-US" sz="2000" b="1" dirty="0" err="1"/>
              <a:t>snazi</a:t>
            </a:r>
            <a:r>
              <a:rPr lang="en-US" sz="2000" b="1" dirty="0"/>
              <a:t>, </a:t>
            </a:r>
            <a:r>
              <a:rPr lang="en-US" sz="2000" b="1" dirty="0" err="1"/>
              <a:t>inteligenciji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vještini</a:t>
            </a:r>
            <a:r>
              <a:rPr lang="en-US" sz="2000" b="1" dirty="0"/>
              <a:t> </a:t>
            </a:r>
            <a:r>
              <a:rPr lang="en-US" sz="2000" b="1" dirty="0" err="1"/>
              <a:t>rukovanja</a:t>
            </a:r>
            <a:r>
              <a:rPr lang="en-US" sz="2000" b="1" dirty="0"/>
              <a:t> </a:t>
            </a:r>
            <a:r>
              <a:rPr lang="en-US" sz="2000" b="1" dirty="0" err="1"/>
              <a:t>oružjem</a:t>
            </a:r>
            <a:r>
              <a:rPr lang="en-US" sz="2000" b="1" dirty="0"/>
              <a:t>. </a:t>
            </a:r>
            <a:r>
              <a:rPr lang="en-US" sz="2000" b="1" dirty="0" err="1"/>
              <a:t>Sve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pobjede</a:t>
            </a:r>
            <a:r>
              <a:rPr lang="en-US" sz="2000" b="1" dirty="0"/>
              <a:t> </a:t>
            </a:r>
            <a:r>
              <a:rPr lang="en-US" sz="2000" b="1" dirty="0" err="1"/>
              <a:t>dugovao</a:t>
            </a:r>
            <a:r>
              <a:rPr lang="en-US" sz="2000" b="1" dirty="0"/>
              <a:t> je </a:t>
            </a:r>
            <a:r>
              <a:rPr lang="en-US" sz="2000" b="1" dirty="0" err="1"/>
              <a:t>Bogu</a:t>
            </a:r>
            <a:r>
              <a:rPr lang="en-US" sz="2000" b="1" dirty="0"/>
              <a:t>, koji se </a:t>
            </a:r>
            <a:r>
              <a:rPr lang="en-US" sz="2000" b="1" dirty="0" err="1"/>
              <a:t>uvijek</a:t>
            </a:r>
            <a:r>
              <a:rPr lang="en-US" sz="2000" b="1" dirty="0"/>
              <a:t> </a:t>
            </a:r>
            <a:r>
              <a:rPr lang="en-US" sz="2000" b="1" dirty="0" err="1"/>
              <a:t>borio</a:t>
            </a:r>
            <a:r>
              <a:rPr lang="en-US" sz="2000" b="1" dirty="0"/>
              <a:t> za </a:t>
            </a:r>
            <a:r>
              <a:rPr lang="en-US" sz="2000" b="1" dirty="0" err="1"/>
              <a:t>njega</a:t>
            </a:r>
            <a:r>
              <a:rPr lang="hr-HR" sz="2000" b="1" dirty="0"/>
              <a:t> </a:t>
            </a:r>
            <a:r>
              <a:rPr lang="en-US" sz="2000" b="1" dirty="0"/>
              <a:t>(Ps</a:t>
            </a:r>
            <a:r>
              <a:rPr lang="hr-HR" sz="2000" b="1" dirty="0"/>
              <a:t>.</a:t>
            </a:r>
            <a:r>
              <a:rPr lang="en-US" sz="2000" b="1" dirty="0"/>
              <a:t> 18,47</a:t>
            </a:r>
            <a:r>
              <a:rPr lang="hr-HR" sz="2000" b="1" dirty="0"/>
              <a:t>.</a:t>
            </a:r>
            <a:r>
              <a:rPr lang="en-US" sz="2000" b="1" dirty="0"/>
              <a:t>48).</a:t>
            </a:r>
            <a:endParaRPr lang="en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7313FE9-DFD4-4ADF-5785-D613B067B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04" y="3145087"/>
            <a:ext cx="2559136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332A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3A70865-4C8C-60AE-FDBD-D138CDF1C7EC}"/>
              </a:ext>
            </a:extLst>
          </p:cNvPr>
          <p:cNvSpPr txBox="1"/>
          <p:nvPr/>
        </p:nvSpPr>
        <p:spPr>
          <a:xfrm>
            <a:off x="2827668" y="5164683"/>
            <a:ext cx="59448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Sama </a:t>
            </a:r>
            <a:r>
              <a:rPr lang="en-US" sz="2000" b="1" dirty="0" err="1"/>
              <a:t>odlučnost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veličina</a:t>
            </a:r>
            <a:r>
              <a:rPr lang="en-US" sz="2000" b="1" dirty="0"/>
              <a:t> </a:t>
            </a:r>
            <a:r>
              <a:rPr lang="en-US" sz="2000" b="1" dirty="0" err="1"/>
              <a:t>Božjeg</a:t>
            </a:r>
            <a:r>
              <a:rPr lang="en-US" sz="2000" b="1" dirty="0"/>
              <a:t> </a:t>
            </a:r>
            <a:r>
              <a:rPr lang="en-US" sz="2000" b="1" dirty="0" err="1"/>
              <a:t>djelovanja</a:t>
            </a:r>
            <a:r>
              <a:rPr lang="en-US" sz="2000" b="1" dirty="0"/>
              <a:t> </a:t>
            </a:r>
            <a:r>
              <a:rPr lang="en-US" sz="2000" b="1" dirty="0" err="1"/>
              <a:t>trebali</a:t>
            </a:r>
            <a:r>
              <a:rPr lang="en-US" sz="2000" b="1" dirty="0"/>
              <a:t> bi </a:t>
            </a:r>
            <a:r>
              <a:rPr lang="en-US" sz="2000" b="1" dirty="0" err="1"/>
              <a:t>raspršiti</a:t>
            </a:r>
            <a:r>
              <a:rPr lang="en-US" sz="2000" b="1" dirty="0"/>
              <a:t> </a:t>
            </a:r>
            <a:r>
              <a:rPr lang="en-US" sz="2000" b="1" dirty="0" err="1"/>
              <a:t>svaku</a:t>
            </a:r>
            <a:r>
              <a:rPr lang="en-US" sz="2000" b="1" dirty="0"/>
              <a:t> </a:t>
            </a:r>
            <a:r>
              <a:rPr lang="en-US" sz="2000" b="1" dirty="0" err="1"/>
              <a:t>sumnju</a:t>
            </a:r>
            <a:r>
              <a:rPr lang="en-US" sz="2000" b="1" dirty="0"/>
              <a:t> u </a:t>
            </a:r>
            <a:r>
              <a:rPr lang="en-US" sz="2000" b="1" dirty="0" err="1"/>
              <a:t>Božju</a:t>
            </a:r>
            <a:r>
              <a:rPr lang="en-US" sz="2000" b="1" dirty="0"/>
              <a:t> </a:t>
            </a:r>
            <a:r>
              <a:rPr lang="en-US" sz="2000" b="1" dirty="0" err="1"/>
              <a:t>veliku</a:t>
            </a:r>
            <a:r>
              <a:rPr lang="en-US" sz="2000" b="1" dirty="0"/>
              <a:t> </a:t>
            </a:r>
            <a:r>
              <a:rPr lang="en-US" sz="2000" b="1" dirty="0" err="1"/>
              <a:t>brigu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suosjećanje</a:t>
            </a:r>
            <a:r>
              <a:rPr lang="en-US" sz="2000" b="1" dirty="0"/>
              <a:t> </a:t>
            </a:r>
            <a:r>
              <a:rPr lang="en-US" sz="2000" b="1" dirty="0" err="1"/>
              <a:t>prema</a:t>
            </a:r>
            <a:r>
              <a:rPr lang="en-US" sz="2000" b="1" dirty="0"/>
              <a:t> </a:t>
            </a:r>
            <a:r>
              <a:rPr lang="en-US" sz="2000" b="1" dirty="0" err="1"/>
              <a:t>oboljelima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u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sposobnost</a:t>
            </a:r>
            <a:r>
              <a:rPr lang="en-US" sz="2000" b="1" dirty="0"/>
              <a:t> da </a:t>
            </a:r>
            <a:r>
              <a:rPr lang="en-US" sz="2000" b="1" dirty="0" err="1"/>
              <a:t>pobijedi</a:t>
            </a:r>
            <a:r>
              <a:rPr lang="en-US" sz="2000" b="1" dirty="0"/>
              <a:t> </a:t>
            </a:r>
            <a:r>
              <a:rPr lang="en-US" sz="2000" b="1" dirty="0" err="1"/>
              <a:t>zlo</a:t>
            </a:r>
            <a:r>
              <a:rPr lang="en-US" sz="2000" b="1" dirty="0"/>
              <a:t>.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en-US" sz="2000" b="1" dirty="0" err="1"/>
              <a:t>trebamo</a:t>
            </a:r>
            <a:r>
              <a:rPr lang="en-US" sz="2000" b="1" dirty="0"/>
              <a:t> </a:t>
            </a:r>
            <a:r>
              <a:rPr lang="hr-HR" sz="2000" b="1" dirty="0"/>
              <a:t>strpljivo </a:t>
            </a:r>
            <a:r>
              <a:rPr lang="en-US" sz="2000" b="1" dirty="0" err="1"/>
              <a:t>pričekati</a:t>
            </a:r>
            <a:r>
              <a:rPr lang="en-US" sz="2000" b="1" dirty="0"/>
              <a:t> da </a:t>
            </a:r>
            <a:r>
              <a:rPr lang="hr-HR" sz="2000" b="1" dirty="0"/>
              <a:t>O</a:t>
            </a:r>
            <a:r>
              <a:rPr lang="en-US" sz="2000" b="1" dirty="0"/>
              <a:t>n to </a:t>
            </a:r>
            <a:r>
              <a:rPr lang="en-US" sz="2000" b="1" dirty="0" err="1"/>
              <a:t>učini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2" name="Imagen 11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760787CE-1C94-D4BA-01E2-59BA3DA22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938" y="3145086"/>
            <a:ext cx="1454737" cy="20159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EE82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6510570-8E4D-E7E8-7691-795658A74E7D}"/>
              </a:ext>
            </a:extLst>
          </p:cNvPr>
          <p:cNvSpPr txBox="1"/>
          <p:nvPr/>
        </p:nvSpPr>
        <p:spPr>
          <a:xfrm>
            <a:off x="247651" y="1510211"/>
            <a:ext cx="8420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vidjeti</a:t>
            </a:r>
            <a:r>
              <a:rPr lang="en-US" sz="2000" b="1" dirty="0"/>
              <a:t> Boga </a:t>
            </a:r>
            <a:r>
              <a:rPr lang="en-US" sz="2000" b="1" dirty="0" err="1"/>
              <a:t>kako</a:t>
            </a:r>
            <a:r>
              <a:rPr lang="en-US" sz="2000" b="1" dirty="0"/>
              <a:t> se </a:t>
            </a:r>
            <a:r>
              <a:rPr lang="en-US" sz="2000" b="1" dirty="0" err="1"/>
              <a:t>manifestira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ratnik</a:t>
            </a:r>
            <a:r>
              <a:rPr lang="en-US" sz="2000" b="1" dirty="0"/>
              <a:t> koji </a:t>
            </a:r>
            <a:r>
              <a:rPr lang="en-US" sz="2000" b="1" dirty="0" err="1"/>
              <a:t>jaše</a:t>
            </a:r>
            <a:r>
              <a:rPr lang="en-US" sz="2000" b="1" dirty="0"/>
              <a:t> </a:t>
            </a:r>
            <a:r>
              <a:rPr lang="en-US" sz="2000" b="1" dirty="0" err="1"/>
              <a:t>konja</a:t>
            </a:r>
            <a:r>
              <a:rPr lang="en-US" sz="2000" b="1" dirty="0"/>
              <a:t>; </a:t>
            </a:r>
            <a:r>
              <a:rPr lang="en-US" sz="2000" b="1" dirty="0" err="1"/>
              <a:t>uzrokujući</a:t>
            </a:r>
            <a:r>
              <a:rPr lang="en-US" sz="2000" b="1" dirty="0"/>
              <a:t> da </a:t>
            </a:r>
            <a:r>
              <a:rPr lang="en-US" sz="2000" b="1" dirty="0" err="1"/>
              <a:t>zemlja</a:t>
            </a:r>
            <a:r>
              <a:rPr lang="en-US" sz="2000" b="1" dirty="0"/>
              <a:t> </a:t>
            </a:r>
            <a:r>
              <a:rPr lang="en-US" sz="2000" b="1" dirty="0" err="1"/>
              <a:t>drhti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podižući</a:t>
            </a:r>
            <a:r>
              <a:rPr lang="en-US" sz="2000" b="1" dirty="0"/>
              <a:t> dim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vatru</a:t>
            </a:r>
            <a:r>
              <a:rPr lang="en-US" sz="2000" b="1" dirty="0"/>
              <a:t> za </a:t>
            </a:r>
            <a:r>
              <a:rPr lang="en-US" sz="2000" b="1" dirty="0" err="1"/>
              <a:t>sobom</a:t>
            </a:r>
            <a:r>
              <a:rPr lang="en-US" sz="2000" b="1" dirty="0"/>
              <a:t>; </a:t>
            </a:r>
            <a:r>
              <a:rPr lang="en-US" sz="2000" b="1" dirty="0" err="1"/>
              <a:t>paralizirajući</a:t>
            </a:r>
            <a:r>
              <a:rPr lang="en-US" sz="2000" b="1" dirty="0"/>
              <a:t> </a:t>
            </a:r>
            <a:r>
              <a:rPr lang="en-US" sz="2000" b="1" dirty="0" err="1"/>
              <a:t>neprijatelja</a:t>
            </a:r>
            <a:r>
              <a:rPr lang="en-US" sz="2000" b="1" dirty="0"/>
              <a:t> </a:t>
            </a:r>
            <a:r>
              <a:rPr lang="en-US" sz="2000" b="1" dirty="0" err="1"/>
              <a:t>svojim</a:t>
            </a:r>
            <a:r>
              <a:rPr lang="en-US" sz="2000" b="1" dirty="0"/>
              <a:t> </a:t>
            </a:r>
            <a:r>
              <a:rPr lang="en-US" sz="2000" b="1" dirty="0" err="1"/>
              <a:t>snažnim</a:t>
            </a:r>
            <a:r>
              <a:rPr lang="en-US" sz="2000" b="1" dirty="0"/>
              <a:t> </a:t>
            </a:r>
            <a:r>
              <a:rPr lang="en-US" sz="2000" b="1" dirty="0" err="1"/>
              <a:t>glasom</a:t>
            </a:r>
            <a:r>
              <a:rPr lang="en-US" sz="2000" b="1" dirty="0"/>
              <a:t>; </a:t>
            </a:r>
            <a:r>
              <a:rPr lang="en-US" sz="2000" b="1" dirty="0" err="1"/>
              <a:t>koristeći</a:t>
            </a:r>
            <a:r>
              <a:rPr lang="en-US" sz="2000" b="1" dirty="0"/>
              <a:t> </a:t>
            </a:r>
            <a:r>
              <a:rPr lang="en-US" sz="2000" b="1" dirty="0" err="1"/>
              <a:t>sile</a:t>
            </a:r>
            <a:r>
              <a:rPr lang="en-US" sz="2000" b="1" dirty="0"/>
              <a:t> </a:t>
            </a:r>
            <a:r>
              <a:rPr lang="en-US" sz="2000" b="1" dirty="0" err="1"/>
              <a:t>prirode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strijele</a:t>
            </a:r>
            <a:r>
              <a:rPr lang="en-US" sz="2000" b="1" dirty="0"/>
              <a:t>;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tako</a:t>
            </a:r>
            <a:r>
              <a:rPr lang="en-US" sz="2000" b="1" dirty="0"/>
              <a:t> </a:t>
            </a:r>
            <a:r>
              <a:rPr lang="en-US" sz="2000" b="1" dirty="0" err="1"/>
              <a:t>izbav</a:t>
            </a:r>
            <a:r>
              <a:rPr lang="hr-HR" sz="2000" b="1" dirty="0" err="1"/>
              <a:t>lja</a:t>
            </a:r>
            <a:r>
              <a:rPr lang="en-US" sz="2000" b="1" dirty="0"/>
              <a:t> one koji mu </a:t>
            </a:r>
            <a:r>
              <a:rPr lang="en-US" sz="2000" b="1" dirty="0" err="1"/>
              <a:t>plaču</a:t>
            </a:r>
            <a:r>
              <a:rPr lang="hr-HR" sz="2000" b="1" dirty="0"/>
              <a:t> da im pomogne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18, 7-18).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4659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CD480B-178A-1381-49BE-752BBCB2214B}"/>
              </a:ext>
            </a:extLst>
          </p:cNvPr>
          <p:cNvSpPr txBox="1"/>
          <p:nvPr/>
        </p:nvSpPr>
        <p:spPr>
          <a:xfrm>
            <a:off x="2047875" y="2767280"/>
            <a:ext cx="809625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spc="300" dirty="0">
                <a:ln/>
                <a:solidFill>
                  <a:schemeClr val="accent3"/>
                </a:solidFill>
              </a:rPr>
              <a:t>PRAVDA</a:t>
            </a:r>
            <a:endParaRPr lang="en" sz="8000" b="1" spc="300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7D70E2-ADD5-60C7-7C33-35364C53B5BB}"/>
              </a:ext>
            </a:extLst>
          </p:cNvPr>
          <p:cNvSpPr txBox="1"/>
          <p:nvPr/>
        </p:nvSpPr>
        <p:spPr>
          <a:xfrm>
            <a:off x="0" y="-76200"/>
            <a:ext cx="9534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BOŽANSKA PRAVDA</a:t>
            </a:r>
            <a:endParaRPr lang="en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90000"/>
                  <a:lumOff val="1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0ED325-24B3-1AF1-E3D8-8792E4AB9A92}"/>
              </a:ext>
            </a:extLst>
          </p:cNvPr>
          <p:cNvSpPr txBox="1"/>
          <p:nvPr/>
        </p:nvSpPr>
        <p:spPr>
          <a:xfrm>
            <a:off x="206188" y="440859"/>
            <a:ext cx="900448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Zbog nasilja nad slabima I jauka poniženih, ja ću se pokrenuti’, kaže Bog. ‘Pružit ću im </a:t>
            </a:r>
            <a:r>
              <a:rPr lang="hr-HR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zaštiru</a:t>
            </a:r>
            <a:r>
              <a:rPr lang="hr-H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za kojom čeznu.’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(Psal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 12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5)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8788044-3A47-5592-FF8C-E25B8B78F507}"/>
              </a:ext>
            </a:extLst>
          </p:cNvPr>
          <p:cNvSpPr txBox="1"/>
          <p:nvPr/>
        </p:nvSpPr>
        <p:spPr>
          <a:xfrm>
            <a:off x="5292538" y="1302633"/>
            <a:ext cx="689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Biblija</a:t>
            </a:r>
            <a:r>
              <a:rPr lang="en-US" sz="2000" b="1" dirty="0"/>
              <a:t> </a:t>
            </a:r>
            <a:r>
              <a:rPr lang="en-US" sz="2000" b="1" dirty="0" err="1"/>
              <a:t>jasno</a:t>
            </a:r>
            <a:r>
              <a:rPr lang="en-US" sz="2000" b="1" dirty="0"/>
              <a:t> </a:t>
            </a:r>
            <a:r>
              <a:rPr lang="en-US" sz="2000" b="1" dirty="0" err="1"/>
              <a:t>kaže</a:t>
            </a:r>
            <a:r>
              <a:rPr lang="en-US" sz="2000" b="1" dirty="0"/>
              <a:t> da Bog ne </a:t>
            </a:r>
            <a:r>
              <a:rPr lang="en-US" sz="2000" b="1" dirty="0" err="1"/>
              <a:t>tolerira</a:t>
            </a:r>
            <a:r>
              <a:rPr lang="en-US" sz="2000" b="1" dirty="0"/>
              <a:t> </a:t>
            </a:r>
            <a:r>
              <a:rPr lang="en-US" sz="2000" b="1" dirty="0" err="1"/>
              <a:t>nepravdu</a:t>
            </a:r>
            <a:r>
              <a:rPr lang="en-US" sz="2000" b="1" dirty="0"/>
              <a:t>. </a:t>
            </a:r>
            <a:r>
              <a:rPr lang="en-US" sz="2000" b="1" dirty="0" err="1"/>
              <a:t>Ako</a:t>
            </a:r>
            <a:r>
              <a:rPr lang="en-US" sz="2000" b="1" dirty="0"/>
              <a:t> </a:t>
            </a:r>
            <a:r>
              <a:rPr lang="en-US" sz="2000" b="1" dirty="0" err="1"/>
              <a:t>potrebiti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potlačeni</a:t>
            </a:r>
            <a:r>
              <a:rPr lang="en-US" sz="2000" b="1" dirty="0"/>
              <a:t> vape </a:t>
            </a:r>
            <a:r>
              <a:rPr lang="en-US" sz="2000" b="1" dirty="0" err="1"/>
              <a:t>Bogu</a:t>
            </a:r>
            <a:r>
              <a:rPr lang="en-US" sz="2000" b="1" dirty="0"/>
              <a:t>, </a:t>
            </a:r>
            <a:r>
              <a:rPr lang="hr-HR" sz="2000" b="1" dirty="0"/>
              <a:t>O</a:t>
            </a:r>
            <a:r>
              <a:rPr lang="en-US" sz="2000" b="1" dirty="0"/>
              <a:t>n </a:t>
            </a:r>
            <a:r>
              <a:rPr lang="en-US" sz="2000" b="1" dirty="0" err="1"/>
              <a:t>ustaje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</a:t>
            </a:r>
            <a:r>
              <a:rPr lang="en-US" sz="2000" b="1" dirty="0" err="1"/>
              <a:t>im</a:t>
            </a:r>
            <a:r>
              <a:rPr lang="en-US" sz="2000" b="1" dirty="0"/>
              <a:t> </a:t>
            </a:r>
            <a:r>
              <a:rPr lang="en-US" sz="2000" b="1" dirty="0" err="1"/>
              <a:t>dao</a:t>
            </a:r>
            <a:r>
              <a:rPr lang="en-US" sz="2000" b="1" dirty="0"/>
              <a:t> </a:t>
            </a:r>
            <a:r>
              <a:rPr lang="en-US" sz="2000" b="1" dirty="0" err="1"/>
              <a:t>pravdu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12, 5).</a:t>
            </a:r>
            <a:endParaRPr lang="en" sz="2000" b="1" dirty="0"/>
          </a:p>
        </p:txBody>
      </p:sp>
      <p:pic>
        <p:nvPicPr>
          <p:cNvPr id="4" name="Imagen 3" descr="Imagen que contiene tabla, sostener, pequeño, comida&#10;&#10;Descripción generada automáticamente">
            <a:extLst>
              <a:ext uri="{FF2B5EF4-FFF2-40B4-BE49-F238E27FC236}">
                <a16:creationId xmlns:a16="http://schemas.microsoft.com/office/drawing/2014/main" id="{EB40B221-05F2-03FB-EC43-1CA16CB86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424442"/>
            <a:ext cx="4854388" cy="242719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74140E5-54AA-FFD3-C48E-2E16BC128132}"/>
              </a:ext>
            </a:extLst>
          </p:cNvPr>
          <p:cNvSpPr txBox="1"/>
          <p:nvPr/>
        </p:nvSpPr>
        <p:spPr>
          <a:xfrm>
            <a:off x="206188" y="3909752"/>
            <a:ext cx="89007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Božji</a:t>
            </a:r>
            <a:r>
              <a:rPr lang="en-US" sz="2000" b="1" dirty="0"/>
              <a:t> </a:t>
            </a:r>
            <a:r>
              <a:rPr lang="en-US" sz="2000" b="1" dirty="0" err="1"/>
              <a:t>stav</a:t>
            </a:r>
            <a:r>
              <a:rPr lang="en-US" sz="2000" b="1" dirty="0"/>
              <a:t> </a:t>
            </a:r>
            <a:r>
              <a:rPr lang="en-US" sz="2000" b="1" dirty="0" err="1"/>
              <a:t>prema</a:t>
            </a:r>
            <a:r>
              <a:rPr lang="en-US" sz="2000" b="1" dirty="0"/>
              <a:t> </a:t>
            </a:r>
            <a:r>
              <a:rPr lang="en-US" sz="2000" b="1" dirty="0" err="1"/>
              <a:t>potrebitima</a:t>
            </a:r>
            <a:r>
              <a:rPr lang="en-US" sz="2000" b="1" dirty="0"/>
              <a:t> </a:t>
            </a:r>
            <a:r>
              <a:rPr lang="en-US" sz="2000" b="1" dirty="0" err="1"/>
              <a:t>poziva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da </a:t>
            </a:r>
            <a:r>
              <a:rPr lang="en-US" sz="2000" b="1" dirty="0" err="1"/>
              <a:t>osjećamo</a:t>
            </a:r>
            <a:r>
              <a:rPr lang="en-US" sz="2000" b="1" dirty="0"/>
              <a:t> </a:t>
            </a:r>
            <a:r>
              <a:rPr lang="en-US" sz="2000" b="1" dirty="0" err="1"/>
              <a:t>isto</a:t>
            </a:r>
            <a:r>
              <a:rPr lang="en-US" sz="2000" b="1" dirty="0"/>
              <a:t>, to jest, </a:t>
            </a:r>
            <a:r>
              <a:rPr lang="en-US" sz="2000" b="1" dirty="0" err="1"/>
              <a:t>trebamo</a:t>
            </a:r>
            <a:r>
              <a:rPr lang="en-US" sz="2000" b="1" dirty="0"/>
              <a:t> se </a:t>
            </a:r>
            <a:r>
              <a:rPr lang="en-US" sz="2000" b="1" dirty="0" err="1"/>
              <a:t>brinuti</a:t>
            </a:r>
            <a:r>
              <a:rPr lang="en-US" sz="2000" b="1" dirty="0"/>
              <a:t> za </a:t>
            </a:r>
            <a:r>
              <a:rPr lang="en-US" sz="2000" b="1" dirty="0" err="1"/>
              <a:t>njih</a:t>
            </a:r>
            <a:r>
              <a:rPr lang="en-US" sz="2000" b="1" dirty="0"/>
              <a:t>. </a:t>
            </a:r>
            <a:r>
              <a:rPr lang="en-US" sz="2000" b="1" dirty="0" err="1"/>
              <a:t>Gospodin</a:t>
            </a:r>
            <a:r>
              <a:rPr lang="en-US" sz="2000" b="1" dirty="0"/>
              <a:t> </a:t>
            </a:r>
            <a:r>
              <a:rPr lang="en-US" sz="2000" b="1" dirty="0" err="1"/>
              <a:t>nagrađuje</a:t>
            </a:r>
            <a:r>
              <a:rPr lang="en-US" sz="2000" b="1" dirty="0"/>
              <a:t> one koji </a:t>
            </a:r>
            <a:r>
              <a:rPr lang="en-US" sz="2000" b="1" dirty="0" err="1"/>
              <a:t>imaju</a:t>
            </a:r>
            <a:r>
              <a:rPr lang="en-US" sz="2000" b="1" dirty="0"/>
              <a:t> </a:t>
            </a:r>
            <a:r>
              <a:rPr lang="en-US" sz="2000" b="1" dirty="0" err="1"/>
              <a:t>takav</a:t>
            </a:r>
            <a:r>
              <a:rPr lang="en-US" sz="2000" b="1" dirty="0"/>
              <a:t> </a:t>
            </a:r>
            <a:r>
              <a:rPr lang="en-US" sz="2000" b="1" dirty="0" err="1"/>
              <a:t>stav</a:t>
            </a:r>
            <a:r>
              <a:rPr lang="hr-HR" sz="2000" b="1" dirty="0"/>
              <a:t> (</a:t>
            </a:r>
            <a:r>
              <a:rPr lang="hr-HR" sz="2000" b="1" dirty="0" err="1"/>
              <a:t>Ps</a:t>
            </a:r>
            <a:r>
              <a:rPr lang="hr-HR" sz="2000" b="1" dirty="0"/>
              <a:t>. 42,1-3).</a:t>
            </a:r>
            <a:br>
              <a:rPr lang="en-US" sz="2000" b="1" dirty="0"/>
            </a:br>
            <a:endParaRPr lang="en" sz="2000" b="1" dirty="0"/>
          </a:p>
        </p:txBody>
      </p:sp>
      <p:pic>
        <p:nvPicPr>
          <p:cNvPr id="12" name="Imagen 11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C51039F8-93B7-8A1C-07E2-184FBDC33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644577"/>
            <a:ext cx="2790824" cy="21044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294FA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 descr="Imagen que contiene edificio, exterior, persona, hombre&#10;&#10;Descripción generada automáticamente">
            <a:extLst>
              <a:ext uri="{FF2B5EF4-FFF2-40B4-BE49-F238E27FC236}">
                <a16:creationId xmlns:a16="http://schemas.microsoft.com/office/drawing/2014/main" id="{F4AFACAF-B3E7-1D9C-2B13-BF5221E539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987" y="4117543"/>
            <a:ext cx="2790825" cy="2631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1B0E81-9DE9-E428-728C-C775D0621E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0833" y="106999"/>
            <a:ext cx="2334979" cy="1069364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96C7DD1-9291-E98F-A9B4-8C95B9CBB7A9}"/>
              </a:ext>
            </a:extLst>
          </p:cNvPr>
          <p:cNvSpPr txBox="1"/>
          <p:nvPr/>
        </p:nvSpPr>
        <p:spPr>
          <a:xfrm>
            <a:off x="206188" y="4896125"/>
            <a:ext cx="54611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Moramo</a:t>
            </a:r>
            <a:r>
              <a:rPr lang="en-US" sz="2000" b="1" dirty="0"/>
              <a:t> </a:t>
            </a:r>
            <a:r>
              <a:rPr lang="en-US" sz="2000" b="1" dirty="0" err="1"/>
              <a:t>ustati</a:t>
            </a:r>
            <a:r>
              <a:rPr lang="en-US" sz="2000" b="1" dirty="0"/>
              <a:t> </a:t>
            </a:r>
            <a:r>
              <a:rPr lang="en-US" sz="2000" b="1" dirty="0" err="1"/>
              <a:t>protiv</a:t>
            </a:r>
            <a:r>
              <a:rPr lang="en-US" sz="2000" b="1" dirty="0"/>
              <a:t> </a:t>
            </a:r>
            <a:r>
              <a:rPr lang="en-US" sz="2000" b="1" dirty="0" err="1"/>
              <a:t>ugnjetavanja</a:t>
            </a:r>
            <a:r>
              <a:rPr lang="en-US" sz="2000" b="1" dirty="0"/>
              <a:t>, ne </a:t>
            </a:r>
            <a:r>
              <a:rPr lang="en-US" sz="2000" b="1" dirty="0" err="1"/>
              <a:t>oslanjajući</a:t>
            </a:r>
            <a:r>
              <a:rPr lang="en-US" sz="2000" b="1" dirty="0"/>
              <a:t> se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en-US" sz="2000" b="1" dirty="0" err="1"/>
              <a:t>mudrost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sposobnost</a:t>
            </a:r>
            <a:r>
              <a:rPr lang="en-US" sz="2000" b="1" dirty="0"/>
              <a:t>,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Božju</a:t>
            </a:r>
            <a:r>
              <a:rPr lang="en-US" sz="2000" b="1" dirty="0"/>
              <a:t> </a:t>
            </a:r>
            <a:r>
              <a:rPr lang="en-US" sz="2000" b="1" dirty="0" err="1"/>
              <a:t>mudrost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moć</a:t>
            </a:r>
            <a:r>
              <a:rPr lang="en-US" sz="2000" b="1" dirty="0"/>
              <a:t>. </a:t>
            </a:r>
            <a:r>
              <a:rPr lang="en-US" sz="2000" b="1" dirty="0" err="1"/>
              <a:t>Samo</a:t>
            </a:r>
            <a:r>
              <a:rPr lang="en-US" sz="2000" b="1" dirty="0"/>
              <a:t> On </a:t>
            </a:r>
            <a:r>
              <a:rPr lang="en-US" sz="2000" b="1" dirty="0" err="1"/>
              <a:t>može</a:t>
            </a:r>
            <a:r>
              <a:rPr lang="en-US" sz="2000" b="1" dirty="0"/>
              <a:t> </a:t>
            </a:r>
            <a:r>
              <a:rPr lang="en-US" sz="2000" b="1" dirty="0" err="1"/>
              <a:t>djelovati</a:t>
            </a:r>
            <a:r>
              <a:rPr lang="en-US" sz="2000" b="1" dirty="0"/>
              <a:t> </a:t>
            </a:r>
            <a:r>
              <a:rPr lang="en-US" sz="2000" b="1" dirty="0" err="1"/>
              <a:t>pravedno</a:t>
            </a:r>
            <a:r>
              <a:rPr lang="en-US" sz="2000" b="1" dirty="0"/>
              <a:t>. Bog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suditi</a:t>
            </a:r>
            <a:r>
              <a:rPr lang="en-US" sz="2000" b="1" dirty="0"/>
              <a:t> </a:t>
            </a:r>
            <a:r>
              <a:rPr lang="en-US" sz="2000" b="1" dirty="0" err="1"/>
              <a:t>svako</a:t>
            </a:r>
            <a:r>
              <a:rPr lang="hr-HR" sz="2000" b="1" dirty="0"/>
              <a:t>m</a:t>
            </a:r>
            <a:r>
              <a:rPr lang="en-US" sz="2000" b="1" dirty="0"/>
              <a:t> </a:t>
            </a:r>
            <a:r>
              <a:rPr lang="en-US" sz="2000" b="1" dirty="0" err="1"/>
              <a:t>zlostavljanju</a:t>
            </a:r>
            <a:r>
              <a:rPr lang="en-US" sz="2000" b="1" dirty="0"/>
              <a:t>,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nemaru</a:t>
            </a:r>
            <a:r>
              <a:rPr lang="en-US" sz="2000" b="1" dirty="0"/>
              <a:t> u </a:t>
            </a:r>
            <a:r>
              <a:rPr lang="en-US" sz="2000" b="1" dirty="0" err="1"/>
              <a:t>pomaganju</a:t>
            </a:r>
            <a:r>
              <a:rPr lang="en-US" sz="2000" b="1" dirty="0"/>
              <a:t> </a:t>
            </a:r>
            <a:r>
              <a:rPr lang="en-US" sz="2000" b="1" dirty="0" err="1"/>
              <a:t>potlačenima</a:t>
            </a:r>
            <a:r>
              <a:rPr lang="en-US" sz="2000" b="1" dirty="0"/>
              <a:t> (M</a:t>
            </a:r>
            <a:r>
              <a:rPr lang="hr-HR" sz="2000" b="1" dirty="0"/>
              <a:t>a</a:t>
            </a:r>
            <a:r>
              <a:rPr lang="en-US" sz="2000" b="1" dirty="0"/>
              <a:t>t</a:t>
            </a:r>
            <a:r>
              <a:rPr lang="hr-HR" sz="2000" b="1" dirty="0"/>
              <a:t>ej</a:t>
            </a:r>
            <a:r>
              <a:rPr lang="en-US" sz="2000" b="1" dirty="0"/>
              <a:t> 25, 31-46).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D6E6DF-EB6F-5876-6A87-B042E648C2F3}"/>
              </a:ext>
            </a:extLst>
          </p:cNvPr>
          <p:cNvSpPr txBox="1"/>
          <p:nvPr/>
        </p:nvSpPr>
        <p:spPr>
          <a:xfrm>
            <a:off x="5292538" y="2318296"/>
            <a:ext cx="6899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Kad se </a:t>
            </a:r>
            <a:r>
              <a:rPr lang="en-US" sz="2000" b="1" dirty="0" err="1"/>
              <a:t>osjećao</a:t>
            </a:r>
            <a:r>
              <a:rPr lang="en-US" sz="2000" b="1" dirty="0"/>
              <a:t> </a:t>
            </a:r>
            <a:r>
              <a:rPr lang="en-US" sz="2000" b="1" dirty="0" err="1"/>
              <a:t>ranjivim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bolesnim</a:t>
            </a:r>
            <a:r>
              <a:rPr lang="en-US" sz="2000" b="1" dirty="0"/>
              <a:t>, a </a:t>
            </a:r>
            <a:r>
              <a:rPr lang="en-US" sz="2000" b="1" dirty="0" err="1"/>
              <a:t>njegovi</a:t>
            </a:r>
            <a:r>
              <a:rPr lang="en-US" sz="2000" b="1" dirty="0"/>
              <a:t> </a:t>
            </a:r>
            <a:r>
              <a:rPr lang="en-US" sz="2000" b="1" dirty="0" err="1"/>
              <a:t>prijatelji</a:t>
            </a:r>
            <a:r>
              <a:rPr lang="en-US" sz="2000" b="1" dirty="0"/>
              <a:t> </a:t>
            </a:r>
            <a:r>
              <a:rPr lang="en-US" sz="2000" b="1" dirty="0" err="1"/>
              <a:t>potajno</a:t>
            </a:r>
            <a:r>
              <a:rPr lang="en-US" sz="2000" b="1" dirty="0"/>
              <a:t> </a:t>
            </a:r>
            <a:r>
              <a:rPr lang="en-US" sz="2000" b="1" dirty="0" err="1"/>
              <a:t>poželjeli</a:t>
            </a:r>
            <a:r>
              <a:rPr lang="en-US" sz="2000" b="1" dirty="0"/>
              <a:t>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smrt</a:t>
            </a:r>
            <a:r>
              <a:rPr lang="en-US" sz="2000" b="1" dirty="0"/>
              <a:t>, David je </a:t>
            </a:r>
            <a:r>
              <a:rPr lang="en-US" sz="2000" b="1" dirty="0" err="1"/>
              <a:t>zavapio</a:t>
            </a:r>
            <a:r>
              <a:rPr lang="en-US" sz="2000" b="1" dirty="0"/>
              <a:t> </a:t>
            </a:r>
            <a:r>
              <a:rPr lang="en-US" sz="2000" b="1" dirty="0" err="1"/>
              <a:t>Bogu</a:t>
            </a:r>
            <a:br>
              <a:rPr lang="en-US" sz="2000" b="1" dirty="0"/>
            </a:br>
            <a:r>
              <a:rPr lang="en-US" sz="2000" b="1" dirty="0"/>
              <a:t>(Ps</a:t>
            </a:r>
            <a:r>
              <a:rPr lang="hr-HR" sz="2000" b="1" dirty="0"/>
              <a:t>.</a:t>
            </a:r>
            <a:r>
              <a:rPr lang="en-US" sz="2000" b="1" dirty="0"/>
              <a:t> 41,7-9). </a:t>
            </a:r>
            <a:r>
              <a:rPr lang="en-US" sz="2000" b="1" dirty="0" err="1"/>
              <a:t>Priznajući</a:t>
            </a:r>
            <a:r>
              <a:rPr lang="en-US" sz="2000" b="1" dirty="0"/>
              <a:t> </a:t>
            </a:r>
            <a:r>
              <a:rPr lang="en-US" sz="2000" b="1" dirty="0" err="1"/>
              <a:t>vlastitu</a:t>
            </a:r>
            <a:r>
              <a:rPr lang="en-US" sz="2000" b="1" dirty="0"/>
              <a:t> </a:t>
            </a:r>
            <a:r>
              <a:rPr lang="en-US" sz="2000" b="1" dirty="0" err="1"/>
              <a:t>nedostojnost</a:t>
            </a:r>
            <a:r>
              <a:rPr lang="en-US" sz="2000" b="1" dirty="0"/>
              <a:t>, </a:t>
            </a:r>
            <a:r>
              <a:rPr lang="en-US" sz="2000" b="1" dirty="0" err="1"/>
              <a:t>ostavio</a:t>
            </a:r>
            <a:r>
              <a:rPr lang="en-US" sz="2000" b="1" dirty="0"/>
              <a:t> je </a:t>
            </a:r>
            <a:r>
              <a:rPr lang="en-US" sz="2000" b="1" dirty="0" err="1"/>
              <a:t>svoj</a:t>
            </a:r>
            <a:r>
              <a:rPr lang="en-US" sz="2000" b="1" dirty="0"/>
              <a:t> </a:t>
            </a:r>
            <a:r>
              <a:rPr lang="en-US" sz="2000" b="1" dirty="0" err="1"/>
              <a:t>slučaj</a:t>
            </a:r>
            <a:r>
              <a:rPr lang="en-US" sz="2000" b="1" dirty="0"/>
              <a:t> u </a:t>
            </a:r>
            <a:r>
              <a:rPr lang="en-US" sz="2000" b="1" dirty="0" err="1"/>
              <a:t>milosrdnim</a:t>
            </a:r>
            <a:r>
              <a:rPr lang="en-US" sz="2000" b="1" dirty="0"/>
              <a:t> </a:t>
            </a:r>
            <a:r>
              <a:rPr lang="en-US" sz="2000" b="1" dirty="0" err="1"/>
              <a:t>Božjim</a:t>
            </a:r>
            <a:r>
              <a:rPr lang="en-US" sz="2000" b="1" dirty="0"/>
              <a:t> </a:t>
            </a:r>
            <a:r>
              <a:rPr lang="en-US" sz="2000" b="1" dirty="0" err="1"/>
              <a:t>rukama</a:t>
            </a:r>
            <a:r>
              <a:rPr lang="en-US" sz="2000" b="1" dirty="0"/>
              <a:t>, </a:t>
            </a:r>
            <a:r>
              <a:rPr lang="en-US" sz="2000" b="1" dirty="0" err="1"/>
              <a:t>uvjeren</a:t>
            </a:r>
            <a:r>
              <a:rPr lang="en-US" sz="2000" b="1" dirty="0"/>
              <a:t> da </a:t>
            </a:r>
            <a:r>
              <a:rPr lang="en-US" sz="2000" b="1" dirty="0" err="1"/>
              <a:t>će</a:t>
            </a:r>
            <a:r>
              <a:rPr lang="en-US" sz="2000" b="1" dirty="0"/>
              <a:t> ga </a:t>
            </a:r>
            <a:r>
              <a:rPr lang="en-US" sz="2000" b="1" dirty="0" err="1"/>
              <a:t>čuti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41:4, 11-13).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962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B1772E-0613-2BFC-7FB7-1EAE5D81774B}"/>
              </a:ext>
            </a:extLst>
          </p:cNvPr>
          <p:cNvSpPr txBox="1"/>
          <p:nvPr/>
        </p:nvSpPr>
        <p:spPr>
          <a:xfrm>
            <a:off x="2066924" y="0"/>
            <a:ext cx="1012507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spc="300" dirty="0">
                <a:ln/>
                <a:solidFill>
                  <a:schemeClr val="accent4"/>
                </a:solidFill>
              </a:rPr>
              <a:t>LJUDSKA PRAVDA</a:t>
            </a:r>
            <a:endParaRPr lang="en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DC0E97-4DD7-3D6F-F1FD-A0A28808816A}"/>
              </a:ext>
            </a:extLst>
          </p:cNvPr>
          <p:cNvSpPr txBox="1"/>
          <p:nvPr/>
        </p:nvSpPr>
        <p:spPr>
          <a:xfrm>
            <a:off x="2066924" y="692247"/>
            <a:ext cx="10125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Štitite slaba i sirotu, vratite pravicu jadniku i siromahu.</a:t>
            </a:r>
            <a:r>
              <a:rPr lang="en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 </a:t>
            </a:r>
            <a:r>
              <a:rPr lang="en" sz="14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</a:t>
            </a:r>
            <a:r>
              <a:rPr lang="hr-HR" sz="14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" sz="14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82</a:t>
            </a:r>
            <a:r>
              <a:rPr lang="hr-HR" sz="14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rgbClr val="E7C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62C7C5-1AD4-5504-8204-479DE2850C32}"/>
              </a:ext>
            </a:extLst>
          </p:cNvPr>
          <p:cNvSpPr txBox="1"/>
          <p:nvPr/>
        </p:nvSpPr>
        <p:spPr>
          <a:xfrm>
            <a:off x="98611" y="1213262"/>
            <a:ext cx="6992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Bog je </a:t>
            </a:r>
            <a:r>
              <a:rPr lang="en-US" sz="2000" b="1" dirty="0" err="1"/>
              <a:t>delegirao</a:t>
            </a:r>
            <a:r>
              <a:rPr lang="en-US" sz="2000" b="1" dirty="0"/>
              <a:t> </a:t>
            </a:r>
            <a:r>
              <a:rPr lang="en-US" sz="2000" b="1" dirty="0" err="1"/>
              <a:t>sposobnost</a:t>
            </a:r>
            <a:r>
              <a:rPr lang="en-US" sz="2000" b="1" dirty="0"/>
              <a:t> </a:t>
            </a:r>
            <a:r>
              <a:rPr lang="en-US" sz="2000" b="1" dirty="0" err="1"/>
              <a:t>osuđivanja</a:t>
            </a:r>
            <a:r>
              <a:rPr lang="en-US" sz="2000" b="1" dirty="0"/>
              <a:t> </a:t>
            </a:r>
            <a:r>
              <a:rPr lang="en-US" sz="2000" b="1" dirty="0" err="1"/>
              <a:t>vođama</a:t>
            </a:r>
            <a:r>
              <a:rPr lang="en-US" sz="2000" b="1" dirty="0"/>
              <a:t> </a:t>
            </a:r>
            <a:r>
              <a:rPr lang="en-US" sz="2000" b="1" dirty="0" err="1"/>
              <a:t>naroda</a:t>
            </a:r>
            <a:r>
              <a:rPr lang="en-US" sz="2000" b="1" dirty="0"/>
              <a:t>, </a:t>
            </a:r>
            <a:r>
              <a:rPr lang="en-US" sz="2000" b="1" dirty="0" err="1"/>
              <a:t>pri</a:t>
            </a:r>
            <a:r>
              <a:rPr lang="en-US" sz="2000" b="1" dirty="0"/>
              <a:t> </a:t>
            </a:r>
            <a:r>
              <a:rPr lang="en-US" sz="2000" b="1" dirty="0" err="1"/>
              <a:t>čemu</a:t>
            </a:r>
            <a:r>
              <a:rPr lang="en-US" sz="2000" b="1" dirty="0"/>
              <a:t> je </a:t>
            </a:r>
            <a:r>
              <a:rPr lang="en-US" sz="2000" b="1" dirty="0" err="1"/>
              <a:t>kralj</a:t>
            </a:r>
            <a:r>
              <a:rPr lang="en-US" sz="2000" b="1" dirty="0"/>
              <a:t> bio </a:t>
            </a:r>
            <a:r>
              <a:rPr lang="en-US" sz="2000" b="1" dirty="0" err="1"/>
              <a:t>glavni</a:t>
            </a:r>
            <a:r>
              <a:rPr lang="en-US" sz="2000" b="1" dirty="0"/>
              <a:t> </a:t>
            </a:r>
            <a:r>
              <a:rPr lang="en-US" sz="2000" b="1" dirty="0" err="1"/>
              <a:t>sudac</a:t>
            </a:r>
            <a:r>
              <a:rPr lang="en-US" sz="2000" b="1" dirty="0"/>
              <a:t> </a:t>
            </a:r>
            <a:r>
              <a:rPr lang="en-US" sz="2000" b="1" dirty="0" err="1"/>
              <a:t>Izraela</a:t>
            </a:r>
            <a:r>
              <a:rPr lang="hr-HR" sz="2000" b="1" dirty="0"/>
              <a:t> </a:t>
            </a:r>
            <a:r>
              <a:rPr lang="en-US" sz="2000" b="1" dirty="0"/>
              <a:t>(Ps</a:t>
            </a:r>
            <a:r>
              <a:rPr lang="hr-HR" sz="2000" b="1" dirty="0"/>
              <a:t>.</a:t>
            </a:r>
            <a:r>
              <a:rPr lang="en-US" sz="2000" b="1" dirty="0"/>
              <a:t> 72,1-2). Oni koji </a:t>
            </a:r>
            <a:r>
              <a:rPr lang="en-US" sz="2000" b="1" dirty="0" err="1"/>
              <a:t>sude</a:t>
            </a:r>
            <a:r>
              <a:rPr lang="en-US" sz="2000" b="1" dirty="0"/>
              <a:t> po </a:t>
            </a:r>
            <a:r>
              <a:rPr lang="en-US" sz="2000" b="1" dirty="0" err="1"/>
              <a:t>božansko</a:t>
            </a:r>
            <a:r>
              <a:rPr lang="hr-HR" sz="2000" b="1" dirty="0"/>
              <a:t>m autoritetu,</a:t>
            </a:r>
            <a:r>
              <a:rPr lang="en-US" sz="2000" b="1" dirty="0"/>
              <a:t> </a:t>
            </a:r>
            <a:r>
              <a:rPr lang="en-US" sz="2000" b="1" dirty="0" err="1"/>
              <a:t>nazivaju</a:t>
            </a:r>
            <a:r>
              <a:rPr lang="en-US" sz="2000" b="1" dirty="0"/>
              <a:t> se "</a:t>
            </a:r>
            <a:r>
              <a:rPr lang="en-US" sz="2000" b="1" dirty="0" err="1"/>
              <a:t>bogovima</a:t>
            </a:r>
            <a:r>
              <a:rPr lang="en-US" sz="2000" b="1" dirty="0"/>
              <a:t>" (Ps 82, 1).</a:t>
            </a:r>
            <a:endParaRPr lang="en" sz="2000" b="1" dirty="0"/>
          </a:p>
        </p:txBody>
      </p:sp>
      <p:pic>
        <p:nvPicPr>
          <p:cNvPr id="12" name="Imagen 11" descr="Imagen que contiene persona, tabla, interior, hombre&#10;&#10;Descripción generada automáticamente">
            <a:extLst>
              <a:ext uri="{FF2B5EF4-FFF2-40B4-BE49-F238E27FC236}">
                <a16:creationId xmlns:a16="http://schemas.microsoft.com/office/drawing/2014/main" id="{F9644A3B-C13D-7C78-F1F4-29F362681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79" y="1285875"/>
            <a:ext cx="4923836" cy="3286125"/>
          </a:xfrm>
          <a:prstGeom prst="roundRect">
            <a:avLst>
              <a:gd name="adj" fmla="val 76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631E74D-5848-63E3-ABBC-EDB7DDDD086E}"/>
              </a:ext>
            </a:extLst>
          </p:cNvPr>
          <p:cNvSpPr txBox="1"/>
          <p:nvPr/>
        </p:nvSpPr>
        <p:spPr>
          <a:xfrm>
            <a:off x="6961092" y="4720918"/>
            <a:ext cx="50818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Bog </a:t>
            </a:r>
            <a:r>
              <a:rPr lang="en-US" sz="2000" b="1" dirty="0" err="1"/>
              <a:t>ukazuje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način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koji bi </a:t>
            </a:r>
            <a:r>
              <a:rPr lang="en-US" sz="2000" b="1" dirty="0" err="1"/>
              <a:t>ljudski</a:t>
            </a:r>
            <a:r>
              <a:rPr lang="en-US" sz="2000" b="1" dirty="0"/>
              <a:t> </a:t>
            </a:r>
            <a:r>
              <a:rPr lang="en-US" sz="2000" b="1" dirty="0" err="1"/>
              <a:t>sudac</a:t>
            </a:r>
            <a:r>
              <a:rPr lang="en-US" sz="2000" b="1" dirty="0"/>
              <a:t> </a:t>
            </a:r>
            <a:r>
              <a:rPr lang="en-US" sz="2000" b="1" dirty="0" err="1"/>
              <a:t>trebao</a:t>
            </a:r>
            <a:r>
              <a:rPr lang="en-US" sz="2000" b="1" dirty="0"/>
              <a:t> </a:t>
            </a:r>
            <a:r>
              <a:rPr lang="en-US" sz="2000" b="1" dirty="0" err="1"/>
              <a:t>suditi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82,3</a:t>
            </a:r>
            <a:r>
              <a:rPr lang="hr-HR" sz="2000" b="1" dirty="0"/>
              <a:t>.</a:t>
            </a:r>
            <a:r>
              <a:rPr lang="en-US" sz="2000" b="1" dirty="0"/>
              <a:t>4). </a:t>
            </a:r>
            <a:r>
              <a:rPr lang="en-US" sz="2000" b="1" dirty="0" err="1"/>
              <a:t>Ako</a:t>
            </a:r>
            <a:r>
              <a:rPr lang="en-US" sz="2000" b="1" dirty="0"/>
              <a:t> to </a:t>
            </a:r>
            <a:r>
              <a:rPr lang="en-US" sz="2000" b="1" dirty="0" err="1"/>
              <a:t>čine</a:t>
            </a:r>
            <a:r>
              <a:rPr lang="en-US" sz="2000" b="1" dirty="0"/>
              <a:t> </a:t>
            </a:r>
            <a:r>
              <a:rPr lang="en-US" sz="2000" b="1" dirty="0" err="1"/>
              <a:t>ispravno</a:t>
            </a:r>
            <a:r>
              <a:rPr lang="en-US" sz="2000" b="1" dirty="0"/>
              <a:t>, </a:t>
            </a:r>
            <a:r>
              <a:rPr lang="en-US" sz="2000" b="1" dirty="0" err="1"/>
              <a:t>smatraju</a:t>
            </a:r>
            <a:r>
              <a:rPr lang="en-US" sz="2000" b="1" dirty="0"/>
              <a:t> se "</a:t>
            </a:r>
            <a:r>
              <a:rPr lang="en-US" sz="2000" b="1" dirty="0" err="1"/>
              <a:t>sinovima</a:t>
            </a:r>
            <a:r>
              <a:rPr lang="en-US" sz="2000" b="1" dirty="0"/>
              <a:t> </a:t>
            </a:r>
            <a:r>
              <a:rPr lang="en-US" sz="2000" b="1" dirty="0" err="1"/>
              <a:t>Svemogućega</a:t>
            </a:r>
            <a:r>
              <a:rPr lang="en-US" sz="2000" b="1" dirty="0"/>
              <a:t>" (Ps</a:t>
            </a:r>
            <a:r>
              <a:rPr lang="hr-HR" sz="2000" b="1" dirty="0"/>
              <a:t>. </a:t>
            </a:r>
            <a:r>
              <a:rPr lang="en-US" sz="2000" b="1" dirty="0"/>
              <a:t>82, 6). U </a:t>
            </a:r>
            <a:r>
              <a:rPr lang="en-US" sz="2000" b="1" dirty="0" err="1"/>
              <a:t>suprotnom</a:t>
            </a:r>
            <a:r>
              <a:rPr lang="en-US" sz="2000" b="1" dirty="0"/>
              <a:t>, </a:t>
            </a:r>
            <a:r>
              <a:rPr lang="en-US" sz="2000" b="1" dirty="0" err="1"/>
              <a:t>oni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sami</a:t>
            </a:r>
            <a:r>
              <a:rPr lang="en-US" sz="2000" b="1" dirty="0"/>
              <a:t> </a:t>
            </a:r>
            <a:r>
              <a:rPr lang="en-US" sz="2000" b="1" dirty="0" err="1"/>
              <a:t>pasti</a:t>
            </a:r>
            <a:r>
              <a:rPr lang="en-US" sz="2000" b="1" dirty="0"/>
              <a:t> pod </a:t>
            </a:r>
            <a:r>
              <a:rPr lang="en-US" sz="2000" b="1" dirty="0" err="1"/>
              <a:t>božanski</a:t>
            </a:r>
            <a:r>
              <a:rPr lang="en-US" sz="2000" b="1" dirty="0"/>
              <a:t> </a:t>
            </a:r>
            <a:r>
              <a:rPr lang="en-US" sz="2000" b="1" dirty="0" err="1"/>
              <a:t>sud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82,7-8).</a:t>
            </a:r>
            <a:endParaRPr lang="en" sz="20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B3C21FF-F638-0428-87E5-ACA6B8A66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985" y="4302139"/>
            <a:ext cx="4238625" cy="2386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7CC9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Un hombre con un traje de color negro&#10;&#10;Descripción generada automáticamente con confianza baja">
            <a:extLst>
              <a:ext uri="{FF2B5EF4-FFF2-40B4-BE49-F238E27FC236}">
                <a16:creationId xmlns:a16="http://schemas.microsoft.com/office/drawing/2014/main" id="{62A0703F-E42A-1F40-CBD2-F82A93944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12" y="4302139"/>
            <a:ext cx="2151152" cy="2386345"/>
          </a:xfrm>
          <a:prstGeom prst="roundRect">
            <a:avLst>
              <a:gd name="adj" fmla="val 914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Imagen 21" descr="Imagen que contiene parado, oscuro, hombre, sostener&#10;&#10;Descripción generada automáticamente">
            <a:extLst>
              <a:ext uri="{FF2B5EF4-FFF2-40B4-BE49-F238E27FC236}">
                <a16:creationId xmlns:a16="http://schemas.microsoft.com/office/drawing/2014/main" id="{2DA5E613-F72D-5855-A2C8-E94975B27C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2" y="60797"/>
            <a:ext cx="2101664" cy="1161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A61FA3-EEBB-8A27-E97A-547E104BD21F}"/>
              </a:ext>
            </a:extLst>
          </p:cNvPr>
          <p:cNvSpPr txBox="1"/>
          <p:nvPr/>
        </p:nvSpPr>
        <p:spPr>
          <a:xfrm>
            <a:off x="98610" y="3536975"/>
            <a:ext cx="6992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Ovlast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</a:t>
            </a:r>
            <a:r>
              <a:rPr lang="en-US" sz="2000" b="1" dirty="0" err="1"/>
              <a:t>primaju</a:t>
            </a:r>
            <a:r>
              <a:rPr lang="en-US" sz="2000" b="1" dirty="0"/>
              <a:t> </a:t>
            </a:r>
            <a:r>
              <a:rPr lang="en-US" sz="2000" b="1" dirty="0" err="1"/>
              <a:t>čini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</a:t>
            </a:r>
            <a:r>
              <a:rPr lang="en-US" sz="2000" b="1" dirty="0" err="1"/>
              <a:t>odgovornima</a:t>
            </a:r>
            <a:r>
              <a:rPr lang="en-US" sz="2000" b="1" dirty="0"/>
              <a:t> </a:t>
            </a:r>
            <a:r>
              <a:rPr lang="en-US" sz="2000" b="1" dirty="0" err="1"/>
              <a:t>Bogu</a:t>
            </a:r>
            <a:r>
              <a:rPr lang="en-US" sz="2000" b="1" dirty="0"/>
              <a:t> za </a:t>
            </a:r>
            <a:r>
              <a:rPr lang="en-US" sz="2000" b="1" dirty="0" err="1"/>
              <a:t>način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koji </a:t>
            </a:r>
            <a:r>
              <a:rPr lang="en-US" sz="2000" b="1" dirty="0" err="1"/>
              <a:t>upravljaju</a:t>
            </a:r>
            <a:r>
              <a:rPr lang="en-US" sz="2000" b="1" dirty="0"/>
              <a:t> </a:t>
            </a:r>
            <a:r>
              <a:rPr lang="en-US" sz="2000" b="1" dirty="0" err="1"/>
              <a:t>pravdom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82,2).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ED2D43-7010-7C9D-BFDA-68641BA5D835}"/>
              </a:ext>
            </a:extLst>
          </p:cNvPr>
          <p:cNvSpPr txBox="1"/>
          <p:nvPr/>
        </p:nvSpPr>
        <p:spPr>
          <a:xfrm>
            <a:off x="98608" y="2536701"/>
            <a:ext cx="6992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Ovo izaslanstvo</a:t>
            </a:r>
            <a:r>
              <a:rPr lang="en" sz="2000" b="1" dirty="0"/>
              <a:t> </a:t>
            </a:r>
            <a:r>
              <a:rPr lang="hr-HR" sz="2000" b="1" dirty="0"/>
              <a:t>postavlja ga iznad Božjeg naroda</a:t>
            </a:r>
            <a:r>
              <a:rPr lang="en" sz="2000" b="1" dirty="0"/>
              <a:t>. </a:t>
            </a:r>
            <a:r>
              <a:rPr lang="hr-HR" sz="2000" b="1" dirty="0"/>
              <a:t>Svatko tko ima pravo da sudi</a:t>
            </a:r>
            <a:r>
              <a:rPr lang="en" sz="2000" b="1" dirty="0"/>
              <a:t>, </a:t>
            </a:r>
            <a:r>
              <a:rPr lang="hr-HR" sz="2000" b="1" dirty="0"/>
              <a:t>čini to po božanskom autoritetu</a:t>
            </a:r>
            <a:r>
              <a:rPr lang="en" sz="2000" b="1" dirty="0"/>
              <a:t>, </a:t>
            </a:r>
            <a:r>
              <a:rPr lang="hr-HR" sz="2000" b="1" dirty="0"/>
              <a:t>čak ako to i ne prepoznaju </a:t>
            </a:r>
            <a:r>
              <a:rPr lang="en" sz="2000" b="1" dirty="0"/>
              <a:t>(</a:t>
            </a:r>
            <a:r>
              <a:rPr lang="hr-HR" sz="2000" b="1" dirty="0"/>
              <a:t>Ivan</a:t>
            </a:r>
            <a:r>
              <a:rPr lang="en" sz="2000" b="1" dirty="0"/>
              <a:t> 19</a:t>
            </a:r>
            <a:r>
              <a:rPr lang="hr-HR" sz="2000" b="1" dirty="0"/>
              <a:t>,</a:t>
            </a:r>
            <a:r>
              <a:rPr lang="en" sz="2000" b="1" dirty="0"/>
              <a:t>10</a:t>
            </a:r>
            <a:r>
              <a:rPr lang="hr-HR" sz="2000" b="1" dirty="0"/>
              <a:t>.</a:t>
            </a:r>
            <a:r>
              <a:rPr lang="en" sz="2000" b="1" dirty="0"/>
              <a:t>11; R</a:t>
            </a:r>
            <a:r>
              <a:rPr lang="hr-HR" sz="2000" b="1" dirty="0"/>
              <a:t>i</a:t>
            </a:r>
            <a:r>
              <a:rPr lang="en" sz="2000" b="1" dirty="0"/>
              <a:t>m. 13</a:t>
            </a:r>
            <a:r>
              <a:rPr lang="hr-HR" sz="2000" b="1" dirty="0"/>
              <a:t>,</a:t>
            </a:r>
            <a:r>
              <a:rPr lang="en" sz="2000" b="1" dirty="0"/>
              <a:t>1).</a:t>
            </a:r>
          </a:p>
        </p:txBody>
      </p:sp>
    </p:spTree>
    <p:extLst>
      <p:ext uri="{BB962C8B-B14F-4D97-AF65-F5344CB8AC3E}">
        <p14:creationId xmlns:p14="http://schemas.microsoft.com/office/powerpoint/2010/main" val="36483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2060"/>
      </a:accent1>
      <a:accent2>
        <a:srgbClr val="A6B727"/>
      </a:accent2>
      <a:accent3>
        <a:srgbClr val="7030A0"/>
      </a:accent3>
      <a:accent4>
        <a:srgbClr val="33CCCC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2160</Words>
  <Application>Microsoft Office PowerPoint</Application>
  <PresentationFormat>Panorámica</PresentationFormat>
  <Paragraphs>160</Paragraphs>
  <Slides>18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18</vt:i4>
      </vt:variant>
    </vt:vector>
  </HeadingPairs>
  <TitlesOfParts>
    <vt:vector size="36" baseType="lpstr">
      <vt:lpstr>Impact</vt:lpstr>
      <vt:lpstr>Constantia</vt:lpstr>
      <vt:lpstr>Calibri</vt:lpstr>
      <vt:lpstr>Arial Narrow</vt:lpstr>
      <vt:lpstr>Arial</vt:lpstr>
      <vt:lpstr>Times New Roman</vt:lpstr>
      <vt:lpstr>Bodoni MT Poster Compressed</vt:lpstr>
      <vt:lpstr>Calibri Light</vt:lpstr>
      <vt:lpstr>Gill Sans MT Ext Condensed Bold</vt:lpstr>
      <vt:lpstr>Comic Sans MS</vt:lpstr>
      <vt:lpstr>Aptos</vt:lpstr>
      <vt:lpstr>Britannic Bold</vt:lpstr>
      <vt:lpstr>Aptos Display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103</cp:revision>
  <dcterms:created xsi:type="dcterms:W3CDTF">2024-01-21T15:46:05Z</dcterms:created>
  <dcterms:modified xsi:type="dcterms:W3CDTF">2024-02-10T05:50:23Z</dcterms:modified>
</cp:coreProperties>
</file>