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77" r:id="rId5"/>
    <p:sldId id="257" r:id="rId6"/>
    <p:sldId id="258" r:id="rId7"/>
    <p:sldId id="259" r:id="rId8"/>
    <p:sldId id="278" r:id="rId9"/>
    <p:sldId id="260" r:id="rId10"/>
    <p:sldId id="279" r:id="rId11"/>
    <p:sldId id="270" r:id="rId12"/>
    <p:sldId id="275" r:id="rId13"/>
    <p:sldId id="262" r:id="rId14"/>
    <p:sldId id="280" r:id="rId15"/>
    <p:sldId id="276" r:id="rId16"/>
    <p:sldId id="281" r:id="rId17"/>
    <p:sldId id="264" r:id="rId18"/>
    <p:sldId id="282" r:id="rId19"/>
    <p:sldId id="272" r:id="rId20"/>
  </p:sldIdLst>
  <p:sldSz cx="12192000" cy="6858000"/>
  <p:notesSz cx="6858000" cy="9144000"/>
  <p:embeddedFontLs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BD"/>
    <a:srgbClr val="5D0C88"/>
    <a:srgbClr val="110593"/>
    <a:srgbClr val="0C469E"/>
    <a:srgbClr val="05A9A9"/>
    <a:srgbClr val="00B047"/>
    <a:srgbClr val="20C012"/>
    <a:srgbClr val="89CB05"/>
    <a:srgbClr val="D69F0C"/>
    <a:srgbClr val="E5C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0" d="100"/>
          <a:sy n="100" d="100"/>
        </p:scale>
        <p:origin x="84" y="2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kumimoji="1" lang="ja-JP" altLang="en-US" sz="2000" b="1" dirty="0">
              <a:effectLst>
                <a:outerShdw blurRad="38100" dist="38100" dir="2700000" algn="tl">
                  <a:srgbClr val="000000">
                    <a:alpha val="43137"/>
                  </a:srgbClr>
                </a:outerShdw>
              </a:effectLst>
            </a:rPr>
            <a:t>彼らはイエスの教義を信じていた</a:t>
          </a:r>
          <a:endParaRPr lang="en" sz="2000" b="1" dirty="0">
            <a:effectLst>
              <a:outerShdw blurRad="38100" dist="38100" dir="2700000" algn="tl">
                <a:srgbClr val="000000">
                  <a:alpha val="43137"/>
                </a:srgbClr>
              </a:outerShdw>
            </a:effectLst>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kumimoji="1" lang="ja-JP" altLang="en-US" sz="2000" b="1" dirty="0">
              <a:effectLst>
                <a:outerShdw blurRad="38100" dist="38100" dir="2700000" algn="tl">
                  <a:srgbClr val="000000">
                    <a:alpha val="43137"/>
                  </a:srgbClr>
                </a:outerShdw>
              </a:effectLst>
            </a:rPr>
            <a:t>賜物を持つ者は病人を癒した。</a:t>
          </a:r>
          <a:endParaRPr lang="en" sz="2000" b="1" dirty="0">
            <a:effectLst>
              <a:outerShdw blurRad="38100" dist="38100" dir="2700000" algn="tl">
                <a:srgbClr val="000000">
                  <a:alpha val="43137"/>
                </a:srgbClr>
              </a:outerShdw>
            </a:effectLst>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kumimoji="1" lang="ja-JP" altLang="en-US" sz="2000" b="1" dirty="0">
              <a:effectLst>
                <a:outerShdw blurRad="38100" dist="38100" dir="2700000" algn="tl">
                  <a:srgbClr val="000000">
                    <a:alpha val="43137"/>
                  </a:srgbClr>
                </a:outerShdw>
              </a:effectLst>
            </a:rPr>
            <a:t>彼らには一致していた。</a:t>
          </a:r>
          <a:endParaRPr lang="en" sz="2000" b="1" dirty="0">
            <a:effectLst>
              <a:outerShdw blurRad="38100" dist="38100" dir="2700000" algn="tl">
                <a:srgbClr val="000000">
                  <a:alpha val="43137"/>
                </a:srgbClr>
              </a:outerShdw>
            </a:effectLst>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kumimoji="1" lang="ja-JP" altLang="en-US" sz="1900" b="1" dirty="0">
              <a:effectLst>
                <a:outerShdw blurRad="38100" dist="38100" dir="2700000" algn="tl">
                  <a:srgbClr val="000000">
                    <a:alpha val="43137"/>
                  </a:srgbClr>
                </a:outerShdw>
              </a:effectLst>
            </a:rPr>
            <a:t>彼らは自分たちが持っているものを、困っている人たちに分け与えた。</a:t>
          </a:r>
          <a:endParaRPr lang="en" sz="1900" b="1" dirty="0">
            <a:effectLst>
              <a:outerShdw blurRad="38100" dist="38100" dir="2700000" algn="tl">
                <a:srgbClr val="000000">
                  <a:alpha val="43137"/>
                </a:srgbClr>
              </a:outerShdw>
            </a:effectLst>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ja-JP" altLang="en-US" sz="2000" b="1" dirty="0">
              <a:effectLst>
                <a:outerShdw blurRad="38100" dist="38100" dir="2700000" algn="tl">
                  <a:srgbClr val="000000">
                    <a:alpha val="43137"/>
                  </a:srgbClr>
                </a:outerShdw>
              </a:effectLst>
            </a:rPr>
            <a:t>毎日、神殿で礼拝した。</a:t>
          </a:r>
          <a:endParaRPr lang="en" sz="2000" b="1" dirty="0">
            <a:effectLst>
              <a:outerShdw blurRad="38100" dist="38100" dir="2700000" algn="tl">
                <a:srgbClr val="000000">
                  <a:alpha val="43137"/>
                </a:srgbClr>
              </a:outerShdw>
            </a:effectLst>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kumimoji="1" lang="ja-JP" altLang="en-US" sz="1800" b="1" dirty="0">
              <a:effectLst>
                <a:outerShdw blurRad="38100" dist="38100" dir="2700000" algn="tl">
                  <a:srgbClr val="000000">
                    <a:alpha val="43137"/>
                  </a:srgbClr>
                </a:outerShdw>
              </a:effectLst>
            </a:rPr>
            <a:t>彼らは家庭で集会を開き、そこで主の晩餐を祝った。</a:t>
          </a:r>
          <a:endParaRPr lang="en" sz="1800" b="1" dirty="0">
            <a:effectLst>
              <a:outerShdw blurRad="38100" dist="38100" dir="2700000" algn="tl">
                <a:srgbClr val="000000">
                  <a:alpha val="43137"/>
                </a:srgbClr>
              </a:outerShdw>
            </a:effectLst>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kumimoji="1" lang="ja-JP" altLang="en-US" sz="2000" b="1" dirty="0">
              <a:effectLst>
                <a:outerShdw blurRad="38100" dist="38100" dir="2700000" algn="tl">
                  <a:srgbClr val="000000">
                    <a:alpha val="43137"/>
                  </a:srgbClr>
                </a:outerShdw>
              </a:effectLst>
            </a:rPr>
            <a:t>彼らは喜びと真心をもって生きていた。</a:t>
          </a:r>
          <a:endParaRPr lang="en" sz="2000" b="1" dirty="0">
            <a:effectLst>
              <a:outerShdw blurRad="38100" dist="38100" dir="2700000" algn="tl">
                <a:srgbClr val="000000">
                  <a:alpha val="43137"/>
                </a:srgbClr>
              </a:outerShdw>
            </a:effectLst>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kumimoji="1" lang="ja-JP" altLang="en-US" sz="2000" b="1" dirty="0">
              <a:effectLst>
                <a:outerShdw blurRad="38100" dist="38100" dir="2700000" algn="tl">
                  <a:srgbClr val="000000">
                    <a:alpha val="43137"/>
                  </a:srgbClr>
                </a:outerShdw>
              </a:effectLst>
            </a:rPr>
            <a:t>彼らは神を賛美していた。</a:t>
          </a:r>
          <a:endParaRPr lang="en" sz="2000" b="1" dirty="0">
            <a:effectLst>
              <a:outerShdw blurRad="38100" dist="38100" dir="2700000" algn="tl">
                <a:srgbClr val="000000">
                  <a:alpha val="43137"/>
                </a:srgbClr>
              </a:outerShdw>
            </a:effectLst>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彼らはイエスの教義を信じていた</a:t>
          </a:r>
          <a:endParaRPr lang="en" sz="2000" b="1" kern="1200" dirty="0">
            <a:effectLst>
              <a:outerShdw blurRad="38100" dist="38100" dir="2700000" algn="tl">
                <a:srgbClr val="000000">
                  <a:alpha val="43137"/>
                </a:srgbClr>
              </a:outerShdw>
            </a:effectLst>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賜物を持つ者は病人を癒した。</a:t>
          </a:r>
          <a:endParaRPr lang="en" sz="2000" b="1" kern="1200" dirty="0">
            <a:effectLst>
              <a:outerShdw blurRad="38100" dist="38100" dir="2700000" algn="tl">
                <a:srgbClr val="000000">
                  <a:alpha val="43137"/>
                </a:srgbClr>
              </a:outerShdw>
            </a:effectLst>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彼らには一致していた。</a:t>
          </a:r>
          <a:endParaRPr lang="en" sz="2000" b="1" kern="1200" dirty="0">
            <a:effectLst>
              <a:outerShdw blurRad="38100" dist="38100" dir="2700000" algn="tl">
                <a:srgbClr val="000000">
                  <a:alpha val="43137"/>
                </a:srgbClr>
              </a:outerShdw>
            </a:effectLst>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2390" rIns="135128"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effectLst>
                <a:outerShdw blurRad="38100" dist="38100" dir="2700000" algn="tl">
                  <a:srgbClr val="000000">
                    <a:alpha val="43137"/>
                  </a:srgbClr>
                </a:outerShdw>
              </a:effectLst>
            </a:rPr>
            <a:t>彼らは自分たちが持っているものを、困っている人たちに分け与えた。</a:t>
          </a:r>
          <a:endParaRPr lang="en" sz="1900" b="1" kern="1200" dirty="0">
            <a:effectLst>
              <a:outerShdw blurRad="38100" dist="38100" dir="2700000" algn="tl">
                <a:srgbClr val="000000">
                  <a:alpha val="43137"/>
                </a:srgbClr>
              </a:outerShdw>
            </a:effectLst>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毎日、神殿で礼拝した。</a:t>
          </a:r>
          <a:endParaRPr lang="en" sz="2000" b="1" kern="1200" dirty="0">
            <a:effectLst>
              <a:outerShdw blurRad="38100" dist="38100" dir="2700000" algn="tl">
                <a:srgbClr val="000000">
                  <a:alpha val="43137"/>
                </a:srgbClr>
              </a:outerShdw>
            </a:effectLst>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彼らは家庭で集会を開き、そこで主の晩餐を祝った。</a:t>
          </a:r>
          <a:endParaRPr lang="en" sz="1800" b="1" kern="1200" dirty="0">
            <a:effectLst>
              <a:outerShdw blurRad="38100" dist="38100" dir="2700000" algn="tl">
                <a:srgbClr val="000000">
                  <a:alpha val="43137"/>
                </a:srgbClr>
              </a:outerShdw>
            </a:effectLst>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彼らは喜びと真心をもって生きていた。</a:t>
          </a:r>
          <a:endParaRPr lang="en" sz="2000" b="1" kern="1200" dirty="0">
            <a:effectLst>
              <a:outerShdw blurRad="38100" dist="38100" dir="2700000" algn="tl">
                <a:srgbClr val="000000">
                  <a:alpha val="43137"/>
                </a:srgbClr>
              </a:outerShdw>
            </a:effectLst>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彼らは神を賛美していた。</a:t>
          </a:r>
          <a:endParaRPr lang="en" sz="2000" b="1" kern="1200" dirty="0">
            <a:effectLst>
              <a:outerShdw blurRad="38100" dist="38100" dir="2700000" algn="tl">
                <a:srgbClr val="000000">
                  <a:alpha val="43137"/>
                </a:srgbClr>
              </a:outerShdw>
            </a:effectLst>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06/04/2024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06/04/2024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06/04/2024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274431" y="2500693"/>
            <a:ext cx="5055556" cy="923330"/>
          </a:xfrm>
          <a:prstGeom prst="rect">
            <a:avLst/>
          </a:prstGeom>
          <a:noFill/>
        </p:spPr>
        <p:txBody>
          <a:bodyPr wrap="square" rtlCol="0">
            <a:spAutoFit/>
          </a:bodyPr>
          <a:lstStyle/>
          <a:p>
            <a:pPr algn="ctr"/>
            <a:r>
              <a:rPr lang="ja-JP" altLang="en-US" sz="5400" b="1" spc="50" dirty="0">
                <a:ln w="0"/>
                <a:solidFill>
                  <a:schemeClr val="bg2"/>
                </a:solidFill>
                <a:effectLst>
                  <a:innerShdw blurRad="63500" dist="50800" dir="13500000">
                    <a:srgbClr val="000000">
                      <a:alpha val="50000"/>
                    </a:srgbClr>
                  </a:innerShdw>
                </a:effectLst>
              </a:rPr>
              <a:t>中心的な問題</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274431" y="3623159"/>
            <a:ext cx="5055556" cy="923330"/>
          </a:xfrm>
          <a:prstGeom prst="rect">
            <a:avLst/>
          </a:prstGeom>
          <a:noFill/>
        </p:spPr>
        <p:txBody>
          <a:bodyPr wrap="square" rtlCol="0">
            <a:spAutoFit/>
          </a:bodyPr>
          <a:lstStyle/>
          <a:p>
            <a:pPr algn="ctr"/>
            <a:r>
              <a:rPr lang="ja-JP" altLang="en-US" sz="5400" b="1" spc="50" dirty="0">
                <a:ln w="0"/>
                <a:solidFill>
                  <a:srgbClr val="9E4066"/>
                </a:solidFill>
                <a:effectLst>
                  <a:innerShdw blurRad="63500" dist="50800" dir="13500000">
                    <a:srgbClr val="000000">
                      <a:alpha val="50000"/>
                    </a:srgbClr>
                  </a:innerShdw>
                </a:effectLst>
              </a:rPr>
              <a:t>愛か利己心か</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707886"/>
          </a:xfrm>
          <a:prstGeom prst="rect">
            <a:avLst/>
          </a:prstGeom>
          <a:noFill/>
        </p:spPr>
        <p:txBody>
          <a:bodyPr wrap="square" rtlCol="0">
            <a:spAutoFit/>
          </a:bodyPr>
          <a:lstStyle/>
          <a:p>
            <a:pPr algn="ctr"/>
            <a:r>
              <a:rPr lang="en-US" altLang="ja-JP" sz="2000" b="1" dirty="0">
                <a:solidFill>
                  <a:schemeClr val="accent1">
                    <a:lumMod val="75000"/>
                  </a:schemeClr>
                </a:solidFill>
                <a:latin typeface="+mn-ea"/>
              </a:rPr>
              <a:t>2024</a:t>
            </a:r>
            <a:r>
              <a:rPr lang="ja-JP" altLang="en-US" sz="2000" b="1" dirty="0">
                <a:solidFill>
                  <a:schemeClr val="accent1">
                    <a:lumMod val="75000"/>
                  </a:schemeClr>
                </a:solidFill>
                <a:latin typeface="+mn-ea"/>
              </a:rPr>
              <a:t>年</a:t>
            </a:r>
            <a:r>
              <a:rPr lang="en-US" altLang="ja-JP" sz="2000" b="1" dirty="0">
                <a:solidFill>
                  <a:schemeClr val="accent1">
                    <a:lumMod val="75000"/>
                  </a:schemeClr>
                </a:solidFill>
                <a:latin typeface="+mn-ea"/>
              </a:rPr>
              <a:t>4</a:t>
            </a:r>
            <a:r>
              <a:rPr lang="ja-JP" altLang="en-US" sz="2000" b="1" dirty="0">
                <a:solidFill>
                  <a:schemeClr val="accent1">
                    <a:lumMod val="75000"/>
                  </a:schemeClr>
                </a:solidFill>
                <a:latin typeface="+mn-ea"/>
              </a:rPr>
              <a:t>月</a:t>
            </a:r>
            <a:r>
              <a:rPr lang="en-US" altLang="ja-JP" sz="2000" b="1" dirty="0">
                <a:solidFill>
                  <a:schemeClr val="accent1">
                    <a:lumMod val="75000"/>
                  </a:schemeClr>
                </a:solidFill>
                <a:latin typeface="+mn-ea"/>
              </a:rPr>
              <a:t>13</a:t>
            </a:r>
            <a:r>
              <a:rPr lang="ja-JP" altLang="en-US" sz="2000" b="1" dirty="0">
                <a:solidFill>
                  <a:schemeClr val="accent1">
                    <a:lumMod val="75000"/>
                  </a:schemeClr>
                </a:solidFill>
                <a:latin typeface="+mn-ea"/>
              </a:rPr>
              <a:t>日</a:t>
            </a:r>
            <a:endParaRPr lang="en-US" altLang="ja-JP" sz="2000" b="1" dirty="0">
              <a:solidFill>
                <a:schemeClr val="accent1">
                  <a:lumMod val="75000"/>
                </a:schemeClr>
              </a:solidFill>
              <a:latin typeface="+mn-ea"/>
            </a:endParaRPr>
          </a:p>
          <a:p>
            <a:pPr algn="ctr"/>
            <a:r>
              <a:rPr lang="ja-JP" altLang="en-US" sz="2000" b="1" dirty="0">
                <a:solidFill>
                  <a:schemeClr val="accent1">
                    <a:lumMod val="75000"/>
                  </a:schemeClr>
                </a:solidFill>
                <a:latin typeface="+mn-ea"/>
              </a:rPr>
              <a:t>第</a:t>
            </a:r>
            <a:r>
              <a:rPr lang="en-US" altLang="ja-JP" sz="2000" b="1" dirty="0">
                <a:solidFill>
                  <a:schemeClr val="accent1">
                    <a:lumMod val="75000"/>
                  </a:schemeClr>
                </a:solidFill>
                <a:latin typeface="+mn-ea"/>
              </a:rPr>
              <a:t>2</a:t>
            </a:r>
            <a:r>
              <a:rPr lang="ja-JP" altLang="en-US" sz="2000" b="1" dirty="0">
                <a:solidFill>
                  <a:schemeClr val="accent1">
                    <a:lumMod val="75000"/>
                  </a:schemeClr>
                </a:solidFill>
                <a:latin typeface="+mn-ea"/>
              </a:rPr>
              <a:t>課</a:t>
            </a:r>
            <a:endParaRPr lang="en-US" altLang="ja-JP" sz="2000" b="1" dirty="0">
              <a:solidFill>
                <a:schemeClr val="accent1">
                  <a:lumMod val="75000"/>
                </a:schemeClr>
              </a:solidFill>
              <a:latin typeface="+mn-ea"/>
            </a:endParaRP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217705" y="618667"/>
            <a:ext cx="11756588" cy="5509200"/>
          </a:xfrm>
          <a:prstGeom prst="rect">
            <a:avLst/>
          </a:prstGeom>
          <a:noFill/>
        </p:spPr>
        <p:txBody>
          <a:bodyPr wrap="square">
            <a:spAutoFit/>
          </a:bodyPr>
          <a:lstStyle/>
          <a:p>
            <a:pPr>
              <a:spcBef>
                <a:spcPts val="600"/>
              </a:spcBef>
            </a:pPr>
            <a:r>
              <a:rPr lang="ja-JP" altLang="en-US" sz="3200" b="1" dirty="0"/>
              <a:t>「神が不思議な摂理のうちに、義人が悪人に迫害されることを許されることは、信仰の薄い多くの者を大い</a:t>
            </a:r>
            <a:r>
              <a:rPr lang="ja-JP" altLang="en-US" sz="3200" b="1"/>
              <a:t>困惑させてきた　問題</a:t>
            </a:r>
            <a:r>
              <a:rPr lang="ja-JP" altLang="en-US" sz="3200" b="1" dirty="0"/>
              <a:t>である。神が、極悪人たちを栄えるが</a:t>
            </a:r>
            <a:r>
              <a:rPr lang="ja-JP" altLang="en-US" sz="3200" b="1"/>
              <a:t>ままにしておかれ</a:t>
            </a:r>
            <a:r>
              <a:rPr lang="ja-JP" altLang="en-US" sz="3200" b="1" dirty="0"/>
              <a:t>、一方最も　善良で純潔な人々が、彼らの残酷な力</a:t>
            </a:r>
            <a:r>
              <a:rPr lang="ja-JP" altLang="en-US" sz="3200" b="1"/>
              <a:t>によって　　悩まされ苦しめられる</a:t>
            </a:r>
            <a:r>
              <a:rPr lang="ja-JP" altLang="en-US" sz="3200" b="1" dirty="0"/>
              <a:t>のを見て、神に対する信頼を捨て去ろうとする者さえいる。正義にして憐れみ</a:t>
            </a:r>
            <a:r>
              <a:rPr lang="ja-JP" altLang="en-US" sz="3200" b="1"/>
              <a:t>深く、無限</a:t>
            </a:r>
            <a:r>
              <a:rPr lang="ja-JP" altLang="en-US" sz="3200" b="1" dirty="0"/>
              <a:t>の力を持った方が、どうしてこのような不正と</a:t>
            </a:r>
            <a:r>
              <a:rPr lang="ja-JP" altLang="en-US" sz="3200" b="1"/>
              <a:t>圧迫を黙認</a:t>
            </a:r>
            <a:r>
              <a:rPr lang="ja-JP" altLang="en-US" sz="3200" b="1" dirty="0"/>
              <a:t>しておられるのか、と人々は問う。しかしこれ</a:t>
            </a:r>
            <a:r>
              <a:rPr lang="ja-JP" altLang="en-US" sz="3200" b="1"/>
              <a:t>は、われわれ</a:t>
            </a:r>
            <a:r>
              <a:rPr lang="ja-JP" altLang="en-US" sz="3200" b="1" dirty="0"/>
              <a:t>の関知すべき問題ではない。神はその愛</a:t>
            </a:r>
            <a:r>
              <a:rPr lang="ja-JP" altLang="en-US" sz="3200" b="1"/>
              <a:t>について十分</a:t>
            </a:r>
            <a:r>
              <a:rPr lang="ja-JP" altLang="en-US" sz="3200" b="1" dirty="0"/>
              <a:t>な証拠を与えておられる</a:t>
            </a:r>
            <a:r>
              <a:rPr lang="ja-JP" altLang="en-US" sz="3200" b="1"/>
              <a:t>のだ　から</a:t>
            </a:r>
            <a:r>
              <a:rPr lang="ja-JP" altLang="en-US" sz="3200" b="1" dirty="0"/>
              <a:t>、われわれは神の摂理の働きが理解できないからと言って、神の慈愛を</a:t>
            </a:r>
            <a:r>
              <a:rPr lang="ja-JP" altLang="en-US" sz="3200" b="1"/>
              <a:t>疑ってはならない</a:t>
            </a:r>
            <a:r>
              <a:rPr lang="ja-JP" altLang="en-US" sz="3200" b="1" dirty="0"/>
              <a:t>。」</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en" sz="1600" b="1" dirty="0"/>
              <a:t>EG</a:t>
            </a:r>
            <a:r>
              <a:rPr lang="ja-JP" altLang="en-US" sz="1600" b="1" dirty="0"/>
              <a:t>ホワイト</a:t>
            </a:r>
            <a:r>
              <a:rPr lang="en" sz="1600" b="1" dirty="0"/>
              <a:t> (</a:t>
            </a:r>
            <a:r>
              <a:rPr lang="ja-JP" altLang="en-US" sz="1600" b="1" dirty="0"/>
              <a:t>各時代の大争闘　第</a:t>
            </a:r>
            <a:r>
              <a:rPr lang="en-US" altLang="ja-JP" sz="1600" b="1" dirty="0"/>
              <a:t>2</a:t>
            </a:r>
            <a:r>
              <a:rPr lang="ja-JP" altLang="en-US" sz="1600" b="1" dirty="0"/>
              <a:t>章　ローマ帝国とキリスト教　苦難の意味</a:t>
            </a:r>
            <a:r>
              <a:rPr lang="en" sz="1600" b="1" dirty="0"/>
              <a:t>)</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78089" y="2731664"/>
            <a:ext cx="6454446" cy="1754326"/>
          </a:xfrm>
          <a:prstGeom prst="rect">
            <a:avLst/>
          </a:prstGeom>
          <a:noFill/>
        </p:spPr>
        <p:txBody>
          <a:bodyPr wrap="square">
            <a:spAutoFit/>
          </a:bodyPr>
          <a:lstStyle/>
          <a:p>
            <a:pPr algn="ctr"/>
            <a:r>
              <a:rPr lang="ja-JP" altLang="en-US"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初代のキリスト教徒からの教訓</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ja-JP" alt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迫害の中の忠実さ</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0EB83C-C835-D8A4-E7A7-C2FBE800FF6B}"/>
              </a:ext>
            </a:extLst>
          </p:cNvPr>
          <p:cNvSpPr txBox="1"/>
          <p:nvPr/>
        </p:nvSpPr>
        <p:spPr>
          <a:xfrm>
            <a:off x="2532516" y="608371"/>
            <a:ext cx="9464830" cy="707886"/>
          </a:xfrm>
          <a:prstGeom prst="rect">
            <a:avLst/>
          </a:prstGeom>
          <a:noFill/>
        </p:spPr>
        <p:txBody>
          <a:bodyPr wrap="square">
            <a:spAutoFit/>
          </a:bodyPr>
          <a:lstStyle/>
          <a:p>
            <a:pPr algn="ctr"/>
            <a:r>
              <a:rPr lang="ja-JP" altLang="en-US" sz="2000" b="1" dirty="0">
                <a:solidFill>
                  <a:schemeClr val="accent4">
                    <a:lumMod val="60000"/>
                    <a:lumOff val="40000"/>
                  </a:schemeClr>
                </a:solidFill>
                <a:effectLst>
                  <a:outerShdw blurRad="38100" dist="38100" dir="2700000" algn="tl">
                    <a:srgbClr val="000000">
                      <a:alpha val="43137"/>
                    </a:srgbClr>
                  </a:outerShdw>
                </a:effectLst>
                <a:latin typeface="+mn-ea"/>
              </a:rPr>
              <a:t>一方、サウロは家から家へと押し入って教会を荒らし、男女を問わず引き出して牢に送っていた。</a:t>
            </a:r>
            <a:r>
              <a:rPr lang="en" sz="2000" b="1" dirty="0">
                <a:solidFill>
                  <a:schemeClr val="accent4">
                    <a:lumMod val="60000"/>
                    <a:lumOff val="40000"/>
                  </a:schemeClr>
                </a:solidFill>
                <a:effectLst>
                  <a:outerShdw blurRad="38100" dist="38100" dir="2700000" algn="tl">
                    <a:srgbClr val="000000">
                      <a:alpha val="43137"/>
                    </a:srgbClr>
                  </a:outerShdw>
                </a:effectLst>
                <a:latin typeface="+mn-ea"/>
              </a:rPr>
              <a:t>(</a:t>
            </a:r>
            <a:r>
              <a:rPr lang="ja-JP" altLang="en-US" sz="2000" b="1" dirty="0">
                <a:solidFill>
                  <a:schemeClr val="accent4">
                    <a:lumMod val="60000"/>
                    <a:lumOff val="40000"/>
                  </a:schemeClr>
                </a:solidFill>
                <a:effectLst>
                  <a:outerShdw blurRad="38100" dist="38100" dir="2700000" algn="tl">
                    <a:srgbClr val="000000">
                      <a:alpha val="43137"/>
                    </a:srgbClr>
                  </a:outerShdw>
                </a:effectLst>
                <a:latin typeface="+mn-ea"/>
              </a:rPr>
              <a:t>使徒言行録</a:t>
            </a:r>
            <a:r>
              <a:rPr lang="en" sz="2000" b="1" dirty="0">
                <a:solidFill>
                  <a:schemeClr val="accent4">
                    <a:lumMod val="60000"/>
                    <a:lumOff val="40000"/>
                  </a:schemeClr>
                </a:solidFill>
                <a:effectLst>
                  <a:outerShdw blurRad="38100" dist="38100" dir="2700000" algn="tl">
                    <a:srgbClr val="000000">
                      <a:alpha val="43137"/>
                    </a:srgbClr>
                  </a:outerShdw>
                </a:effectLst>
                <a:latin typeface="+mn-ea"/>
              </a:rPr>
              <a:t>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2" y="1296162"/>
            <a:ext cx="9854137" cy="707886"/>
          </a:xfrm>
          <a:prstGeom prst="rect">
            <a:avLst/>
          </a:prstGeom>
          <a:noFill/>
        </p:spPr>
        <p:txBody>
          <a:bodyPr wrap="square" rtlCol="0">
            <a:spAutoFit/>
          </a:bodyPr>
          <a:lstStyle/>
          <a:p>
            <a:pPr>
              <a:spcBef>
                <a:spcPts val="600"/>
              </a:spcBef>
            </a:pPr>
            <a:r>
              <a:rPr lang="ja-JP" altLang="en-US" sz="2000" b="1" dirty="0"/>
              <a:t>その始まりは実に希望に満ちたものだった。改宗者は数千人に上り（使</a:t>
            </a:r>
            <a:r>
              <a:rPr lang="en-US" altLang="ja-JP" sz="2000" b="1" dirty="0"/>
              <a:t>2:41</a:t>
            </a:r>
            <a:r>
              <a:rPr lang="ja-JP" altLang="en-US" sz="2000" b="1" dirty="0"/>
              <a:t>、</a:t>
            </a:r>
            <a:r>
              <a:rPr lang="en-US" altLang="ja-JP" sz="2000" b="1" dirty="0"/>
              <a:t>4:4</a:t>
            </a:r>
            <a:r>
              <a:rPr lang="ja-JP" altLang="en-US" sz="2000" b="1" dirty="0"/>
              <a:t>）、信者たちは力強く宣教した（使</a:t>
            </a:r>
            <a:r>
              <a:rPr lang="en-US" altLang="ja-JP" sz="2000" b="1" dirty="0"/>
              <a:t>4:31</a:t>
            </a:r>
            <a:r>
              <a:rPr lang="ja-JP" altLang="en-US" sz="2000" b="1" dirty="0"/>
              <a:t>、</a:t>
            </a:r>
            <a:r>
              <a:rPr lang="en-US" altLang="ja-JP" sz="2000" b="1" dirty="0"/>
              <a:t>5:42</a:t>
            </a:r>
            <a:r>
              <a:rPr lang="ja-JP" altLang="en-US" sz="2000" b="1" dirty="0"/>
              <a:t>）。</a:t>
            </a:r>
            <a:endParaRPr lang="en" sz="2000" b="1" dirty="0"/>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211698" y="4288901"/>
            <a:ext cx="8247683" cy="1015663"/>
          </a:xfrm>
          <a:prstGeom prst="rect">
            <a:avLst/>
          </a:prstGeom>
          <a:noFill/>
        </p:spPr>
        <p:txBody>
          <a:bodyPr wrap="square">
            <a:spAutoFit/>
          </a:bodyPr>
          <a:lstStyle/>
          <a:p>
            <a:pPr>
              <a:spcBef>
                <a:spcPts val="600"/>
              </a:spcBef>
            </a:pPr>
            <a:r>
              <a:rPr lang="ja-JP" altLang="en-US" sz="2000" b="1" dirty="0"/>
              <a:t>サウロが起こした迫害のために、弟子たちは散らされた（使</a:t>
            </a:r>
            <a:r>
              <a:rPr lang="en-US" altLang="ja-JP" sz="2000" b="1" dirty="0"/>
              <a:t>8</a:t>
            </a:r>
            <a:r>
              <a:rPr lang="ja-JP" altLang="en-US" sz="2000" b="1" dirty="0"/>
              <a:t>：</a:t>
            </a:r>
            <a:r>
              <a:rPr lang="en-US" altLang="ja-JP" sz="2000" b="1" dirty="0"/>
              <a:t>1</a:t>
            </a:r>
            <a:r>
              <a:rPr lang="ja-JP" altLang="en-US" sz="2000" b="1" dirty="0"/>
              <a:t>）。しかし、光は消えるどころか、信者たちの忠実さのおかげで、既知の世界全体に輝きを増した（使</a:t>
            </a:r>
            <a:r>
              <a:rPr lang="en-US" altLang="ja-JP" sz="2000" b="1" dirty="0"/>
              <a:t>8:4</a:t>
            </a:r>
            <a:r>
              <a:rPr lang="ja-JP" altLang="en-US" sz="2000" b="1" dirty="0"/>
              <a:t>、</a:t>
            </a:r>
            <a:r>
              <a:rPr lang="en-US" altLang="ja-JP" sz="2000" b="1" dirty="0"/>
              <a:t>11:19-21</a:t>
            </a:r>
            <a:r>
              <a:rPr lang="ja-JP" altLang="en-US" sz="2000" b="1" dirty="0"/>
              <a:t>、ロマ</a:t>
            </a:r>
            <a:r>
              <a:rPr lang="en-US" altLang="ja-JP" sz="2000" b="1" dirty="0"/>
              <a:t>15:19</a:t>
            </a:r>
            <a:r>
              <a:rPr lang="ja-JP" altLang="en-US" sz="2000" b="1" dirty="0"/>
              <a:t>、コロ</a:t>
            </a:r>
            <a:r>
              <a:rPr lang="en-US" altLang="ja-JP" sz="2000" b="1" dirty="0"/>
              <a:t>1:23</a:t>
            </a:r>
            <a:r>
              <a:rPr lang="ja-JP" altLang="en-US" sz="2000" b="1" dirty="0"/>
              <a:t>）。</a:t>
            </a:r>
            <a:endParaRPr lang="en" sz="2000" b="1" dirty="0"/>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85244" y="2197455"/>
            <a:ext cx="3270266" cy="1323439"/>
          </a:xfrm>
          <a:prstGeom prst="rect">
            <a:avLst/>
          </a:prstGeom>
          <a:noFill/>
        </p:spPr>
        <p:txBody>
          <a:bodyPr wrap="square">
            <a:spAutoFit/>
          </a:bodyPr>
          <a:lstStyle/>
          <a:p>
            <a:pPr>
              <a:spcBef>
                <a:spcPts val="600"/>
              </a:spcBef>
            </a:pPr>
            <a:r>
              <a:rPr lang="ja-JP" altLang="en-US" sz="2000" b="1" dirty="0"/>
              <a:t>だから敵は不安だった。　最初は脅し（使</a:t>
            </a:r>
            <a:r>
              <a:rPr lang="en-US" altLang="ja-JP" sz="2000" b="1" dirty="0"/>
              <a:t>4:17-18</a:t>
            </a:r>
            <a:r>
              <a:rPr lang="ja-JP" altLang="en-US" sz="2000" b="1" dirty="0"/>
              <a:t>）、次に罰（使</a:t>
            </a:r>
            <a:r>
              <a:rPr lang="en-US" altLang="ja-JP" sz="2000" b="1" dirty="0"/>
              <a:t>5:40</a:t>
            </a:r>
            <a:r>
              <a:rPr lang="ja-JP" altLang="en-US" sz="2000" b="1" dirty="0"/>
              <a:t>）、　　　最後に死（使</a:t>
            </a:r>
            <a:r>
              <a:rPr lang="en-US" altLang="ja-JP" sz="2000" b="1" dirty="0"/>
              <a:t>7:59</a:t>
            </a:r>
            <a:r>
              <a:rPr lang="ja-JP" altLang="en-US" sz="2000" b="1" dirty="0"/>
              <a:t>）。</a:t>
            </a:r>
            <a:endParaRPr lang="en" sz="2000" b="1" dirty="0"/>
          </a:p>
        </p:txBody>
      </p:sp>
      <p:sp>
        <p:nvSpPr>
          <p:cNvPr id="4" name="CuadroTexto 3">
            <a:extLst>
              <a:ext uri="{FF2B5EF4-FFF2-40B4-BE49-F238E27FC236}">
                <a16:creationId xmlns:a16="http://schemas.microsoft.com/office/drawing/2014/main" id="{19DCBA40-CCCE-9C35-0B30-FA404D404B6F}"/>
              </a:ext>
            </a:extLst>
          </p:cNvPr>
          <p:cNvSpPr txBox="1"/>
          <p:nvPr/>
        </p:nvSpPr>
        <p:spPr>
          <a:xfrm>
            <a:off x="211698" y="5314826"/>
            <a:ext cx="8118641" cy="1323439"/>
          </a:xfrm>
          <a:prstGeom prst="rect">
            <a:avLst/>
          </a:prstGeom>
          <a:noFill/>
        </p:spPr>
        <p:txBody>
          <a:bodyPr wrap="square">
            <a:spAutoFit/>
          </a:bodyPr>
          <a:lstStyle/>
          <a:p>
            <a:pPr>
              <a:spcBef>
                <a:spcPts val="600"/>
              </a:spcBef>
            </a:pPr>
            <a:r>
              <a:rPr lang="ja-JP" altLang="en-US" sz="2000" b="1" dirty="0"/>
              <a:t>イエスは教会に使命と、それを前進させる力を与えた（使徒</a:t>
            </a:r>
            <a:r>
              <a:rPr lang="en-US" altLang="ja-JP" sz="2000" b="1" dirty="0"/>
              <a:t>1:8</a:t>
            </a:r>
            <a:r>
              <a:rPr lang="ja-JP" altLang="en-US" sz="2000" b="1" dirty="0"/>
              <a:t>）。物理的な力であれ、霊的な力であれ、福音の前進を止めることは　　できない（マタ</a:t>
            </a:r>
            <a:r>
              <a:rPr lang="en-US" altLang="ja-JP" sz="2000" b="1" dirty="0"/>
              <a:t>16:18</a:t>
            </a:r>
            <a:r>
              <a:rPr lang="ja-JP" altLang="en-US" sz="2000" b="1" dirty="0"/>
              <a:t>）。「神がわたしたちの味方であるならば、　だれがわたしたちに敵対できますか。 」</a:t>
            </a:r>
            <a:r>
              <a:rPr lang="en-US" altLang="ja-JP" sz="2000" b="1" dirty="0"/>
              <a:t>(</a:t>
            </a:r>
            <a:r>
              <a:rPr lang="ja-JP" altLang="en-US" sz="2000" b="1" dirty="0"/>
              <a:t>ロマ</a:t>
            </a:r>
            <a:r>
              <a:rPr lang="en-US" altLang="ja-JP" sz="2000" b="1" dirty="0"/>
              <a:t>8:31</a:t>
            </a:r>
            <a:r>
              <a:rPr lang="ja-JP" altLang="en-US" sz="2000" b="1" dirty="0"/>
              <a:t>）</a:t>
            </a:r>
            <a:endParaRPr lang="en" sz="2000" b="1" dirty="0"/>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87883-4B84-9F76-91A2-C46B2C4DA994}"/>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火曜日</a:t>
            </a:r>
            <a:br>
              <a:rPr kumimoji="1" lang="ja-JP" altLang="en-US" dirty="0"/>
            </a:br>
            <a:r>
              <a:rPr kumimoji="1" lang="ja-JP" altLang="en-US" dirty="0"/>
              <a:t>なぜ、あなたの教会は、</a:t>
            </a:r>
            <a:br>
              <a:rPr kumimoji="1" lang="en-US" altLang="ja-JP" dirty="0"/>
            </a:br>
            <a:r>
              <a:rPr kumimoji="1" lang="ja-JP" altLang="en-US" dirty="0"/>
              <a:t>初代教会のような成長を</a:t>
            </a:r>
            <a:br>
              <a:rPr kumimoji="1" lang="en-US" altLang="ja-JP" dirty="0"/>
            </a:br>
            <a:r>
              <a:rPr kumimoji="1" lang="ja-JP" altLang="en-US" dirty="0"/>
              <a:t>経験していないのでしょうか？</a:t>
            </a:r>
          </a:p>
        </p:txBody>
      </p:sp>
    </p:spTree>
    <p:extLst>
      <p:ext uri="{BB962C8B-B14F-4D97-AF65-F5344CB8AC3E}">
        <p14:creationId xmlns:p14="http://schemas.microsoft.com/office/powerpoint/2010/main" val="75811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69441"/>
          </a:xfrm>
          <a:prstGeom prst="rect">
            <a:avLst/>
          </a:prstGeom>
          <a:noFill/>
        </p:spPr>
        <p:txBody>
          <a:bodyPr wrap="square">
            <a:spAutoFit/>
          </a:bodyPr>
          <a:lstStyle/>
          <a:p>
            <a:pPr algn="ctr"/>
            <a:r>
              <a:rPr lang="ja-JP" altLang="en-U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困窮者を助ける</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536310" y="528100"/>
            <a:ext cx="8558949" cy="707886"/>
          </a:xfrm>
          <a:prstGeom prst="rect">
            <a:avLst/>
          </a:prstGeom>
          <a:noFill/>
        </p:spPr>
        <p:txBody>
          <a:bodyPr wrap="square">
            <a:spAutoFit/>
          </a:bodyPr>
          <a:lstStyle/>
          <a:p>
            <a:pPr algn="ctr"/>
            <a:r>
              <a:rPr lang="ja-JP" altLang="en-US" sz="2000" b="1" dirty="0">
                <a:solidFill>
                  <a:srgbClr val="82DAEF"/>
                </a:solidFill>
                <a:effectLst>
                  <a:outerShdw blurRad="38100" dist="38100" dir="2700000" algn="tl">
                    <a:srgbClr val="000000">
                      <a:alpha val="43137"/>
                    </a:srgbClr>
                  </a:outerShdw>
                </a:effectLst>
                <a:latin typeface="+mn-ea"/>
              </a:rPr>
              <a:t>財産や持ち物を売り、おのおのの必要に応じて、皆がそれを分け合った。</a:t>
            </a:r>
            <a:r>
              <a:rPr lang="en" sz="2000" b="1" dirty="0">
                <a:solidFill>
                  <a:srgbClr val="82DAEF"/>
                </a:solidFill>
                <a:effectLst>
                  <a:outerShdw blurRad="38100" dist="38100" dir="2700000" algn="tl">
                    <a:srgbClr val="000000">
                      <a:alpha val="43137"/>
                    </a:srgbClr>
                  </a:outerShdw>
                </a:effectLst>
                <a:latin typeface="+mn-ea"/>
              </a:rPr>
              <a:t>(</a:t>
            </a:r>
            <a:r>
              <a:rPr lang="ja-JP" altLang="en-US" sz="2000" b="1" dirty="0">
                <a:solidFill>
                  <a:srgbClr val="82DAEF"/>
                </a:solidFill>
                <a:effectLst>
                  <a:outerShdw blurRad="38100" dist="38100" dir="2700000" algn="tl">
                    <a:srgbClr val="000000">
                      <a:alpha val="43137"/>
                    </a:srgbClr>
                  </a:outerShdw>
                </a:effectLst>
                <a:latin typeface="+mn-ea"/>
              </a:rPr>
              <a:t>使徒言行録</a:t>
            </a:r>
            <a:r>
              <a:rPr lang="en" sz="2000" b="1" dirty="0">
                <a:solidFill>
                  <a:srgbClr val="82DAEF"/>
                </a:solidFill>
                <a:effectLst>
                  <a:outerShdw blurRad="38100" dist="38100" dir="2700000" algn="tl">
                    <a:srgbClr val="000000">
                      <a:alpha val="43137"/>
                    </a:srgbClr>
                  </a:outerShdw>
                </a:effectLst>
                <a:latin typeface="+mn-ea"/>
              </a:rPr>
              <a:t>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146919" y="1277062"/>
            <a:ext cx="9337729" cy="400110"/>
          </a:xfrm>
          <a:prstGeom prst="rect">
            <a:avLst/>
          </a:prstGeom>
          <a:noFill/>
        </p:spPr>
        <p:txBody>
          <a:bodyPr wrap="square" rtlCol="0">
            <a:spAutoFit/>
          </a:bodyPr>
          <a:lstStyle/>
          <a:p>
            <a:pPr>
              <a:spcBef>
                <a:spcPts val="600"/>
              </a:spcBef>
            </a:pPr>
            <a:r>
              <a:rPr lang="ja-JP" altLang="en-US" sz="2000" b="1" dirty="0"/>
              <a:t>福音は初期のクリスチャンたちにどのような影響を与えたのか（使</a:t>
            </a:r>
            <a:r>
              <a:rPr lang="en-US" altLang="ja-JP" sz="2000" b="1" dirty="0"/>
              <a:t>2</a:t>
            </a:r>
            <a:r>
              <a:rPr lang="ja-JP" altLang="en-US" sz="2000" b="1" dirty="0"/>
              <a:t>：</a:t>
            </a:r>
            <a:r>
              <a:rPr lang="en-US" altLang="ja-JP" sz="2000" b="1" dirty="0"/>
              <a:t>42-47</a:t>
            </a:r>
            <a:r>
              <a:rPr lang="ja-JP" altLang="en-US" sz="2000" b="1" dirty="0"/>
              <a:t>）。</a:t>
            </a:r>
            <a:endParaRPr lang="en" sz="2000" b="1" dirty="0"/>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3646715684"/>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193413" y="5502622"/>
            <a:ext cx="9244739" cy="707886"/>
          </a:xfrm>
          <a:prstGeom prst="rect">
            <a:avLst/>
          </a:prstGeom>
          <a:noFill/>
        </p:spPr>
        <p:txBody>
          <a:bodyPr wrap="square" rtlCol="0">
            <a:spAutoFit/>
          </a:bodyPr>
          <a:lstStyle/>
          <a:p>
            <a:pPr>
              <a:spcBef>
                <a:spcPts val="600"/>
              </a:spcBef>
            </a:pPr>
            <a:r>
              <a:rPr lang="ja-JP" altLang="en-US" sz="2000" b="1" dirty="0"/>
              <a:t>キリストの大使として、彼らはイエスに倣った。周囲の人々の必要に配慮することで、彼らは町全体の好意を得た。</a:t>
            </a:r>
            <a:endParaRPr lang="en" sz="2000" b="1" dirty="0"/>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193413" y="6157596"/>
            <a:ext cx="9244739" cy="707886"/>
          </a:xfrm>
          <a:prstGeom prst="rect">
            <a:avLst/>
          </a:prstGeom>
          <a:noFill/>
        </p:spPr>
        <p:txBody>
          <a:bodyPr wrap="square">
            <a:spAutoFit/>
          </a:bodyPr>
          <a:lstStyle/>
          <a:p>
            <a:pPr>
              <a:spcBef>
                <a:spcPts val="600"/>
              </a:spcBef>
            </a:pPr>
            <a:r>
              <a:rPr lang="ja-JP" altLang="en-US" sz="2000" b="1" dirty="0"/>
              <a:t>そのときと同じように、教会はクリスチャン同士の互いに対する愛と、彼らの共同体に対する関心によって特徴づけられなければならない。</a:t>
            </a:r>
            <a:endParaRPr lang="en" sz="2000" b="1" dirty="0"/>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87883-4B84-9F76-91A2-C46B2C4DA994}"/>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水曜日</a:t>
            </a:r>
            <a:br>
              <a:rPr kumimoji="1" lang="ja-JP" altLang="en-US" dirty="0"/>
            </a:br>
            <a:r>
              <a:rPr kumimoji="1" lang="ja-JP" altLang="en-US" dirty="0"/>
              <a:t>あなたの教会のために、</a:t>
            </a:r>
            <a:br>
              <a:rPr kumimoji="1" lang="en-US" altLang="ja-JP" dirty="0"/>
            </a:br>
            <a:r>
              <a:rPr kumimoji="1" lang="ja-JP" altLang="en-US" dirty="0"/>
              <a:t>今すぐあなたができることは、</a:t>
            </a:r>
            <a:br>
              <a:rPr kumimoji="1" lang="en-US" altLang="ja-JP" dirty="0"/>
            </a:br>
            <a:r>
              <a:rPr kumimoji="1" lang="ja-JP" altLang="en-US" dirty="0"/>
              <a:t>何だと思いますか？</a:t>
            </a:r>
            <a:br>
              <a:rPr kumimoji="1" lang="ja-JP" altLang="en-US" dirty="0"/>
            </a:br>
            <a:endParaRPr kumimoji="1" lang="ja-JP" altLang="en-US" dirty="0"/>
          </a:p>
        </p:txBody>
      </p:sp>
    </p:spTree>
    <p:extLst>
      <p:ext uri="{BB962C8B-B14F-4D97-AF65-F5344CB8AC3E}">
        <p14:creationId xmlns:p14="http://schemas.microsoft.com/office/powerpoint/2010/main" val="108607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208122" y="95965"/>
            <a:ext cx="6939966" cy="1323439"/>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ja-JP" alt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愛、それは私たちの</a:t>
            </a:r>
            <a:endParaRPr lang="en-US" altLang="ja-JP"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ja-JP" alt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アイデンティティの証</a:t>
            </a:r>
            <a:endParaRPr lang="en"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39690" y="1375948"/>
            <a:ext cx="7027546" cy="707886"/>
          </a:xfrm>
          <a:prstGeom prst="rect">
            <a:avLst/>
          </a:prstGeom>
          <a:noFill/>
        </p:spPr>
        <p:txBody>
          <a:bodyPr wrap="square">
            <a:spAutoFit/>
          </a:bodyPr>
          <a:lstStyle/>
          <a:p>
            <a:pPr algn="ctr"/>
            <a:r>
              <a:rPr lang="ja-JP" altLang="en-US" sz="2000" b="1" dirty="0">
                <a:solidFill>
                  <a:schemeClr val="bg1"/>
                </a:solidFill>
                <a:effectLst>
                  <a:outerShdw blurRad="38100" dist="38100" dir="2700000" algn="tl">
                    <a:srgbClr val="000000">
                      <a:alpha val="43137"/>
                    </a:srgbClr>
                  </a:outerShdw>
                </a:effectLst>
                <a:latin typeface="+mn-ea"/>
              </a:rPr>
              <a:t>互いに愛し合うならば、それによってあなたがたがわたしの弟子であることを、皆が知るようになる。</a:t>
            </a:r>
            <a:r>
              <a:rPr lang="en" sz="2000" b="1" dirty="0">
                <a:solidFill>
                  <a:schemeClr val="bg1"/>
                </a:solidFill>
                <a:effectLst>
                  <a:outerShdw blurRad="38100" dist="38100" dir="2700000" algn="tl">
                    <a:srgbClr val="000000">
                      <a:alpha val="43137"/>
                    </a:srgbClr>
                  </a:outerShdw>
                </a:effectLst>
                <a:latin typeface="+mn-ea"/>
              </a:rPr>
              <a:t> (</a:t>
            </a:r>
            <a:r>
              <a:rPr lang="ja-JP" altLang="en-US" sz="2000" b="1" dirty="0">
                <a:solidFill>
                  <a:schemeClr val="bg1"/>
                </a:solidFill>
                <a:effectLst>
                  <a:outerShdw blurRad="38100" dist="38100" dir="2700000" algn="tl">
                    <a:srgbClr val="000000">
                      <a:alpha val="43137"/>
                    </a:srgbClr>
                  </a:outerShdw>
                </a:effectLst>
                <a:latin typeface="+mn-ea"/>
              </a:rPr>
              <a:t>ヨハネ</a:t>
            </a:r>
            <a:r>
              <a:rPr lang="en" sz="2000" b="1" dirty="0">
                <a:solidFill>
                  <a:schemeClr val="bg1"/>
                </a:solidFill>
                <a:effectLst>
                  <a:outerShdw blurRad="38100" dist="38100" dir="2700000" algn="tl">
                    <a:srgbClr val="000000">
                      <a:alpha val="43137"/>
                    </a:srgbClr>
                  </a:outerShdw>
                </a:effectLst>
                <a:latin typeface="+mn-ea"/>
              </a:rPr>
              <a:t>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5173980" y="2254629"/>
            <a:ext cx="7018020" cy="707886"/>
          </a:xfrm>
          <a:prstGeom prst="rect">
            <a:avLst/>
          </a:prstGeom>
          <a:noFill/>
        </p:spPr>
        <p:txBody>
          <a:bodyPr wrap="square" rtlCol="0">
            <a:spAutoFit/>
          </a:bodyPr>
          <a:lstStyle/>
          <a:p>
            <a:pPr>
              <a:spcBef>
                <a:spcPts val="600"/>
              </a:spcBef>
            </a:pPr>
            <a:r>
              <a:rPr lang="ja-JP" altLang="en-US" sz="2000" b="1" dirty="0"/>
              <a:t>宇宙の対立に関わる当事者にはそれぞれ特徴がある：　　 サタンは憎んで破壊し、神は愛して回復する。</a:t>
            </a:r>
            <a:endParaRPr lang="en" sz="2000" b="1" dirty="0"/>
          </a:p>
        </p:txBody>
      </p:sp>
      <p:sp>
        <p:nvSpPr>
          <p:cNvPr id="7" name="CuadroTexto 6">
            <a:extLst>
              <a:ext uri="{FF2B5EF4-FFF2-40B4-BE49-F238E27FC236}">
                <a16:creationId xmlns:a16="http://schemas.microsoft.com/office/drawing/2014/main" id="{CC42C760-C346-61BE-52F4-7A18C943C037}"/>
              </a:ext>
            </a:extLst>
          </p:cNvPr>
          <p:cNvSpPr txBox="1"/>
          <p:nvPr/>
        </p:nvSpPr>
        <p:spPr>
          <a:xfrm>
            <a:off x="5149217" y="5280684"/>
            <a:ext cx="7018019" cy="1323439"/>
          </a:xfrm>
          <a:prstGeom prst="rect">
            <a:avLst/>
          </a:prstGeom>
          <a:noFill/>
        </p:spPr>
        <p:txBody>
          <a:bodyPr wrap="square">
            <a:spAutoFit/>
          </a:bodyPr>
          <a:lstStyle/>
          <a:p>
            <a:pPr>
              <a:spcBef>
                <a:spcPts val="600"/>
              </a:spcBef>
            </a:pPr>
            <a:r>
              <a:rPr lang="ja-JP" altLang="en-US" sz="2000" b="1" dirty="0"/>
              <a:t>彼らは愛ゆえに自らを捧げ、何百万人もの人々に恩恵を　与えた。しかし、彼らが注目したのは彼ら自身ではなく、彼らが命を捧げることを厭わなかったお方、救い主　　だった： イエスである。</a:t>
            </a:r>
            <a:endParaRPr lang="en" sz="2000" b="1" dirty="0"/>
          </a:p>
        </p:txBody>
      </p:sp>
      <p:sp>
        <p:nvSpPr>
          <p:cNvPr id="9" name="CuadroTexto 8">
            <a:extLst>
              <a:ext uri="{FF2B5EF4-FFF2-40B4-BE49-F238E27FC236}">
                <a16:creationId xmlns:a16="http://schemas.microsoft.com/office/drawing/2014/main" id="{5EBCE36D-1D3D-5008-464F-43C06FA23B27}"/>
              </a:ext>
            </a:extLst>
          </p:cNvPr>
          <p:cNvSpPr txBox="1"/>
          <p:nvPr/>
        </p:nvSpPr>
        <p:spPr>
          <a:xfrm>
            <a:off x="5139568" y="4153918"/>
            <a:ext cx="7027790" cy="1015663"/>
          </a:xfrm>
          <a:prstGeom prst="rect">
            <a:avLst/>
          </a:prstGeom>
          <a:noFill/>
        </p:spPr>
        <p:txBody>
          <a:bodyPr wrap="square">
            <a:spAutoFit/>
          </a:bodyPr>
          <a:lstStyle/>
          <a:p>
            <a:pPr>
              <a:spcBef>
                <a:spcPts val="600"/>
              </a:spcBef>
            </a:pPr>
            <a:r>
              <a:rPr lang="en-US" altLang="ja-JP" sz="2000" b="1" dirty="0">
                <a:latin typeface="+mn-ea"/>
              </a:rPr>
              <a:t>2</a:t>
            </a:r>
            <a:r>
              <a:rPr lang="ja-JP" altLang="en-US" sz="2000" b="1" dirty="0">
                <a:latin typeface="+mn-ea"/>
              </a:rPr>
              <a:t>世紀と</a:t>
            </a:r>
            <a:r>
              <a:rPr lang="en-US" altLang="ja-JP" sz="2000" b="1" dirty="0">
                <a:latin typeface="+mn-ea"/>
              </a:rPr>
              <a:t>3</a:t>
            </a:r>
            <a:r>
              <a:rPr lang="ja-JP" altLang="en-US" sz="2000" b="1" dirty="0">
                <a:latin typeface="+mn-ea"/>
              </a:rPr>
              <a:t>世紀のキリスト教徒は、無私の愛を実践した。　二度の大流行（</a:t>
            </a:r>
            <a:r>
              <a:rPr lang="en-US" altLang="ja-JP" sz="2000" b="1" dirty="0">
                <a:latin typeface="+mn-ea"/>
              </a:rPr>
              <a:t>160</a:t>
            </a:r>
            <a:r>
              <a:rPr lang="ja-JP" altLang="en-US" sz="2000" b="1" dirty="0">
                <a:latin typeface="+mn-ea"/>
              </a:rPr>
              <a:t>年と</a:t>
            </a:r>
            <a:r>
              <a:rPr lang="en-US" altLang="ja-JP" sz="2000" b="1" dirty="0">
                <a:latin typeface="+mn-ea"/>
              </a:rPr>
              <a:t>265</a:t>
            </a:r>
            <a:r>
              <a:rPr lang="ja-JP" altLang="en-US" sz="2000" b="1" dirty="0">
                <a:latin typeface="+mn-ea"/>
              </a:rPr>
              <a:t>年）の際、彼らは自分の身の　安全も顧みず、罹患者のケアに献身した。</a:t>
            </a:r>
            <a:endParaRPr lang="en" sz="2000" b="1" dirty="0">
              <a:latin typeface="+mn-ea"/>
            </a:endParaRP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64454" y="3014593"/>
            <a:ext cx="7018019" cy="1015663"/>
          </a:xfrm>
          <a:prstGeom prst="rect">
            <a:avLst/>
          </a:prstGeom>
          <a:noFill/>
        </p:spPr>
        <p:txBody>
          <a:bodyPr wrap="square">
            <a:spAutoFit/>
          </a:bodyPr>
          <a:lstStyle/>
          <a:p>
            <a:pPr>
              <a:spcBef>
                <a:spcPts val="600"/>
              </a:spcBef>
            </a:pPr>
            <a:r>
              <a:rPr lang="ja-JP" altLang="en-US" sz="2000" b="1" dirty="0">
                <a:latin typeface="+mn-ea"/>
              </a:rPr>
              <a:t>どちらの主人に従うかで行動パターンも違ってきます。　神に従うなら、他者に愛の行動を取るはずです。</a:t>
            </a:r>
            <a:r>
              <a:rPr lang="en" sz="2000" b="1" dirty="0">
                <a:latin typeface="+mn-ea"/>
              </a:rPr>
              <a:t>(1</a:t>
            </a:r>
            <a:r>
              <a:rPr lang="ja-JP" altLang="en-US" sz="2000" b="1" dirty="0">
                <a:latin typeface="+mn-ea"/>
              </a:rPr>
              <a:t>ヨハ</a:t>
            </a:r>
            <a:r>
              <a:rPr lang="en" sz="2000" b="1" dirty="0">
                <a:latin typeface="+mn-ea"/>
              </a:rPr>
              <a:t>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DBD"/>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87883-4B84-9F76-91A2-C46B2C4DA994}"/>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木曜日</a:t>
            </a:r>
            <a:br>
              <a:rPr kumimoji="1" lang="ja-JP" altLang="en-US" dirty="0"/>
            </a:br>
            <a:r>
              <a:rPr kumimoji="1" lang="ja-JP" altLang="en-US" dirty="0"/>
              <a:t>「もし神様が私を愛しておられるなら、</a:t>
            </a:r>
            <a:br>
              <a:rPr kumimoji="1" lang="en-US" altLang="ja-JP" dirty="0"/>
            </a:br>
            <a:r>
              <a:rPr kumimoji="1" lang="ja-JP" altLang="en-US" dirty="0"/>
              <a:t>なぜこのような試練を私に</a:t>
            </a:r>
            <a:br>
              <a:rPr kumimoji="1" lang="en-US" altLang="ja-JP" dirty="0"/>
            </a:br>
            <a:r>
              <a:rPr kumimoji="1" lang="ja-JP" altLang="en-US" dirty="0"/>
              <a:t>お与えになるのですか？」と、質問されたら、</a:t>
            </a:r>
            <a:br>
              <a:rPr kumimoji="1" lang="en-US" altLang="ja-JP" dirty="0"/>
            </a:br>
            <a:r>
              <a:rPr kumimoji="1" lang="ja-JP" altLang="en-US" dirty="0"/>
              <a:t>あなたはどのように答えますか？</a:t>
            </a:r>
          </a:p>
        </p:txBody>
      </p:sp>
    </p:spTree>
    <p:extLst>
      <p:ext uri="{BB962C8B-B14F-4D97-AF65-F5344CB8AC3E}">
        <p14:creationId xmlns:p14="http://schemas.microsoft.com/office/powerpoint/2010/main" val="373742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5078313"/>
          </a:xfrm>
          <a:prstGeom prst="rect">
            <a:avLst/>
          </a:prstGeom>
          <a:noFill/>
        </p:spPr>
        <p:txBody>
          <a:bodyPr wrap="square">
            <a:spAutoFit/>
          </a:bodyPr>
          <a:lstStyle/>
          <a:p>
            <a:pPr>
              <a:spcBef>
                <a:spcPts val="600"/>
              </a:spcBef>
            </a:pPr>
            <a:r>
              <a:rPr lang="ja-JP" altLang="en-US" sz="3600" b="1" dirty="0">
                <a:latin typeface="Constantia" panose="02030602050306030303" pitchFamily="18" charset="0"/>
              </a:rPr>
              <a:t>「神の恵みの宝、すなわちキリストの尽きせぬ富を世に伝える生きたチャンネルとなることは、すべての魂の特権である。キリストの霊と品性を世に表す代理人ほど、キリストが望んで　　おられるものはない。救い主の愛を人間を　　通して現すことほど、世が必要としている　　ものはない。すべての天は、人間の心に喜びと祝福を与える聖油を注ぐことができる経路を待っている。」</a:t>
            </a:r>
            <a:endParaRPr lang="en"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6944080" cy="338554"/>
          </a:xfrm>
          <a:prstGeom prst="rect">
            <a:avLst/>
          </a:prstGeom>
          <a:noFill/>
        </p:spPr>
        <p:txBody>
          <a:bodyPr wrap="none" rtlCol="0">
            <a:spAutoFit/>
          </a:bodyPr>
          <a:lstStyle/>
          <a:p>
            <a:r>
              <a:rPr lang="en-US" sz="1600" b="1" dirty="0"/>
              <a:t>EGW (God‘s Amazing Grace - Unsearchable Riches, June 28</a:t>
            </a:r>
            <a:r>
              <a:rPr lang="en" sz="1600" b="1" dirty="0"/>
              <a:t>)</a:t>
            </a:r>
            <a:r>
              <a:rPr lang="ja-JP" altLang="en-US" sz="1600" b="1" dirty="0"/>
              <a:t>（非公式訳）</a:t>
            </a:r>
            <a:endParaRPr lang="en" sz="1600" b="1" dirty="0"/>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09" y="135468"/>
            <a:ext cx="6248391" cy="1938992"/>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400" b="1" dirty="0">
                <a:solidFill>
                  <a:srgbClr val="166588"/>
                </a:solidFill>
                <a:latin typeface="+mn-ea"/>
              </a:rPr>
              <a:t>恐れることはない、わたしはあなたと共にいる神。たじろぐな、わたしはあなたの神。勢いを与えてあなたを助け／わたしの　　救いの右の手であなたを支える。</a:t>
            </a:r>
            <a:endParaRPr lang="en-US" altLang="ja-JP" sz="2400" b="1" dirty="0">
              <a:solidFill>
                <a:srgbClr val="166588"/>
              </a:solidFill>
              <a:latin typeface="+mn-ea"/>
            </a:endParaRPr>
          </a:p>
          <a:p>
            <a:pPr algn="ctr"/>
            <a:r>
              <a:rPr lang="es-ES" sz="2400" b="1" dirty="0">
                <a:solidFill>
                  <a:srgbClr val="166588"/>
                </a:solidFill>
                <a:latin typeface="+mn-ea"/>
              </a:rPr>
              <a:t>(</a:t>
            </a:r>
            <a:r>
              <a:rPr lang="ja-JP" altLang="en-US" sz="2400" b="1" dirty="0">
                <a:solidFill>
                  <a:srgbClr val="166588"/>
                </a:solidFill>
                <a:latin typeface="+mn-ea"/>
              </a:rPr>
              <a:t>イザヤ</a:t>
            </a:r>
            <a:r>
              <a:rPr lang="es-ES" sz="2400" b="1" dirty="0">
                <a:solidFill>
                  <a:srgbClr val="166588"/>
                </a:solidFill>
                <a:latin typeface="+mn-ea"/>
              </a:rPr>
              <a:t>41:10 </a:t>
            </a:r>
            <a:r>
              <a:rPr lang="ja-JP" altLang="en-US" sz="2400" b="1" dirty="0">
                <a:solidFill>
                  <a:srgbClr val="166588"/>
                </a:solidFill>
                <a:latin typeface="+mn-ea"/>
              </a:rPr>
              <a:t>新共同訳</a:t>
            </a:r>
            <a:r>
              <a:rPr lang="es-ES" sz="2400" b="1" dirty="0">
                <a:solidFill>
                  <a:srgbClr val="166588"/>
                </a:solidFill>
                <a:latin typeface="+mn-ea"/>
              </a:rPr>
              <a:t>)</a:t>
            </a: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09" y="135468"/>
            <a:ext cx="6248391" cy="1938992"/>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400" b="1" dirty="0">
                <a:solidFill>
                  <a:srgbClr val="166588"/>
                </a:solidFill>
                <a:latin typeface="+mn-ea"/>
              </a:rPr>
              <a:t>恐れてはならない、わたしはあなたと共にいる。驚いてはならない、わたしはあなたの神である。わたしはあなたを強くし、　あなたを助け、わが勝利の右の手をもって、あなたをささえる。</a:t>
            </a:r>
            <a:r>
              <a:rPr lang="es-ES" sz="2400" b="1" dirty="0">
                <a:solidFill>
                  <a:srgbClr val="166588"/>
                </a:solidFill>
                <a:latin typeface="+mn-ea"/>
              </a:rPr>
              <a:t>(</a:t>
            </a:r>
            <a:r>
              <a:rPr lang="ja-JP" altLang="en-US" sz="2400" b="1" dirty="0">
                <a:solidFill>
                  <a:srgbClr val="166588"/>
                </a:solidFill>
                <a:latin typeface="+mn-ea"/>
              </a:rPr>
              <a:t>イザヤ</a:t>
            </a:r>
            <a:r>
              <a:rPr lang="es-ES" sz="2400" b="1" dirty="0">
                <a:solidFill>
                  <a:srgbClr val="166588"/>
                </a:solidFill>
                <a:latin typeface="+mn-ea"/>
              </a:rPr>
              <a:t>41:10 </a:t>
            </a:r>
            <a:r>
              <a:rPr lang="ja-JP" altLang="en-US" sz="2400" b="1" dirty="0">
                <a:solidFill>
                  <a:srgbClr val="166588"/>
                </a:solidFill>
                <a:latin typeface="+mn-ea"/>
              </a:rPr>
              <a:t>口語訳</a:t>
            </a:r>
            <a:r>
              <a:rPr lang="es-ES" sz="2400" b="1" dirty="0">
                <a:solidFill>
                  <a:srgbClr val="166588"/>
                </a:solidFill>
                <a:latin typeface="+mn-ea"/>
              </a:rPr>
              <a:t>)</a:t>
            </a:r>
          </a:p>
        </p:txBody>
      </p:sp>
    </p:spTree>
    <p:extLst>
      <p:ext uri="{BB962C8B-B14F-4D97-AF65-F5344CB8AC3E}">
        <p14:creationId xmlns:p14="http://schemas.microsoft.com/office/powerpoint/2010/main" val="413930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65385"/>
            <a:ext cx="5674659" cy="2862322"/>
          </a:xfrm>
          <a:prstGeom prst="rect">
            <a:avLst/>
          </a:prstGeom>
          <a:noFill/>
        </p:spPr>
        <p:txBody>
          <a:bodyPr wrap="square" rtlCol="0">
            <a:spAutoFit/>
          </a:bodyPr>
          <a:lstStyle/>
          <a:p>
            <a:pPr>
              <a:spcBef>
                <a:spcPts val="600"/>
              </a:spcBef>
              <a:tabLst>
                <a:tab pos="538163" algn="l"/>
              </a:tabLst>
            </a:pPr>
            <a:r>
              <a:rPr lang="ja-JP" altLang="en-US" sz="2000" b="1" dirty="0">
                <a:solidFill>
                  <a:schemeClr val="bg1"/>
                </a:solidFill>
                <a:effectLst>
                  <a:glow rad="127000">
                    <a:srgbClr val="AC2850"/>
                  </a:glow>
                </a:effectLst>
              </a:rPr>
              <a:t>エルサレム滅亡からの教訓</a:t>
            </a:r>
            <a:r>
              <a:rPr lang="en" sz="2000" b="1" dirty="0">
                <a:solidFill>
                  <a:schemeClr val="bg1"/>
                </a:solidFill>
                <a:effectLst>
                  <a:glow rad="127000">
                    <a:srgbClr val="AC2850"/>
                  </a:glow>
                </a:effectLst>
              </a:rPr>
              <a:t>:</a:t>
            </a:r>
          </a:p>
          <a:p>
            <a:pPr lvl="1">
              <a:spcBef>
                <a:spcPts val="600"/>
              </a:spcBef>
              <a:tabLst>
                <a:tab pos="538163" algn="l"/>
              </a:tabLst>
            </a:pPr>
            <a:r>
              <a:rPr lang="ja-JP" altLang="en-US" sz="2000" b="1" dirty="0">
                <a:solidFill>
                  <a:schemeClr val="bg1"/>
                </a:solidFill>
                <a:effectLst>
                  <a:glow rad="127000">
                    <a:srgbClr val="A23292"/>
                  </a:glow>
                </a:effectLst>
              </a:rPr>
              <a:t>神の愛を拒絶すること</a:t>
            </a:r>
            <a:endParaRPr lang="en" sz="2000" b="1" dirty="0">
              <a:solidFill>
                <a:schemeClr val="bg1"/>
              </a:solidFill>
              <a:effectLst>
                <a:glow rad="127000">
                  <a:srgbClr val="A23292"/>
                </a:glow>
              </a:effectLst>
            </a:endParaRPr>
          </a:p>
          <a:p>
            <a:pPr lvl="1">
              <a:spcBef>
                <a:spcPts val="600"/>
              </a:spcBef>
              <a:tabLst>
                <a:tab pos="538163" algn="l"/>
              </a:tabLst>
            </a:pPr>
            <a:r>
              <a:rPr lang="ja-JP" altLang="en-US" sz="2000" b="1" dirty="0">
                <a:solidFill>
                  <a:schemeClr val="bg1"/>
                </a:solidFill>
                <a:effectLst>
                  <a:glow rad="127000">
                    <a:srgbClr val="51A54C"/>
                  </a:glow>
                </a:effectLst>
              </a:rPr>
              <a:t>神の民への配慮</a:t>
            </a:r>
            <a:endParaRPr lang="en" sz="2000" b="1" dirty="0">
              <a:solidFill>
                <a:schemeClr val="bg1"/>
              </a:solidFill>
              <a:effectLst>
                <a:glow rad="127000">
                  <a:srgbClr val="51A54C"/>
                </a:glow>
              </a:effectLst>
            </a:endParaRPr>
          </a:p>
          <a:p>
            <a:pPr>
              <a:spcBef>
                <a:spcPts val="1800"/>
              </a:spcBef>
              <a:tabLst>
                <a:tab pos="538163" algn="l"/>
              </a:tabLst>
            </a:pPr>
            <a:r>
              <a:rPr lang="ja-JP" altLang="en-US" sz="2000" b="1" dirty="0">
                <a:solidFill>
                  <a:schemeClr val="bg1"/>
                </a:solidFill>
                <a:effectLst>
                  <a:glow rad="127000">
                    <a:srgbClr val="AC2850"/>
                  </a:glow>
                </a:effectLst>
              </a:rPr>
              <a:t>初代のキリスト教徒からの教訓</a:t>
            </a:r>
            <a:r>
              <a:rPr lang="en" sz="2000" b="1" dirty="0">
                <a:solidFill>
                  <a:schemeClr val="bg1"/>
                </a:solidFill>
                <a:effectLst>
                  <a:glow rad="127000">
                    <a:srgbClr val="AC2850"/>
                  </a:glow>
                </a:effectLst>
              </a:rPr>
              <a:t>:</a:t>
            </a:r>
          </a:p>
          <a:p>
            <a:pPr lvl="1">
              <a:spcBef>
                <a:spcPts val="600"/>
              </a:spcBef>
              <a:tabLst>
                <a:tab pos="538163" algn="l"/>
              </a:tabLst>
            </a:pPr>
            <a:r>
              <a:rPr lang="ja-JP" altLang="en-US" sz="2000" b="1" dirty="0">
                <a:solidFill>
                  <a:schemeClr val="bg1"/>
                </a:solidFill>
                <a:effectLst>
                  <a:glow rad="127000">
                    <a:srgbClr val="C5600D"/>
                  </a:glow>
                </a:effectLst>
              </a:rPr>
              <a:t>迫害の中の忠実さ</a:t>
            </a:r>
            <a:endParaRPr lang="en" sz="2000" b="1" dirty="0">
              <a:solidFill>
                <a:schemeClr val="bg1"/>
              </a:solidFill>
              <a:effectLst>
                <a:glow rad="127000">
                  <a:srgbClr val="C5600D"/>
                </a:glow>
              </a:effectLst>
            </a:endParaRPr>
          </a:p>
          <a:p>
            <a:pPr lvl="1">
              <a:spcBef>
                <a:spcPts val="600"/>
              </a:spcBef>
              <a:tabLst>
                <a:tab pos="538163" algn="l"/>
              </a:tabLst>
            </a:pPr>
            <a:r>
              <a:rPr lang="ja-JP" altLang="en-US" sz="2000" b="1" dirty="0">
                <a:solidFill>
                  <a:schemeClr val="bg1"/>
                </a:solidFill>
                <a:effectLst>
                  <a:glow rad="127000">
                    <a:srgbClr val="228F9E"/>
                  </a:glow>
                </a:effectLst>
              </a:rPr>
              <a:t>困窮者を助ける</a:t>
            </a:r>
            <a:endParaRPr lang="en" sz="2000" b="1" dirty="0">
              <a:solidFill>
                <a:schemeClr val="bg1"/>
              </a:solidFill>
              <a:effectLst>
                <a:glow rad="127000">
                  <a:srgbClr val="228F9E"/>
                </a:glow>
              </a:effectLst>
            </a:endParaRPr>
          </a:p>
          <a:p>
            <a:pPr lvl="1">
              <a:spcBef>
                <a:spcPts val="600"/>
              </a:spcBef>
              <a:tabLst>
                <a:tab pos="538163" algn="l"/>
              </a:tabLst>
            </a:pPr>
            <a:r>
              <a:rPr lang="ja-JP" altLang="en-US" sz="2000" b="1" dirty="0">
                <a:solidFill>
                  <a:schemeClr val="bg1"/>
                </a:solidFill>
                <a:effectLst>
                  <a:glow rad="127000">
                    <a:srgbClr val="A68702"/>
                  </a:glow>
                </a:effectLst>
              </a:rPr>
              <a:t>愛、それは私たちのアイデンティティの証</a:t>
            </a:r>
            <a:endParaRPr lang="en" sz="2000" b="1" dirty="0">
              <a:solidFill>
                <a:schemeClr val="bg1"/>
              </a:solidFill>
              <a:effectLst>
                <a:glow rad="127000">
                  <a:srgbClr val="A68702"/>
                </a:glow>
              </a:effectLst>
            </a:endParaRP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10325"/>
            <a:ext cx="6687670" cy="1015663"/>
          </a:xfrm>
          <a:prstGeom prst="rect">
            <a:avLst/>
          </a:prstGeom>
          <a:noFill/>
        </p:spPr>
        <p:txBody>
          <a:bodyPr wrap="square" rtlCol="0">
            <a:spAutoFit/>
          </a:bodyPr>
          <a:lstStyle/>
          <a:p>
            <a:pPr>
              <a:spcBef>
                <a:spcPts val="600"/>
              </a:spcBef>
            </a:pPr>
            <a:r>
              <a:rPr lang="en-US" altLang="ja-JP" sz="2000" b="1" dirty="0"/>
              <a:t>70</a:t>
            </a:r>
            <a:r>
              <a:rPr lang="ja-JP" altLang="en-US" sz="2000" b="1" dirty="0"/>
              <a:t>年、イスラエルは国家として終焉を迎えた。　　　　エルサレムと神殿を荒廃させたのはローマだが、　　　その戦争には他の大国も関与していた。</a:t>
            </a:r>
            <a:endParaRPr lang="en" sz="2000" b="1" dirty="0"/>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190408" y="2303434"/>
            <a:ext cx="6687669" cy="1323439"/>
          </a:xfrm>
          <a:prstGeom prst="rect">
            <a:avLst/>
          </a:prstGeom>
          <a:noFill/>
        </p:spPr>
        <p:txBody>
          <a:bodyPr wrap="square">
            <a:spAutoFit/>
          </a:bodyPr>
          <a:lstStyle/>
          <a:p>
            <a:pPr>
              <a:spcBef>
                <a:spcPts val="600"/>
              </a:spcBef>
            </a:pPr>
            <a:r>
              <a:rPr lang="ja-JP" altLang="en-US" sz="2000" b="1" dirty="0"/>
              <a:t>しかし神はご自分を拒絶した場合の結末を繰り返し　　警告し、刑の執行を遅らせ、真理のたいまつを手に取り、神の愛のメッセージで世界を照らす民、教会を準備　　された。</a:t>
            </a:r>
            <a:endParaRPr lang="en" sz="2000" b="1" dirty="0"/>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8" y="1392351"/>
            <a:ext cx="6687669" cy="707886"/>
          </a:xfrm>
          <a:prstGeom prst="rect">
            <a:avLst/>
          </a:prstGeom>
          <a:noFill/>
        </p:spPr>
        <p:txBody>
          <a:bodyPr wrap="square">
            <a:spAutoFit/>
          </a:bodyPr>
          <a:lstStyle/>
          <a:p>
            <a:pPr>
              <a:spcBef>
                <a:spcPts val="600"/>
              </a:spcBef>
            </a:pPr>
            <a:r>
              <a:rPr lang="ja-JP" altLang="en-US" sz="2000" b="1" dirty="0"/>
              <a:t>サタンはイスラエルを扇動して救い主を拒絶させたうえ、イスラエルを滅ぼす権利を主張した。</a:t>
            </a:r>
            <a:endParaRPr lang="en" sz="2000" b="1" dirty="0"/>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1500"/>
                            </p:stCondLst>
                            <p:childTnLst>
                              <p:par>
                                <p:cTn id="52" presetID="31"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style.rotation</p:attrName>
                                        </p:attrNameLst>
                                      </p:cBhvr>
                                      <p:tavLst>
                                        <p:tav tm="0">
                                          <p:val>
                                            <p:fltVal val="90"/>
                                          </p:val>
                                        </p:tav>
                                        <p:tav tm="100000">
                                          <p:val>
                                            <p:fltVal val="0"/>
                                          </p:val>
                                        </p:tav>
                                      </p:tavLst>
                                    </p:anim>
                                    <p:animEffect transition="in" filter="fade">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0-#ppt_w/2"/>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1000"/>
                            </p:stCondLst>
                            <p:childTnLst>
                              <p:par>
                                <p:cTn id="83" presetID="31"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 calcmode="lin" valueType="num">
                                      <p:cBhvr>
                                        <p:cTn id="87" dur="500" fill="hold"/>
                                        <p:tgtEl>
                                          <p:spTgt spid="17"/>
                                        </p:tgtEl>
                                        <p:attrNameLst>
                                          <p:attrName>style.rotation</p:attrName>
                                        </p:attrNameLst>
                                      </p:cBhvr>
                                      <p:tavLst>
                                        <p:tav tm="0">
                                          <p:val>
                                            <p:fltVal val="90"/>
                                          </p:val>
                                        </p:tav>
                                        <p:tav tm="100000">
                                          <p:val>
                                            <p:fltVal val="0"/>
                                          </p:val>
                                        </p:tav>
                                      </p:tavLst>
                                    </p:anim>
                                    <p:animEffect transition="in" filter="fade">
                                      <p:cBhvr>
                                        <p:cTn id="88" dur="500"/>
                                        <p:tgtEl>
                                          <p:spTgt spid="1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1500"/>
                            </p:stCondLst>
                            <p:childTnLst>
                              <p:par>
                                <p:cTn id="93" presetID="31" presetClass="entr" presetSubtype="0" fill="hold"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 calcmode="lin" valueType="num">
                                      <p:cBhvr>
                                        <p:cTn id="97" dur="500" fill="hold"/>
                                        <p:tgtEl>
                                          <p:spTgt spid="19"/>
                                        </p:tgtEl>
                                        <p:attrNameLst>
                                          <p:attrName>style.rotation</p:attrName>
                                        </p:attrNameLst>
                                      </p:cBhvr>
                                      <p:tavLst>
                                        <p:tav tm="0">
                                          <p:val>
                                            <p:fltVal val="90"/>
                                          </p:val>
                                        </p:tav>
                                        <p:tav tm="100000">
                                          <p:val>
                                            <p:fltVal val="0"/>
                                          </p:val>
                                        </p:tav>
                                      </p:tavLst>
                                    </p:anim>
                                    <p:animEffect transition="in" filter="fade">
                                      <p:cBhvr>
                                        <p:cTn id="98" dur="500"/>
                                        <p:tgtEl>
                                          <p:spTgt spid="19"/>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71079" y="2868110"/>
            <a:ext cx="6415700" cy="1569660"/>
          </a:xfrm>
          <a:prstGeom prst="rect">
            <a:avLst/>
          </a:prstGeom>
          <a:noFill/>
        </p:spPr>
        <p:txBody>
          <a:bodyPr wrap="square">
            <a:spAutoFit/>
          </a:bodyPr>
          <a:lstStyle/>
          <a:p>
            <a:pPr algn="ctr"/>
            <a:r>
              <a:rPr lang="ja-JP" altLang="en-US" sz="4800" b="1" dirty="0">
                <a:ln w="13462">
                  <a:solidFill>
                    <a:srgbClr val="7D4837"/>
                  </a:solidFill>
                  <a:prstDash val="solid"/>
                </a:ln>
                <a:solidFill>
                  <a:srgbClr val="FFFF00"/>
                </a:solidFill>
                <a:effectLst>
                  <a:outerShdw dist="38100" dir="2700000" algn="bl" rotWithShape="0">
                    <a:schemeClr val="accent5"/>
                  </a:outerShdw>
                </a:effectLst>
              </a:rPr>
              <a:t>エルサレム滅亡からの教訓</a:t>
            </a:r>
            <a:endParaRPr lang="en" sz="4800" b="1" dirty="0">
              <a:ln w="13462">
                <a:solidFill>
                  <a:srgbClr val="7D4837"/>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69441"/>
          </a:xfrm>
          <a:prstGeom prst="rect">
            <a:avLst/>
          </a:prstGeom>
          <a:noFill/>
        </p:spPr>
        <p:txBody>
          <a:bodyPr wrap="square">
            <a:spAutoFit/>
          </a:bodyPr>
          <a:lstStyle/>
          <a:p>
            <a:pPr algn="ctr"/>
            <a:r>
              <a:rPr lang="ja-JP" alt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神の愛を拒絶する事</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3323831" y="587040"/>
            <a:ext cx="8868169" cy="923330"/>
          </a:xfrm>
          <a:prstGeom prst="rect">
            <a:avLst/>
          </a:prstGeom>
          <a:noFill/>
        </p:spPr>
        <p:txBody>
          <a:bodyPr wrap="square">
            <a:spAutoFit/>
          </a:bodyPr>
          <a:lstStyle/>
          <a:p>
            <a:pPr algn="ctr"/>
            <a:r>
              <a:rPr lang="ja-JP" altLang="en-US" b="1" dirty="0">
                <a:solidFill>
                  <a:schemeClr val="accent5">
                    <a:lumMod val="75000"/>
                  </a:schemeClr>
                </a:solidFill>
                <a:latin typeface="+mn-ea"/>
              </a:rPr>
              <a:t>「エルサレム、エルサレム、預言者たちを殺し、自分に遣わされた人々を石で　　打ち殺す者よ、めん鳥が雛を羽の下に集めるように、わたしはお前の子らを何度　集めようとしたことか。だが、お前たちは応じようとしなかった。</a:t>
            </a:r>
            <a:r>
              <a:rPr lang="en" b="1" dirty="0">
                <a:solidFill>
                  <a:schemeClr val="accent5">
                    <a:lumMod val="75000"/>
                  </a:schemeClr>
                </a:solidFill>
                <a:latin typeface="+mn-ea"/>
              </a:rPr>
              <a:t>(</a:t>
            </a:r>
            <a:r>
              <a:rPr lang="ja-JP" altLang="en-US" b="1" dirty="0">
                <a:solidFill>
                  <a:schemeClr val="accent5">
                    <a:lumMod val="75000"/>
                  </a:schemeClr>
                </a:solidFill>
                <a:latin typeface="+mn-ea"/>
              </a:rPr>
              <a:t>マタイ</a:t>
            </a:r>
            <a:r>
              <a:rPr lang="en" b="1" dirty="0">
                <a:solidFill>
                  <a:schemeClr val="accent5">
                    <a:lumMod val="75000"/>
                  </a:schemeClr>
                </a:solidFill>
                <a:latin typeface="+mn-ea"/>
              </a:rPr>
              <a:t> 23:37)</a:t>
            </a:r>
            <a:endParaRPr lang="es-ES" b="1" dirty="0">
              <a:solidFill>
                <a:schemeClr val="accent5">
                  <a:lumMod val="75000"/>
                </a:schemeClr>
              </a:solidFill>
              <a:latin typeface="+mn-ea"/>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3566539" y="1589578"/>
            <a:ext cx="8422430" cy="1015663"/>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1A0613"/>
                  </a:glow>
                  <a:outerShdw blurRad="38100" dist="38100" dir="2700000" algn="tl">
                    <a:srgbClr val="000000">
                      <a:alpha val="43137"/>
                    </a:srgbClr>
                  </a:outerShdw>
                </a:effectLst>
              </a:rPr>
              <a:t>イエスはエルサレムに近づくと涙を流された（ルカ</a:t>
            </a:r>
            <a:r>
              <a:rPr lang="en-US" altLang="ja-JP" sz="2000" b="1" dirty="0">
                <a:solidFill>
                  <a:schemeClr val="bg1"/>
                </a:solidFill>
                <a:effectLst>
                  <a:glow rad="127000">
                    <a:srgbClr val="1A0613"/>
                  </a:glow>
                  <a:outerShdw blurRad="38100" dist="38100" dir="2700000" algn="tl">
                    <a:srgbClr val="000000">
                      <a:alpha val="43137"/>
                    </a:srgbClr>
                  </a:outerShdw>
                </a:effectLst>
              </a:rPr>
              <a:t>19:41-44</a:t>
            </a:r>
            <a:r>
              <a:rPr lang="ja-JP" altLang="en-US" sz="2000" b="1" dirty="0">
                <a:solidFill>
                  <a:schemeClr val="bg1"/>
                </a:solidFill>
                <a:effectLst>
                  <a:glow rad="127000">
                    <a:srgbClr val="1A0613"/>
                  </a:glow>
                  <a:outerShdw blurRad="38100" dist="38100" dir="2700000" algn="tl">
                    <a:srgbClr val="000000">
                      <a:alpha val="43137"/>
                    </a:srgbClr>
                  </a:outerShdw>
                </a:effectLst>
              </a:rPr>
              <a:t>）。彼は、彼らが神の愛に満ちた呼びかけを頑なに拒んだ結果、当然の報いを　　受けることを知っていた（マタ</a:t>
            </a:r>
            <a:r>
              <a:rPr lang="en-US" altLang="ja-JP" sz="2000" b="1" dirty="0">
                <a:solidFill>
                  <a:schemeClr val="bg1"/>
                </a:solidFill>
                <a:effectLst>
                  <a:glow rad="127000">
                    <a:srgbClr val="1A0613"/>
                  </a:glow>
                  <a:outerShdw blurRad="38100" dist="38100" dir="2700000" algn="tl">
                    <a:srgbClr val="000000">
                      <a:alpha val="43137"/>
                    </a:srgbClr>
                  </a:outerShdw>
                </a:effectLst>
              </a:rPr>
              <a:t>23:37</a:t>
            </a:r>
            <a:r>
              <a:rPr lang="ja-JP" altLang="en-US" sz="2000" b="1" dirty="0">
                <a:solidFill>
                  <a:schemeClr val="bg1"/>
                </a:solidFill>
                <a:effectLst>
                  <a:glow rad="127000">
                    <a:srgbClr val="1A0613"/>
                  </a:glow>
                  <a:outerShdw blurRad="38100" dist="38100" dir="2700000" algn="tl">
                    <a:srgbClr val="000000">
                      <a:alpha val="43137"/>
                    </a:srgbClr>
                  </a:outerShdw>
                </a:effectLst>
              </a:rPr>
              <a:t>）。</a:t>
            </a:r>
            <a:endParaRPr lang="en" sz="2000" b="1" dirty="0">
              <a:solidFill>
                <a:schemeClr val="bg1"/>
              </a:solidFill>
              <a:effectLst>
                <a:glow rad="127000">
                  <a:srgbClr val="1A0613"/>
                </a:glow>
                <a:outerShdw blurRad="38100" dist="38100" dir="2700000" algn="tl">
                  <a:srgbClr val="000000">
                    <a:alpha val="43137"/>
                  </a:srgbClr>
                </a:outerShdw>
              </a:effectLst>
            </a:endParaRP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2119" y="872836"/>
            <a:ext cx="3251389" cy="2543874"/>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112119" y="3632473"/>
            <a:ext cx="7063596" cy="1323439"/>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1A0613"/>
                  </a:glow>
                  <a:outerShdw blurRad="38100" dist="38100" dir="2700000" algn="tl">
                    <a:srgbClr val="000000">
                      <a:alpha val="43137"/>
                    </a:srgbClr>
                  </a:outerShdw>
                </a:effectLst>
              </a:rPr>
              <a:t>歴史によれば、ユダヤ人は</a:t>
            </a:r>
            <a:r>
              <a:rPr lang="en-US" altLang="ja-JP" sz="2000" b="1" dirty="0">
                <a:solidFill>
                  <a:schemeClr val="bg1"/>
                </a:solidFill>
                <a:effectLst>
                  <a:glow rad="127000">
                    <a:srgbClr val="1A0613"/>
                  </a:glow>
                  <a:outerShdw blurRad="38100" dist="38100" dir="2700000" algn="tl">
                    <a:srgbClr val="000000">
                      <a:alpha val="43137"/>
                    </a:srgbClr>
                  </a:outerShdw>
                </a:effectLst>
              </a:rPr>
              <a:t>66</a:t>
            </a:r>
            <a:r>
              <a:rPr lang="ja-JP" altLang="en-US" sz="2000" b="1" dirty="0">
                <a:solidFill>
                  <a:schemeClr val="bg1"/>
                </a:solidFill>
                <a:effectLst>
                  <a:glow rad="127000">
                    <a:srgbClr val="1A0613"/>
                  </a:glow>
                  <a:outerShdw blurRad="38100" dist="38100" dir="2700000" algn="tl">
                    <a:srgbClr val="000000">
                      <a:alpha val="43137"/>
                    </a:srgbClr>
                  </a:outerShdw>
                </a:effectLst>
              </a:rPr>
              <a:t>年にローマの虐待に対して　　反乱を起こした。ユダヤの諸派は互いに争い、ローマは町を包囲した。</a:t>
            </a:r>
            <a:r>
              <a:rPr lang="en-US" altLang="ja-JP" sz="2000" b="1" dirty="0">
                <a:solidFill>
                  <a:schemeClr val="bg1"/>
                </a:solidFill>
                <a:effectLst>
                  <a:glow rad="127000">
                    <a:srgbClr val="1A0613"/>
                  </a:glow>
                  <a:outerShdw blurRad="38100" dist="38100" dir="2700000" algn="tl">
                    <a:srgbClr val="000000">
                      <a:alpha val="43137"/>
                    </a:srgbClr>
                  </a:outerShdw>
                </a:effectLst>
              </a:rPr>
              <a:t>70</a:t>
            </a:r>
            <a:r>
              <a:rPr lang="ja-JP" altLang="en-US" sz="2000" b="1" dirty="0">
                <a:solidFill>
                  <a:schemeClr val="bg1"/>
                </a:solidFill>
                <a:effectLst>
                  <a:glow rad="127000">
                    <a:srgbClr val="1A0613"/>
                  </a:glow>
                  <a:outerShdw blurRad="38100" dist="38100" dir="2700000" algn="tl">
                    <a:srgbClr val="000000">
                      <a:alpha val="43137"/>
                    </a:srgbClr>
                  </a:outerShdw>
                </a:effectLst>
              </a:rPr>
              <a:t>年にすべてが終わった。ティトスはエルサレムと神殿を破壊した。</a:t>
            </a:r>
            <a:r>
              <a:rPr lang="en-US" altLang="ja-JP" sz="2000" b="1" dirty="0">
                <a:solidFill>
                  <a:schemeClr val="bg1"/>
                </a:solidFill>
                <a:effectLst>
                  <a:glow rad="127000">
                    <a:srgbClr val="1A0613"/>
                  </a:glow>
                  <a:outerShdw blurRad="38100" dist="38100" dir="2700000" algn="tl">
                    <a:srgbClr val="000000">
                      <a:alpha val="43137"/>
                    </a:srgbClr>
                  </a:outerShdw>
                </a:effectLst>
              </a:rPr>
              <a:t>100</a:t>
            </a:r>
            <a:r>
              <a:rPr lang="ja-JP" altLang="en-US" sz="2000" b="1" dirty="0">
                <a:solidFill>
                  <a:schemeClr val="bg1"/>
                </a:solidFill>
                <a:effectLst>
                  <a:glow rad="127000">
                    <a:srgbClr val="1A0613"/>
                  </a:glow>
                  <a:outerShdw blurRad="38100" dist="38100" dir="2700000" algn="tl">
                    <a:srgbClr val="000000">
                      <a:alpha val="43137"/>
                    </a:srgbClr>
                  </a:outerShdw>
                </a:effectLst>
              </a:rPr>
              <a:t>万人のユダヤ人が死んだ。</a:t>
            </a:r>
            <a:endParaRPr lang="en" sz="2000" b="1" dirty="0">
              <a:solidFill>
                <a:schemeClr val="bg1"/>
              </a:solidFill>
              <a:effectLst>
                <a:glow rad="127000">
                  <a:srgbClr val="1A0613"/>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FC0EB4FE-D62D-24F6-3CC9-2229E71F96AE}"/>
              </a:ext>
            </a:extLst>
          </p:cNvPr>
          <p:cNvSpPr txBox="1"/>
          <p:nvPr/>
        </p:nvSpPr>
        <p:spPr>
          <a:xfrm>
            <a:off x="3534926" y="2583250"/>
            <a:ext cx="8485656" cy="1015663"/>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1A0613"/>
                  </a:glow>
                  <a:outerShdw blurRad="38100" dist="38100" dir="2700000" algn="tl">
                    <a:srgbClr val="000000">
                      <a:alpha val="43137"/>
                    </a:srgbClr>
                  </a:outerShdw>
                </a:effectLst>
              </a:rPr>
              <a:t>悲劇は避けられたはずだから。なぜなら、神は私たちをとても愛して　おられるので、誰も死ぬことを望まず、すべての人が永遠の命を得る　ことを望んでおられるからだ（ヨハ</a:t>
            </a:r>
            <a:r>
              <a:rPr lang="en-US" altLang="ja-JP" sz="2000" b="1" dirty="0">
                <a:solidFill>
                  <a:schemeClr val="bg1"/>
                </a:solidFill>
                <a:effectLst>
                  <a:glow rad="127000">
                    <a:srgbClr val="1A0613"/>
                  </a:glow>
                  <a:outerShdw blurRad="38100" dist="38100" dir="2700000" algn="tl">
                    <a:srgbClr val="000000">
                      <a:alpha val="43137"/>
                    </a:srgbClr>
                  </a:outerShdw>
                </a:effectLst>
              </a:rPr>
              <a:t>5:39-40</a:t>
            </a:r>
            <a:r>
              <a:rPr lang="ja-JP" altLang="en-US" sz="2000" b="1" dirty="0">
                <a:solidFill>
                  <a:schemeClr val="bg1"/>
                </a:solidFill>
                <a:effectLst>
                  <a:glow rad="127000">
                    <a:srgbClr val="1A0613"/>
                  </a:glow>
                  <a:outerShdw blurRad="38100" dist="38100" dir="2700000" algn="tl">
                    <a:srgbClr val="000000">
                      <a:alpha val="43137"/>
                    </a:srgbClr>
                  </a:outerShdw>
                </a:effectLst>
              </a:rPr>
              <a:t>、エゼ</a:t>
            </a:r>
            <a:r>
              <a:rPr lang="en-US" altLang="ja-JP" sz="2000" b="1" dirty="0">
                <a:solidFill>
                  <a:schemeClr val="bg1"/>
                </a:solidFill>
                <a:effectLst>
                  <a:glow rad="127000">
                    <a:srgbClr val="1A0613"/>
                  </a:glow>
                  <a:outerShdw blurRad="38100" dist="38100" dir="2700000" algn="tl">
                    <a:srgbClr val="000000">
                      <a:alpha val="43137"/>
                    </a:srgbClr>
                  </a:outerShdw>
                </a:effectLst>
              </a:rPr>
              <a:t>18:31-32</a:t>
            </a:r>
            <a:r>
              <a:rPr lang="ja-JP" altLang="en-US" sz="2000" b="1" dirty="0">
                <a:solidFill>
                  <a:schemeClr val="bg1"/>
                </a:solidFill>
                <a:effectLst>
                  <a:glow rad="127000">
                    <a:srgbClr val="1A0613"/>
                  </a:glow>
                  <a:outerShdw blurRad="38100" dist="38100" dir="2700000" algn="tl">
                    <a:srgbClr val="000000">
                      <a:alpha val="43137"/>
                    </a:srgbClr>
                  </a:outerShdw>
                </a:effectLst>
              </a:rPr>
              <a:t>）。</a:t>
            </a:r>
            <a:endParaRPr lang="en" sz="2000" b="1" dirty="0">
              <a:solidFill>
                <a:schemeClr val="bg1"/>
              </a:solidFill>
              <a:effectLst>
                <a:glow rad="127000">
                  <a:srgbClr val="1A0613"/>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9AAB0A5-7075-5AAE-7F60-599C4387A376}"/>
              </a:ext>
            </a:extLst>
          </p:cNvPr>
          <p:cNvSpPr txBox="1"/>
          <p:nvPr/>
        </p:nvSpPr>
        <p:spPr>
          <a:xfrm>
            <a:off x="84208" y="5037302"/>
            <a:ext cx="6851284" cy="1631216"/>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1A0613"/>
                  </a:glow>
                  <a:outerShdw blurRad="38100" dist="38100" dir="2700000" algn="tl">
                    <a:srgbClr val="000000">
                      <a:alpha val="43137"/>
                    </a:srgbClr>
                  </a:outerShdw>
                </a:effectLst>
              </a:rPr>
              <a:t>しかし歴史は、サタンがどのようにユダヤ人の反逆を煽り、ローマ人の復讐を煽ったかを教えてはくれない。　　　　エルサレムの破壊は悪魔の直接的な仕業だった。命の源　から背を向けることによって、イスラエルは破壊と死だけを求める敵のなすがままになった。</a:t>
            </a:r>
            <a:endParaRPr lang="en" sz="2000" b="1" dirty="0">
              <a:solidFill>
                <a:schemeClr val="bg1"/>
              </a:solidFill>
              <a:effectLst>
                <a:glow rad="127000">
                  <a:srgbClr val="1A0613"/>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87883-4B84-9F76-91A2-C46B2C4DA994}"/>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日曜日</a:t>
            </a:r>
            <a:br>
              <a:rPr kumimoji="1" lang="ja-JP" altLang="en-US" dirty="0"/>
            </a:br>
            <a:r>
              <a:rPr kumimoji="1" lang="ja-JP" altLang="en-US" dirty="0"/>
              <a:t>なぜ神様は時に、介入されることなく、</a:t>
            </a:r>
            <a:br>
              <a:rPr kumimoji="1" lang="en-US" altLang="ja-JP" dirty="0"/>
            </a:br>
            <a:r>
              <a:rPr kumimoji="1" lang="ja-JP" altLang="en-US" dirty="0"/>
              <a:t>反逆の当然の結果が生じるのを</a:t>
            </a:r>
            <a:br>
              <a:rPr kumimoji="1" lang="en-US" altLang="ja-JP" dirty="0"/>
            </a:br>
            <a:r>
              <a:rPr kumimoji="1" lang="ja-JP" altLang="en-US" dirty="0"/>
              <a:t>許されるのですか？</a:t>
            </a:r>
          </a:p>
        </p:txBody>
      </p:sp>
    </p:spTree>
    <p:extLst>
      <p:ext uri="{BB962C8B-B14F-4D97-AF65-F5344CB8AC3E}">
        <p14:creationId xmlns:p14="http://schemas.microsoft.com/office/powerpoint/2010/main" val="71469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ja-JP"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神の民への配慮</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943344" y="608304"/>
            <a:ext cx="10305310" cy="707886"/>
          </a:xfrm>
          <a:prstGeom prst="rect">
            <a:avLst/>
          </a:prstGeom>
          <a:noFill/>
        </p:spPr>
        <p:txBody>
          <a:bodyPr wrap="square">
            <a:spAutoFit/>
          </a:bodyPr>
          <a:lstStyle/>
          <a:p>
            <a:pPr algn="ctr"/>
            <a:r>
              <a:rPr lang="ja-JP" altLang="en-US" sz="2000" b="1" dirty="0">
                <a:solidFill>
                  <a:srgbClr val="002060"/>
                </a:solidFill>
                <a:latin typeface="+mn-ea"/>
              </a:rPr>
              <a:t>恐れることはない、わたしはあなたと共にいる神。たじろぐな、わたしはあなたの神。勢いを与えてあなたを助け／わたしの救いの右の手であなたを支える。</a:t>
            </a:r>
            <a:r>
              <a:rPr lang="en" sz="2000" b="1" dirty="0">
                <a:solidFill>
                  <a:srgbClr val="002060"/>
                </a:solidFill>
                <a:latin typeface="+mn-ea"/>
              </a:rPr>
              <a:t>(</a:t>
            </a:r>
            <a:r>
              <a:rPr lang="ja-JP" altLang="en-US" sz="2000" b="1" dirty="0">
                <a:solidFill>
                  <a:srgbClr val="002060"/>
                </a:solidFill>
                <a:latin typeface="+mn-ea"/>
              </a:rPr>
              <a:t>イザヤ</a:t>
            </a:r>
            <a:r>
              <a:rPr lang="en" sz="2000" b="1" dirty="0">
                <a:solidFill>
                  <a:srgbClr val="002060"/>
                </a:solidFill>
                <a:latin typeface="+mn-ea"/>
              </a:rPr>
              <a:t>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1" y="1335890"/>
            <a:ext cx="8050309" cy="1323439"/>
          </a:xfrm>
          <a:prstGeom prst="rect">
            <a:avLst/>
          </a:prstGeom>
          <a:noFill/>
        </p:spPr>
        <p:txBody>
          <a:bodyPr wrap="square" rtlCol="0">
            <a:spAutoFit/>
          </a:bodyPr>
          <a:lstStyle/>
          <a:p>
            <a:pPr>
              <a:spcBef>
                <a:spcPts val="600"/>
              </a:spcBef>
            </a:pPr>
            <a:r>
              <a:rPr lang="ja-JP" altLang="en-US" sz="2000" b="1" dirty="0"/>
              <a:t>神はその愛において、破滅から逃れたいと願うすべての人に機会を与えた。イエスは預言と</a:t>
            </a:r>
            <a:r>
              <a:rPr lang="ja-JP" altLang="en-US" sz="2000" b="1" u="sng" dirty="0"/>
              <a:t>しるし</a:t>
            </a:r>
            <a:r>
              <a:rPr lang="ja-JP" altLang="en-US" sz="2000" b="1" dirty="0"/>
              <a:t>を与えられた（ルカ</a:t>
            </a:r>
            <a:r>
              <a:rPr lang="en-US" altLang="ja-JP" sz="2000" b="1" dirty="0"/>
              <a:t>21:20</a:t>
            </a:r>
            <a:r>
              <a:rPr lang="ja-JP" altLang="en-US" sz="2000" b="1" dirty="0"/>
              <a:t>）　　　「 エルサレムが軍隊に囲まれるのを見たら・・・山に逃げなさい。」</a:t>
            </a:r>
            <a:endParaRPr lang="en" sz="2000" b="1" dirty="0"/>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7775" y="3958921"/>
            <a:ext cx="3178655"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61920" y="3306550"/>
            <a:ext cx="8233186" cy="707886"/>
          </a:xfrm>
          <a:prstGeom prst="rect">
            <a:avLst/>
          </a:prstGeom>
          <a:noFill/>
        </p:spPr>
        <p:txBody>
          <a:bodyPr wrap="square">
            <a:spAutoFit/>
          </a:bodyPr>
          <a:lstStyle/>
          <a:p>
            <a:pPr>
              <a:spcBef>
                <a:spcPts val="600"/>
              </a:spcBef>
            </a:pPr>
            <a:r>
              <a:rPr lang="ja-JP" altLang="en-US" sz="2000" b="1" dirty="0"/>
              <a:t>その時イエスの言葉を信じた者は皆、エルサレムが無防備になった　その瞬間を利用して逃げ出した。</a:t>
            </a:r>
            <a:endParaRPr lang="en" sz="2000" b="1" dirty="0"/>
          </a:p>
        </p:txBody>
      </p:sp>
      <p:sp>
        <p:nvSpPr>
          <p:cNvPr id="14" name="CuadroTexto 13">
            <a:extLst>
              <a:ext uri="{FF2B5EF4-FFF2-40B4-BE49-F238E27FC236}">
                <a16:creationId xmlns:a16="http://schemas.microsoft.com/office/drawing/2014/main" id="{8AB8C218-B9D7-06DE-8B62-E1708B319DA7}"/>
              </a:ext>
            </a:extLst>
          </p:cNvPr>
          <p:cNvSpPr txBox="1"/>
          <p:nvPr/>
        </p:nvSpPr>
        <p:spPr>
          <a:xfrm>
            <a:off x="144547" y="5045562"/>
            <a:ext cx="6325871" cy="1323439"/>
          </a:xfrm>
          <a:prstGeom prst="rect">
            <a:avLst/>
          </a:prstGeom>
          <a:noFill/>
        </p:spPr>
        <p:txBody>
          <a:bodyPr wrap="square">
            <a:spAutoFit/>
          </a:bodyPr>
          <a:lstStyle/>
          <a:p>
            <a:pPr>
              <a:spcBef>
                <a:spcPts val="600"/>
              </a:spcBef>
            </a:pPr>
            <a:r>
              <a:rPr lang="ja-JP" altLang="en-US" sz="2000" b="1" dirty="0"/>
              <a:t>神は、たとえ最も困難な時であっても、ご自分の子供たちを守ることがおできになるが、（詩</a:t>
            </a:r>
            <a:r>
              <a:rPr lang="en-US" altLang="ja-JP" sz="2000" b="1" dirty="0"/>
              <a:t>46:1</a:t>
            </a:r>
            <a:r>
              <a:rPr lang="ja-JP" altLang="en-US" sz="2000" b="1" dirty="0"/>
              <a:t>、イザ</a:t>
            </a:r>
            <a:r>
              <a:rPr lang="en-US" altLang="ja-JP" sz="2000" b="1" dirty="0"/>
              <a:t>41:10</a:t>
            </a:r>
            <a:r>
              <a:rPr lang="ja-JP" altLang="en-US" sz="2000" b="1" dirty="0"/>
              <a:t>）神のみ旨によって殉教をお許しになることもある（ヘブ</a:t>
            </a:r>
            <a:r>
              <a:rPr lang="en-US" altLang="ja-JP" sz="2000" b="1" dirty="0"/>
              <a:t>11:35-38</a:t>
            </a:r>
            <a:r>
              <a:rPr lang="ja-JP" altLang="en-US" sz="2000" b="1" dirty="0"/>
              <a:t>）。</a:t>
            </a:r>
            <a:endParaRPr lang="en" sz="2000" b="1" dirty="0"/>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1" y="4007008"/>
            <a:ext cx="6304547" cy="1015663"/>
          </a:xfrm>
          <a:prstGeom prst="rect">
            <a:avLst/>
          </a:prstGeom>
          <a:noFill/>
        </p:spPr>
        <p:txBody>
          <a:bodyPr wrap="square">
            <a:spAutoFit/>
          </a:bodyPr>
          <a:lstStyle/>
          <a:p>
            <a:pPr>
              <a:spcBef>
                <a:spcPts val="600"/>
              </a:spcBef>
            </a:pPr>
            <a:r>
              <a:rPr lang="ja-JP" altLang="en-US" sz="2000" b="1" dirty="0"/>
              <a:t>数カ月後、ネロは反乱を鎮圧するために　　　　　　ヴェスパシアヌスを派遣した。</a:t>
            </a:r>
            <a:r>
              <a:rPr lang="en-US" altLang="ja-JP" sz="2000" b="1" dirty="0"/>
              <a:t>67</a:t>
            </a:r>
            <a:r>
              <a:rPr lang="ja-JP" altLang="en-US" sz="2000" b="1" dirty="0"/>
              <a:t>年から</a:t>
            </a:r>
            <a:r>
              <a:rPr lang="en-US" altLang="ja-JP" sz="2000" b="1" dirty="0"/>
              <a:t>70</a:t>
            </a:r>
            <a:r>
              <a:rPr lang="ja-JP" altLang="en-US" sz="2000" b="1" dirty="0"/>
              <a:t>年の　　エルサレム滅亡まで、包囲が解かれることはなかった。</a:t>
            </a:r>
            <a:endParaRPr lang="en" sz="2000" b="1" dirty="0"/>
          </a:p>
        </p:txBody>
      </p:sp>
      <p:sp>
        <p:nvSpPr>
          <p:cNvPr id="5" name="CuadroTexto 4">
            <a:extLst>
              <a:ext uri="{FF2B5EF4-FFF2-40B4-BE49-F238E27FC236}">
                <a16:creationId xmlns:a16="http://schemas.microsoft.com/office/drawing/2014/main" id="{B9982674-201C-0300-F84C-C1A9F017C971}"/>
              </a:ext>
            </a:extLst>
          </p:cNvPr>
          <p:cNvSpPr txBox="1"/>
          <p:nvPr/>
        </p:nvSpPr>
        <p:spPr>
          <a:xfrm>
            <a:off x="161921" y="2308547"/>
            <a:ext cx="8233185" cy="1015663"/>
          </a:xfrm>
          <a:prstGeom prst="rect">
            <a:avLst/>
          </a:prstGeom>
          <a:noFill/>
        </p:spPr>
        <p:txBody>
          <a:bodyPr wrap="square">
            <a:spAutoFit/>
          </a:bodyPr>
          <a:lstStyle/>
          <a:p>
            <a:pPr>
              <a:spcBef>
                <a:spcPts val="600"/>
              </a:spcBef>
            </a:pPr>
            <a:r>
              <a:rPr lang="ja-JP" altLang="en-US" sz="2000" b="1" dirty="0"/>
              <a:t>ガイウス・ケスティウス・ガッルスは</a:t>
            </a:r>
            <a:r>
              <a:rPr lang="en-US" altLang="ja-JP" sz="2000" b="1" dirty="0"/>
              <a:t>66</a:t>
            </a:r>
            <a:r>
              <a:rPr lang="ja-JP" altLang="en-US" sz="2000" b="1" dirty="0"/>
              <a:t>年その</a:t>
            </a:r>
            <a:r>
              <a:rPr lang="ja-JP" altLang="en-US" sz="2000" b="1" u="sng" dirty="0"/>
              <a:t>しるし</a:t>
            </a:r>
            <a:r>
              <a:rPr lang="ja-JP" altLang="en-US" sz="2000" b="1" dirty="0"/>
              <a:t>を果たした。　突然エルサレムの包囲は解かれ、退却を始めた。熱心党の指導者　　エレアザル・ベン・シモンはローマ軍を追撃し、撃破した。</a:t>
            </a:r>
            <a:endParaRPr lang="en" sz="2000" b="1" dirty="0"/>
          </a:p>
        </p:txBody>
      </p:sp>
      <p:sp>
        <p:nvSpPr>
          <p:cNvPr id="11" name="CuadroTexto 10">
            <a:extLst>
              <a:ext uri="{FF2B5EF4-FFF2-40B4-BE49-F238E27FC236}">
                <a16:creationId xmlns:a16="http://schemas.microsoft.com/office/drawing/2014/main" id="{C9798145-DFCD-613C-AD3E-837C6D636098}"/>
              </a:ext>
            </a:extLst>
          </p:cNvPr>
          <p:cNvSpPr txBox="1"/>
          <p:nvPr/>
        </p:nvSpPr>
        <p:spPr>
          <a:xfrm>
            <a:off x="144547" y="6354502"/>
            <a:ext cx="6577970" cy="400110"/>
          </a:xfrm>
          <a:prstGeom prst="rect">
            <a:avLst/>
          </a:prstGeom>
          <a:noFill/>
        </p:spPr>
        <p:txBody>
          <a:bodyPr wrap="square">
            <a:spAutoFit/>
          </a:bodyPr>
          <a:lstStyle/>
          <a:p>
            <a:pPr>
              <a:spcBef>
                <a:spcPts val="600"/>
              </a:spcBef>
            </a:pPr>
            <a:r>
              <a:rPr lang="ja-JP" altLang="en-US" sz="2000" b="1" dirty="0"/>
              <a:t>なぜある者は守られ、ある者は神に見捨てられるのか？</a:t>
            </a:r>
            <a:endParaRPr lang="en" sz="2000" b="1" dirty="0"/>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87883-4B84-9F76-91A2-C46B2C4DA994}"/>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月曜日</a:t>
            </a:r>
            <a:br>
              <a:rPr kumimoji="1" lang="ja-JP" altLang="en-US" dirty="0"/>
            </a:br>
            <a:r>
              <a:rPr kumimoji="1" lang="ja-JP" altLang="en-US" dirty="0"/>
              <a:t>神様の守りと、</a:t>
            </a:r>
            <a:br>
              <a:rPr kumimoji="1" lang="en-US" altLang="ja-JP" dirty="0"/>
            </a:br>
            <a:r>
              <a:rPr kumimoji="1" lang="ja-JP" altLang="en-US" dirty="0"/>
              <a:t>神様が信徒の迫害や殉教を許されることは、</a:t>
            </a:r>
            <a:br>
              <a:rPr kumimoji="1" lang="en-US" altLang="ja-JP" dirty="0"/>
            </a:br>
            <a:r>
              <a:rPr kumimoji="1" lang="ja-JP" altLang="en-US" dirty="0"/>
              <a:t>矛盾していないでしょうか？</a:t>
            </a:r>
            <a:br>
              <a:rPr kumimoji="1" lang="ja-JP" altLang="en-US" dirty="0"/>
            </a:br>
            <a:endParaRPr kumimoji="1" lang="ja-JP" altLang="en-US" dirty="0"/>
          </a:p>
        </p:txBody>
      </p:sp>
    </p:spTree>
    <p:extLst>
      <p:ext uri="{BB962C8B-B14F-4D97-AF65-F5344CB8AC3E}">
        <p14:creationId xmlns:p14="http://schemas.microsoft.com/office/powerpoint/2010/main" val="370391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664</TotalTime>
  <Words>3216</Words>
  <Application>Microsoft Office PowerPoint</Application>
  <PresentationFormat>Panorámica</PresentationFormat>
  <Paragraphs>68</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18</vt:i4>
      </vt:variant>
    </vt:vector>
  </HeadingPairs>
  <TitlesOfParts>
    <vt:vector size="24" baseType="lpstr">
      <vt:lpstr>Aptos Display</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日曜日 なぜ神様は時に、介入されることなく、 反逆の当然の結果が生じるのを 許されるのですか？</vt:lpstr>
      <vt:lpstr>Presentación de PowerPoint</vt:lpstr>
      <vt:lpstr>月曜日 神様の守りと、 神様が信徒の迫害や殉教を許されることは、 矛盾していないでしょうか？ </vt:lpstr>
      <vt:lpstr>Presentación de PowerPoint</vt:lpstr>
      <vt:lpstr>Presentación de PowerPoint</vt:lpstr>
      <vt:lpstr>Presentación de PowerPoint</vt:lpstr>
      <vt:lpstr>火曜日 なぜ、あなたの教会は、 初代教会のような成長を 経験していないのでしょうか？</vt:lpstr>
      <vt:lpstr>Presentación de PowerPoint</vt:lpstr>
      <vt:lpstr>水曜日 あなたの教会のために、 今すぐあなたができることは、 何だと思いますか？ </vt:lpstr>
      <vt:lpstr>Presentación de PowerPoint</vt:lpstr>
      <vt:lpstr>木曜日 「もし神様が私を愛しておられるなら、 なぜこのような試練を私に お与えになるのですか？」と、質問されたら、 あなたはどのように答えますか？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2024-03-30T09:19:10Z</dcterms:created>
  <dcterms:modified xsi:type="dcterms:W3CDTF">2024-04-06T14:25:30Z</dcterms:modified>
</cp:coreProperties>
</file>