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2"/>
  </p:notesMasterIdLst>
  <p:sldIdLst>
    <p:sldId id="282" r:id="rId3"/>
    <p:sldId id="286" r:id="rId4"/>
    <p:sldId id="287" r:id="rId5"/>
    <p:sldId id="257" r:id="rId6"/>
    <p:sldId id="258" r:id="rId7"/>
    <p:sldId id="276" r:id="rId8"/>
    <p:sldId id="277" r:id="rId9"/>
    <p:sldId id="289" r:id="rId10"/>
    <p:sldId id="260" r:id="rId11"/>
    <p:sldId id="290" r:id="rId12"/>
    <p:sldId id="284" r:id="rId13"/>
    <p:sldId id="262" r:id="rId14"/>
    <p:sldId id="285" r:id="rId15"/>
    <p:sldId id="292" r:id="rId16"/>
    <p:sldId id="263" r:id="rId17"/>
    <p:sldId id="288" r:id="rId18"/>
    <p:sldId id="264" r:id="rId19"/>
    <p:sldId id="293" r:id="rId20"/>
    <p:sldId id="279" r:id="rId21"/>
  </p:sldIdLst>
  <p:sldSz cx="12192000" cy="6858000"/>
  <p:notesSz cx="6858000" cy="9144000"/>
  <p:embeddedFontLst>
    <p:embeddedFont>
      <p:font typeface="游ゴシック" panose="020B0400000000000000" pitchFamily="34" charset="-128"/>
      <p:regular r:id="rId23"/>
      <p:bold r:id="rId24"/>
    </p:embeddedFont>
    <p:embeddedFont>
      <p:font typeface="Comic Sans MS" panose="030F0702030302020204" pitchFamily="66" charset="0"/>
      <p:regular r:id="rId25"/>
      <p:bold r:id="rId26"/>
      <p:italic r:id="rId27"/>
      <p:boldItalic r:id="rId2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r>
            <a:rPr kumimoji="1" lang="ja-JP" altLang="en-US" sz="2000" b="1" dirty="0">
              <a:effectLst>
                <a:outerShdw blurRad="38100" dist="38100" dir="2700000" algn="tl">
                  <a:srgbClr val="000000">
                    <a:alpha val="43137"/>
                  </a:srgbClr>
                </a:outerShdw>
              </a:effectLst>
            </a:rPr>
            <a:t>迫害の期間は</a:t>
          </a:r>
          <a:r>
            <a:rPr kumimoji="1" lang="en-US" altLang="ja-JP" sz="2000" b="1" dirty="0">
              <a:effectLst>
                <a:outerShdw blurRad="38100" dist="38100" dir="2700000" algn="tl">
                  <a:srgbClr val="000000">
                    <a:alpha val="43137"/>
                  </a:srgbClr>
                </a:outerShdw>
              </a:effectLst>
            </a:rPr>
            <a:t>3</a:t>
          </a:r>
          <a:r>
            <a:rPr kumimoji="1" lang="ja-JP" altLang="en-US" sz="2000" b="1" dirty="0">
              <a:effectLst>
                <a:outerShdw blurRad="38100" dist="38100" dir="2700000" algn="tl">
                  <a:srgbClr val="000000">
                    <a:alpha val="43137"/>
                  </a:srgbClr>
                </a:outerShdw>
              </a:effectLst>
            </a:rPr>
            <a:t>つの異なる方法で告知される。</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ja-JP" altLang="en-US" sz="2000" b="1" dirty="0">
              <a:solidFill>
                <a:schemeClr val="tx1"/>
              </a:solidFill>
              <a:latin typeface="+mn-ea"/>
            </a:rPr>
            <a:t>一時期、二時期、半時期</a:t>
          </a:r>
          <a:endParaRPr lang="en-US" altLang="ja-JP" sz="2000" b="1" dirty="0">
            <a:solidFill>
              <a:schemeClr val="tx1"/>
            </a:solidFill>
            <a:latin typeface="+mn-ea"/>
          </a:endParaRPr>
        </a:p>
        <a:p>
          <a:r>
            <a:rPr lang="en-US" sz="2000" b="1" dirty="0"/>
            <a:t>(</a:t>
          </a:r>
          <a:r>
            <a:rPr lang="ja-JP" altLang="en-US" sz="2000" b="1" dirty="0"/>
            <a:t>ダニ</a:t>
          </a:r>
          <a:r>
            <a:rPr lang="en-US" sz="2000" b="1" dirty="0"/>
            <a:t> 7:25</a:t>
          </a:r>
          <a:r>
            <a:rPr lang="ja-JP" altLang="en-US" sz="2000" b="1" dirty="0"/>
            <a:t>、</a:t>
          </a:r>
          <a:r>
            <a:rPr lang="en-US" sz="2000" b="1" dirty="0"/>
            <a:t> 12:7</a:t>
          </a:r>
          <a:r>
            <a:rPr lang="ja-JP" altLang="en-US" sz="2000" b="1" dirty="0"/>
            <a:t>、</a:t>
          </a:r>
          <a:r>
            <a:rPr lang="en-US" sz="2000" b="1" dirty="0"/>
            <a:t> </a:t>
          </a:r>
          <a:r>
            <a:rPr lang="ja-JP" altLang="en-US" sz="2000" b="1" dirty="0"/>
            <a:t>黙</a:t>
          </a:r>
          <a:r>
            <a:rPr lang="en-US" sz="2000" b="1" dirty="0"/>
            <a:t> 12:14)</a:t>
          </a:r>
          <a:endParaRPr lang="es-ES" sz="2000" b="1" dirty="0"/>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en-US" sz="2000" b="1" dirty="0"/>
            <a:t>1,260 </a:t>
          </a:r>
          <a:r>
            <a:rPr lang="ja-JP" altLang="en-US" sz="2000" b="1" dirty="0"/>
            <a:t>年</a:t>
          </a:r>
          <a:r>
            <a:rPr lang="en-US" sz="2000" b="1" dirty="0"/>
            <a:t> (</a:t>
          </a:r>
          <a:r>
            <a:rPr lang="ja-JP" altLang="en-US" sz="2000" b="1" dirty="0"/>
            <a:t>黙</a:t>
          </a:r>
          <a:r>
            <a:rPr lang="en-US" sz="2000" b="1" dirty="0"/>
            <a:t> 11:3</a:t>
          </a:r>
          <a:r>
            <a:rPr lang="ja-JP" altLang="en-US" sz="2000" b="1" dirty="0"/>
            <a:t>、</a:t>
          </a:r>
          <a:r>
            <a:rPr lang="en-US" sz="2000" b="1" dirty="0"/>
            <a:t> 12:6</a:t>
          </a:r>
          <a:r>
            <a:rPr lang="es-ES" sz="2000" b="1" dirty="0"/>
            <a:t>)</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en-US" sz="2000" b="1" dirty="0"/>
            <a:t>42 </a:t>
          </a:r>
          <a:r>
            <a:rPr lang="ja-JP" altLang="en-US" sz="2000" b="1" dirty="0"/>
            <a:t>カ月</a:t>
          </a:r>
          <a:r>
            <a:rPr lang="en-US" sz="2000" b="1" dirty="0"/>
            <a:t> (</a:t>
          </a:r>
          <a:r>
            <a:rPr lang="ja-JP" altLang="en-US" sz="2000" b="1" dirty="0"/>
            <a:t>黙</a:t>
          </a:r>
          <a:r>
            <a:rPr lang="en-US" sz="2000" b="1" dirty="0"/>
            <a:t> 11:2</a:t>
          </a:r>
          <a:r>
            <a:rPr lang="ja-JP" altLang="en-US" sz="2000" b="1" dirty="0"/>
            <a:t>、</a:t>
          </a:r>
          <a:r>
            <a:rPr lang="en-US" sz="2000" b="1" dirty="0"/>
            <a:t> 13:5</a:t>
          </a:r>
          <a:r>
            <a:rPr lang="es-ES" sz="2000" b="1" dirty="0"/>
            <a:t>)</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a:t>
          </a:r>
          <a:r>
            <a:rPr lang="ja-JP" altLang="en-US" sz="1800" b="1" dirty="0">
              <a:effectLst>
                <a:outerShdw blurRad="38100" dist="38100" dir="2700000" algn="tl">
                  <a:srgbClr val="000000">
                    <a:alpha val="43137"/>
                  </a:srgbClr>
                </a:outerShdw>
              </a:effectLst>
            </a:rPr>
            <a:t>か月</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r>
            <a:rPr lang="ja-JP" altLang="en-US" sz="1800" b="1" dirty="0">
              <a:effectLst>
                <a:outerShdw blurRad="38100" dist="38100" dir="2700000" algn="tl">
                  <a:srgbClr val="000000">
                    <a:alpha val="43137"/>
                  </a:srgbClr>
                </a:outerShdw>
              </a:effectLst>
            </a:rPr>
            <a:t>日</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ja-JP" altLang="en-US" sz="1800" b="1" dirty="0">
              <a:effectLst>
                <a:outerShdw blurRad="38100" dist="38100" dir="2700000" algn="tl">
                  <a:srgbClr val="000000">
                    <a:alpha val="43137"/>
                  </a:srgbClr>
                </a:outerShdw>
              </a:effectLst>
            </a:rPr>
            <a:t>日</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8598FB69-4014-4828-8C8B-C2844272F4E4}">
      <dgm:prSet custT="1"/>
      <dgm:spPr/>
      <dgm:t>
        <a:bodyPr/>
        <a:lstStyle/>
        <a:p>
          <a:r>
            <a:rPr lang="es-ES" sz="1800" b="1" dirty="0"/>
            <a:t>1 </a:t>
          </a:r>
          <a:r>
            <a:rPr lang="ja-JP" altLang="en-US" sz="1800" b="1" dirty="0"/>
            <a:t>年</a:t>
          </a:r>
          <a:endParaRPr lang="es-ES" sz="18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800" b="1" dirty="0"/>
            <a:t>2 </a:t>
          </a:r>
          <a:r>
            <a:rPr lang="ja-JP" altLang="en-US" sz="1800" b="1" dirty="0"/>
            <a:t>年</a:t>
          </a:r>
          <a:endParaRPr lang="es-ES" sz="18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800" b="1" dirty="0"/>
            <a:t>½ </a:t>
          </a:r>
          <a:r>
            <a:rPr lang="ja-JP" altLang="en-US" sz="1800" b="1" dirty="0"/>
            <a:t>年</a:t>
          </a:r>
          <a:endParaRPr lang="es-ES" sz="18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es-ES" sz="1800" b="1" dirty="0"/>
            <a:t>3 ½ </a:t>
          </a:r>
          <a:r>
            <a:rPr lang="ja-JP" altLang="en-US" sz="1800" b="1" dirty="0"/>
            <a:t>年</a:t>
          </a:r>
          <a:endParaRPr lang="es-ES" sz="18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r>
            <a:rPr lang="es-ES" sz="1600" b="1" dirty="0"/>
            <a:t>12 </a:t>
          </a:r>
          <a:r>
            <a:rPr lang="ja-JP" altLang="en-US" sz="1400" b="1" dirty="0"/>
            <a:t>か月</a:t>
          </a:r>
          <a:endParaRPr lang="es-ES" sz="14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600" b="1" dirty="0"/>
            <a:t>24 </a:t>
          </a:r>
          <a:r>
            <a:rPr lang="ja-JP" altLang="en-US" sz="1600" b="1" dirty="0"/>
            <a:t>カ月</a:t>
          </a:r>
          <a:endParaRPr lang="es-ES" sz="14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600" b="1" dirty="0"/>
            <a:t>6 </a:t>
          </a:r>
          <a:r>
            <a:rPr lang="ja-JP" altLang="en-US" sz="1600" b="1" dirty="0"/>
            <a:t>カ月</a:t>
          </a:r>
          <a:endParaRPr lang="es-ES" sz="14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r>
            <a:rPr lang="es-ES" sz="1600" b="1" dirty="0"/>
            <a:t>42 </a:t>
          </a:r>
          <a:r>
            <a:rPr lang="ja-JP" altLang="en-US" sz="1600" b="1" dirty="0"/>
            <a:t>カ月</a:t>
          </a:r>
          <a:endParaRPr lang="es-ES" sz="14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a:t>
          </a:r>
          <a:r>
            <a:rPr lang="ja-JP" altLang="en-US" sz="1800" b="1" dirty="0">
              <a:effectLst>
                <a:outerShdw blurRad="38100" dist="38100" dir="2700000" algn="tl">
                  <a:srgbClr val="000000">
                    <a:alpha val="43137"/>
                  </a:srgbClr>
                </a:outerShdw>
              </a:effectLst>
            </a:rPr>
            <a:t>カ月</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r>
            <a:rPr lang="ja-JP" altLang="en-US" sz="1800" b="1" dirty="0">
              <a:effectLst>
                <a:outerShdw blurRad="38100" dist="38100" dir="2700000" algn="tl">
                  <a:srgbClr val="000000">
                    <a:alpha val="43137"/>
                  </a:srgbClr>
                </a:outerShdw>
              </a:effectLst>
            </a:rPr>
            <a:t>日</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ja-JP" altLang="en-US" sz="1800" b="1" dirty="0">
              <a:effectLst>
                <a:outerShdw blurRad="38100" dist="38100" dir="2700000" algn="tl">
                  <a:srgbClr val="000000">
                    <a:alpha val="43137"/>
                  </a:srgbClr>
                </a:outerShdw>
              </a:effectLst>
            </a:rPr>
            <a:t>日</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r>
            <a:rPr lang="ja-JP" altLang="en-US" dirty="0">
              <a:effectLst>
                <a:outerShdw blurRad="38100" dist="38100" dir="2700000" algn="tl">
                  <a:srgbClr val="000000">
                    <a:alpha val="43137"/>
                  </a:srgbClr>
                </a:outerShdw>
              </a:effectLst>
            </a:rPr>
            <a:t>　</a:t>
          </a:r>
          <a:r>
            <a:rPr lang="es-ES" dirty="0">
              <a:effectLst>
                <a:outerShdw blurRad="38100" dist="38100" dir="2700000" algn="tl">
                  <a:srgbClr val="000000">
                    <a:alpha val="43137"/>
                  </a:srgbClr>
                </a:outerShdw>
              </a:effectLst>
            </a:rPr>
            <a:t>538</a:t>
          </a:r>
          <a:r>
            <a:rPr lang="ja-JP" altLang="en-US" dirty="0">
              <a:effectLst>
                <a:outerShdw blurRad="38100" dist="38100" dir="2700000" algn="tl">
                  <a:srgbClr val="000000">
                    <a:alpha val="43137"/>
                  </a:srgbClr>
                </a:outerShdw>
              </a:effectLst>
            </a:rPr>
            <a:t>年</a:t>
          </a:r>
          <a:endParaRPr lang="es-ES" dirty="0">
            <a:effectLst>
              <a:outerShdw blurRad="38100" dist="38100" dir="2700000" algn="tl">
                <a:srgbClr val="000000">
                  <a:alpha val="43137"/>
                </a:srgbClr>
              </a:outerShdw>
            </a:effectLst>
          </a:endParaRP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es-ES" dirty="0">
              <a:effectLst>
                <a:outerShdw blurRad="38100" dist="38100" dir="2700000" algn="tl">
                  <a:srgbClr val="000000">
                    <a:alpha val="43137"/>
                  </a:srgbClr>
                </a:outerShdw>
              </a:effectLst>
            </a:rPr>
            <a:t> 1798</a:t>
          </a:r>
          <a:r>
            <a:rPr lang="ja-JP" altLang="en-US" dirty="0">
              <a:effectLst>
                <a:outerShdw blurRad="38100" dist="38100" dir="2700000" algn="tl">
                  <a:srgbClr val="000000">
                    <a:alpha val="43137"/>
                  </a:srgbClr>
                </a:outerShdw>
              </a:effectLst>
            </a:rPr>
            <a:t>年</a:t>
          </a:r>
          <a:endParaRPr lang="es-ES" dirty="0">
            <a:effectLst>
              <a:outerShdw blurRad="38100" dist="38100" dir="2700000" algn="tl">
                <a:srgbClr val="000000">
                  <a:alpha val="43137"/>
                </a:srgbClr>
              </a:outerShdw>
            </a:effectLst>
          </a:endParaRP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lnSpc>
              <a:spcPts val="2100"/>
            </a:lnSpc>
            <a:buNone/>
          </a:pPr>
          <a:r>
            <a:rPr kumimoji="1" lang="ja-JP" altLang="en-US" sz="1800" b="1" dirty="0"/>
            <a:t>ローマ教会が政治的権力を手に入れたのは、アリウス派を受け入れた</a:t>
          </a:r>
          <a:r>
            <a:rPr kumimoji="1" lang="en-US" altLang="ja-JP" sz="1800" b="1" dirty="0"/>
            <a:t>3</a:t>
          </a:r>
          <a:r>
            <a:rPr kumimoji="1" lang="ja-JP" altLang="en-US" sz="1800" b="1" dirty="0"/>
            <a:t>つの部族が敗北したときだった： ヘルリ人、　ヴァンダル人、　オストロゴス人</a:t>
          </a:r>
          <a:endParaRPr lang="es-ES" sz="1800" dirty="0"/>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kumimoji="1" lang="ja-JP" altLang="en-US" sz="1800" b="1" dirty="0"/>
            <a:t>ナポレオンの命を受けたフランスの　　ベルティエ将軍がローマ教皇を捕虜にし、ローマ教会の覇権に終止符を打つ。</a:t>
          </a:r>
          <a:endParaRPr lang="es-ES" sz="1800" dirty="0"/>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X="-2486" custLinFactNeighborY="37165"/>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
    <dgm:cxn modelId="{68CFF63C-9EFC-4B20-A181-13F1F9BB1A51}" type="presOf" srcId="{AC3A611F-DAAC-4AE0-8503-2B17B06DA66B}" destId="{417CCEBC-1CD5-4AC5-A999-F9BDDCC753C6}" srcOrd="0" destOrd="0" presId="urn:microsoft.com/office/officeart/2005/8/layout/bList2"/>
    <dgm:cxn modelId="{B8ACFC5E-F8D5-4741-BDD4-764BE6B92D1B}" type="presOf" srcId="{DA41CFFB-6E83-4B77-9957-1C2D03FEBBE0}" destId="{0E66E574-FEF6-4F9F-BC78-FE9F92BF9D71}" srcOrd="0" destOrd="0" presId="urn:microsoft.com/office/officeart/2005/8/layout/bList2"/>
    <dgm:cxn modelId="{0DFB6460-1D75-47B8-B6E5-2AE99E1E48EA}" type="presOf" srcId="{034EEAF8-3C2B-4D82-8C6D-D37B52EA1D50}" destId="{22C12BF1-42A9-467A-874E-73250ADBF837}" srcOrd="0" destOrd="0" presId="urn:microsoft.com/office/officeart/2005/8/layout/bList2"/>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
    <dgm:cxn modelId="{72CF87C5-9A26-4D8F-8406-8A44733A4C4A}" type="presOf" srcId="{DA41CFFB-6E83-4B77-9957-1C2D03FEBBE0}" destId="{C84E6F35-AD65-462C-B7D8-44C63EF63069}" srcOrd="1" destOrd="0" presId="urn:microsoft.com/office/officeart/2005/8/layout/bList2"/>
    <dgm:cxn modelId="{F23994DC-DCBC-4C97-BF9E-2E5BBA282F6A}" type="presOf" srcId="{CBCD1555-AF38-4090-9A78-5EAC46476EAE}" destId="{4C0C64CF-FC34-4BE6-81FC-72164C65F805}" srcOrd="1" destOrd="0" presId="urn:microsoft.com/office/officeart/2005/8/layout/bList2"/>
    <dgm:cxn modelId="{7BB65CEA-E939-4DCE-B86C-1741E24AD080}" type="presOf" srcId="{7AEE52FC-00C5-49BC-8462-C89ECE27922B}" destId="{81C56F0E-8D74-45D9-BFEC-092783D78CB6}" srcOrd="0" destOrd="0" presId="urn:microsoft.com/office/officeart/2005/8/layout/bList2"/>
    <dgm:cxn modelId="{4F450E0D-FD56-471D-BD55-5684C1B75BF3}" type="presParOf" srcId="{22C12BF1-42A9-467A-874E-73250ADBF837}" destId="{B4CBD569-FD48-4968-8473-CF79B817753C}" srcOrd="0" destOrd="0" presId="urn:microsoft.com/office/officeart/2005/8/layout/bList2"/>
    <dgm:cxn modelId="{101E4BB3-6C4E-4AF8-AB87-DADCDB959247}" type="presParOf" srcId="{B4CBD569-FD48-4968-8473-CF79B817753C}" destId="{C9C986BE-73A4-49CF-8965-101FF16491B0}" srcOrd="0" destOrd="0" presId="urn:microsoft.com/office/officeart/2005/8/layout/bList2"/>
    <dgm:cxn modelId="{CF21E308-2392-4338-8A35-11C868EC689B}" type="presParOf" srcId="{B4CBD569-FD48-4968-8473-CF79B817753C}" destId="{BA0064E3-2467-46C1-8CBB-D9EBD0850AEE}" srcOrd="1" destOrd="0" presId="urn:microsoft.com/office/officeart/2005/8/layout/bList2"/>
    <dgm:cxn modelId="{CEE616F3-E333-4FCE-A342-A10E0F2AAD8A}" type="presParOf" srcId="{B4CBD569-FD48-4968-8473-CF79B817753C}" destId="{4C0C64CF-FC34-4BE6-81FC-72164C65F805}" srcOrd="2" destOrd="0" presId="urn:microsoft.com/office/officeart/2005/8/layout/bList2"/>
    <dgm:cxn modelId="{5D55F1FD-62CE-4FC7-95A9-0AA0AC68E212}" type="presParOf" srcId="{B4CBD569-FD48-4968-8473-CF79B817753C}" destId="{133A8FCC-A46B-41FD-8BB9-C03BBB47E7C1}" srcOrd="3" destOrd="0" presId="urn:microsoft.com/office/officeart/2005/8/layout/bList2"/>
    <dgm:cxn modelId="{1A2A52DB-E633-4026-B41B-9E0669DE11F2}" type="presParOf" srcId="{22C12BF1-42A9-467A-874E-73250ADBF837}" destId="{81C56F0E-8D74-45D9-BFEC-092783D78CB6}" srcOrd="1" destOrd="0" presId="urn:microsoft.com/office/officeart/2005/8/layout/bList2"/>
    <dgm:cxn modelId="{B7797DBD-2561-4F3B-8AFF-405DD9FDEEFE}" type="presParOf" srcId="{22C12BF1-42A9-467A-874E-73250ADBF837}" destId="{9426C1CC-4C77-432A-932A-D3BE96399309}" srcOrd="2" destOrd="0" presId="urn:microsoft.com/office/officeart/2005/8/layout/bList2"/>
    <dgm:cxn modelId="{540E9750-8F5F-45AA-9811-C054F8A0915C}" type="presParOf" srcId="{9426C1CC-4C77-432A-932A-D3BE96399309}" destId="{417CCEBC-1CD5-4AC5-A999-F9BDDCC753C6}" srcOrd="0" destOrd="0" presId="urn:microsoft.com/office/officeart/2005/8/layout/bList2"/>
    <dgm:cxn modelId="{56D0132D-FFB0-400F-9B00-E7E5A04C412C}" type="presParOf" srcId="{9426C1CC-4C77-432A-932A-D3BE96399309}" destId="{0E66E574-FEF6-4F9F-BC78-FE9F92BF9D71}" srcOrd="1" destOrd="0" presId="urn:microsoft.com/office/officeart/2005/8/layout/bList2"/>
    <dgm:cxn modelId="{40573AF1-CBBA-4771-9854-14F7BE01B222}" type="presParOf" srcId="{9426C1CC-4C77-432A-932A-D3BE96399309}" destId="{C84E6F35-AD65-462C-B7D8-44C63EF63069}" srcOrd="2" destOrd="0" presId="urn:microsoft.com/office/officeart/2005/8/layout/bList2"/>
    <dgm:cxn modelId="{2E41C9FF-9092-4564-A195-C45A738DAF25}" type="presParOf" srcId="{9426C1CC-4C77-432A-932A-D3BE96399309}" destId="{DB1248AC-5C10-4DB3-B7D1-C41E2C67920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pPr>
            <a:lnSpc>
              <a:spcPts val="2100"/>
            </a:lnSpc>
          </a:pPr>
          <a:r>
            <a:rPr kumimoji="1" lang="ja-JP" altLang="en-US" sz="1800" b="1" dirty="0"/>
            <a:t>彼らは、自分たちの言語で聖書が読めるようになった最初の人たちである。</a:t>
          </a:r>
          <a:r>
            <a:rPr kumimoji="1" lang="en-US" altLang="ja-JP" sz="1800" b="1" dirty="0"/>
            <a:t>(</a:t>
          </a:r>
          <a:r>
            <a:rPr kumimoji="1" lang="ja-JP" altLang="en-US" sz="1800" b="1" dirty="0"/>
            <a:t>それまで、聖書は　　　ラテン語、ギリシャ語、　　　　ヘブライ語でしか読めなかった）。</a:t>
          </a:r>
          <a:endParaRPr lang="es-ES" sz="1800" b="1" dirty="0"/>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kumimoji="1" lang="ja-JP" altLang="en-US" sz="1800" b="1" dirty="0"/>
            <a:t>禁書であったため、彼らは自分　たちを包囲する教皇派から身を　隠し、洞窟の中で書写した。
</a:t>
          </a:r>
          <a:endParaRPr lang="es-ES" sz="1800" b="1" dirty="0"/>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kumimoji="1" lang="ja-JP" altLang="en-US" sz="1800" b="1" dirty="0"/>
            <a:t>彼らはいつも聖書の一部を持ち　歩き、折を見ては他の人々と　　分かち合い、主にある希望と　　励ましを与えていた。</a:t>
          </a:r>
          <a:endParaRPr lang="es-ES" sz="1800" b="1" dirty="0"/>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kumimoji="1" lang="ja-JP" altLang="en-US" sz="1800" b="1" dirty="0"/>
            <a:t>彼らは、自分たちが知っている　聖書の真理を何世紀にもわたって守り続けた。彼らはその忠実さと献身で知られていた。</a:t>
          </a:r>
          <a:endParaRPr lang="es-ES" sz="1800" b="1" dirty="0"/>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kumimoji="1" lang="ja-JP" altLang="en-US" sz="1800" b="1" dirty="0"/>
            <a:t>南フランスでも北イタリアの　　ピエモンテでも、村全体が　　　改宗した。</a:t>
          </a:r>
          <a:endParaRPr lang="es-ES" sz="1800" b="1" dirty="0"/>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kumimoji="1" lang="ja-JP" altLang="en-US" sz="1800" b="1" dirty="0"/>
            <a:t>これらの村のほとんどは教皇庁によって壊滅させられ、住民は虐殺された。</a:t>
          </a:r>
          <a:endParaRPr lang="es-ES" sz="1800" b="1" dirty="0"/>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kumimoji="1" lang="ja-JP" altLang="en-US" sz="2000" b="1" dirty="0">
              <a:effectLst>
                <a:outerShdw blurRad="38100" dist="38100" dir="2700000" algn="tl">
                  <a:srgbClr val="000000">
                    <a:alpha val="43137"/>
                  </a:srgbClr>
                </a:outerShdw>
              </a:effectLst>
            </a:rPr>
            <a:t>彼らはキリストの約束を信じた </a:t>
          </a:r>
          <a:endParaRPr lang="es-ES" sz="2000" b="1" dirty="0">
            <a:effectLst>
              <a:outerShdw blurRad="38100" dist="38100" dir="2700000" algn="tl">
                <a:srgbClr val="000000">
                  <a:alpha val="43137"/>
                </a:srgbClr>
              </a:outerShdw>
            </a:effectLst>
          </a:endParaRP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r>
            <a:rPr kumimoji="1" lang="ja-JP" altLang="en-US" sz="2000" b="1" dirty="0">
              <a:effectLst>
                <a:outerShdw blurRad="38100" dist="38100" dir="2700000" algn="tl">
                  <a:srgbClr val="000000">
                    <a:alpha val="43137"/>
                  </a:srgbClr>
                </a:outerShdw>
              </a:effectLst>
            </a:rPr>
            <a:t>キリストの力は、彼らが試練に打ち勝つのに十分だった。</a:t>
          </a:r>
          <a:endParaRPr lang="es-ES" sz="2000" b="1" dirty="0">
            <a:effectLst>
              <a:outerShdw blurRad="38100" dist="38100" dir="2700000" algn="tl">
                <a:srgbClr val="000000">
                  <a:alpha val="43137"/>
                </a:srgbClr>
              </a:outerShdw>
            </a:effectLst>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r>
            <a:rPr kumimoji="1" lang="ja-JP" altLang="en-US" sz="2000" b="1" dirty="0"/>
            <a:t>彼らはキリストの苦しみに参加することに喜びを見出した。</a:t>
          </a:r>
          <a:endParaRPr lang="es-ES" sz="2000" b="1" dirty="0">
            <a:effectLst>
              <a:outerShdw blurRad="38100" dist="38100" dir="2700000" algn="tl">
                <a:srgbClr val="000000">
                  <a:alpha val="43137"/>
                </a:srgbClr>
              </a:outerShdw>
            </a:effectLst>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r>
            <a:rPr kumimoji="1" lang="ja-JP" altLang="en-US" sz="2000" b="1" dirty="0">
              <a:effectLst>
                <a:outerShdw blurRad="38100" dist="38100" dir="2700000" algn="tl">
                  <a:srgbClr val="000000">
                    <a:alpha val="43137"/>
                  </a:srgbClr>
                </a:outerShdw>
              </a:effectLst>
            </a:rPr>
            <a:t>彼の誠実さは、世界への力強い証だった</a:t>
          </a:r>
          <a:endParaRPr lang="es-ES" sz="2000" b="1" dirty="0">
            <a:effectLst>
              <a:outerShdw blurRad="38100" dist="38100" dir="2700000" algn="tl">
                <a:srgbClr val="000000">
                  <a:alpha val="43137"/>
                </a:srgbClr>
              </a:outerShdw>
            </a:effectLst>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r>
            <a:rPr kumimoji="1" lang="ja-JP" altLang="en-US" sz="2000" b="1" dirty="0">
              <a:effectLst>
                <a:outerShdw blurRad="38100" dist="38100" dir="2700000" algn="tl">
                  <a:srgbClr val="000000">
                    <a:alpha val="43137"/>
                  </a:srgbClr>
                </a:outerShdw>
              </a:effectLst>
            </a:rPr>
            <a:t>彼らは現在を超え、輝かしい未来を見据えていた。</a:t>
          </a:r>
          <a:endParaRPr lang="es-ES" sz="2000" b="1" dirty="0">
            <a:effectLst>
              <a:outerShdw blurRad="38100" dist="38100" dir="2700000" algn="tl">
                <a:srgbClr val="000000">
                  <a:alpha val="43137"/>
                </a:srgbClr>
              </a:outerShdw>
            </a:effectLst>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r>
            <a:rPr kumimoji="1" lang="ja-JP" altLang="en-US" sz="2000" b="1" dirty="0">
              <a:effectLst>
                <a:outerShdw blurRad="38100" dist="38100" dir="2700000" algn="tl">
                  <a:srgbClr val="000000">
                    <a:alpha val="43137"/>
                  </a:srgbClr>
                </a:outerShdw>
              </a:effectLst>
            </a:rPr>
            <a:t>彼らは死が敗北した敵であることを知っていた</a:t>
          </a:r>
          <a:endParaRPr lang="es-ES" sz="2000" b="1" dirty="0">
            <a:effectLst>
              <a:outerShdw blurRad="38100" dist="38100" dir="2700000" algn="tl">
                <a:srgbClr val="000000">
                  <a:alpha val="43137"/>
                </a:srgbClr>
              </a:outerShdw>
            </a:effectLst>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r>
            <a:rPr kumimoji="1" lang="ja-JP" altLang="en-US" sz="2000" b="1" dirty="0">
              <a:effectLst>
                <a:outerShdw blurRad="38100" dist="38100" dir="2700000" algn="tl">
                  <a:srgbClr val="000000">
                    <a:alpha val="43137"/>
                  </a:srgbClr>
                </a:outerShdw>
              </a:effectLst>
            </a:rPr>
            <a:t>彼らは神の御言葉の約束を固く守った。</a:t>
          </a:r>
          <a:endParaRPr lang="es-ES" sz="2000" b="1" dirty="0">
            <a:effectLst>
              <a:outerShdw blurRad="38100" dist="38100" dir="2700000" algn="tl">
                <a:srgbClr val="000000">
                  <a:alpha val="43137"/>
                </a:srgbClr>
              </a:outerShdw>
            </a:effectLst>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kumimoji="1" lang="ja-JP" altLang="en-US" sz="1800" b="1" dirty="0"/>
            <a:t>ジョン・フス</a:t>
          </a:r>
          <a:r>
            <a:rPr lang="es-ES" sz="1800" b="1" dirty="0"/>
            <a:t>(1370-1415)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nchor="t"/>
        <a:lstStyle/>
        <a:p>
          <a:pPr marL="0" lvl="0" indent="0" algn="ctr" defTabSz="800100">
            <a:lnSpc>
              <a:spcPts val="1300"/>
            </a:lnSpc>
            <a:spcBef>
              <a:spcPct val="0"/>
            </a:spcBef>
            <a:spcAft>
              <a:spcPct val="35000"/>
            </a:spcAft>
            <a:buNone/>
          </a:pPr>
          <a:r>
            <a:rPr kumimoji="1" lang="ja-JP" altLang="en-US" sz="1800" b="1" kern="1200" dirty="0">
              <a:solidFill>
                <a:prstClr val="white"/>
              </a:solidFill>
              <a:latin typeface="+mn-ea"/>
              <a:ea typeface="+mn-ea"/>
              <a:cs typeface="+mn-cs"/>
            </a:rPr>
            <a:t>ジェローム
</a:t>
          </a:r>
          <a:r>
            <a:rPr kumimoji="1" lang="es-ES" sz="1800" b="1" kern="1200" dirty="0">
              <a:solidFill>
                <a:prstClr val="white"/>
              </a:solidFill>
              <a:latin typeface="+mn-ea"/>
              <a:ea typeface="+mn-ea"/>
              <a:cs typeface="+mn-cs"/>
            </a:rPr>
            <a:t>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nchor="t"/>
        <a:lstStyle/>
        <a:p>
          <a:pPr marL="0" lvl="0" indent="0" algn="ctr" defTabSz="800100">
            <a:lnSpc>
              <a:spcPts val="1300"/>
            </a:lnSpc>
            <a:spcBef>
              <a:spcPct val="0"/>
            </a:spcBef>
            <a:spcAft>
              <a:spcPct val="35000"/>
            </a:spcAft>
            <a:buNone/>
          </a:pPr>
          <a:r>
            <a:rPr kumimoji="1" lang="ja-JP" altLang="en-US" sz="1800" b="1" kern="1200" dirty="0">
              <a:solidFill>
                <a:prstClr val="white"/>
              </a:solidFill>
              <a:latin typeface="游ゴシック" panose="020B0400000000000000" pitchFamily="50" charset="-128"/>
              <a:ea typeface="游ゴシック" panose="020B0400000000000000" pitchFamily="50" charset="-128"/>
              <a:cs typeface="+mn-cs"/>
            </a:rPr>
            <a:t>ティンデール
</a:t>
          </a:r>
          <a:r>
            <a:rPr kumimoji="1" lang="en-US" altLang="ja-JP" sz="1800" b="1" kern="1200" dirty="0">
              <a:solidFill>
                <a:prstClr val="white"/>
              </a:solidFill>
              <a:latin typeface="游ゴシック" panose="020B0400000000000000" pitchFamily="50" charset="-128"/>
              <a:ea typeface="游ゴシック" panose="020B0400000000000000" pitchFamily="50" charset="-128"/>
              <a:cs typeface="+mn-cs"/>
            </a:rPr>
            <a:t>(1494-1536)</a:t>
          </a:r>
          <a:endParaRPr kumimoji="1" lang="es-ES" sz="1800" b="1" kern="1200" dirty="0">
            <a:solidFill>
              <a:prstClr val="white"/>
            </a:solidFill>
            <a:latin typeface="游ゴシック" panose="020B0400000000000000" pitchFamily="50" charset="-128"/>
            <a:ea typeface="游ゴシック" panose="020B0400000000000000" pitchFamily="50" charset="-128"/>
            <a:cs typeface="+mn-cs"/>
          </a:endParaRP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kumimoji="1" lang="ja-JP" altLang="en-US" sz="1400" b="1" dirty="0">
              <a:latin typeface="+mn-ea"/>
              <a:ea typeface="+mn-ea"/>
            </a:rPr>
            <a:t>ヒュー・ラティマー             （</a:t>
          </a:r>
          <a:r>
            <a:rPr kumimoji="1" lang="en-US" altLang="ja-JP" sz="1400" b="1" dirty="0">
              <a:latin typeface="+mn-ea"/>
              <a:ea typeface="+mn-ea"/>
            </a:rPr>
            <a:t>1490〜1555</a:t>
          </a:r>
          <a:r>
            <a:rPr kumimoji="1" lang="ja-JP" altLang="en-US" sz="1400" b="1" dirty="0">
              <a:latin typeface="+mn-ea"/>
              <a:ea typeface="+mn-ea"/>
            </a:rPr>
            <a:t>）</a:t>
          </a:r>
          <a:endParaRPr lang="es-ES" sz="1400" b="1" dirty="0">
            <a:latin typeface="+mn-ea"/>
            <a:ea typeface="+mn-ea"/>
          </a:endParaRP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custScaleX="107234" custScaleY="101063" custLinFactNeighborX="-5980" custLinFactNeighborY="-4560">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迫害の期間は</a:t>
          </a:r>
          <a:r>
            <a:rPr kumimoji="1" lang="en-US" altLang="ja-JP" sz="2000" b="1" kern="1200" dirty="0">
              <a:effectLst>
                <a:outerShdw blurRad="38100" dist="38100" dir="2700000" algn="tl">
                  <a:srgbClr val="000000">
                    <a:alpha val="43137"/>
                  </a:srgbClr>
                </a:outerShdw>
              </a:effectLst>
            </a:rPr>
            <a:t>3</a:t>
          </a:r>
          <a:r>
            <a:rPr kumimoji="1" lang="ja-JP" altLang="en-US" sz="2000" b="1" kern="1200" dirty="0">
              <a:effectLst>
                <a:outerShdw blurRad="38100" dist="38100" dir="2700000" algn="tl">
                  <a:srgbClr val="000000">
                    <a:alpha val="43137"/>
                  </a:srgbClr>
                </a:outerShdw>
              </a:effectLst>
            </a:rPr>
            <a:t>つの異なる方法で告知される。</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latin typeface="+mn-ea"/>
            </a:rPr>
            <a:t>一時期、二時期、半時期</a:t>
          </a:r>
          <a:endParaRPr lang="en-US" altLang="ja-JP" sz="2000" b="1" kern="1200" dirty="0">
            <a:solidFill>
              <a:schemeClr val="tx1"/>
            </a:solidFill>
            <a:latin typeface="+mn-ea"/>
          </a:endParaRPr>
        </a:p>
        <a:p>
          <a:pPr marL="0" lvl="0" indent="0" algn="ctr" defTabSz="889000">
            <a:lnSpc>
              <a:spcPct val="90000"/>
            </a:lnSpc>
            <a:spcBef>
              <a:spcPct val="0"/>
            </a:spcBef>
            <a:spcAft>
              <a:spcPct val="35000"/>
            </a:spcAft>
            <a:buNone/>
          </a:pPr>
          <a:r>
            <a:rPr lang="en-US" sz="2000" b="1" kern="1200" dirty="0"/>
            <a:t>(</a:t>
          </a:r>
          <a:r>
            <a:rPr lang="ja-JP" altLang="en-US" sz="2000" b="1" kern="1200" dirty="0"/>
            <a:t>ダニ</a:t>
          </a:r>
          <a:r>
            <a:rPr lang="en-US" sz="2000" b="1" kern="1200" dirty="0"/>
            <a:t> 7:25</a:t>
          </a:r>
          <a:r>
            <a:rPr lang="ja-JP" altLang="en-US" sz="2000" b="1" kern="1200" dirty="0"/>
            <a:t>、</a:t>
          </a:r>
          <a:r>
            <a:rPr lang="en-US" sz="2000" b="1" kern="1200" dirty="0"/>
            <a:t> 12:7</a:t>
          </a:r>
          <a:r>
            <a:rPr lang="ja-JP" altLang="en-US" sz="2000" b="1" kern="1200" dirty="0"/>
            <a:t>、</a:t>
          </a:r>
          <a:r>
            <a:rPr lang="en-US" sz="2000" b="1" kern="1200" dirty="0"/>
            <a:t> </a:t>
          </a:r>
          <a:r>
            <a:rPr lang="ja-JP" altLang="en-US" sz="2000" b="1" kern="1200" dirty="0"/>
            <a:t>黙</a:t>
          </a:r>
          <a:r>
            <a:rPr lang="en-US" sz="2000" b="1" kern="1200" dirty="0"/>
            <a:t> 12:14)</a:t>
          </a:r>
          <a:endParaRPr lang="es-ES" sz="2000" b="1" kern="1200" dirty="0"/>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1,260 </a:t>
          </a:r>
          <a:r>
            <a:rPr lang="ja-JP" altLang="en-US" sz="2000" b="1" kern="1200" dirty="0"/>
            <a:t>年</a:t>
          </a:r>
          <a:r>
            <a:rPr lang="en-US" sz="2000" b="1" kern="1200" dirty="0"/>
            <a:t> (</a:t>
          </a:r>
          <a:r>
            <a:rPr lang="ja-JP" altLang="en-US" sz="2000" b="1" kern="1200" dirty="0"/>
            <a:t>黙</a:t>
          </a:r>
          <a:r>
            <a:rPr lang="en-US" sz="2000" b="1" kern="1200" dirty="0"/>
            <a:t> 11:3</a:t>
          </a:r>
          <a:r>
            <a:rPr lang="ja-JP" altLang="en-US" sz="2000" b="1" kern="1200" dirty="0"/>
            <a:t>、</a:t>
          </a:r>
          <a:r>
            <a:rPr lang="en-US" sz="2000" b="1" kern="1200" dirty="0"/>
            <a:t> 12:6</a:t>
          </a:r>
          <a:r>
            <a:rPr lang="es-ES" sz="2000" b="1" kern="1200" dirty="0"/>
            <a:t>)</a:t>
          </a:r>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42 </a:t>
          </a:r>
          <a:r>
            <a:rPr lang="ja-JP" altLang="en-US" sz="2000" b="1" kern="1200" dirty="0"/>
            <a:t>カ月</a:t>
          </a:r>
          <a:r>
            <a:rPr lang="en-US" sz="2000" b="1" kern="1200" dirty="0"/>
            <a:t> (</a:t>
          </a:r>
          <a:r>
            <a:rPr lang="ja-JP" altLang="en-US" sz="2000" b="1" kern="1200" dirty="0"/>
            <a:t>黙</a:t>
          </a:r>
          <a:r>
            <a:rPr lang="en-US" sz="2000" b="1" kern="1200" dirty="0"/>
            <a:t> 11:2</a:t>
          </a:r>
          <a:r>
            <a:rPr lang="ja-JP" altLang="en-US" sz="2000" b="1" kern="1200" dirty="0"/>
            <a:t>、</a:t>
          </a:r>
          <a:r>
            <a:rPr lang="en-US" sz="2000" b="1" kern="1200" dirty="0"/>
            <a:t> 13:5</a:t>
          </a:r>
          <a:r>
            <a:rPr lang="es-ES" sz="2000" b="1" kern="1200" dirty="0"/>
            <a:t>)</a:t>
          </a: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a:t>
          </a:r>
          <a:r>
            <a:rPr lang="ja-JP" altLang="en-US" sz="1800" b="1" kern="1200" dirty="0">
              <a:effectLst>
                <a:outerShdw blurRad="38100" dist="38100" dir="2700000" algn="tl">
                  <a:srgbClr val="000000">
                    <a:alpha val="43137"/>
                  </a:srgbClr>
                </a:outerShdw>
              </a:effectLst>
            </a:rPr>
            <a:t>か月</a:t>
          </a:r>
          <a:endParaRPr lang="es-ES" sz="1800" b="1" kern="1200" dirty="0">
            <a:effectLst>
              <a:outerShdw blurRad="38100" dist="38100" dir="2700000" algn="tl">
                <a:srgbClr val="000000">
                  <a:alpha val="43137"/>
                </a:srgbClr>
              </a:outerShdw>
            </a:effectLst>
          </a:endParaRP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ja-JP" altLang="en-US" sz="1800" b="1" kern="1200" dirty="0">
              <a:effectLst>
                <a:outerShdw blurRad="38100" dist="38100" dir="2700000" algn="tl">
                  <a:srgbClr val="000000">
                    <a:alpha val="43137"/>
                  </a:srgbClr>
                </a:outerShdw>
              </a:effectLst>
            </a:rPr>
            <a:t>日</a:t>
          </a:r>
          <a:endParaRPr lang="es-ES" sz="1800" b="1" kern="1200" dirty="0">
            <a:effectLst>
              <a:outerShdw blurRad="38100" dist="38100" dir="2700000" algn="tl">
                <a:srgbClr val="000000">
                  <a:alpha val="43137"/>
                </a:srgbClr>
              </a:outerShdw>
            </a:effectLst>
          </a:endParaRP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ja-JP" altLang="en-US" sz="1800" b="1" kern="1200" dirty="0">
              <a:effectLst>
                <a:outerShdw blurRad="38100" dist="38100" dir="2700000" algn="tl">
                  <a:srgbClr val="000000">
                    <a:alpha val="43137"/>
                  </a:srgbClr>
                </a:outerShdw>
              </a:effectLst>
            </a:rPr>
            <a:t>日</a:t>
          </a:r>
          <a:endParaRPr lang="es-ES" sz="1800" b="1" kern="1200" dirty="0">
            <a:effectLst>
              <a:outerShdw blurRad="38100" dist="38100" dir="2700000" algn="tl">
                <a:srgbClr val="000000">
                  <a:alpha val="43137"/>
                </a:srgbClr>
              </a:outerShdw>
            </a:effectLst>
          </a:endParaRP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1 </a:t>
          </a:r>
          <a:r>
            <a:rPr lang="ja-JP" altLang="en-US" sz="1800" b="1" kern="1200" dirty="0"/>
            <a:t>年</a:t>
          </a:r>
          <a:endParaRPr lang="es-ES" sz="18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2 </a:t>
          </a:r>
          <a:r>
            <a:rPr lang="ja-JP" altLang="en-US" sz="1800" b="1" kern="1200" dirty="0"/>
            <a:t>年</a:t>
          </a:r>
          <a:endParaRPr lang="es-ES" sz="18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½ </a:t>
          </a:r>
          <a:r>
            <a:rPr lang="ja-JP" altLang="en-US" sz="1800" b="1" kern="1200" dirty="0"/>
            <a:t>年</a:t>
          </a:r>
          <a:endParaRPr lang="es-ES" sz="18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3 ½ </a:t>
          </a:r>
          <a:r>
            <a:rPr lang="ja-JP" altLang="en-US" sz="1800" b="1" kern="1200" dirty="0"/>
            <a:t>年</a:t>
          </a:r>
          <a:endParaRPr lang="es-ES" sz="1800" b="1" kern="1200" dirty="0"/>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12 </a:t>
          </a:r>
          <a:r>
            <a:rPr lang="ja-JP" altLang="en-US" sz="1400" b="1" kern="1200" dirty="0"/>
            <a:t>か月</a:t>
          </a:r>
          <a:endParaRPr lang="es-ES" sz="14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24 </a:t>
          </a:r>
          <a:r>
            <a:rPr lang="ja-JP" altLang="en-US" sz="1600" b="1" kern="1200" dirty="0"/>
            <a:t>カ月</a:t>
          </a:r>
          <a:endParaRPr lang="es-ES" sz="14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6 </a:t>
          </a:r>
          <a:r>
            <a:rPr lang="ja-JP" altLang="en-US" sz="1600" b="1" kern="1200" dirty="0"/>
            <a:t>カ月</a:t>
          </a:r>
          <a:endParaRPr lang="es-ES" sz="14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42 </a:t>
          </a:r>
          <a:r>
            <a:rPr lang="ja-JP" altLang="en-US" sz="1600" b="1" kern="1200" dirty="0"/>
            <a:t>カ月</a:t>
          </a:r>
          <a:endParaRPr lang="es-ES" sz="1400" b="1" kern="1200" dirty="0"/>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a:t>
          </a:r>
          <a:r>
            <a:rPr lang="ja-JP" altLang="en-US" sz="1800" b="1" kern="1200" dirty="0">
              <a:effectLst>
                <a:outerShdw blurRad="38100" dist="38100" dir="2700000" algn="tl">
                  <a:srgbClr val="000000">
                    <a:alpha val="43137"/>
                  </a:srgbClr>
                </a:outerShdw>
              </a:effectLst>
            </a:rPr>
            <a:t>カ月</a:t>
          </a:r>
          <a:endParaRPr lang="es-ES" sz="1800" b="1" kern="1200" dirty="0">
            <a:effectLst>
              <a:outerShdw blurRad="38100" dist="38100" dir="2700000" algn="tl">
                <a:srgbClr val="000000">
                  <a:alpha val="43137"/>
                </a:srgbClr>
              </a:outerShdw>
            </a:effectLst>
          </a:endParaRP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ja-JP" altLang="en-US" sz="1800" b="1" kern="1200" dirty="0">
              <a:effectLst>
                <a:outerShdw blurRad="38100" dist="38100" dir="2700000" algn="tl">
                  <a:srgbClr val="000000">
                    <a:alpha val="43137"/>
                  </a:srgbClr>
                </a:outerShdw>
              </a:effectLst>
            </a:rPr>
            <a:t>日</a:t>
          </a:r>
          <a:endParaRPr lang="es-ES" sz="1800" b="1" kern="1200" dirty="0">
            <a:effectLst>
              <a:outerShdw blurRad="38100" dist="38100" dir="2700000" algn="tl">
                <a:srgbClr val="000000">
                  <a:alpha val="43137"/>
                </a:srgbClr>
              </a:outerShdw>
            </a:effectLst>
          </a:endParaRP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ja-JP" altLang="en-US" sz="1800" b="1" kern="1200" dirty="0">
              <a:effectLst>
                <a:outerShdw blurRad="38100" dist="38100" dir="2700000" algn="tl">
                  <a:srgbClr val="000000">
                    <a:alpha val="43137"/>
                  </a:srgbClr>
                </a:outerShdw>
              </a:effectLst>
            </a:rPr>
            <a:t>日</a:t>
          </a:r>
          <a:endParaRPr lang="es-ES" sz="1800" b="1" kern="1200" dirty="0">
            <a:effectLst>
              <a:outerShdw blurRad="38100" dist="38100" dir="2700000" algn="tl">
                <a:srgbClr val="000000">
                  <a:alpha val="43137"/>
                </a:srgbClr>
              </a:outerShdw>
            </a:effectLst>
          </a:endParaRP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ts val="2100"/>
            </a:lnSpc>
            <a:spcBef>
              <a:spcPct val="0"/>
            </a:spcBef>
            <a:spcAft>
              <a:spcPct val="15000"/>
            </a:spcAft>
            <a:buNone/>
          </a:pPr>
          <a:r>
            <a:rPr kumimoji="1" lang="ja-JP" altLang="en-US" sz="1800" b="1" kern="1200" dirty="0"/>
            <a:t>ローマ教会が政治的権力を手に入れたのは、アリウス派を受け入れた</a:t>
          </a:r>
          <a:r>
            <a:rPr kumimoji="1" lang="en-US" altLang="ja-JP" sz="1800" b="1" kern="1200" dirty="0"/>
            <a:t>3</a:t>
          </a:r>
          <a:r>
            <a:rPr kumimoji="1" lang="ja-JP" altLang="en-US" sz="1800" b="1" kern="1200" dirty="0"/>
            <a:t>つの部族が敗北したときだった： ヘルリ人、　ヴァンダル人、　オストロゴス人</a:t>
          </a:r>
          <a:endParaRPr lang="es-ES" sz="1800" kern="1200" dirty="0"/>
        </a:p>
      </dsp:txBody>
      <dsp:txXfrm>
        <a:off x="66346" y="58691"/>
        <a:ext cx="2288236" cy="2505333"/>
      </dsp:txXfrm>
    </dsp:sp>
    <dsp:sp modelId="{4C0C64CF-FC34-4BE6-81FC-72164C65F805}">
      <dsp:nvSpPr>
        <dsp:cNvPr id="0" name=""/>
        <dsp:cNvSpPr/>
      </dsp:nvSpPr>
      <dsp:spPr>
        <a:xfrm>
          <a:off x="106153" y="2420694"/>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ja-JP" altLang="en-US" sz="2400" kern="1200" dirty="0">
              <a:effectLst>
                <a:outerShdw blurRad="38100" dist="38100" dir="2700000" algn="tl">
                  <a:srgbClr val="000000">
                    <a:alpha val="43137"/>
                  </a:srgbClr>
                </a:outerShdw>
              </a:effectLst>
            </a:rPr>
            <a:t>　</a:t>
          </a:r>
          <a:r>
            <a:rPr lang="es-ES" sz="2400" kern="1200" dirty="0">
              <a:effectLst>
                <a:outerShdw blurRad="38100" dist="38100" dir="2700000" algn="tl">
                  <a:srgbClr val="000000">
                    <a:alpha val="43137"/>
                  </a:srgbClr>
                </a:outerShdw>
              </a:effectLst>
            </a:rPr>
            <a:t>538</a:t>
          </a:r>
          <a:r>
            <a:rPr lang="ja-JP" altLang="en-US" sz="2400" kern="1200" dirty="0">
              <a:effectLst>
                <a:outerShdw blurRad="38100" dist="38100" dir="2700000" algn="tl">
                  <a:srgbClr val="000000">
                    <a:alpha val="43137"/>
                  </a:srgbClr>
                </a:outerShdw>
              </a:effectLst>
            </a:rPr>
            <a:t>年</a:t>
          </a:r>
          <a:endParaRPr lang="es-ES" sz="2400" kern="1200" dirty="0">
            <a:effectLst>
              <a:outerShdw blurRad="38100" dist="38100" dir="2700000" algn="tl">
                <a:srgbClr val="000000">
                  <a:alpha val="43137"/>
                </a:srgbClr>
              </a:outerShdw>
            </a:effectLst>
          </a:endParaRPr>
        </a:p>
      </dsp:txBody>
      <dsp:txXfrm>
        <a:off x="106153" y="2420694"/>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kumimoji="1" lang="ja-JP" altLang="en-US" sz="1800" b="1" kern="1200" dirty="0"/>
            <a:t>ナポレオンの命を受けたフランスの　　ベルティエ将軍がローマ教皇を捕虜にし、ローマ教会の覇権に終止符を打つ。</a:t>
          </a:r>
          <a:endParaRPr lang="es-ES" sz="1800" kern="1200" dirty="0"/>
        </a:p>
      </dsp:txBody>
      <dsp:txXfrm>
        <a:off x="2674771" y="58691"/>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 1798</a:t>
          </a:r>
          <a:r>
            <a:rPr lang="ja-JP" altLang="en-US" sz="2400" kern="1200" dirty="0">
              <a:effectLst>
                <a:outerShdw blurRad="38100" dist="38100" dir="2700000" algn="tl">
                  <a:srgbClr val="000000">
                    <a:alpha val="43137"/>
                  </a:srgbClr>
                </a:outerShdw>
              </a:effectLst>
            </a:rPr>
            <a:t>年</a:t>
          </a:r>
          <a:endParaRPr lang="es-ES" sz="2400" kern="1200" dirty="0">
            <a:effectLst>
              <a:outerShdw blurRad="38100" dist="38100" dir="2700000" algn="tl">
                <a:srgbClr val="000000">
                  <a:alpha val="43137"/>
                </a:srgbClr>
              </a:outerShdw>
            </a:effectLst>
          </a:endParaRP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ts val="2100"/>
            </a:lnSpc>
            <a:spcBef>
              <a:spcPct val="0"/>
            </a:spcBef>
            <a:spcAft>
              <a:spcPct val="35000"/>
            </a:spcAft>
            <a:buNone/>
          </a:pPr>
          <a:r>
            <a:rPr kumimoji="1" lang="ja-JP" altLang="en-US" sz="1800" b="1" kern="1200" dirty="0"/>
            <a:t>彼らは、自分たちの言語で聖書が読めるようになった最初の人たちである。</a:t>
          </a:r>
          <a:r>
            <a:rPr kumimoji="1" lang="en-US" altLang="ja-JP" sz="1800" b="1" kern="1200" dirty="0"/>
            <a:t>(</a:t>
          </a:r>
          <a:r>
            <a:rPr kumimoji="1" lang="ja-JP" altLang="en-US" sz="1800" b="1" kern="1200" dirty="0"/>
            <a:t>それまで、聖書は　　　ラテン語、ギリシャ語、　　　　ヘブライ語でしか読めなかった）。</a:t>
          </a:r>
          <a:endParaRPr lang="es-ES" sz="1800" b="1" kern="1200" dirty="0"/>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t>禁書であったため、彼らは自分　たちを包囲する教皇派から身を　隠し、洞窟の中で書写した。
</a:t>
          </a:r>
          <a:endParaRPr lang="es-ES" sz="1800" b="1" kern="1200" dirty="0"/>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t>彼らはいつも聖書の一部を持ち　歩き、折を見ては他の人々と　　分かち合い、主にある希望と　　励ましを与えていた。</a:t>
          </a:r>
          <a:endParaRPr lang="es-ES" sz="1800" b="1" kern="1200" dirty="0"/>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t>彼らは、自分たちが知っている　聖書の真理を何世紀にもわたって守り続けた。彼らはその忠実さと献身で知られていた。</a:t>
          </a:r>
          <a:endParaRPr lang="es-ES" sz="1800" b="1" kern="1200" dirty="0"/>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t>南フランスでも北イタリアの　　ピエモンテでも、村全体が　　　改宗した。</a:t>
          </a:r>
          <a:endParaRPr lang="es-ES" sz="1800" b="1" kern="1200" dirty="0"/>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t>これらの村のほとんどは教皇庁によって壊滅させられ、住民は虐殺された。</a:t>
          </a:r>
          <a:endParaRPr lang="es-ES" sz="1800" b="1" kern="1200" dirty="0"/>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彼らはキリストの約束を信じた </a:t>
          </a:r>
          <a:endParaRPr lang="es-ES" sz="2000" b="1" kern="1200" dirty="0">
            <a:effectLst>
              <a:outerShdw blurRad="38100" dist="38100" dir="2700000" algn="tl">
                <a:srgbClr val="000000">
                  <a:alpha val="43137"/>
                </a:srgbClr>
              </a:outerShdw>
            </a:effectLst>
          </a:endParaRP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キリストの力は、彼らが試練に打ち勝つのに十分だった。</a:t>
          </a:r>
          <a:endParaRPr lang="es-ES" sz="2000" b="1" kern="1200" dirty="0">
            <a:effectLst>
              <a:outerShdw blurRad="38100" dist="38100" dir="2700000" algn="tl">
                <a:srgbClr val="000000">
                  <a:alpha val="43137"/>
                </a:srgbClr>
              </a:outerShdw>
            </a:effectLst>
          </a:endParaRP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彼らはキリストの苦しみに参加することに喜びを見出した。</a:t>
          </a:r>
          <a:endParaRPr lang="es-ES" sz="2000" b="1" kern="1200" dirty="0">
            <a:effectLst>
              <a:outerShdw blurRad="38100" dist="38100" dir="2700000" algn="tl">
                <a:srgbClr val="000000">
                  <a:alpha val="43137"/>
                </a:srgbClr>
              </a:outerShdw>
            </a:effectLst>
          </a:endParaRP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彼の誠実さは、世界への力強い証だった</a:t>
          </a:r>
          <a:endParaRPr lang="es-ES" sz="2000" b="1" kern="1200" dirty="0">
            <a:effectLst>
              <a:outerShdw blurRad="38100" dist="38100" dir="2700000" algn="tl">
                <a:srgbClr val="000000">
                  <a:alpha val="43137"/>
                </a:srgbClr>
              </a:outerShdw>
            </a:effectLst>
          </a:endParaRP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40767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彼らは現在を超え、輝かしい未来を見据えていた。</a:t>
          </a:r>
          <a:endParaRPr lang="es-ES" sz="2000" b="1" kern="1200" dirty="0">
            <a:effectLst>
              <a:outerShdw blurRad="38100" dist="38100" dir="2700000" algn="tl">
                <a:srgbClr val="000000">
                  <a:alpha val="43137"/>
                </a:srgbClr>
              </a:outerShdw>
            </a:effectLst>
          </a:endParaRPr>
        </a:p>
      </dsp:txBody>
      <dsp:txXfrm rot="10800000">
        <a:off x="72885" y="140767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彼らは死が敗北した敵であることを知っていた</a:t>
          </a:r>
          <a:endParaRPr lang="es-ES" sz="2000" b="1" kern="1200" dirty="0">
            <a:effectLst>
              <a:outerShdw blurRad="38100" dist="38100" dir="2700000" algn="tl">
                <a:srgbClr val="000000">
                  <a:alpha val="43137"/>
                </a:srgbClr>
              </a:outerShdw>
            </a:effectLst>
          </a:endParaRP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彼らは神の御言葉の約束を固く守った。</a:t>
          </a:r>
          <a:endParaRPr lang="es-ES" sz="2000" b="1" kern="1200" dirty="0">
            <a:effectLst>
              <a:outerShdw blurRad="38100" dist="38100" dir="2700000" algn="tl">
                <a:srgbClr val="000000">
                  <a:alpha val="43137"/>
                </a:srgbClr>
              </a:outerShdw>
            </a:effectLst>
          </a:endParaRP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3751" y="168925"/>
          <a:ext cx="1908918" cy="1527134"/>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75554" y="1543346"/>
          <a:ext cx="1698937" cy="534497"/>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ジョン・フス</a:t>
          </a:r>
          <a:r>
            <a:rPr lang="es-ES" sz="1800" b="1" kern="1200" dirty="0"/>
            <a:t>(1370-1415)</a:t>
          </a:r>
        </a:p>
      </dsp:txBody>
      <dsp:txXfrm>
        <a:off x="175554" y="1543346"/>
        <a:ext cx="1698937" cy="534497"/>
      </dsp:txXfrm>
    </dsp:sp>
    <dsp:sp modelId="{D7B027DD-5D6B-42FF-92CD-D169AF3F083F}">
      <dsp:nvSpPr>
        <dsp:cNvPr id="0" name=""/>
        <dsp:cNvSpPr/>
      </dsp:nvSpPr>
      <dsp:spPr>
        <a:xfrm>
          <a:off x="2103561" y="168925"/>
          <a:ext cx="1908918" cy="152713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2275364" y="1543346"/>
          <a:ext cx="1698937" cy="534497"/>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ts val="1300"/>
            </a:lnSpc>
            <a:spcBef>
              <a:spcPct val="0"/>
            </a:spcBef>
            <a:spcAft>
              <a:spcPct val="35000"/>
            </a:spcAft>
            <a:buNone/>
          </a:pPr>
          <a:r>
            <a:rPr kumimoji="1" lang="ja-JP" altLang="en-US" sz="1800" b="1" kern="1200" dirty="0">
              <a:solidFill>
                <a:prstClr val="white"/>
              </a:solidFill>
              <a:latin typeface="+mn-ea"/>
              <a:ea typeface="+mn-ea"/>
              <a:cs typeface="+mn-cs"/>
            </a:rPr>
            <a:t>ジェローム
</a:t>
          </a:r>
          <a:r>
            <a:rPr kumimoji="1" lang="es-ES" sz="1800" b="1" kern="1200" dirty="0">
              <a:solidFill>
                <a:prstClr val="white"/>
              </a:solidFill>
              <a:latin typeface="+mn-ea"/>
              <a:ea typeface="+mn-ea"/>
              <a:cs typeface="+mn-cs"/>
            </a:rPr>
            <a:t> (1360-1416)</a:t>
          </a:r>
        </a:p>
      </dsp:txBody>
      <dsp:txXfrm>
        <a:off x="2275364" y="1543346"/>
        <a:ext cx="1698937" cy="534497"/>
      </dsp:txXfrm>
    </dsp:sp>
    <dsp:sp modelId="{CE2D8485-1B30-4337-9CFB-46132244F35B}">
      <dsp:nvSpPr>
        <dsp:cNvPr id="0" name=""/>
        <dsp:cNvSpPr/>
      </dsp:nvSpPr>
      <dsp:spPr>
        <a:xfrm>
          <a:off x="4203371" y="168925"/>
          <a:ext cx="1908918" cy="152713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375174" y="1543346"/>
          <a:ext cx="1698937" cy="534497"/>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ts val="1300"/>
            </a:lnSpc>
            <a:spcBef>
              <a:spcPct val="0"/>
            </a:spcBef>
            <a:spcAft>
              <a:spcPct val="35000"/>
            </a:spcAft>
            <a:buNone/>
          </a:pPr>
          <a:r>
            <a:rPr kumimoji="1" lang="ja-JP" altLang="en-US" sz="1800" b="1" kern="1200" dirty="0">
              <a:solidFill>
                <a:prstClr val="white"/>
              </a:solidFill>
              <a:latin typeface="游ゴシック" panose="020B0400000000000000" pitchFamily="50" charset="-128"/>
              <a:ea typeface="游ゴシック" panose="020B0400000000000000" pitchFamily="50" charset="-128"/>
              <a:cs typeface="+mn-cs"/>
            </a:rPr>
            <a:t>ティンデール
</a:t>
          </a:r>
          <a:r>
            <a:rPr kumimoji="1" lang="en-US" altLang="ja-JP" sz="1800" b="1" kern="1200" dirty="0">
              <a:solidFill>
                <a:prstClr val="white"/>
              </a:solidFill>
              <a:latin typeface="游ゴシック" panose="020B0400000000000000" pitchFamily="50" charset="-128"/>
              <a:ea typeface="游ゴシック" panose="020B0400000000000000" pitchFamily="50" charset="-128"/>
              <a:cs typeface="+mn-cs"/>
            </a:rPr>
            <a:t>(1494-1536)</a:t>
          </a:r>
          <a:endParaRPr kumimoji="1" lang="es-ES" sz="1800" b="1" kern="1200" dirty="0">
            <a:solidFill>
              <a:prstClr val="white"/>
            </a:solidFill>
            <a:latin typeface="游ゴシック" panose="020B0400000000000000" pitchFamily="50" charset="-128"/>
            <a:ea typeface="游ゴシック" panose="020B0400000000000000" pitchFamily="50" charset="-128"/>
            <a:cs typeface="+mn-cs"/>
          </a:endParaRPr>
        </a:p>
      </dsp:txBody>
      <dsp:txXfrm>
        <a:off x="4375174" y="1543346"/>
        <a:ext cx="1698937" cy="534497"/>
      </dsp:txXfrm>
    </dsp:sp>
    <dsp:sp modelId="{C541C09D-0B05-445C-87E4-F493E7C50EDC}">
      <dsp:nvSpPr>
        <dsp:cNvPr id="0" name=""/>
        <dsp:cNvSpPr/>
      </dsp:nvSpPr>
      <dsp:spPr>
        <a:xfrm>
          <a:off x="6303181" y="167505"/>
          <a:ext cx="1908918" cy="1527134"/>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311937" y="1514712"/>
          <a:ext cx="1821838" cy="540178"/>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latin typeface="+mn-ea"/>
              <a:ea typeface="+mn-ea"/>
            </a:rPr>
            <a:t>ヒュー・ラティマー             （</a:t>
          </a:r>
          <a:r>
            <a:rPr kumimoji="1" lang="en-US" altLang="ja-JP" sz="1400" b="1" kern="1200" dirty="0">
              <a:latin typeface="+mn-ea"/>
              <a:ea typeface="+mn-ea"/>
            </a:rPr>
            <a:t>1490〜1555</a:t>
          </a:r>
          <a:r>
            <a:rPr kumimoji="1" lang="ja-JP" altLang="en-US" sz="1400" b="1" kern="1200" dirty="0">
              <a:latin typeface="+mn-ea"/>
              <a:ea typeface="+mn-ea"/>
            </a:rPr>
            <a:t>）</a:t>
          </a:r>
          <a:endParaRPr lang="es-ES" sz="1400" b="1" kern="1200" dirty="0">
            <a:latin typeface="+mn-ea"/>
            <a:ea typeface="+mn-ea"/>
          </a:endParaRPr>
        </a:p>
      </dsp:txBody>
      <dsp:txXfrm>
        <a:off x="6311937" y="1514712"/>
        <a:ext cx="1821838" cy="540178"/>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21/04/2024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4</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7</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D1D156-3514-44A7-BE79-18F35EA78BBF}" type="slidenum">
              <a:rPr lang="es-ES" smtClean="0"/>
              <a:t>9</a:t>
            </a:fld>
            <a:endParaRPr lang="es-ES"/>
          </a:p>
        </p:txBody>
      </p:sp>
    </p:spTree>
    <p:extLst>
      <p:ext uri="{BB962C8B-B14F-4D97-AF65-F5344CB8AC3E}">
        <p14:creationId xmlns:p14="http://schemas.microsoft.com/office/powerpoint/2010/main" val="298206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extLst>
      <p:ext uri="{BB962C8B-B14F-4D97-AF65-F5344CB8AC3E}">
        <p14:creationId xmlns:p14="http://schemas.microsoft.com/office/powerpoint/2010/main" val="246910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D1D156-3514-44A7-BE79-18F35EA78BBF}" type="slidenum">
              <a:rPr lang="es-ES" smtClean="0"/>
              <a:t>15</a:t>
            </a:fld>
            <a:endParaRPr lang="es-ES"/>
          </a:p>
        </p:txBody>
      </p:sp>
    </p:spTree>
    <p:extLst>
      <p:ext uri="{BB962C8B-B14F-4D97-AF65-F5344CB8AC3E}">
        <p14:creationId xmlns:p14="http://schemas.microsoft.com/office/powerpoint/2010/main" val="213639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17</a:t>
            </a:fld>
            <a:endParaRPr lang="es-ES"/>
          </a:p>
        </p:txBody>
      </p:sp>
    </p:spTree>
    <p:extLst>
      <p:ext uri="{BB962C8B-B14F-4D97-AF65-F5344CB8AC3E}">
        <p14:creationId xmlns:p14="http://schemas.microsoft.com/office/powerpoint/2010/main" val="25938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t>21/04/2024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t>21/04/2024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t>21/04/2024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21/04/2024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21/04/2024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21/04/2024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21/04/2024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21/04/2024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21/04/2024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21/04/2024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21/04/2024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t>21/04/2024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21/04/2024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21/04/2024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21/04/2024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t>21/04/2024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t>21/04/2024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t>21/04/2024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t>21/04/2024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t>21/04/2024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t>21/04/2024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t>21/04/2024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21/04/2024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21/04/2024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3.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2" b="-2"/>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370AC218-BC83-9622-15EE-5EE214A07A5C}"/>
              </a:ext>
            </a:extLst>
          </p:cNvPr>
          <p:cNvSpPr txBox="1"/>
          <p:nvPr/>
        </p:nvSpPr>
        <p:spPr>
          <a:xfrm>
            <a:off x="171450" y="417986"/>
            <a:ext cx="6229351" cy="2123658"/>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ja-JP" altLang="en-U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rPr>
              <a:t>真理のために</a:t>
            </a:r>
            <a:endParaRPr lang="en-US" altLang="ja-JP"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endParaRPr>
          </a:p>
          <a:p>
            <a:pPr algn="ctr"/>
            <a:r>
              <a:rPr lang="ja-JP" altLang="en-U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rPr>
              <a:t>立つ</a:t>
            </a:r>
            <a:endParaRPr lang="es-E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D8B6D54F-3A2F-7C0A-2C22-0D6EDCE9F965}"/>
              </a:ext>
            </a:extLst>
          </p:cNvPr>
          <p:cNvSpPr txBox="1"/>
          <p:nvPr/>
        </p:nvSpPr>
        <p:spPr>
          <a:xfrm>
            <a:off x="361218" y="6295936"/>
            <a:ext cx="3159839" cy="400110"/>
          </a:xfrm>
          <a:prstGeom prst="rect">
            <a:avLst/>
          </a:prstGeom>
          <a:noFill/>
        </p:spPr>
        <p:txBody>
          <a:bodyPr wrap="none" rtlCol="0">
            <a:spAutoFit/>
          </a:bodyPr>
          <a:lstStyle/>
          <a:p>
            <a:r>
              <a:rPr lang="en-US" altLang="ja-JP" sz="2000" b="1" dirty="0">
                <a:solidFill>
                  <a:srgbClr val="D0EBB3"/>
                </a:solidFill>
                <a:effectLst>
                  <a:outerShdw blurRad="38100" dist="38100" dir="2700000" algn="tl">
                    <a:srgbClr val="000000">
                      <a:alpha val="43137"/>
                    </a:srgbClr>
                  </a:outerShdw>
                </a:effectLst>
                <a:latin typeface="+mn-ea"/>
              </a:rPr>
              <a:t>2024</a:t>
            </a:r>
            <a:r>
              <a:rPr lang="ja-JP" altLang="en-US" sz="2000" b="1" dirty="0">
                <a:solidFill>
                  <a:srgbClr val="D0EBB3"/>
                </a:solidFill>
                <a:effectLst>
                  <a:outerShdw blurRad="38100" dist="38100" dir="2700000" algn="tl">
                    <a:srgbClr val="000000">
                      <a:alpha val="43137"/>
                    </a:srgbClr>
                  </a:outerShdw>
                </a:effectLst>
                <a:latin typeface="+mn-ea"/>
              </a:rPr>
              <a:t>年　</a:t>
            </a:r>
            <a:r>
              <a:rPr lang="en-US" altLang="ja-JP" sz="2000" b="1" dirty="0">
                <a:solidFill>
                  <a:srgbClr val="D0EBB3"/>
                </a:solidFill>
                <a:effectLst>
                  <a:outerShdw blurRad="38100" dist="38100" dir="2700000" algn="tl">
                    <a:srgbClr val="000000">
                      <a:alpha val="43137"/>
                    </a:srgbClr>
                  </a:outerShdw>
                </a:effectLst>
                <a:latin typeface="+mn-ea"/>
              </a:rPr>
              <a:t>4</a:t>
            </a:r>
            <a:r>
              <a:rPr lang="ja-JP" altLang="en-US" sz="2000" b="1" dirty="0">
                <a:solidFill>
                  <a:srgbClr val="D0EBB3"/>
                </a:solidFill>
                <a:effectLst>
                  <a:outerShdw blurRad="38100" dist="38100" dir="2700000" algn="tl">
                    <a:srgbClr val="000000">
                      <a:alpha val="43137"/>
                    </a:srgbClr>
                  </a:outerShdw>
                </a:effectLst>
                <a:latin typeface="+mn-ea"/>
              </a:rPr>
              <a:t>月</a:t>
            </a:r>
            <a:r>
              <a:rPr lang="en-US" altLang="ja-JP" sz="2000" b="1" dirty="0">
                <a:solidFill>
                  <a:srgbClr val="D0EBB3"/>
                </a:solidFill>
                <a:effectLst>
                  <a:outerShdw blurRad="38100" dist="38100" dir="2700000" algn="tl">
                    <a:srgbClr val="000000">
                      <a:alpha val="43137"/>
                    </a:srgbClr>
                  </a:outerShdw>
                </a:effectLst>
                <a:latin typeface="+mn-ea"/>
              </a:rPr>
              <a:t>27</a:t>
            </a:r>
            <a:r>
              <a:rPr lang="ja-JP" altLang="en-US" sz="2000" b="1" dirty="0">
                <a:solidFill>
                  <a:srgbClr val="D0EBB3"/>
                </a:solidFill>
                <a:effectLst>
                  <a:outerShdw blurRad="38100" dist="38100" dir="2700000" algn="tl">
                    <a:srgbClr val="000000">
                      <a:alpha val="43137"/>
                    </a:srgbClr>
                  </a:outerShdw>
                </a:effectLst>
                <a:latin typeface="+mn-ea"/>
              </a:rPr>
              <a:t>日　第</a:t>
            </a:r>
            <a:r>
              <a:rPr lang="en-US" altLang="ja-JP" sz="2000" b="1" dirty="0">
                <a:solidFill>
                  <a:srgbClr val="D0EBB3"/>
                </a:solidFill>
                <a:effectLst>
                  <a:outerShdw blurRad="38100" dist="38100" dir="2700000" algn="tl">
                    <a:srgbClr val="000000">
                      <a:alpha val="43137"/>
                    </a:srgbClr>
                  </a:outerShdw>
                </a:effectLst>
                <a:latin typeface="+mn-ea"/>
              </a:rPr>
              <a:t>4</a:t>
            </a:r>
            <a:r>
              <a:rPr lang="ja-JP" altLang="en-US" sz="2000" b="1" dirty="0">
                <a:solidFill>
                  <a:srgbClr val="D0EBB3"/>
                </a:solidFill>
                <a:effectLst>
                  <a:outerShdw blurRad="38100" dist="38100" dir="2700000" algn="tl">
                    <a:srgbClr val="000000">
                      <a:alpha val="43137"/>
                    </a:srgbClr>
                  </a:outerShdw>
                </a:effectLst>
                <a:latin typeface="+mn-ea"/>
              </a:rPr>
              <a:t>課</a:t>
            </a:r>
            <a:endParaRPr lang="es-ES" sz="2000" b="1" dirty="0">
              <a:solidFill>
                <a:srgbClr val="D0EBB3"/>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7BDEDE-C4E7-2031-84F6-A85F23FC8BA2}"/>
              </a:ext>
            </a:extLst>
          </p:cNvPr>
          <p:cNvSpPr>
            <a:spLocks noGrp="1"/>
          </p:cNvSpPr>
          <p:nvPr>
            <p:ph type="title"/>
          </p:nvPr>
        </p:nvSpPr>
        <p:spPr>
          <a:xfrm>
            <a:off x="838200" y="2766218"/>
            <a:ext cx="10515600" cy="1325563"/>
          </a:xfrm>
        </p:spPr>
        <p:txBody>
          <a:bodyPr>
            <a:normAutofit fontScale="90000"/>
          </a:bodyPr>
          <a:lstStyle/>
          <a:p>
            <a:pPr algn="ctr"/>
            <a:r>
              <a:rPr kumimoji="1" lang="en-US" altLang="ja-JP" b="1" dirty="0"/>
              <a:t>(</a:t>
            </a:r>
            <a:r>
              <a:rPr kumimoji="1" lang="ja-JP" altLang="en-US" b="1" dirty="0"/>
              <a:t>月</a:t>
            </a:r>
            <a:r>
              <a:rPr kumimoji="1" lang="en-US" altLang="ja-JP" b="1" dirty="0"/>
              <a:t>)</a:t>
            </a:r>
            <a:br>
              <a:rPr kumimoji="1" lang="en-US" altLang="ja-JP" b="1" dirty="0"/>
            </a:br>
            <a:r>
              <a:rPr kumimoji="1" lang="ja-JP" altLang="en-US" b="1" dirty="0"/>
              <a:t>あなたの生活で、</a:t>
            </a:r>
            <a:br>
              <a:rPr kumimoji="1" lang="ja-JP" altLang="en-US" b="1" dirty="0"/>
            </a:br>
            <a:r>
              <a:rPr kumimoji="1" lang="ja-JP" altLang="en-US" b="1" dirty="0"/>
              <a:t>言い伝えや慣習、伝統、文化などで、</a:t>
            </a:r>
            <a:br>
              <a:rPr kumimoji="1" lang="en-US" altLang="ja-JP" b="1" dirty="0"/>
            </a:br>
            <a:r>
              <a:rPr kumimoji="1" lang="ja-JP" altLang="en-US" b="1" dirty="0"/>
              <a:t>真理の教えをさまたげているものは</a:t>
            </a:r>
            <a:br>
              <a:rPr kumimoji="1" lang="en-US" altLang="ja-JP" b="1" dirty="0"/>
            </a:br>
            <a:r>
              <a:rPr kumimoji="1" lang="ja-JP" altLang="en-US" b="1" dirty="0"/>
              <a:t>ないでしょうか？</a:t>
            </a:r>
          </a:p>
        </p:txBody>
      </p:sp>
    </p:spTree>
    <p:extLst>
      <p:ext uri="{BB962C8B-B14F-4D97-AF65-F5344CB8AC3E}">
        <p14:creationId xmlns:p14="http://schemas.microsoft.com/office/powerpoint/2010/main" val="372038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1141046" y="2677220"/>
            <a:ext cx="9636369" cy="1323439"/>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ja-JP" alt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真理を擁護する</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聖書を分かち合う ワルド派</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453171" y="657273"/>
            <a:ext cx="10369234" cy="61555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2000" b="1" dirty="0">
                <a:solidFill>
                  <a:schemeClr val="accent3">
                    <a:lumMod val="75000"/>
                  </a:schemeClr>
                </a:solidFill>
                <a:latin typeface="Comic Sans MS" panose="030F0702030302020204" pitchFamily="66" charset="0"/>
              </a:rPr>
              <a:t>ペトロとほかの使徒たちは答えた。「人間に従うよりも、神に従わなくてはなりません。</a:t>
            </a:r>
            <a:r>
              <a:rPr lang="es-ES" sz="1400" b="1" dirty="0">
                <a:solidFill>
                  <a:schemeClr val="accent3">
                    <a:lumMod val="75000"/>
                  </a:schemeClr>
                </a:solidFill>
                <a:latin typeface="Comic Sans MS" panose="030F0702030302020204" pitchFamily="66" charset="0"/>
              </a:rPr>
              <a:t>(</a:t>
            </a:r>
            <a:r>
              <a:rPr lang="ja-JP" altLang="en-US" sz="1400" b="1" dirty="0">
                <a:solidFill>
                  <a:schemeClr val="accent3">
                    <a:lumMod val="75000"/>
                  </a:schemeClr>
                </a:solidFill>
                <a:latin typeface="Comic Sans MS" panose="030F0702030302020204" pitchFamily="66" charset="0"/>
              </a:rPr>
              <a:t>使徒言行録</a:t>
            </a:r>
            <a:r>
              <a:rPr lang="es-ES" sz="1400" b="1" dirty="0">
                <a:solidFill>
                  <a:schemeClr val="accent3">
                    <a:lumMod val="75000"/>
                  </a:schemeClr>
                </a:solidFill>
                <a:latin typeface="Comic Sans MS" panose="030F0702030302020204" pitchFamily="66" charset="0"/>
              </a:rPr>
              <a:t> 5:29)</a:t>
            </a:r>
          </a:p>
        </p:txBody>
      </p:sp>
      <p:sp>
        <p:nvSpPr>
          <p:cNvPr id="6" name="CuadroTexto 5">
            <a:extLst>
              <a:ext uri="{FF2B5EF4-FFF2-40B4-BE49-F238E27FC236}">
                <a16:creationId xmlns:a16="http://schemas.microsoft.com/office/drawing/2014/main" id="{68A0592C-4DD2-6122-D192-46AF0B0E90E2}"/>
              </a:ext>
            </a:extLst>
          </p:cNvPr>
          <p:cNvSpPr txBox="1"/>
          <p:nvPr/>
        </p:nvSpPr>
        <p:spPr>
          <a:xfrm>
            <a:off x="1797981" y="1414936"/>
            <a:ext cx="6775936" cy="1323439"/>
          </a:xfrm>
          <a:prstGeom prst="rect">
            <a:avLst/>
          </a:prstGeom>
          <a:noFill/>
        </p:spPr>
        <p:txBody>
          <a:bodyPr wrap="square" rtlCol="0">
            <a:spAutoFit/>
          </a:bodyPr>
          <a:lstStyle/>
          <a:p>
            <a:pPr>
              <a:spcBef>
                <a:spcPts val="600"/>
              </a:spcBef>
            </a:pPr>
            <a:r>
              <a:rPr lang="ja-JP" altLang="en-US" sz="2000" b="1" dirty="0"/>
              <a:t>フランスの裕福な実業家ピーター・ワルド（</a:t>
            </a:r>
            <a:r>
              <a:rPr lang="en-US" altLang="ja-JP" sz="2000" b="1" dirty="0"/>
              <a:t>1140-1218</a:t>
            </a:r>
            <a:r>
              <a:rPr lang="ja-JP" altLang="en-US" sz="2000" b="1" dirty="0"/>
              <a:t>）は、キリストを宣教するために富を捨て、</a:t>
            </a:r>
            <a:r>
              <a:rPr lang="en-US" altLang="ja-JP" sz="2000" b="1" dirty="0"/>
              <a:t>"</a:t>
            </a:r>
            <a:r>
              <a:rPr lang="ja-JP" altLang="en-US" sz="2000" b="1" dirty="0"/>
              <a:t>リヨンの貧民 </a:t>
            </a:r>
            <a:r>
              <a:rPr lang="en-US" altLang="ja-JP" sz="2000" b="1" dirty="0"/>
              <a:t>"</a:t>
            </a:r>
            <a:r>
              <a:rPr lang="ja-JP" altLang="en-US" sz="2000" b="1" dirty="0"/>
              <a:t>運動、通称 </a:t>
            </a:r>
            <a:r>
              <a:rPr lang="en-US" altLang="ja-JP" sz="2000" b="1" dirty="0"/>
              <a:t>"</a:t>
            </a:r>
            <a:r>
              <a:rPr lang="ja-JP" altLang="en-US" sz="2000" b="1" dirty="0"/>
              <a:t>ワルデン派 </a:t>
            </a:r>
            <a:r>
              <a:rPr lang="en-US" altLang="ja-JP" sz="2000" b="1" dirty="0"/>
              <a:t>"</a:t>
            </a:r>
            <a:r>
              <a:rPr lang="ja-JP" altLang="en-US" sz="2000" b="1" dirty="0"/>
              <a:t>を創設した。教皇アレクサンドル</a:t>
            </a:r>
            <a:r>
              <a:rPr lang="en-US" altLang="ja-JP" sz="2000" b="1" dirty="0"/>
              <a:t>3</a:t>
            </a:r>
            <a:r>
              <a:rPr lang="ja-JP" altLang="en-US" sz="2000" b="1" dirty="0"/>
              <a:t>世は彼の清貧の誓いを受け入れた。</a:t>
            </a:r>
            <a:endParaRPr lang="es-ES" sz="2000" b="1" dirty="0"/>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8" y="4238213"/>
            <a:ext cx="6092506" cy="1323439"/>
          </a:xfrm>
          <a:prstGeom prst="rect">
            <a:avLst/>
          </a:prstGeom>
          <a:noFill/>
        </p:spPr>
        <p:txBody>
          <a:bodyPr wrap="square">
            <a:spAutoFit/>
          </a:bodyPr>
          <a:lstStyle/>
          <a:p>
            <a:pPr>
              <a:spcBef>
                <a:spcPts val="600"/>
              </a:spcBef>
            </a:pPr>
            <a:r>
              <a:rPr lang="ja-JP" altLang="en-US" sz="2000" b="1" dirty="0"/>
              <a:t>その頃、教皇ルキウス</a:t>
            </a:r>
            <a:r>
              <a:rPr lang="en-US" altLang="ja-JP" sz="2000" b="1" dirty="0"/>
              <a:t>3</a:t>
            </a:r>
            <a:r>
              <a:rPr lang="ja-JP" altLang="en-US" sz="2000" b="1" dirty="0"/>
              <a:t>世は、ピーター・ワルドの信者を異端として断罪していた。フランシスコ会はローマ教会の支柱となった一方で、ワルド派は迫害を受け、絶滅寸前まで追い込まれた。なぜか？</a:t>
            </a:r>
            <a:endParaRPr lang="es-ES" sz="2000" b="1" dirty="0"/>
          </a:p>
        </p:txBody>
      </p:sp>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6000" y="4044273"/>
            <a:ext cx="4211954"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236324" y="2880485"/>
            <a:ext cx="6170297" cy="1323439"/>
          </a:xfrm>
          <a:prstGeom prst="rect">
            <a:avLst/>
          </a:prstGeom>
          <a:noFill/>
        </p:spPr>
        <p:txBody>
          <a:bodyPr wrap="square">
            <a:spAutoFit/>
          </a:bodyPr>
          <a:lstStyle/>
          <a:p>
            <a:pPr>
              <a:spcBef>
                <a:spcPts val="600"/>
              </a:spcBef>
            </a:pPr>
            <a:r>
              <a:rPr lang="ja-JP" altLang="en-US" sz="2000" b="1" dirty="0"/>
              <a:t>その直後、同じく清貧の誓願を立て、教皇　　　　インノセント</a:t>
            </a:r>
            <a:r>
              <a:rPr lang="en-US" altLang="ja-JP" sz="2000" b="1" dirty="0"/>
              <a:t>3</a:t>
            </a:r>
            <a:r>
              <a:rPr lang="ja-JP" altLang="en-US" sz="2000" b="1" dirty="0"/>
              <a:t>世の承認を得たアッシジの　　　　　フランチェスコ（</a:t>
            </a:r>
            <a:r>
              <a:rPr lang="en-US" altLang="ja-JP" sz="2000" b="1" dirty="0"/>
              <a:t>1181-1226</a:t>
            </a:r>
            <a:r>
              <a:rPr lang="ja-JP" altLang="en-US" sz="2000" b="1" dirty="0"/>
              <a:t>）がフランシスコ会を　創設した。</a:t>
            </a:r>
            <a:endParaRPr lang="es-ES" sz="2000" b="1" dirty="0"/>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773135"/>
            <a:ext cx="6092506" cy="707886"/>
          </a:xfrm>
          <a:prstGeom prst="rect">
            <a:avLst/>
          </a:prstGeom>
          <a:noFill/>
        </p:spPr>
        <p:txBody>
          <a:bodyPr wrap="square">
            <a:spAutoFit/>
          </a:bodyPr>
          <a:lstStyle/>
          <a:p>
            <a:pPr>
              <a:spcBef>
                <a:spcPts val="600"/>
              </a:spcBef>
            </a:pPr>
            <a:r>
              <a:rPr lang="ja-JP" altLang="en-US" sz="2000" b="1" dirty="0"/>
              <a:t>その忠実さのために。前者は教皇に忠実であり、後者は聖書の教えに忠実であった。</a:t>
            </a:r>
            <a:endParaRPr lang="es-ES" sz="2000" b="1" dirty="0"/>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291175610"/>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634067"/>
            <a:ext cx="12191998" cy="461665"/>
          </a:xfrm>
          <a:prstGeom prst="rect">
            <a:avLst/>
          </a:prstGeom>
          <a:noFill/>
        </p:spPr>
        <p:txBody>
          <a:bodyPr wrap="square">
            <a:spAutoFit/>
          </a:bodyPr>
          <a:lstStyle/>
          <a:p>
            <a:pPr algn="ctr">
              <a:spcBef>
                <a:spcPts val="600"/>
              </a:spcBef>
            </a:pPr>
            <a:r>
              <a:rPr lang="ja-JP" altLang="en-US" sz="2400" b="1" dirty="0"/>
              <a:t>ワルド派の特徴は？</a:t>
            </a:r>
            <a:endParaRPr lang="es-ES" sz="2400" b="1" dirty="0"/>
          </a:p>
        </p:txBody>
      </p:sp>
      <p:sp>
        <p:nvSpPr>
          <p:cNvPr id="8" name="CuadroTexto 7">
            <a:extLst>
              <a:ext uri="{FF2B5EF4-FFF2-40B4-BE49-F238E27FC236}">
                <a16:creationId xmlns:a16="http://schemas.microsoft.com/office/drawing/2014/main" id="{817739D2-C5BC-DC6F-5527-0DFEA740BC36}"/>
              </a:ext>
            </a:extLst>
          </p:cNvPr>
          <p:cNvSpPr txBox="1"/>
          <p:nvPr/>
        </p:nvSpPr>
        <p:spPr>
          <a:xfrm>
            <a:off x="1" y="-12189"/>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聖書を分かち合う ワルド派</a:t>
            </a:r>
            <a:endParaRPr lang="es-ES" altLang="ja-JP"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7BDEDE-C4E7-2031-84F6-A85F23FC8BA2}"/>
              </a:ext>
            </a:extLst>
          </p:cNvPr>
          <p:cNvSpPr>
            <a:spLocks noGrp="1"/>
          </p:cNvSpPr>
          <p:nvPr>
            <p:ph type="title"/>
          </p:nvPr>
        </p:nvSpPr>
        <p:spPr>
          <a:xfrm>
            <a:off x="838200" y="2766218"/>
            <a:ext cx="10515600" cy="1325563"/>
          </a:xfrm>
        </p:spPr>
        <p:txBody>
          <a:bodyPr>
            <a:normAutofit fontScale="90000"/>
          </a:bodyPr>
          <a:lstStyle/>
          <a:p>
            <a:pPr algn="ctr"/>
            <a:r>
              <a:rPr kumimoji="1" lang="en-US" altLang="ja-JP" b="1" dirty="0"/>
              <a:t>(</a:t>
            </a:r>
            <a:r>
              <a:rPr kumimoji="1" lang="ja-JP" altLang="en-US" b="1" dirty="0"/>
              <a:t>火</a:t>
            </a:r>
            <a:r>
              <a:rPr kumimoji="1" lang="en-US" altLang="ja-JP" b="1" dirty="0"/>
              <a:t>)</a:t>
            </a:r>
            <a:br>
              <a:rPr kumimoji="1" lang="en-US" altLang="ja-JP" b="1" dirty="0"/>
            </a:br>
            <a:r>
              <a:rPr kumimoji="1" lang="ja-JP" altLang="en-US" b="1" dirty="0"/>
              <a:t>真理を伝えることなく、</a:t>
            </a:r>
            <a:br>
              <a:rPr kumimoji="1" lang="en-US" altLang="ja-JP" b="1" dirty="0"/>
            </a:br>
            <a:r>
              <a:rPr kumimoji="1" lang="ja-JP" altLang="en-US" b="1" dirty="0"/>
              <a:t>伝道せずに、信仰を守り続けることは、</a:t>
            </a:r>
            <a:br>
              <a:rPr kumimoji="1" lang="en-US" altLang="ja-JP" b="1" dirty="0"/>
            </a:br>
            <a:r>
              <a:rPr kumimoji="1" lang="ja-JP" altLang="en-US" b="1" dirty="0"/>
              <a:t>可能でしょうか？</a:t>
            </a:r>
          </a:p>
        </p:txBody>
      </p:sp>
    </p:spTree>
    <p:extLst>
      <p:ext uri="{BB962C8B-B14F-4D97-AF65-F5344CB8AC3E}">
        <p14:creationId xmlns:p14="http://schemas.microsoft.com/office/powerpoint/2010/main" val="199525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69441"/>
          </a:xfrm>
          <a:prstGeom prst="rect">
            <a:avLst/>
          </a:prstGeom>
          <a:noFill/>
        </p:spPr>
        <p:txBody>
          <a:bodyPr wrap="square">
            <a:spAutoFit/>
          </a:bodyPr>
          <a:lstStyle/>
          <a:p>
            <a:pPr algn="ctr"/>
            <a:r>
              <a:rPr lang="ja-JP" alt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改革の主役</a:t>
            </a: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ja-JP" alt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ジョン・ウィクリフ</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166687" y="753484"/>
            <a:ext cx="11649075" cy="400110"/>
          </a:xfrm>
          <a:prstGeom prst="rect">
            <a:avLst/>
          </a:prstGeom>
          <a:noFill/>
        </p:spPr>
        <p:txBody>
          <a:bodyPr wrap="square">
            <a:spAutoFit/>
          </a:bodyPr>
          <a:lstStyle/>
          <a:p>
            <a:pPr algn="ctr"/>
            <a:r>
              <a:rPr lang="ja-JP" altLang="en-US" sz="2000" b="1" dirty="0">
                <a:solidFill>
                  <a:schemeClr val="bg2">
                    <a:lumMod val="50000"/>
                  </a:schemeClr>
                </a:solidFill>
                <a:latin typeface="+mn-ea"/>
              </a:rPr>
              <a:t>神に従う人の道は輝き出る光／進むほどに光は増し、真昼の輝きとなる。</a:t>
            </a:r>
            <a:r>
              <a:rPr lang="es-ES" sz="2000" b="1" dirty="0">
                <a:solidFill>
                  <a:schemeClr val="bg2">
                    <a:lumMod val="50000"/>
                  </a:schemeClr>
                </a:solidFill>
                <a:latin typeface="+mn-ea"/>
              </a:rPr>
              <a:t>(</a:t>
            </a:r>
            <a:r>
              <a:rPr lang="ja-JP" altLang="en-US" sz="2000" b="1" dirty="0">
                <a:solidFill>
                  <a:schemeClr val="bg2">
                    <a:lumMod val="50000"/>
                  </a:schemeClr>
                </a:solidFill>
                <a:latin typeface="+mn-ea"/>
              </a:rPr>
              <a:t>箴言</a:t>
            </a:r>
            <a:r>
              <a:rPr lang="es-ES" sz="2000" b="1" dirty="0">
                <a:solidFill>
                  <a:schemeClr val="bg2">
                    <a:lumMod val="50000"/>
                  </a:schemeClr>
                </a:solidFill>
                <a:latin typeface="+mn-ea"/>
              </a:rPr>
              <a:t> 4:18)</a:t>
            </a: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17662"/>
            <a:ext cx="7724320" cy="1323439"/>
          </a:xfrm>
          <a:prstGeom prst="rect">
            <a:avLst/>
          </a:prstGeom>
          <a:noFill/>
        </p:spPr>
        <p:txBody>
          <a:bodyPr wrap="square" rtlCol="0">
            <a:spAutoFit/>
          </a:bodyPr>
          <a:lstStyle/>
          <a:p>
            <a:pPr>
              <a:spcBef>
                <a:spcPts val="600"/>
              </a:spcBef>
            </a:pPr>
            <a:r>
              <a:rPr lang="ja-JP" altLang="en-US" sz="2000" b="1" dirty="0"/>
              <a:t>ジョン・ウィクリフ（</a:t>
            </a:r>
            <a:r>
              <a:rPr lang="en-US" altLang="ja-JP" sz="2000" b="1" dirty="0"/>
              <a:t>1324-1384</a:t>
            </a:r>
            <a:r>
              <a:rPr lang="ja-JP" altLang="en-US" sz="2000" b="1" dirty="0"/>
              <a:t>）は人生の大半を聖書の英訳に　捧げた。何が彼をその気にさせたのだろうか？理由は二つある： キリストが御言葉を通して自分を変えてくださったこと、そしてキリストの愛を他の人々と分かち合いたいと思ったこと。</a:t>
            </a:r>
            <a:endParaRPr lang="es-ES" sz="2000" b="1" dirty="0"/>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4"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271461" y="5037621"/>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97324" y="2541101"/>
            <a:ext cx="4033837" cy="2200235"/>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C68DBE3F-6BAD-F25E-D181-3CB2079B3A7A}"/>
              </a:ext>
            </a:extLst>
          </p:cNvPr>
          <p:cNvSpPr txBox="1"/>
          <p:nvPr/>
        </p:nvSpPr>
        <p:spPr>
          <a:xfrm>
            <a:off x="166687" y="4021374"/>
            <a:ext cx="7640882" cy="1015663"/>
          </a:xfrm>
          <a:prstGeom prst="rect">
            <a:avLst/>
          </a:prstGeom>
          <a:noFill/>
        </p:spPr>
        <p:txBody>
          <a:bodyPr wrap="square">
            <a:spAutoFit/>
          </a:bodyPr>
          <a:lstStyle/>
          <a:p>
            <a:pPr>
              <a:spcBef>
                <a:spcPts val="600"/>
              </a:spcBef>
            </a:pPr>
            <a:r>
              <a:rPr lang="ja-JP" altLang="en-US" sz="2000" b="1" dirty="0"/>
              <a:t>もちろん、これは彼と教会との対立をもたらした。イングランドの高官たちとの人脈のおかげで、ジョンは教会の手による死を　免れた。</a:t>
            </a:r>
            <a:endParaRPr lang="es-ES" sz="2000" b="1" dirty="0"/>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94170" y="2639605"/>
            <a:ext cx="3333150" cy="1015663"/>
          </a:xfrm>
          <a:prstGeom prst="rect">
            <a:avLst/>
          </a:prstGeom>
          <a:noFill/>
        </p:spPr>
        <p:txBody>
          <a:bodyPr wrap="square">
            <a:spAutoFit/>
          </a:bodyPr>
          <a:lstStyle/>
          <a:p>
            <a:pPr>
              <a:spcBef>
                <a:spcPts val="600"/>
              </a:spcBef>
            </a:pPr>
            <a:r>
              <a:rPr lang="ja-JP" altLang="en-US" sz="2000" b="1" dirty="0"/>
              <a:t>聖書を真摯に学び、聖霊の影響に心を開く者は、　　変えられる（ヘブ</a:t>
            </a:r>
            <a:r>
              <a:rPr lang="en-US" altLang="ja-JP" sz="2000" b="1" dirty="0"/>
              <a:t>4:12</a:t>
            </a:r>
            <a:r>
              <a:rPr lang="ja-JP" altLang="en-US" sz="2000" b="1" dirty="0"/>
              <a:t>）。</a:t>
            </a:r>
            <a:endParaRPr lang="es-ES" sz="2000" b="1" dirty="0"/>
          </a:p>
        </p:txBody>
      </p:sp>
      <p:sp>
        <p:nvSpPr>
          <p:cNvPr id="18" name="CuadroTexto 17">
            <a:extLst>
              <a:ext uri="{FF2B5EF4-FFF2-40B4-BE49-F238E27FC236}">
                <a16:creationId xmlns:a16="http://schemas.microsoft.com/office/drawing/2014/main" id="{93A5676A-0E95-6274-0721-2F1D9B0FD321}"/>
              </a:ext>
            </a:extLst>
          </p:cNvPr>
          <p:cNvSpPr txBox="1"/>
          <p:nvPr/>
        </p:nvSpPr>
        <p:spPr>
          <a:xfrm>
            <a:off x="3440013" y="4988857"/>
            <a:ext cx="8751984" cy="707886"/>
          </a:xfrm>
          <a:prstGeom prst="rect">
            <a:avLst/>
          </a:prstGeom>
          <a:noFill/>
        </p:spPr>
        <p:txBody>
          <a:bodyPr wrap="square">
            <a:spAutoFit/>
          </a:bodyPr>
          <a:lstStyle/>
          <a:p>
            <a:pPr>
              <a:spcBef>
                <a:spcPts val="600"/>
              </a:spcBef>
            </a:pPr>
            <a:r>
              <a:rPr lang="en-US" altLang="ja-JP" sz="2000" b="1" dirty="0"/>
              <a:t>1428</a:t>
            </a:r>
            <a:r>
              <a:rPr lang="ja-JP" altLang="en-US" sz="2000" b="1" dirty="0"/>
              <a:t>年、改革者の墓は掘り起こされ遺骸は焼却され、遺灰は川に投げ捨てられた。散骨された遺灰は、彼の遺産の象徴となった。</a:t>
            </a:r>
            <a:endParaRPr lang="es-ES" sz="2000" b="1" dirty="0"/>
          </a:p>
        </p:txBody>
      </p:sp>
      <p:sp>
        <p:nvSpPr>
          <p:cNvPr id="7" name="CuadroTexto 6">
            <a:extLst>
              <a:ext uri="{FF2B5EF4-FFF2-40B4-BE49-F238E27FC236}">
                <a16:creationId xmlns:a16="http://schemas.microsoft.com/office/drawing/2014/main" id="{ED0D7525-710A-DAB5-3AB9-51ED10BD35F5}"/>
              </a:ext>
            </a:extLst>
          </p:cNvPr>
          <p:cNvSpPr txBox="1"/>
          <p:nvPr/>
        </p:nvSpPr>
        <p:spPr>
          <a:xfrm>
            <a:off x="3440016" y="5716226"/>
            <a:ext cx="8751984" cy="1015663"/>
          </a:xfrm>
          <a:prstGeom prst="rect">
            <a:avLst/>
          </a:prstGeom>
          <a:noFill/>
        </p:spPr>
        <p:txBody>
          <a:bodyPr wrap="square">
            <a:spAutoFit/>
          </a:bodyPr>
          <a:lstStyle/>
          <a:p>
            <a:pPr>
              <a:spcBef>
                <a:spcPts val="600"/>
              </a:spcBef>
            </a:pPr>
            <a:r>
              <a:rPr lang="ja-JP" altLang="en-US" sz="2000" b="1" dirty="0"/>
              <a:t>ジョン・ウィクリフが灯した小さな真理の光は、ジョン・フスが引き継いでボヘミアにも届いた。こうして、改革の夜明けまで、真理はその道を　　歩んでいった。その日は明るくなり始めていた。</a:t>
            </a:r>
            <a:endParaRPr lang="es-ES" sz="2000" b="1" dirty="0"/>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7BDEDE-C4E7-2031-84F6-A85F23FC8BA2}"/>
              </a:ext>
            </a:extLst>
          </p:cNvPr>
          <p:cNvSpPr>
            <a:spLocks noGrp="1"/>
          </p:cNvSpPr>
          <p:nvPr>
            <p:ph type="title"/>
          </p:nvPr>
        </p:nvSpPr>
        <p:spPr>
          <a:xfrm>
            <a:off x="838200" y="2766218"/>
            <a:ext cx="10515600" cy="1325563"/>
          </a:xfrm>
        </p:spPr>
        <p:txBody>
          <a:bodyPr>
            <a:normAutofit fontScale="90000"/>
          </a:bodyPr>
          <a:lstStyle/>
          <a:p>
            <a:pPr algn="ctr"/>
            <a:r>
              <a:rPr kumimoji="1" lang="en-US" altLang="ja-JP" b="1" dirty="0"/>
              <a:t>(</a:t>
            </a:r>
            <a:r>
              <a:rPr kumimoji="1" lang="ja-JP" altLang="en-US" b="1" dirty="0"/>
              <a:t>水</a:t>
            </a:r>
            <a:r>
              <a:rPr kumimoji="1" lang="en-US" altLang="ja-JP" b="1" dirty="0"/>
              <a:t>)</a:t>
            </a:r>
            <a:br>
              <a:rPr kumimoji="1" lang="en-US" altLang="ja-JP" b="1" dirty="0"/>
            </a:br>
            <a:r>
              <a:rPr kumimoji="1" lang="ja-JP" altLang="en-US" b="1" dirty="0"/>
              <a:t>もし、あなたが聖書を学ぶことを</a:t>
            </a:r>
            <a:br>
              <a:rPr kumimoji="1" lang="en-US" altLang="ja-JP" b="1" dirty="0"/>
            </a:br>
            <a:r>
              <a:rPr kumimoji="1" lang="ja-JP" altLang="en-US" b="1" dirty="0"/>
              <a:t>妨げているものがあるとすれば、</a:t>
            </a:r>
            <a:br>
              <a:rPr kumimoji="1" lang="en-US" altLang="ja-JP" b="1" dirty="0"/>
            </a:br>
            <a:r>
              <a:rPr kumimoji="1" lang="ja-JP" altLang="en-US" b="1" dirty="0"/>
              <a:t>それは何だと思いますか？</a:t>
            </a:r>
            <a:br>
              <a:rPr kumimoji="1" lang="ja-JP" altLang="en-US" b="1" dirty="0"/>
            </a:br>
            <a:endParaRPr kumimoji="1" lang="ja-JP" altLang="en-US" b="1" dirty="0"/>
          </a:p>
        </p:txBody>
      </p:sp>
    </p:spTree>
    <p:extLst>
      <p:ext uri="{BB962C8B-B14F-4D97-AF65-F5344CB8AC3E}">
        <p14:creationId xmlns:p14="http://schemas.microsoft.com/office/powerpoint/2010/main" val="169367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2" y="-65128"/>
            <a:ext cx="12191999" cy="707886"/>
          </a:xfrm>
          <a:prstGeom prst="rect">
            <a:avLst/>
          </a:prstGeom>
          <a:noFill/>
        </p:spPr>
        <p:txBody>
          <a:bodyPr wrap="square">
            <a:spAutoFit/>
          </a:bodyPr>
          <a:lstStyle/>
          <a:p>
            <a:pPr algn="ctr"/>
            <a:r>
              <a:rPr lang="ja-JP" alt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信仰によって強くされる：ジョン・フス他</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607486"/>
            <a:ext cx="12191999" cy="400110"/>
          </a:xfrm>
          <a:prstGeom prst="rect">
            <a:avLst/>
          </a:prstGeom>
          <a:solidFill>
            <a:schemeClr val="bg1"/>
          </a:solidFill>
        </p:spPr>
        <p:txBody>
          <a:bodyPr wrap="square" anchor="ctr" anchorCtr="0">
            <a:spAutoFit/>
          </a:bodyPr>
          <a:lstStyle/>
          <a:p>
            <a:pPr algn="ctr"/>
            <a:r>
              <a:rPr lang="ja-JP" altLang="en-US" sz="2000" b="1" dirty="0">
                <a:solidFill>
                  <a:schemeClr val="accent5">
                    <a:lumMod val="75000"/>
                  </a:schemeClr>
                </a:solidFill>
                <a:latin typeface="+mn-ea"/>
              </a:rPr>
              <a:t>彼らは、「お前に</a:t>
            </a:r>
            <a:r>
              <a:rPr lang="en-US" altLang="ja-JP" sz="2000" b="1" dirty="0">
                <a:solidFill>
                  <a:schemeClr val="accent5">
                    <a:lumMod val="75000"/>
                  </a:schemeClr>
                </a:solidFill>
                <a:latin typeface="+mn-ea"/>
              </a:rPr>
              <a:t>『</a:t>
            </a:r>
            <a:r>
              <a:rPr lang="ja-JP" altLang="en-US" sz="2000" b="1" dirty="0">
                <a:solidFill>
                  <a:schemeClr val="accent5">
                    <a:lumMod val="75000"/>
                  </a:schemeClr>
                </a:solidFill>
                <a:latin typeface="+mn-ea"/>
              </a:rPr>
              <a:t>床を担いで歩きなさい</a:t>
            </a:r>
            <a:r>
              <a:rPr lang="en-US" altLang="ja-JP" sz="2000" b="1" dirty="0">
                <a:solidFill>
                  <a:schemeClr val="accent5">
                    <a:lumMod val="75000"/>
                  </a:schemeClr>
                </a:solidFill>
                <a:latin typeface="+mn-ea"/>
              </a:rPr>
              <a:t>』</a:t>
            </a:r>
            <a:r>
              <a:rPr lang="ja-JP" altLang="en-US" sz="2000" b="1" dirty="0">
                <a:solidFill>
                  <a:schemeClr val="accent5">
                    <a:lumMod val="75000"/>
                  </a:schemeClr>
                </a:solidFill>
                <a:latin typeface="+mn-ea"/>
              </a:rPr>
              <a:t>と言ったのはだれだ」と尋ねた。</a:t>
            </a:r>
            <a:r>
              <a:rPr lang="es-ES" sz="2000" b="1" dirty="0">
                <a:solidFill>
                  <a:schemeClr val="accent5">
                    <a:lumMod val="75000"/>
                  </a:schemeClr>
                </a:solidFill>
                <a:latin typeface="+mn-ea"/>
              </a:rPr>
              <a:t>(1 </a:t>
            </a:r>
            <a:r>
              <a:rPr lang="ja-JP" altLang="en-US" sz="2000" b="1" dirty="0">
                <a:solidFill>
                  <a:schemeClr val="accent5">
                    <a:lumMod val="75000"/>
                  </a:schemeClr>
                </a:solidFill>
                <a:latin typeface="+mn-ea"/>
              </a:rPr>
              <a:t>ヨハネ</a:t>
            </a:r>
            <a:r>
              <a:rPr lang="es-ES" sz="2000" b="1" dirty="0">
                <a:solidFill>
                  <a:schemeClr val="accent5">
                    <a:lumMod val="75000"/>
                  </a:schemeClr>
                </a:solidFill>
                <a:latin typeface="+mn-ea"/>
              </a:rPr>
              <a:t> 5:12)</a:t>
            </a: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730626" cy="707886"/>
          </a:xfrm>
          <a:prstGeom prst="rect">
            <a:avLst/>
          </a:prstGeom>
          <a:noFill/>
        </p:spPr>
        <p:txBody>
          <a:bodyPr wrap="square" rtlCol="0">
            <a:spAutoFit/>
          </a:bodyPr>
          <a:lstStyle/>
          <a:p>
            <a:pPr>
              <a:spcBef>
                <a:spcPts val="600"/>
              </a:spcBef>
            </a:pPr>
            <a:r>
              <a:rPr lang="ja-JP" altLang="en-US" sz="2000" b="1" dirty="0"/>
              <a:t>ジョン・ウィクリフの後にも、他の改革者が現れた： </a:t>
            </a:r>
            <a:endParaRPr lang="es-ES" sz="2000" b="1" dirty="0"/>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2799812189"/>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30174" y="5728216"/>
            <a:ext cx="11685906" cy="1015663"/>
          </a:xfrm>
          <a:prstGeom prst="rect">
            <a:avLst/>
          </a:prstGeom>
          <a:noFill/>
        </p:spPr>
        <p:txBody>
          <a:bodyPr wrap="square" rtlCol="0">
            <a:spAutoFit/>
          </a:bodyPr>
          <a:lstStyle/>
          <a:p>
            <a:pPr>
              <a:spcBef>
                <a:spcPts val="600"/>
              </a:spcBef>
            </a:pPr>
            <a:r>
              <a:rPr lang="ja-JP" altLang="en-US" sz="2000" b="1" dirty="0"/>
              <a:t>ヨハネ・フスは投獄され、最終的には火あぶりにされた。獄中から彼はこう書いている。</a:t>
            </a:r>
            <a:r>
              <a:rPr lang="en-US" altLang="ja-JP" sz="2000" b="1" dirty="0"/>
              <a:t>“</a:t>
            </a:r>
            <a:r>
              <a:rPr lang="ja-JP" altLang="en-US" sz="2000" b="1" dirty="0"/>
              <a:t>神が　　どれほど憐れみ深く、どれほど見事に私を支えてくださったことか</a:t>
            </a:r>
            <a:r>
              <a:rPr lang="en-US" altLang="ja-JP" sz="2000" b="1" dirty="0"/>
              <a:t>"</a:t>
            </a:r>
            <a:r>
              <a:rPr lang="ja-JP" altLang="en-US" sz="2000" b="1" dirty="0"/>
              <a:t>。かつて神の約束が民を支えたように、今日も神の約束が私たちを支えている。</a:t>
            </a:r>
            <a:endParaRPr lang="es-ES" sz="2000" b="1" dirty="0"/>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436889319"/>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59054" y="1829988"/>
            <a:ext cx="3730626" cy="1015663"/>
          </a:xfrm>
          <a:prstGeom prst="rect">
            <a:avLst/>
          </a:prstGeom>
          <a:noFill/>
        </p:spPr>
        <p:txBody>
          <a:bodyPr wrap="square">
            <a:spAutoFit/>
          </a:bodyPr>
          <a:lstStyle/>
          <a:p>
            <a:pPr>
              <a:spcBef>
                <a:spcPts val="600"/>
              </a:spcBef>
            </a:pPr>
            <a:r>
              <a:rPr lang="ja-JP" altLang="en-US" sz="2000" b="1" dirty="0"/>
              <a:t>彼らが改革を実行し、問題や死に立ち向かう勇気を与えたものは何だったのか？</a:t>
            </a:r>
            <a:endParaRPr lang="es-ES" sz="2000" b="1" dirty="0"/>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7BDEDE-C4E7-2031-84F6-A85F23FC8BA2}"/>
              </a:ext>
            </a:extLst>
          </p:cNvPr>
          <p:cNvSpPr>
            <a:spLocks noGrp="1"/>
          </p:cNvSpPr>
          <p:nvPr>
            <p:ph type="title"/>
          </p:nvPr>
        </p:nvSpPr>
        <p:spPr>
          <a:xfrm>
            <a:off x="838200" y="2766218"/>
            <a:ext cx="10515600" cy="1325563"/>
          </a:xfrm>
        </p:spPr>
        <p:txBody>
          <a:bodyPr>
            <a:normAutofit fontScale="90000"/>
          </a:bodyPr>
          <a:lstStyle/>
          <a:p>
            <a:pPr algn="ctr"/>
            <a:r>
              <a:rPr kumimoji="1" lang="en-US" altLang="ja-JP" b="1" dirty="0"/>
              <a:t>(</a:t>
            </a:r>
            <a:r>
              <a:rPr kumimoji="1" lang="ja-JP" altLang="en-US" b="1" dirty="0"/>
              <a:t>木</a:t>
            </a:r>
            <a:r>
              <a:rPr kumimoji="1" lang="en-US" altLang="ja-JP" b="1" dirty="0"/>
              <a:t>)</a:t>
            </a:r>
            <a:br>
              <a:rPr kumimoji="1" lang="en-US" altLang="ja-JP" b="1" dirty="0"/>
            </a:br>
            <a:r>
              <a:rPr kumimoji="1" lang="ja-JP" altLang="en-US" b="1" dirty="0"/>
              <a:t>なぜ、キリスト教の歴史において、</a:t>
            </a:r>
            <a:br>
              <a:rPr kumimoji="1" lang="en-US" altLang="ja-JP" b="1" dirty="0"/>
            </a:br>
            <a:r>
              <a:rPr kumimoji="1" lang="ja-JP" altLang="en-US" b="1" dirty="0"/>
              <a:t>投獄、不正、殉教、異端、争い、</a:t>
            </a:r>
            <a:br>
              <a:rPr kumimoji="1" lang="en-US" altLang="ja-JP" b="1" dirty="0"/>
            </a:br>
            <a:r>
              <a:rPr kumimoji="1" lang="ja-JP" altLang="en-US" b="1" dirty="0"/>
              <a:t>そして戦争が起こっても、</a:t>
            </a:r>
            <a:br>
              <a:rPr kumimoji="1" lang="en-US" altLang="ja-JP" b="1" dirty="0"/>
            </a:br>
            <a:r>
              <a:rPr kumimoji="1" lang="ja-JP" altLang="en-US" b="1" dirty="0"/>
              <a:t>神様が介入されないことが</a:t>
            </a:r>
            <a:br>
              <a:rPr kumimoji="1" lang="en-US" altLang="ja-JP" b="1" dirty="0"/>
            </a:br>
            <a:r>
              <a:rPr kumimoji="1" lang="ja-JP" altLang="en-US" b="1" dirty="0"/>
              <a:t>あるのでしょうか？</a:t>
            </a:r>
            <a:br>
              <a:rPr kumimoji="1" lang="en-US" altLang="ja-JP" b="1" dirty="0"/>
            </a:br>
            <a:r>
              <a:rPr kumimoji="1" lang="ja-JP" altLang="en-US" b="1" dirty="0"/>
              <a:t>私たちは教会の中で</a:t>
            </a:r>
            <a:br>
              <a:rPr kumimoji="1" lang="en-US" altLang="ja-JP" b="1" dirty="0"/>
            </a:br>
            <a:r>
              <a:rPr kumimoji="1" lang="ja-JP" altLang="en-US" b="1" dirty="0"/>
              <a:t>真理から離れようとする傾向があると</a:t>
            </a:r>
            <a:br>
              <a:rPr kumimoji="1" lang="en-US" altLang="ja-JP" b="1" dirty="0"/>
            </a:br>
            <a:r>
              <a:rPr kumimoji="1" lang="ja-JP" altLang="en-US" b="1" dirty="0"/>
              <a:t>知るとき、どうしたらよいでしょうか？</a:t>
            </a:r>
          </a:p>
        </p:txBody>
      </p:sp>
    </p:spTree>
    <p:extLst>
      <p:ext uri="{BB962C8B-B14F-4D97-AF65-F5344CB8AC3E}">
        <p14:creationId xmlns:p14="http://schemas.microsoft.com/office/powerpoint/2010/main" val="315787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133888" y="2020927"/>
            <a:ext cx="11724640" cy="3785652"/>
          </a:xfrm>
          <a:prstGeom prst="rect">
            <a:avLst/>
          </a:prstGeom>
          <a:noFill/>
        </p:spPr>
        <p:txBody>
          <a:bodyPr wrap="square">
            <a:spAutoFit/>
          </a:bodyPr>
          <a:lstStyle/>
          <a:p>
            <a:r>
              <a:rPr lang="ja-JP" altLang="en-US" sz="2400" dirty="0"/>
              <a:t>来るべき悪しき日において、良心の命じるところに従って、恐れることなく神に　仕えようとする者はすべて、勇気と堅実さと、神および神のことばに対する知識を持っていなければならない。神に忠実な者は、迫害を受け、その動機は疑われ、　その最善の努力は曲解され、その名は悪しき者として除外される。サタンは、　　あらゆる欺瞞の力を用いて人々の心に働きかけ、理解力をにぶらせ、悪を善と　　見せかけ、善を悪と見せかけようとする。神の民の信仰が強く純潔であればある　ほど、そして、神に従おうとする彼らの決意が固ければ固いほど、サタンは、義人であると主張しながら神の律法をふみにじっている人々の怒りを、彼らに対して　燃えたたせようとする。ひとたび聖徒たちに伝えられた信仰を固く保っていくには、最も堅固な信頼と最も英雄的な意志がなければならない。 </a:t>
            </a:r>
          </a:p>
        </p:txBody>
      </p:sp>
      <p:sp>
        <p:nvSpPr>
          <p:cNvPr id="4" name="CuadroTexto 3">
            <a:extLst>
              <a:ext uri="{FF2B5EF4-FFF2-40B4-BE49-F238E27FC236}">
                <a16:creationId xmlns:a16="http://schemas.microsoft.com/office/drawing/2014/main" id="{14FA3E39-E654-8680-4030-98BBCD06611D}"/>
              </a:ext>
            </a:extLst>
          </p:cNvPr>
          <p:cNvSpPr txBox="1"/>
          <p:nvPr/>
        </p:nvSpPr>
        <p:spPr>
          <a:xfrm>
            <a:off x="8844937" y="6047740"/>
            <a:ext cx="3214983" cy="338554"/>
          </a:xfrm>
          <a:prstGeom prst="rect">
            <a:avLst/>
          </a:prstGeom>
          <a:noFill/>
        </p:spPr>
        <p:txBody>
          <a:bodyPr wrap="none" rtlCol="0">
            <a:spAutoFit/>
          </a:bodyPr>
          <a:lstStyle/>
          <a:p>
            <a:pPr algn="r"/>
            <a:r>
              <a:rPr lang="en-US" sz="1600" b="1" dirty="0">
                <a:solidFill>
                  <a:schemeClr val="bg1"/>
                </a:solidFill>
                <a:effectLst>
                  <a:outerShdw blurRad="38100" dist="38100" dir="2700000" algn="tl">
                    <a:srgbClr val="000000">
                      <a:alpha val="43137"/>
                    </a:srgbClr>
                  </a:outerShdw>
                </a:effectLst>
              </a:rPr>
              <a:t>EGW (</a:t>
            </a:r>
            <a:r>
              <a:rPr lang="ja-JP" altLang="en-US" sz="1600" b="1" dirty="0">
                <a:solidFill>
                  <a:schemeClr val="bg1"/>
                </a:solidFill>
                <a:effectLst>
                  <a:outerShdw blurRad="38100" dist="38100" dir="2700000" algn="tl">
                    <a:srgbClr val="000000">
                      <a:alpha val="43137"/>
                    </a:srgbClr>
                  </a:outerShdw>
                </a:effectLst>
              </a:rPr>
              <a:t>艱難から栄光へ　第</a:t>
            </a:r>
            <a:r>
              <a:rPr lang="en-US" altLang="ja-JP" sz="1600" b="1" dirty="0">
                <a:solidFill>
                  <a:schemeClr val="bg1"/>
                </a:solidFill>
                <a:effectLst>
                  <a:outerShdw blurRad="38100" dist="38100" dir="2700000" algn="tl">
                    <a:srgbClr val="000000">
                      <a:alpha val="43137"/>
                    </a:srgbClr>
                  </a:outerShdw>
                </a:effectLst>
              </a:rPr>
              <a:t>40</a:t>
            </a:r>
            <a:r>
              <a:rPr lang="ja-JP" altLang="en-US" sz="1600" b="1" dirty="0">
                <a:solidFill>
                  <a:schemeClr val="bg1"/>
                </a:solidFill>
                <a:effectLst>
                  <a:outerShdw blurRad="38100" dist="38100" dir="2700000" algn="tl">
                    <a:srgbClr val="000000">
                      <a:alpha val="43137"/>
                    </a:srgbClr>
                  </a:outerShdw>
                </a:effectLst>
              </a:rPr>
              <a:t>章）</a:t>
            </a:r>
            <a:endParaRPr lang="es-ES"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1846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n-ea"/>
                <a:cs typeface="+mn-cs"/>
              </a:rPr>
              <a:t>そして、モーセが荒れ野で蛇を上げたように、人の子も上げられねばならない。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n-ea"/>
                <a:cs typeface="+mn-cs"/>
              </a:rPr>
              <a:t> それは、信じる者が皆、人の子によって　永遠の命を得るためである。</a:t>
            </a:r>
            <a:endParaRPr kumimoji="0" lang="en-US" altLang="ja-JP" sz="2400" b="1" i="0" u="none" strike="noStrike" kern="1200" cap="none" spc="0" normalizeH="0" baseline="0" noProof="0" dirty="0">
              <a:ln>
                <a:noFill/>
              </a:ln>
              <a:solidFill>
                <a:prstClr val="black"/>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mn-ea"/>
                <a:cs typeface="+mn-cs"/>
              </a:rPr>
              <a:t>(</a:t>
            </a:r>
            <a:r>
              <a:rPr kumimoji="0" lang="ja-JP" altLang="en-US" sz="1800" b="1" i="0" u="none" strike="noStrike" kern="1200" cap="none" spc="0" normalizeH="0" baseline="0" noProof="0" dirty="0">
                <a:ln>
                  <a:noFill/>
                </a:ln>
                <a:solidFill>
                  <a:prstClr val="black"/>
                </a:solidFill>
                <a:effectLst/>
                <a:uLnTx/>
                <a:uFillTx/>
                <a:latin typeface="+mn-ea"/>
                <a:cs typeface="+mn-cs"/>
              </a:rPr>
              <a:t>ヨハネ</a:t>
            </a:r>
            <a:r>
              <a:rPr kumimoji="0" lang="es-ES" sz="1800" b="1" i="0" u="none" strike="noStrike" kern="1200" cap="none" spc="0" normalizeH="0" baseline="0" noProof="0" dirty="0">
                <a:ln>
                  <a:noFill/>
                </a:ln>
                <a:solidFill>
                  <a:prstClr val="black"/>
                </a:solidFill>
                <a:effectLst/>
                <a:uLnTx/>
                <a:uFillTx/>
                <a:latin typeface="+mn-ea"/>
                <a:cs typeface="+mn-cs"/>
              </a:rPr>
              <a:t>3:14</a:t>
            </a:r>
            <a:r>
              <a:rPr kumimoji="0" lang="ja-JP" altLang="en-US" sz="1800" b="1" i="0" u="none" strike="noStrike" kern="1200" cap="none" spc="0" normalizeH="0" baseline="0" noProof="0" dirty="0">
                <a:ln>
                  <a:noFill/>
                </a:ln>
                <a:solidFill>
                  <a:prstClr val="black"/>
                </a:solidFill>
                <a:effectLst/>
                <a:uLnTx/>
                <a:uFillTx/>
                <a:latin typeface="+mn-ea"/>
                <a:cs typeface="+mn-cs"/>
              </a:rPr>
              <a:t>、</a:t>
            </a:r>
            <a:r>
              <a:rPr kumimoji="0" lang="es-ES" sz="1800" b="1" i="0" u="none" strike="noStrike" kern="1200" cap="none" spc="0" normalizeH="0" baseline="0" noProof="0" dirty="0">
                <a:ln>
                  <a:noFill/>
                </a:ln>
                <a:solidFill>
                  <a:prstClr val="black"/>
                </a:solidFill>
                <a:effectLst/>
                <a:uLnTx/>
                <a:uFillTx/>
                <a:latin typeface="+mn-ea"/>
                <a:cs typeface="+mn-cs"/>
              </a:rPr>
              <a:t>15</a:t>
            </a:r>
            <a:r>
              <a:rPr kumimoji="0" lang="ja-JP" altLang="en-US" sz="1800" b="1" i="0" u="none" strike="noStrike" kern="1200" cap="none" spc="0" normalizeH="0" baseline="0" noProof="0" dirty="0">
                <a:ln>
                  <a:noFill/>
                </a:ln>
                <a:solidFill>
                  <a:prstClr val="black"/>
                </a:solidFill>
                <a:effectLst/>
                <a:uLnTx/>
                <a:uFillTx/>
                <a:latin typeface="+mn-ea"/>
                <a:cs typeface="+mn-cs"/>
              </a:rPr>
              <a:t>　新共同訳</a:t>
            </a:r>
            <a:r>
              <a:rPr kumimoji="0" lang="es-ES" sz="1800" b="1" i="0" u="none" strike="noStrike" kern="1200" cap="none" spc="0" normalizeH="0" baseline="0" noProof="0" dirty="0">
                <a:ln>
                  <a:noFill/>
                </a:ln>
                <a:solidFill>
                  <a:prstClr val="black"/>
                </a:solidFill>
                <a:effectLst/>
                <a:uLnTx/>
                <a:uFillTx/>
                <a:latin typeface="+mn-ea"/>
                <a:cs typeface="+mn-cs"/>
              </a:rPr>
              <a:t>)</a:t>
            </a:r>
            <a:endParaRPr kumimoji="0" lang="es-ES" sz="2400" b="1" i="0" u="none" strike="noStrike" kern="120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8420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1846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n-ea"/>
                <a:cs typeface="+mn-cs"/>
              </a:rPr>
              <a:t>そして、ちょうどモーセが荒野でへびを　　上げたように、人の子もまた上げられ　　　なければならない。それは彼を信じる者が、　　　すべて永遠の命を得るためである」。</a:t>
            </a:r>
            <a:endParaRPr kumimoji="0" lang="en-US" altLang="ja-JP" sz="2400" b="1" i="0" u="none" strike="noStrike" kern="1200" cap="none" spc="0" normalizeH="0" baseline="0" noProof="0" dirty="0">
              <a:ln>
                <a:noFill/>
              </a:ln>
              <a:solidFill>
                <a:prstClr val="black"/>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mn-ea"/>
                <a:cs typeface="+mn-cs"/>
              </a:rPr>
              <a:t>(</a:t>
            </a:r>
            <a:r>
              <a:rPr kumimoji="0" lang="ja-JP" altLang="en-US" sz="1800" b="1" i="0" u="none" strike="noStrike" kern="1200" cap="none" spc="0" normalizeH="0" baseline="0" noProof="0" dirty="0">
                <a:ln>
                  <a:noFill/>
                </a:ln>
                <a:solidFill>
                  <a:prstClr val="black"/>
                </a:solidFill>
                <a:effectLst/>
                <a:uLnTx/>
                <a:uFillTx/>
                <a:latin typeface="+mn-ea"/>
                <a:cs typeface="+mn-cs"/>
              </a:rPr>
              <a:t>ヨハネ</a:t>
            </a:r>
            <a:r>
              <a:rPr kumimoji="0" lang="es-ES" sz="1800" b="1" i="0" u="none" strike="noStrike" kern="1200" cap="none" spc="0" normalizeH="0" baseline="0" noProof="0" dirty="0">
                <a:ln>
                  <a:noFill/>
                </a:ln>
                <a:solidFill>
                  <a:prstClr val="black"/>
                </a:solidFill>
                <a:effectLst/>
                <a:uLnTx/>
                <a:uFillTx/>
                <a:latin typeface="+mn-ea"/>
                <a:cs typeface="+mn-cs"/>
              </a:rPr>
              <a:t>3:14</a:t>
            </a:r>
            <a:r>
              <a:rPr kumimoji="0" lang="ja-JP" altLang="en-US" sz="1800" b="1" i="0" u="none" strike="noStrike" kern="1200" cap="none" spc="0" normalizeH="0" baseline="0" noProof="0" dirty="0">
                <a:ln>
                  <a:noFill/>
                </a:ln>
                <a:solidFill>
                  <a:prstClr val="black"/>
                </a:solidFill>
                <a:effectLst/>
                <a:uLnTx/>
                <a:uFillTx/>
                <a:latin typeface="+mn-ea"/>
                <a:cs typeface="+mn-cs"/>
              </a:rPr>
              <a:t>、</a:t>
            </a:r>
            <a:r>
              <a:rPr kumimoji="0" lang="es-ES" sz="1800" b="1" i="0" u="none" strike="noStrike" kern="1200" cap="none" spc="0" normalizeH="0" baseline="0" noProof="0" dirty="0">
                <a:ln>
                  <a:noFill/>
                </a:ln>
                <a:solidFill>
                  <a:prstClr val="black"/>
                </a:solidFill>
                <a:effectLst/>
                <a:uLnTx/>
                <a:uFillTx/>
                <a:latin typeface="+mn-ea"/>
                <a:cs typeface="+mn-cs"/>
              </a:rPr>
              <a:t>15</a:t>
            </a:r>
            <a:r>
              <a:rPr kumimoji="0" lang="ja-JP" altLang="en-US" sz="1800" b="1" i="0" u="none" strike="noStrike" kern="1200" cap="none" spc="0" normalizeH="0" baseline="0" noProof="0" dirty="0">
                <a:ln>
                  <a:noFill/>
                </a:ln>
                <a:solidFill>
                  <a:prstClr val="black"/>
                </a:solidFill>
                <a:effectLst/>
                <a:uLnTx/>
                <a:uFillTx/>
                <a:latin typeface="+mn-ea"/>
                <a:cs typeface="+mn-cs"/>
              </a:rPr>
              <a:t>　口語訳</a:t>
            </a:r>
            <a:r>
              <a:rPr kumimoji="0" lang="es-ES" sz="1800" b="1" i="0" u="none" strike="noStrike" kern="1200" cap="none" spc="0" normalizeH="0" baseline="0" noProof="0" dirty="0">
                <a:ln>
                  <a:noFill/>
                </a:ln>
                <a:solidFill>
                  <a:prstClr val="black"/>
                </a:solidFill>
                <a:effectLst/>
                <a:uLnTx/>
                <a:uFillTx/>
                <a:latin typeface="+mn-ea"/>
                <a:cs typeface="+mn-cs"/>
              </a:rPr>
              <a:t>)</a:t>
            </a:r>
            <a:endParaRPr kumimoji="0" lang="es-ES" sz="2400" b="1" i="0" u="none" strike="noStrike" kern="120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3125057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096000" y="3814396"/>
            <a:ext cx="6096000" cy="2862322"/>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highlight>
                  <a:srgbClr val="F74A00"/>
                </a:highlight>
              </a:rPr>
              <a:t>真理を追究する</a:t>
            </a:r>
            <a:r>
              <a:rPr lang="es-ES" sz="2000" b="1" dirty="0">
                <a:solidFill>
                  <a:schemeClr val="bg1"/>
                </a:solidFill>
                <a:effectLst>
                  <a:outerShdw blurRad="38100" dist="38100" dir="2700000" algn="tl">
                    <a:srgbClr val="000000">
                      <a:alpha val="43137"/>
                    </a:srgbClr>
                  </a:outerShdw>
                </a:effectLst>
                <a:highlight>
                  <a:srgbClr val="F74A00"/>
                </a:highlight>
              </a:rPr>
              <a:t>:</a:t>
            </a:r>
          </a:p>
          <a:p>
            <a:pPr lvl="1">
              <a:spcBef>
                <a:spcPts val="600"/>
              </a:spcBef>
            </a:pPr>
            <a:r>
              <a:rPr lang="ja-JP" altLang="en-US" sz="2000" b="1" dirty="0"/>
              <a:t>迫害の時代</a:t>
            </a:r>
            <a:endParaRPr lang="es-ES" sz="2000" b="1" dirty="0"/>
          </a:p>
          <a:p>
            <a:pPr lvl="1">
              <a:spcBef>
                <a:spcPts val="600"/>
              </a:spcBef>
            </a:pPr>
            <a:r>
              <a:rPr lang="ja-JP" altLang="en-US" sz="2000" b="1" dirty="0"/>
              <a:t>真理に忠実であること</a:t>
            </a:r>
            <a:endParaRPr lang="es-ES" sz="2000" b="1" dirty="0"/>
          </a:p>
          <a:p>
            <a:pPr>
              <a:spcBef>
                <a:spcPts val="1800"/>
              </a:spcBef>
            </a:pPr>
            <a:r>
              <a:rPr lang="ja-JP" altLang="en-US" sz="2000" b="1" dirty="0">
                <a:solidFill>
                  <a:schemeClr val="bg1"/>
                </a:solidFill>
                <a:highlight>
                  <a:srgbClr val="19AC00"/>
                </a:highlight>
              </a:rPr>
              <a:t>真理を擁護する</a:t>
            </a:r>
            <a:r>
              <a:rPr lang="es-ES" sz="2000" b="1" dirty="0">
                <a:solidFill>
                  <a:schemeClr val="bg1"/>
                </a:solidFill>
                <a:highlight>
                  <a:srgbClr val="19AC00"/>
                </a:highlight>
              </a:rPr>
              <a:t>:</a:t>
            </a:r>
          </a:p>
          <a:p>
            <a:pPr lvl="1">
              <a:spcBef>
                <a:spcPts val="600"/>
              </a:spcBef>
            </a:pPr>
            <a:r>
              <a:rPr lang="ja-JP" altLang="en-US" sz="2000" b="1" dirty="0"/>
              <a:t>聖書を分かち合う ワルド派</a:t>
            </a:r>
            <a:endParaRPr lang="es-ES" sz="2000" b="1" dirty="0"/>
          </a:p>
          <a:p>
            <a:pPr lvl="1">
              <a:spcBef>
                <a:spcPts val="600"/>
              </a:spcBef>
            </a:pPr>
            <a:r>
              <a:rPr lang="ja-JP" altLang="en-US" sz="2000" b="1" dirty="0"/>
              <a:t>改革の主役： ジョン・ウィクリフ</a:t>
            </a:r>
            <a:endParaRPr lang="es-ES" sz="2000" b="1" dirty="0"/>
          </a:p>
          <a:p>
            <a:pPr lvl="1">
              <a:spcBef>
                <a:spcPts val="600"/>
              </a:spcBef>
            </a:pPr>
            <a:r>
              <a:rPr lang="ja-JP" altLang="en-US" sz="2000" b="1" dirty="0"/>
              <a:t>信仰によって強くされる</a:t>
            </a:r>
            <a:r>
              <a:rPr lang="en-US" sz="2000" b="1" dirty="0"/>
              <a:t>:</a:t>
            </a:r>
            <a:r>
              <a:rPr lang="ja-JP" altLang="en-US" sz="2000" b="1" dirty="0"/>
              <a:t>ジョン・フス、他</a:t>
            </a:r>
            <a:endParaRPr lang="es-ES" sz="2000" b="1" dirty="0"/>
          </a:p>
        </p:txBody>
      </p:sp>
      <p:sp>
        <p:nvSpPr>
          <p:cNvPr id="3" name="CuadroTexto 2">
            <a:extLst>
              <a:ext uri="{FF2B5EF4-FFF2-40B4-BE49-F238E27FC236}">
                <a16:creationId xmlns:a16="http://schemas.microsoft.com/office/drawing/2014/main" id="{86235950-A6AC-3572-4E3C-E4E92D061D69}"/>
              </a:ext>
            </a:extLst>
          </p:cNvPr>
          <p:cNvSpPr txBox="1"/>
          <p:nvPr/>
        </p:nvSpPr>
        <p:spPr>
          <a:xfrm>
            <a:off x="171450" y="124063"/>
            <a:ext cx="7115175" cy="1015663"/>
          </a:xfrm>
          <a:prstGeom prst="rect">
            <a:avLst/>
          </a:prstGeom>
          <a:noFill/>
        </p:spPr>
        <p:txBody>
          <a:bodyPr wrap="square" rtlCol="0">
            <a:spAutoFit/>
          </a:bodyPr>
          <a:lstStyle/>
          <a:p>
            <a:pPr>
              <a:spcBef>
                <a:spcPts val="600"/>
              </a:spcBef>
            </a:pPr>
            <a:r>
              <a:rPr lang="ja-JP" altLang="en-US" sz="2000" b="1" dirty="0"/>
              <a:t>ダニエル書とヨハネの黙示録は、サタンが政治的・宗教的　権力を用いて、真理に堅く立つ人々を迫害し、滅ぼす時代を予告している。</a:t>
            </a:r>
            <a:endParaRPr lang="es-ES" sz="2000" b="1" dirty="0"/>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5566" y="333613"/>
            <a:ext cx="3869234" cy="3095387"/>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210" y="3609735"/>
            <a:ext cx="3552825" cy="3000375"/>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12392" y="3581540"/>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10;&#10;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24752" y="5141001"/>
            <a:ext cx="371248" cy="342901"/>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24752" y="3856653"/>
            <a:ext cx="371248" cy="342901"/>
          </a:xfrm>
          <a:prstGeom prst="rect">
            <a:avLst/>
          </a:prstGeom>
        </p:spPr>
      </p:pic>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171154" y="4510138"/>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171154" y="6176893"/>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171154" y="5804823"/>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171154" y="5422838"/>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171154" y="4133111"/>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71448" y="2706147"/>
            <a:ext cx="7115175" cy="707886"/>
          </a:xfrm>
          <a:prstGeom prst="rect">
            <a:avLst/>
          </a:prstGeom>
          <a:noFill/>
        </p:spPr>
        <p:txBody>
          <a:bodyPr wrap="square">
            <a:spAutoFit/>
          </a:bodyPr>
          <a:lstStyle/>
          <a:p>
            <a:pPr>
              <a:spcBef>
                <a:spcPts val="600"/>
              </a:spcBef>
            </a:pPr>
            <a:r>
              <a:rPr lang="ja-JP" altLang="en-US" sz="2000" b="1" dirty="0"/>
              <a:t>この時代、つまり暗黒の時代には、真理が問われた。しかし、真理を擁護し、そのために命を捧げようとした人々がいた。</a:t>
            </a:r>
            <a:endParaRPr lang="es-ES" sz="2000" b="1" dirty="0"/>
          </a:p>
        </p:txBody>
      </p:sp>
      <p:sp>
        <p:nvSpPr>
          <p:cNvPr id="8" name="CuadroTexto 7">
            <a:extLst>
              <a:ext uri="{FF2B5EF4-FFF2-40B4-BE49-F238E27FC236}">
                <a16:creationId xmlns:a16="http://schemas.microsoft.com/office/drawing/2014/main" id="{2E1676CB-0F36-F241-F984-A9C97D222E38}"/>
              </a:ext>
            </a:extLst>
          </p:cNvPr>
          <p:cNvSpPr txBox="1"/>
          <p:nvPr/>
        </p:nvSpPr>
        <p:spPr>
          <a:xfrm>
            <a:off x="171448" y="1247523"/>
            <a:ext cx="7115175" cy="1323439"/>
          </a:xfrm>
          <a:prstGeom prst="rect">
            <a:avLst/>
          </a:prstGeom>
          <a:noFill/>
        </p:spPr>
        <p:txBody>
          <a:bodyPr wrap="square">
            <a:spAutoFit/>
          </a:bodyPr>
          <a:lstStyle/>
          <a:p>
            <a:pPr>
              <a:spcBef>
                <a:spcPts val="600"/>
              </a:spcBef>
            </a:pPr>
            <a:r>
              <a:rPr lang="ja-JP" altLang="en-US" sz="2000" b="1" dirty="0"/>
              <a:t>この力は「真理を投げ捨て」（ダニ</a:t>
            </a:r>
            <a:r>
              <a:rPr lang="en-US" altLang="ja-JP" sz="2000" b="1" dirty="0"/>
              <a:t>8:12</a:t>
            </a:r>
            <a:r>
              <a:rPr lang="ja-JP" altLang="en-US" sz="2000" b="1" dirty="0"/>
              <a:t>）。その時「賢明な者たちのうちには倒れる者もあるが、それは終わりの時までに、彼らが錬られ、清められ、白くされるためである。」　　 </a:t>
            </a:r>
            <a:r>
              <a:rPr lang="en-US" altLang="ja-JP" sz="2000" b="1" dirty="0"/>
              <a:t>(</a:t>
            </a:r>
            <a:r>
              <a:rPr lang="ja-JP" altLang="en-US" sz="2000" b="1" dirty="0"/>
              <a:t>ダニ</a:t>
            </a:r>
            <a:r>
              <a:rPr lang="en-US" altLang="ja-JP" sz="2000" b="1" dirty="0"/>
              <a:t>11:35</a:t>
            </a:r>
            <a:r>
              <a:rPr lang="ja-JP" altLang="en-US" sz="2000" b="1" dirty="0"/>
              <a:t>）。</a:t>
            </a:r>
            <a:endParaRPr lang="es-ES" sz="2000" b="1" dirty="0"/>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290064" y="2608927"/>
            <a:ext cx="8070088" cy="1323439"/>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ja-JP" alt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真理を追究する</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0"/>
            <a:ext cx="12191999" cy="769441"/>
          </a:xfrm>
          <a:prstGeom prst="rect">
            <a:avLst/>
          </a:prstGeom>
          <a:noFill/>
        </p:spPr>
        <p:txBody>
          <a:bodyPr wrap="square">
            <a:spAutoFit/>
          </a:bodyPr>
          <a:lstStyle/>
          <a:p>
            <a:pPr algn="ctr"/>
            <a:r>
              <a:rPr lang="ja-JP"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迫害の時代</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BEFCA026-7C44-0524-8642-BB13EED21B37}"/>
              </a:ext>
            </a:extLst>
          </p:cNvPr>
          <p:cNvSpPr txBox="1"/>
          <p:nvPr/>
        </p:nvSpPr>
        <p:spPr>
          <a:xfrm>
            <a:off x="375869" y="624676"/>
            <a:ext cx="11454180"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6">
                    <a:lumMod val="75000"/>
                  </a:schemeClr>
                </a:solidFill>
                <a:latin typeface="+mn-ea"/>
              </a:rPr>
              <a:t>彼はいと高き方に敵対して語り／いと高き方の聖者らを悩ます。彼は時と法を変えようとたくらむ。聖者らは彼の手に渡され／一時期、二時期、半時期がたつ。</a:t>
            </a:r>
            <a:r>
              <a:rPr lang="es-ES" altLang="ja-JP" sz="2000" b="1" dirty="0">
                <a:solidFill>
                  <a:schemeClr val="accent6">
                    <a:lumMod val="75000"/>
                  </a:schemeClr>
                </a:solidFill>
                <a:latin typeface="+mn-ea"/>
              </a:rPr>
              <a:t>(</a:t>
            </a:r>
            <a:r>
              <a:rPr lang="ja-JP" altLang="en-US" sz="2000" b="1" dirty="0">
                <a:solidFill>
                  <a:schemeClr val="accent6">
                    <a:lumMod val="75000"/>
                  </a:schemeClr>
                </a:solidFill>
                <a:latin typeface="+mn-ea"/>
              </a:rPr>
              <a:t>ダニエル</a:t>
            </a:r>
            <a:r>
              <a:rPr lang="es-ES" altLang="ja-JP" sz="2000" b="1" dirty="0">
                <a:solidFill>
                  <a:schemeClr val="accent6">
                    <a:lumMod val="75000"/>
                  </a:schemeClr>
                </a:solidFill>
                <a:latin typeface="+mn-ea"/>
              </a:rPr>
              <a:t> 7:25)</a:t>
            </a:r>
          </a:p>
        </p:txBody>
      </p:sp>
      <p:sp>
        <p:nvSpPr>
          <p:cNvPr id="6" name="CuadroTexto 5">
            <a:extLst>
              <a:ext uri="{FF2B5EF4-FFF2-40B4-BE49-F238E27FC236}">
                <a16:creationId xmlns:a16="http://schemas.microsoft.com/office/drawing/2014/main" id="{F6A0B251-CF4A-67C4-4446-4F5E607E23FD}"/>
              </a:ext>
            </a:extLst>
          </p:cNvPr>
          <p:cNvSpPr txBox="1"/>
          <p:nvPr/>
        </p:nvSpPr>
        <p:spPr>
          <a:xfrm>
            <a:off x="7867650" y="4842064"/>
            <a:ext cx="4048125" cy="707886"/>
          </a:xfrm>
          <a:prstGeom prst="rect">
            <a:avLst/>
          </a:prstGeom>
          <a:noFill/>
        </p:spPr>
        <p:txBody>
          <a:bodyPr wrap="square" rtlCol="0">
            <a:spAutoFit/>
          </a:bodyPr>
          <a:lstStyle/>
          <a:p>
            <a:pPr>
              <a:spcBef>
                <a:spcPts val="600"/>
              </a:spcBef>
            </a:pPr>
            <a:r>
              <a:rPr lang="ja-JP" altLang="en-US" sz="2000" b="1" dirty="0"/>
              <a:t>すべての表現は単一期間を示す： </a:t>
            </a:r>
            <a:r>
              <a:rPr lang="en-US" altLang="ja-JP" sz="2000" b="1" dirty="0"/>
              <a:t>1,260</a:t>
            </a:r>
            <a:r>
              <a:rPr lang="ja-JP" altLang="en-US" sz="2000" b="1" dirty="0"/>
              <a:t>日。</a:t>
            </a:r>
            <a:endParaRPr lang="es-ES" sz="2000" b="1" dirty="0"/>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2177206021"/>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911136"/>
            <a:ext cx="4048125" cy="707886"/>
          </a:xfrm>
          <a:prstGeom prst="rect">
            <a:avLst/>
          </a:prstGeom>
          <a:noFill/>
        </p:spPr>
        <p:txBody>
          <a:bodyPr wrap="square" rtlCol="0">
            <a:spAutoFit/>
          </a:bodyPr>
          <a:lstStyle/>
          <a:p>
            <a:pPr>
              <a:spcBef>
                <a:spcPts val="600"/>
              </a:spcBef>
            </a:pPr>
            <a:r>
              <a:rPr lang="ja-JP" altLang="en-US" sz="2000" b="1" dirty="0"/>
              <a:t>古今東西、</a:t>
            </a:r>
            <a:r>
              <a:rPr lang="en-US" altLang="ja-JP" sz="2000" b="1" dirty="0"/>
              <a:t>1</a:t>
            </a:r>
            <a:r>
              <a:rPr lang="ja-JP" altLang="en-US" sz="2000" b="1" dirty="0"/>
              <a:t>ヶ月の一般的な期間は</a:t>
            </a:r>
            <a:r>
              <a:rPr lang="en-US" altLang="ja-JP" sz="2000" b="1" dirty="0"/>
              <a:t>30</a:t>
            </a:r>
            <a:r>
              <a:rPr lang="ja-JP" altLang="en-US" sz="2000" b="1" dirty="0"/>
              <a:t>日である： </a:t>
            </a:r>
            <a:endParaRPr lang="es-ES" sz="2000" b="1" dirty="0"/>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3883865105"/>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66698" y="2805239"/>
            <a:ext cx="3867152" cy="1323439"/>
          </a:xfrm>
          <a:prstGeom prst="rect">
            <a:avLst/>
          </a:prstGeom>
          <a:noFill/>
        </p:spPr>
        <p:txBody>
          <a:bodyPr wrap="square">
            <a:spAutoFit/>
          </a:bodyPr>
          <a:lstStyle/>
          <a:p>
            <a:pPr>
              <a:spcBef>
                <a:spcPts val="600"/>
              </a:spcBef>
            </a:pPr>
            <a:r>
              <a:rPr lang="ja-JP" altLang="en-US" sz="2000" b="1" dirty="0"/>
              <a:t>「</a:t>
            </a:r>
            <a:r>
              <a:rPr lang="en-US" altLang="ja-JP" sz="2000" b="1" dirty="0"/>
              <a:t>time</a:t>
            </a:r>
            <a:r>
              <a:rPr lang="ja-JP" altLang="en-US" sz="2000" b="1" dirty="0"/>
              <a:t>」という言葉は「年」と同義ですが、ダニエルが使用　した「</a:t>
            </a:r>
            <a:r>
              <a:rPr lang="en-US" altLang="ja-JP" sz="2000" b="1" dirty="0"/>
              <a:t>times</a:t>
            </a:r>
            <a:r>
              <a:rPr lang="ja-JP" altLang="en-US" sz="2000" b="1" dirty="0"/>
              <a:t>」という言葉は　文字通り「</a:t>
            </a:r>
            <a:r>
              <a:rPr lang="en-US" altLang="ja-JP" sz="2000" b="1" dirty="0"/>
              <a:t>2</a:t>
            </a:r>
            <a:r>
              <a:rPr lang="ja-JP" altLang="en-US" sz="2000" b="1" dirty="0"/>
              <a:t>回」を意味します。</a:t>
            </a:r>
            <a:endParaRPr lang="es-ES" sz="2000" b="1" dirty="0"/>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2142650378"/>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680629059"/>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3611640591"/>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696595" y="5673060"/>
            <a:ext cx="4478761" cy="1015663"/>
          </a:xfrm>
          <a:prstGeom prst="rect">
            <a:avLst/>
          </a:prstGeom>
          <a:noFill/>
        </p:spPr>
        <p:txBody>
          <a:bodyPr wrap="square">
            <a:spAutoFit/>
          </a:bodyPr>
          <a:lstStyle/>
          <a:p>
            <a:pPr>
              <a:spcBef>
                <a:spcPts val="600"/>
              </a:spcBef>
            </a:pPr>
            <a:r>
              <a:rPr lang="ja-JP" altLang="en-US" sz="2000" b="1" dirty="0"/>
              <a:t>「預言の１日＝歴史上の</a:t>
            </a:r>
            <a:r>
              <a:rPr lang="en-US" altLang="ja-JP" sz="2000" b="1" dirty="0"/>
              <a:t>1</a:t>
            </a:r>
            <a:r>
              <a:rPr lang="ja-JP" altLang="en-US" sz="2000" b="1" dirty="0"/>
              <a:t>年」　（エゼ</a:t>
            </a:r>
            <a:r>
              <a:rPr lang="en-US" altLang="ja-JP" sz="2000" b="1" dirty="0"/>
              <a:t>4:6</a:t>
            </a:r>
            <a:r>
              <a:rPr lang="ja-JP" altLang="en-US" sz="2000" b="1" dirty="0"/>
              <a:t>、民</a:t>
            </a:r>
            <a:r>
              <a:rPr lang="en-US" altLang="ja-JP" sz="2000" b="1" dirty="0"/>
              <a:t>14:34</a:t>
            </a:r>
            <a:r>
              <a:rPr lang="ja-JP" altLang="en-US" sz="2000" b="1" dirty="0"/>
              <a:t>）の原則の下、この迫害の期間は</a:t>
            </a:r>
            <a:r>
              <a:rPr lang="en-US" altLang="ja-JP" sz="2000" b="1" dirty="0"/>
              <a:t>1260</a:t>
            </a:r>
            <a:r>
              <a:rPr lang="ja-JP" altLang="en-US" sz="2000" b="1" dirty="0"/>
              <a:t>年の歴史に及ぶ。</a:t>
            </a:r>
            <a:endParaRPr lang="es-ES" sz="2000" b="1" dirty="0"/>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231775" y="1383714"/>
            <a:ext cx="6540500" cy="707886"/>
          </a:xfrm>
          <a:prstGeom prst="rect">
            <a:avLst/>
          </a:prstGeom>
          <a:noFill/>
        </p:spPr>
        <p:txBody>
          <a:bodyPr wrap="square" rtlCol="0">
            <a:spAutoFit/>
          </a:bodyPr>
          <a:lstStyle/>
          <a:p>
            <a:pPr>
              <a:spcBef>
                <a:spcPts val="600"/>
              </a:spcBef>
            </a:pPr>
            <a:r>
              <a:rPr lang="ja-JP" altLang="en-US" sz="2000" b="1" dirty="0"/>
              <a:t>ダニエル書とヨハネの黙示録が予告した</a:t>
            </a:r>
            <a:r>
              <a:rPr lang="en-US" altLang="ja-JP" sz="2000" b="1" dirty="0"/>
              <a:t>1260</a:t>
            </a:r>
            <a:r>
              <a:rPr lang="ja-JP" altLang="en-US" sz="2000" b="1" dirty="0"/>
              <a:t>年の迫害とは、どのような歴史的期間を指すのか？</a:t>
            </a:r>
            <a:endParaRPr lang="es-ES" sz="2000" b="1" dirty="0"/>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3194627757"/>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2357730" y="3260700"/>
            <a:ext cx="4527147" cy="1323439"/>
          </a:xfrm>
          <a:prstGeom prst="rect">
            <a:avLst/>
          </a:prstGeom>
          <a:noFill/>
        </p:spPr>
        <p:txBody>
          <a:bodyPr wrap="square">
            <a:spAutoFit/>
          </a:bodyPr>
          <a:lstStyle/>
          <a:p>
            <a:pPr>
              <a:spcBef>
                <a:spcPts val="600"/>
              </a:spcBef>
            </a:pPr>
            <a:r>
              <a:rPr lang="ja-JP" altLang="en-US" sz="2000" b="1" dirty="0">
                <a:latin typeface="+mn-ea"/>
              </a:rPr>
              <a:t>預言されたとおり、神は忠実な教会を助けるために荒野、すなわち人の　　少ない場所を用意された。</a:t>
            </a:r>
            <a:r>
              <a:rPr lang="en-US" altLang="ja-JP" sz="2000" b="1" dirty="0">
                <a:latin typeface="+mn-ea"/>
              </a:rPr>
              <a:t>(</a:t>
            </a:r>
            <a:r>
              <a:rPr lang="ja-JP" altLang="en-US" sz="2000" b="1" dirty="0">
                <a:latin typeface="+mn-ea"/>
              </a:rPr>
              <a:t>黙</a:t>
            </a:r>
            <a:r>
              <a:rPr lang="en-US" altLang="ja-JP" sz="2000" b="1" dirty="0">
                <a:latin typeface="+mn-ea"/>
              </a:rPr>
              <a:t>12:6</a:t>
            </a:r>
            <a:r>
              <a:rPr lang="ja-JP" altLang="en-US" sz="2000" b="1" dirty="0">
                <a:latin typeface="+mn-ea"/>
              </a:rPr>
              <a:t>、</a:t>
            </a:r>
            <a:r>
              <a:rPr lang="en-US" altLang="ja-JP" sz="2000" b="1" dirty="0">
                <a:latin typeface="+mn-ea"/>
              </a:rPr>
              <a:t>14</a:t>
            </a:r>
            <a:r>
              <a:rPr lang="ja-JP" altLang="en-US" sz="2000" b="1" dirty="0">
                <a:latin typeface="+mn-ea"/>
              </a:rPr>
              <a:t>）</a:t>
            </a:r>
            <a:endParaRPr lang="es-ES" sz="2000" b="1" dirty="0">
              <a:latin typeface="+mn-ea"/>
            </a:endParaRPr>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0" y="0"/>
            <a:ext cx="12191999" cy="769441"/>
          </a:xfrm>
          <a:prstGeom prst="rect">
            <a:avLst/>
          </a:prstGeom>
          <a:noFill/>
        </p:spPr>
        <p:txBody>
          <a:bodyPr wrap="square">
            <a:spAutoFit/>
          </a:bodyPr>
          <a:lstStyle/>
          <a:p>
            <a:pPr algn="ctr"/>
            <a:r>
              <a:rPr lang="ja-JP"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迫害の時代</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CuadroTexto 8">
            <a:extLst>
              <a:ext uri="{FF2B5EF4-FFF2-40B4-BE49-F238E27FC236}">
                <a16:creationId xmlns:a16="http://schemas.microsoft.com/office/drawing/2014/main" id="{46B17DC5-9F47-9CF4-E2C8-193DE83B3CEA}"/>
              </a:ext>
            </a:extLst>
          </p:cNvPr>
          <p:cNvSpPr txBox="1"/>
          <p:nvPr/>
        </p:nvSpPr>
        <p:spPr>
          <a:xfrm>
            <a:off x="2" y="614273"/>
            <a:ext cx="11738706"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6">
                    <a:lumMod val="75000"/>
                  </a:schemeClr>
                </a:solidFill>
                <a:latin typeface="+mn-ea"/>
              </a:rPr>
              <a:t>彼はいと高き方に敵対して語り／いと高き方の聖者らを悩ます。彼は時と法を変えようとたくらむ。聖者らは彼の手に渡され／一時期、二時期、半時期がたつ。</a:t>
            </a:r>
            <a:r>
              <a:rPr lang="es-ES" sz="2000" b="1" dirty="0">
                <a:solidFill>
                  <a:schemeClr val="accent6">
                    <a:lumMod val="75000"/>
                  </a:schemeClr>
                </a:solidFill>
                <a:latin typeface="+mn-ea"/>
              </a:rPr>
              <a:t>(</a:t>
            </a:r>
            <a:r>
              <a:rPr lang="ja-JP" altLang="en-US" sz="2000" b="1" dirty="0">
                <a:solidFill>
                  <a:schemeClr val="accent6">
                    <a:lumMod val="75000"/>
                  </a:schemeClr>
                </a:solidFill>
                <a:latin typeface="+mn-ea"/>
              </a:rPr>
              <a:t>ダニエル</a:t>
            </a:r>
            <a:r>
              <a:rPr lang="es-ES" sz="2000" b="1" dirty="0">
                <a:solidFill>
                  <a:schemeClr val="accent6">
                    <a:lumMod val="75000"/>
                  </a:schemeClr>
                </a:solidFill>
                <a:latin typeface="+mn-ea"/>
              </a:rPr>
              <a:t> 7:25)</a:t>
            </a: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1775" y="3214984"/>
            <a:ext cx="2046678" cy="3429436"/>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231774" y="2091600"/>
            <a:ext cx="6540499" cy="1015663"/>
          </a:xfrm>
          <a:prstGeom prst="rect">
            <a:avLst/>
          </a:prstGeom>
          <a:noFill/>
        </p:spPr>
        <p:txBody>
          <a:bodyPr wrap="square">
            <a:spAutoFit/>
          </a:bodyPr>
          <a:lstStyle/>
          <a:p>
            <a:pPr>
              <a:spcBef>
                <a:spcPts val="600"/>
              </a:spcBef>
            </a:pPr>
            <a:r>
              <a:rPr lang="ja-JP" altLang="en-US" sz="2000" b="1" dirty="0"/>
              <a:t>ローマから</a:t>
            </a:r>
            <a:r>
              <a:rPr lang="en-US" altLang="ja-JP" sz="2000" b="1" dirty="0"/>
              <a:t>10</a:t>
            </a:r>
            <a:r>
              <a:rPr lang="ja-JP" altLang="en-US" sz="2000" b="1" dirty="0"/>
              <a:t>の政治的王国（帝国に侵入した部族）が生まれると、別の王国が現れ、</a:t>
            </a:r>
            <a:r>
              <a:rPr lang="en-US" altLang="ja-JP" sz="2000" b="1" dirty="0"/>
              <a:t>10</a:t>
            </a:r>
            <a:r>
              <a:rPr lang="ja-JP" altLang="en-US" sz="2000" b="1" dirty="0"/>
              <a:t>の王国のうち</a:t>
            </a:r>
            <a:r>
              <a:rPr lang="en-US" altLang="ja-JP" sz="2000" b="1" dirty="0"/>
              <a:t>3</a:t>
            </a:r>
            <a:r>
              <a:rPr lang="ja-JP" altLang="en-US" sz="2000" b="1" dirty="0"/>
              <a:t>つの　王国を打ち倒す（ダニ</a:t>
            </a:r>
            <a:r>
              <a:rPr lang="en-US" altLang="ja-JP" sz="2000" b="1" dirty="0"/>
              <a:t>7:23-25</a:t>
            </a:r>
            <a:r>
              <a:rPr lang="ja-JP" altLang="en-US" sz="2000" b="1" dirty="0"/>
              <a:t>）。</a:t>
            </a:r>
            <a:endParaRPr lang="es-ES" sz="2000" b="1" dirty="0"/>
          </a:p>
        </p:txBody>
      </p:sp>
      <p:sp>
        <p:nvSpPr>
          <p:cNvPr id="12" name="CuadroTexto 11">
            <a:extLst>
              <a:ext uri="{FF2B5EF4-FFF2-40B4-BE49-F238E27FC236}">
                <a16:creationId xmlns:a16="http://schemas.microsoft.com/office/drawing/2014/main" id="{858EB60A-1D02-1C87-517C-11585D6A9780}"/>
              </a:ext>
            </a:extLst>
          </p:cNvPr>
          <p:cNvSpPr txBox="1"/>
          <p:nvPr/>
        </p:nvSpPr>
        <p:spPr>
          <a:xfrm>
            <a:off x="2357731" y="5671243"/>
            <a:ext cx="4527147" cy="1015663"/>
          </a:xfrm>
          <a:prstGeom prst="rect">
            <a:avLst/>
          </a:prstGeom>
          <a:noFill/>
        </p:spPr>
        <p:txBody>
          <a:bodyPr wrap="square">
            <a:spAutoFit/>
          </a:bodyPr>
          <a:lstStyle/>
          <a:p>
            <a:pPr>
              <a:spcBef>
                <a:spcPts val="600"/>
              </a:spcBef>
            </a:pPr>
            <a:r>
              <a:rPr lang="ja-JP" altLang="en-US" sz="2000" b="1" dirty="0"/>
              <a:t>残念なことに、その忠誠の代償を血で払わなければならなかった者も少なくない。</a:t>
            </a:r>
            <a:endParaRPr lang="es-ES" sz="2000" b="1" dirty="0"/>
          </a:p>
        </p:txBody>
      </p:sp>
      <p:sp>
        <p:nvSpPr>
          <p:cNvPr id="14" name="CuadroTexto 13">
            <a:extLst>
              <a:ext uri="{FF2B5EF4-FFF2-40B4-BE49-F238E27FC236}">
                <a16:creationId xmlns:a16="http://schemas.microsoft.com/office/drawing/2014/main" id="{7749A998-C2CA-090D-19A5-0BF74D783502}"/>
              </a:ext>
            </a:extLst>
          </p:cNvPr>
          <p:cNvSpPr txBox="1"/>
          <p:nvPr/>
        </p:nvSpPr>
        <p:spPr>
          <a:xfrm>
            <a:off x="2357730" y="4465971"/>
            <a:ext cx="4540039" cy="1015663"/>
          </a:xfrm>
          <a:prstGeom prst="rect">
            <a:avLst/>
          </a:prstGeom>
          <a:noFill/>
        </p:spPr>
        <p:txBody>
          <a:bodyPr wrap="square">
            <a:spAutoFit/>
          </a:bodyPr>
          <a:lstStyle/>
          <a:p>
            <a:pPr>
              <a:spcBef>
                <a:spcPts val="600"/>
              </a:spcBef>
            </a:pPr>
            <a:r>
              <a:rPr lang="ja-JP" altLang="en-US" sz="2000" b="1" dirty="0"/>
              <a:t>困難と迫害の時、忠実な信者たちは、神の愛と配慮に避難しながら、真理を守るために堅く立った（詩篇</a:t>
            </a:r>
            <a:r>
              <a:rPr lang="en-US" altLang="ja-JP" sz="2000" b="1" dirty="0"/>
              <a:t>46:1-3</a:t>
            </a:r>
            <a:r>
              <a:rPr lang="ja-JP" altLang="en-US" sz="2000" b="1" dirty="0"/>
              <a:t>）。</a:t>
            </a:r>
            <a:endParaRPr lang="es-ES" sz="2000" b="1" dirty="0"/>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7BDEDE-C4E7-2031-84F6-A85F23FC8BA2}"/>
              </a:ext>
            </a:extLst>
          </p:cNvPr>
          <p:cNvSpPr>
            <a:spLocks noGrp="1"/>
          </p:cNvSpPr>
          <p:nvPr>
            <p:ph type="title"/>
          </p:nvPr>
        </p:nvSpPr>
        <p:spPr>
          <a:xfrm>
            <a:off x="838200" y="2766218"/>
            <a:ext cx="10515600" cy="1325563"/>
          </a:xfrm>
        </p:spPr>
        <p:txBody>
          <a:bodyPr>
            <a:normAutofit fontScale="90000"/>
          </a:bodyPr>
          <a:lstStyle/>
          <a:p>
            <a:pPr algn="ctr"/>
            <a:br>
              <a:rPr kumimoji="1" lang="ja-JP" altLang="en-US" b="1" dirty="0"/>
            </a:br>
            <a:r>
              <a:rPr kumimoji="1" lang="en-US" altLang="ja-JP" b="1" dirty="0"/>
              <a:t>(</a:t>
            </a:r>
            <a:r>
              <a:rPr kumimoji="1" lang="ja-JP" altLang="en-US" b="1" dirty="0"/>
              <a:t>日</a:t>
            </a:r>
            <a:r>
              <a:rPr kumimoji="1" lang="en-US" altLang="ja-JP" b="1" dirty="0"/>
              <a:t>)</a:t>
            </a:r>
            <a:br>
              <a:rPr kumimoji="1" lang="en-US" altLang="ja-JP" b="1" dirty="0"/>
            </a:br>
            <a:r>
              <a:rPr kumimoji="1" lang="ja-JP" altLang="en-US" b="1" dirty="0"/>
              <a:t>試練のときに、神様があなたに避けどころを用意してくださった経験について、</a:t>
            </a:r>
            <a:br>
              <a:rPr kumimoji="1" lang="en-US" altLang="ja-JP" b="1" dirty="0"/>
            </a:br>
            <a:r>
              <a:rPr kumimoji="1" lang="ja-JP" altLang="en-US" b="1" dirty="0"/>
              <a:t>分かち合いましょう。</a:t>
            </a:r>
          </a:p>
        </p:txBody>
      </p:sp>
    </p:spTree>
    <p:extLst>
      <p:ext uri="{BB962C8B-B14F-4D97-AF65-F5344CB8AC3E}">
        <p14:creationId xmlns:p14="http://schemas.microsoft.com/office/powerpoint/2010/main" val="304284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4"/>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B7A419A-0D5F-FDFF-31C4-6D9EA270FF0F}"/>
              </a:ext>
            </a:extLst>
          </p:cNvPr>
          <p:cNvSpPr txBox="1"/>
          <p:nvPr/>
        </p:nvSpPr>
        <p:spPr>
          <a:xfrm>
            <a:off x="1" y="0"/>
            <a:ext cx="10738072"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ja-JP" altLang="en-US" sz="4400" b="1" spc="50" dirty="0">
                <a:ln w="9525" cmpd="sng">
                  <a:solidFill>
                    <a:schemeClr val="accent1"/>
                  </a:solidFill>
                  <a:prstDash val="solid"/>
                </a:ln>
                <a:solidFill>
                  <a:srgbClr val="70AD47">
                    <a:tint val="1000"/>
                  </a:srgbClr>
                </a:solidFill>
                <a:effectLst>
                  <a:glow rad="38100">
                    <a:schemeClr val="accent1">
                      <a:alpha val="40000"/>
                    </a:schemeClr>
                  </a:glow>
                </a:effectLst>
              </a:rPr>
              <a:t>真理に忠実であること</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9D6CE9C5-DCD2-C05B-5384-EEB7FFF8BF11}"/>
              </a:ext>
            </a:extLst>
          </p:cNvPr>
          <p:cNvSpPr txBox="1"/>
          <p:nvPr/>
        </p:nvSpPr>
        <p:spPr>
          <a:xfrm>
            <a:off x="860794" y="652500"/>
            <a:ext cx="9355581" cy="923330"/>
          </a:xfrm>
          <a:prstGeom prst="rect">
            <a:avLst/>
          </a:prstGeom>
          <a:noFill/>
        </p:spPr>
        <p:txBody>
          <a:bodyPr wrap="square">
            <a:spAutoFit/>
          </a:bodyPr>
          <a:lstStyle/>
          <a:p>
            <a:pPr algn="ctr"/>
            <a:r>
              <a:rPr lang="ja-JP" altLang="en-US" b="1" dirty="0">
                <a:solidFill>
                  <a:schemeClr val="accent6">
                    <a:lumMod val="20000"/>
                    <a:lumOff val="80000"/>
                  </a:schemeClr>
                </a:solidFill>
                <a:effectLst>
                  <a:glow rad="139700">
                    <a:srgbClr val="00500B">
                      <a:alpha val="72000"/>
                    </a:srgbClr>
                  </a:glow>
                </a:effectLst>
                <a:latin typeface="Comic Sans MS" panose="030F0702030302020204" pitchFamily="66" charset="0"/>
              </a:rPr>
              <a:t>愛する人たち、わたしたちが共にあずかる救いについて書き送りたいと、ひたすら願っておりました。あなたがたに手紙を書いて、聖なる者たちに一度伝えられた信仰のために　戦うことを、勧めなければならないと思ったからです。</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a:t>
            </a:r>
            <a:r>
              <a:rPr lang="ja-JP" altLang="en-U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ユダ</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 1:3)</a:t>
            </a:r>
          </a:p>
        </p:txBody>
      </p:sp>
      <p:sp>
        <p:nvSpPr>
          <p:cNvPr id="6" name="CuadroTexto 5">
            <a:extLst>
              <a:ext uri="{FF2B5EF4-FFF2-40B4-BE49-F238E27FC236}">
                <a16:creationId xmlns:a16="http://schemas.microsoft.com/office/drawing/2014/main" id="{110B20A8-6176-4C7F-2108-1F40EEB14CDC}"/>
              </a:ext>
            </a:extLst>
          </p:cNvPr>
          <p:cNvSpPr txBox="1"/>
          <p:nvPr/>
        </p:nvSpPr>
        <p:spPr>
          <a:xfrm>
            <a:off x="3674335" y="1726285"/>
            <a:ext cx="8556610" cy="707886"/>
          </a:xfrm>
          <a:prstGeom prst="rect">
            <a:avLst/>
          </a:prstGeom>
          <a:noFill/>
        </p:spPr>
        <p:txBody>
          <a:bodyPr wrap="square" rtlCol="0">
            <a:spAutoFit/>
          </a:bodyPr>
          <a:lstStyle/>
          <a:p>
            <a:pPr>
              <a:spcBef>
                <a:spcPts val="600"/>
              </a:spcBef>
            </a:pPr>
            <a:r>
              <a:rPr lang="ja-JP" altLang="en-US" sz="2000" b="1" dirty="0"/>
              <a:t>ローマ教会は政治的権力を握ると、その権力を行使して、宗教的戒律を順守するようすべての人に要求し始めた。</a:t>
            </a:r>
            <a:endParaRPr lang="es-ES" sz="2000" b="1" dirty="0"/>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673124" y="3616388"/>
            <a:ext cx="6182076" cy="1015663"/>
          </a:xfrm>
          <a:prstGeom prst="rect">
            <a:avLst/>
          </a:prstGeom>
          <a:noFill/>
        </p:spPr>
        <p:txBody>
          <a:bodyPr wrap="square">
            <a:spAutoFit/>
          </a:bodyPr>
          <a:lstStyle/>
          <a:p>
            <a:pPr>
              <a:spcBef>
                <a:spcPts val="600"/>
              </a:spcBef>
            </a:pPr>
            <a:r>
              <a:rPr lang="ja-JP" altLang="en-US" sz="2000" b="1" dirty="0"/>
              <a:t>しかし、完全に破壊することはできなかった。聖書の教えに導かれ、ユダの助言に従って、信仰を守るために力強く戦った忠実な人々が現れた（ユダ</a:t>
            </a:r>
            <a:r>
              <a:rPr lang="en-US" altLang="ja-JP" sz="2000" b="1" dirty="0"/>
              <a:t>1:3</a:t>
            </a:r>
            <a:r>
              <a:rPr lang="ja-JP" altLang="en-US" sz="2000" b="1" dirty="0"/>
              <a:t>）。</a:t>
            </a:r>
            <a:endParaRPr lang="es-ES" sz="2000" b="1" dirty="0"/>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1140"/>
          <a:stretch/>
        </p:blipFill>
        <p:spPr>
          <a:xfrm>
            <a:off x="9769124" y="3281777"/>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673124" y="2517448"/>
            <a:ext cx="8518876" cy="1015663"/>
          </a:xfrm>
          <a:prstGeom prst="rect">
            <a:avLst/>
          </a:prstGeom>
          <a:noFill/>
        </p:spPr>
        <p:txBody>
          <a:bodyPr wrap="square">
            <a:spAutoFit/>
          </a:bodyPr>
          <a:lstStyle/>
          <a:p>
            <a:pPr>
              <a:spcBef>
                <a:spcPts val="600"/>
              </a:spcBef>
            </a:pPr>
            <a:r>
              <a:rPr lang="ja-JP" altLang="en-US" sz="2000" b="1" dirty="0"/>
              <a:t>それに加えて、宗教指導者たちの腐敗が進んでいた。大衆が自分の権威に反抗するのを防ぐために、彼らは人々から最も貴重なもの、すなわち神の言葉を取り上げた。</a:t>
            </a:r>
            <a:endParaRPr lang="es-ES" sz="2000" b="1" dirty="0"/>
          </a:p>
        </p:txBody>
      </p:sp>
      <p:sp>
        <p:nvSpPr>
          <p:cNvPr id="9" name="CuadroTexto 8">
            <a:extLst>
              <a:ext uri="{FF2B5EF4-FFF2-40B4-BE49-F238E27FC236}">
                <a16:creationId xmlns:a16="http://schemas.microsoft.com/office/drawing/2014/main" id="{918E90E7-8660-8D0C-DA6C-EF9A91A1CD92}"/>
              </a:ext>
            </a:extLst>
          </p:cNvPr>
          <p:cNvSpPr txBox="1"/>
          <p:nvPr/>
        </p:nvSpPr>
        <p:spPr>
          <a:xfrm>
            <a:off x="3673124" y="4798606"/>
            <a:ext cx="6096000" cy="1938992"/>
          </a:xfrm>
          <a:prstGeom prst="rect">
            <a:avLst/>
          </a:prstGeom>
          <a:noFill/>
        </p:spPr>
        <p:txBody>
          <a:bodyPr wrap="square">
            <a:spAutoFit/>
          </a:bodyPr>
          <a:lstStyle/>
          <a:p>
            <a:pPr>
              <a:spcBef>
                <a:spcPts val="600"/>
              </a:spcBef>
            </a:pPr>
            <a:r>
              <a:rPr lang="ja-JP" altLang="en-US" sz="2000" b="1" dirty="0"/>
              <a:t>御言葉の力によって活気づけられた彼らは、恐れずにその教えを広めた。「あなたは、受けようとしている苦難を決して恐れてはいけない。・・・」黙</a:t>
            </a:r>
            <a:r>
              <a:rPr lang="en-US" altLang="ja-JP" sz="2000" b="1" dirty="0"/>
              <a:t>2:10</a:t>
            </a:r>
            <a:r>
              <a:rPr lang="ja-JP" altLang="en-US" sz="2000" b="1" dirty="0"/>
              <a:t>のような約束によって強められた彼らは、　　いのちの冠を受けることを知りながら、死ぬまで　忠実であった。</a:t>
            </a:r>
            <a:endParaRPr lang="es-ES" sz="2000" b="1" dirty="0"/>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722</TotalTime>
  <Words>3819</Words>
  <Application>Microsoft Office PowerPoint</Application>
  <PresentationFormat>Panorámica</PresentationFormat>
  <Paragraphs>112</Paragraphs>
  <Slides>19</Slides>
  <Notes>6</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19</vt:i4>
      </vt:variant>
    </vt:vector>
  </HeadingPairs>
  <TitlesOfParts>
    <vt:vector size="27" baseType="lpstr">
      <vt:lpstr>游ゴシック</vt:lpstr>
      <vt:lpstr>Comic Sans MS</vt:lpstr>
      <vt:lpstr>Aptos Display</vt:lpstr>
      <vt:lpstr>Calibri</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(日) 試練のときに、神様があなたに避けどころを用意してくださった経験について、 分かち合いましょう。</vt:lpstr>
      <vt:lpstr>Presentación de PowerPoint</vt:lpstr>
      <vt:lpstr>(月) あなたの生活で、 言い伝えや慣習、伝統、文化などで、 真理の教えをさまたげているものは ないでしょうか？</vt:lpstr>
      <vt:lpstr>Presentación de PowerPoint</vt:lpstr>
      <vt:lpstr>Presentación de PowerPoint</vt:lpstr>
      <vt:lpstr>Presentación de PowerPoint</vt:lpstr>
      <vt:lpstr>(火) 真理を伝えることなく、 伝道せずに、信仰を守り続けることは、 可能でしょうか？</vt:lpstr>
      <vt:lpstr>Presentación de PowerPoint</vt:lpstr>
      <vt:lpstr>(水) もし、あなたが聖書を学ぶことを 妨げているものがあるとすれば、 それは何だと思いますか？ </vt:lpstr>
      <vt:lpstr>Presentación de PowerPoint</vt:lpstr>
      <vt:lpstr>(木) なぜ、キリスト教の歴史において、 投獄、不正、殉教、異端、争い、 そして戦争が起こっても、 神様が介入されないことが あるのでしょうか？ 私たちは教会の中で 真理から離れようとする傾向があると 知るとき、どうしたらよいでしょうか？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2024-04-06T15:01:35Z</dcterms:created>
  <dcterms:modified xsi:type="dcterms:W3CDTF">2024-04-21T06:29:33Z</dcterms:modified>
</cp:coreProperties>
</file>