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5" r:id="rId3"/>
    <p:sldId id="278" r:id="rId4"/>
    <p:sldId id="257" r:id="rId5"/>
    <p:sldId id="258" r:id="rId6"/>
    <p:sldId id="259" r:id="rId7"/>
    <p:sldId id="260" r:id="rId8"/>
    <p:sldId id="276" r:id="rId9"/>
    <p:sldId id="262" r:id="rId10"/>
    <p:sldId id="263" r:id="rId11"/>
    <p:sldId id="274" r:id="rId12"/>
    <p:sldId id="277" r:id="rId13"/>
    <p:sldId id="271" r:id="rId14"/>
    <p:sldId id="272"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Kalimati" panose="020B0604020202020204"/>
      <p:regular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D5"/>
    <a:srgbClr val="E18B61"/>
    <a:srgbClr val="889FB8"/>
    <a:srgbClr val="99A0A7"/>
    <a:srgbClr val="A0DDE0"/>
    <a:srgbClr val="73CDD1"/>
    <a:srgbClr val="474062"/>
    <a:srgbClr val="5C537E"/>
    <a:srgbClr val="FF2D82"/>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01" d="100"/>
          <a:sy n="101" d="100"/>
        </p:scale>
        <p:origin x="138"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pPr/>
              <a:t>09/04/2024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pPr/>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pPr/>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pPr/>
              <a:t>09/04/2024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pPr/>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517690"/>
            <a:ext cx="7892716" cy="3438294"/>
          </a:xfrm>
          <a:prstGeom prst="rect">
            <a:avLst/>
          </a:prstGeom>
          <a:noFill/>
        </p:spPr>
        <p:txBody>
          <a:bodyPr wrap="square" rtlCol="0">
            <a:prstTxWarp prst="textFadeDown">
              <a:avLst>
                <a:gd name="adj" fmla="val 17290"/>
              </a:avLst>
            </a:prstTxWarp>
            <a:spAutoFit/>
          </a:bodyPr>
          <a:lstStyle/>
          <a:p>
            <a:pPr algn="ctr"/>
            <a:r>
              <a:rPr lang="ne-NP" sz="7200" b="1" dirty="0">
                <a:ln w="25400" cmpd="sng">
                  <a:solidFill>
                    <a:srgbClr val="FFFF00"/>
                  </a:solidFill>
                  <a:prstDash val="solid"/>
                </a:ln>
                <a:solidFill>
                  <a:schemeClr val="bg1"/>
                </a:solidFill>
              </a:rPr>
              <a:t>अन्धकारमा ज्योति चम्किन्छ</a:t>
            </a:r>
            <a:endParaRPr lang="en" sz="7200" b="1" dirty="0">
              <a:ln w="25400" cmpd="sng">
                <a:solidFill>
                  <a:srgbClr val="FFFF00"/>
                </a:solidFill>
                <a:prstDash val="solid"/>
              </a:ln>
              <a:solidFill>
                <a:schemeClr val="bg1"/>
              </a:solidFill>
              <a:effectLst/>
            </a:endParaRPr>
          </a:p>
        </p:txBody>
      </p:sp>
      <p:sp>
        <p:nvSpPr>
          <p:cNvPr id="5" name="CuadroTexto 4">
            <a:extLst>
              <a:ext uri="{FF2B5EF4-FFF2-40B4-BE49-F238E27FC236}">
                <a16:creationId xmlns:a16="http://schemas.microsoft.com/office/drawing/2014/main" id="{F8258DF7-4841-EEAF-4B52-78106B53AFEA}"/>
              </a:ext>
            </a:extLst>
          </p:cNvPr>
          <p:cNvSpPr txBox="1"/>
          <p:nvPr/>
        </p:nvSpPr>
        <p:spPr>
          <a:xfrm>
            <a:off x="8602608" y="6447415"/>
            <a:ext cx="3012363" cy="338554"/>
          </a:xfrm>
          <a:prstGeom prst="rect">
            <a:avLst/>
          </a:prstGeom>
          <a:noFill/>
        </p:spPr>
        <p:txBody>
          <a:bodyPr wrap="none" rtlCol="0">
            <a:spAutoFit/>
          </a:bodyPr>
          <a:lstStyle/>
          <a:p>
            <a:r>
              <a:rPr lang="ne-NP" sz="1600" dirty="0">
                <a:solidFill>
                  <a:schemeClr val="bg1"/>
                </a:solidFill>
              </a:rPr>
              <a:t>अप्रिल २०, २०२४को निम्ति अध्याय ३</a:t>
            </a:r>
            <a:endParaRPr lang="en-US" sz="1600" dirty="0">
              <a:solidFill>
                <a:schemeClr val="bg1"/>
              </a:solidFill>
            </a:endParaRPr>
          </a:p>
        </p:txBody>
      </p:sp>
    </p:spTree>
    <p:extLst>
      <p:ext uri="{BB962C8B-B14F-4D97-AF65-F5344CB8AC3E}">
        <p14:creationId xmlns:p14="http://schemas.microsoft.com/office/powerpoint/2010/main" val="41734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373316" y="1964315"/>
            <a:ext cx="10609444" cy="4216539"/>
          </a:xfrm>
          <a:prstGeom prst="rect">
            <a:avLst/>
          </a:prstGeom>
          <a:noFill/>
        </p:spPr>
        <p:txBody>
          <a:bodyPr wrap="square">
            <a:spAutoFit/>
          </a:bodyPr>
          <a:lstStyle/>
          <a:p>
            <a:r>
              <a:rPr lang="en" sz="2600" b="1" dirty="0">
                <a:latin typeface="Constantia" panose="02030602050306030303" pitchFamily="18" charset="0"/>
              </a:rPr>
              <a:t>“</a:t>
            </a:r>
            <a:r>
              <a:rPr lang="ne-NP" sz="2800" dirty="0"/>
              <a:t>" </a:t>
            </a:r>
            <a:r>
              <a:rPr lang="ne-NP" sz="2400" dirty="0">
                <a:cs typeface="Kalimati" pitchFamily="2"/>
              </a:rPr>
              <a:t>आत्मिक वा अध्यात्मिक अन्धकारले यस पृथ्वीलाई ढाकिएको छ। मानिसहरूलाई घोर अन्धकारले छोपिएको छ। बाइबललाई व्याख्या धेरै चर्चहरूले शङ्कास्पद रूपमा गर्दछन् र बाइबलप्रतिको बफादारिता पनि हटिरहेको छ। बाइबलका सत्य र बाइबलले ‍औँल्याएका विभिन्न विषयहरूप्रति मानिसहरूले प्रश्‍न गरिरहेका छन्। बाइबललाई मानिसका वौद्धिक क्षमताले व्याख्या गर्ने चलनले गर्दा परमेश्वरको वचनको प्रेरणालाई तल्तोस्तरमा झारिरहेको छ।</a:t>
            </a:r>
            <a:endParaRPr lang="en-US" sz="2400" dirty="0">
              <a:cs typeface="Kalimati" pitchFamily="2"/>
            </a:endParaRPr>
          </a:p>
          <a:p>
            <a:r>
              <a:rPr lang="ne-NP" sz="2400" dirty="0">
                <a:cs typeface="Kalimati" pitchFamily="2"/>
              </a:rPr>
              <a:t>  सैतानका विभिन्न आक्रमणहरूबाट पवित्र बाइबल अडिग भइरहेको छ। सैतानले भ्रष्ट र खराब मानिसहरूलाई एकत्रित पारेर बाइबलका दैविक चरित्रलाई अन्धकार र कालो बादलले ढाकिदिएका छन्। तर प्रभुले यस पवित्र बाइबललाई अलौकिक ढङ्गले सुरक्षति गरिएको छ र अहिलेको रूप कायम भइरहेको छ। मानव परिवारलाई परमेश्वरको राज्यमा हुल्ने नीतिनिर्देशनका नक्साहरू यस पुस्तकमा कोरिएको छ</a:t>
            </a:r>
            <a:r>
              <a:rPr lang="ne-NP" sz="2400" dirty="0"/>
              <a:t>।</a:t>
            </a:r>
            <a:endParaRPr lang="en-US" sz="2400" dirty="0"/>
          </a:p>
        </p:txBody>
      </p:sp>
      <p:sp>
        <p:nvSpPr>
          <p:cNvPr id="4" name="CuadroTexto 3">
            <a:extLst>
              <a:ext uri="{FF2B5EF4-FFF2-40B4-BE49-F238E27FC236}">
                <a16:creationId xmlns:a16="http://schemas.microsoft.com/office/drawing/2014/main" id="{6B0A910F-9D13-2784-0B18-6D83BFC33762}"/>
              </a:ext>
            </a:extLst>
          </p:cNvPr>
          <p:cNvSpPr txBox="1"/>
          <p:nvPr/>
        </p:nvSpPr>
        <p:spPr>
          <a:xfrm>
            <a:off x="1235413" y="58368"/>
            <a:ext cx="10885251" cy="307777"/>
          </a:xfrm>
          <a:prstGeom prst="rect">
            <a:avLst/>
          </a:prstGeom>
          <a:noFill/>
        </p:spPr>
        <p:txBody>
          <a:bodyPr wrap="square" rtlCol="0">
            <a:spAutoFit/>
          </a:bodyPr>
          <a:lstStyle/>
          <a:p>
            <a:r>
              <a:rPr lang="ne-NP" sz="1400" dirty="0"/>
              <a:t>एलेन जी॰ ह्वाइट, </a:t>
            </a:r>
            <a:r>
              <a:rPr lang="ne-NP" sz="1400" i="1" dirty="0"/>
              <a:t>सेलेक्टेड मेसेजेज, </a:t>
            </a:r>
            <a:r>
              <a:rPr lang="ne-NP" sz="1400" dirty="0"/>
              <a:t>ठेली १, पृ॰ १७।</a:t>
            </a:r>
            <a:endParaRPr lang="en-US" sz="1400" dirty="0"/>
          </a:p>
        </p:txBody>
      </p:sp>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ne-NP" sz="6000" b="1" dirty="0">
                <a:ln w="6600">
                  <a:solidFill>
                    <a:srgbClr val="132960"/>
                  </a:solidFill>
                  <a:prstDash val="solid"/>
                </a:ln>
                <a:solidFill>
                  <a:srgbClr val="FFFFFF"/>
                </a:solidFill>
                <a:effectLst>
                  <a:outerShdw dist="50800" dir="2700000" algn="tl" rotWithShape="0">
                    <a:srgbClr val="132960"/>
                  </a:outerShdw>
                </a:effectLst>
              </a:rPr>
              <a:t>दिमागको निम्ति युद्ध</a:t>
            </a:r>
            <a:endParaRPr lang="en" sz="6000" b="1" dirty="0">
              <a:ln w="6600">
                <a:solidFill>
                  <a:srgbClr val="132960"/>
                </a:solidFill>
                <a:prstDash val="solid"/>
              </a:ln>
              <a:solidFill>
                <a:srgbClr val="FFFFFF"/>
              </a:solidFill>
              <a:effectLst>
                <a:outerShdw dist="50800" dir="2700000" algn="tl" rotWithShape="0">
                  <a:srgbClr val="132960"/>
                </a:outerShdw>
              </a:effectLst>
            </a:endParaRP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301558" y="442425"/>
            <a:ext cx="10126494" cy="1200329"/>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en" dirty="0">
                <a:solidFill>
                  <a:schemeClr val="bg1"/>
                </a:solidFill>
                <a:effectLst>
                  <a:outerShdw blurRad="38100" dist="38100" dir="2700000" algn="tl">
                    <a:srgbClr val="000000">
                      <a:alpha val="43137"/>
                    </a:srgbClr>
                  </a:outerShdw>
                </a:effectLst>
                <a:latin typeface="Comic Sans MS" panose="030F0702030302020204" pitchFamily="66" charset="0"/>
                <a:cs typeface="Kalimati" pitchFamily="2"/>
              </a:rPr>
              <a:t>“</a:t>
            </a:r>
            <a:r>
              <a:rPr lang="ne-NP" dirty="0">
                <a:solidFill>
                  <a:schemeClr val="bg1"/>
                </a:solidFill>
                <a:cs typeface="Kalimati" pitchFamily="2"/>
              </a:rPr>
              <a:t>"यस युगका भगवानले अविश्‍वासी वा नास्तिकहरूका दिमागका चक्षुहरूलाई अन्धो बनाएको छ। तिनीहरूले येशू ख्रीष्टको महिमामा चम्किएको सुसमाचारको ज्योति तिनीहरूले देख्‍न सक्दैनन्। येशू ख्रीष्ट परमेश्वरको स्वरूप हुनुहुन्छ र मानिसहरूले त्यो स्वीकार गर्न चाहँदैनन्।" २ कोरन्थी ४:४ रूपान्तरित।</a:t>
            </a:r>
          </a:p>
          <a:p>
            <a:pPr algn="ct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27CE2429-13E7-8830-A05C-9623E1D98697}"/>
              </a:ext>
            </a:extLst>
          </p:cNvPr>
          <p:cNvSpPr txBox="1"/>
          <p:nvPr/>
        </p:nvSpPr>
        <p:spPr>
          <a:xfrm>
            <a:off x="161365" y="1566408"/>
            <a:ext cx="9115986" cy="969496"/>
          </a:xfrm>
          <a:prstGeom prst="rect">
            <a:avLst/>
          </a:prstGeom>
          <a:noFill/>
        </p:spPr>
        <p:txBody>
          <a:bodyPr wrap="square" rtlCol="0">
            <a:spAutoFit/>
          </a:bodyPr>
          <a:lstStyle/>
          <a:p>
            <a:r>
              <a:rPr lang="ne-NP" sz="1900" b="1" dirty="0">
                <a:cs typeface="Kalimati" pitchFamily="2"/>
              </a:rPr>
              <a:t>स्पानिश भाषामा एउटा कहावट छ: "देख्‍न नचाहने अन्धो मानिस जस्तो खराब अरू केही पनि छैन।" अर्थात् जानाजानी हेर्न नचाहनेलाई देखाउन खोज्नु बेकार छ। यस संसारमा मानिसहरूलाई यस संसारको भगवान वा सैतानले अन्धो बनाइ दिएको छ। (२ कोरन्थी ४:४)।</a:t>
            </a:r>
            <a:endParaRPr lang="en-US" sz="1900" b="1" dirty="0">
              <a:cs typeface="Kalimati" pitchFamily="2"/>
            </a:endParaRPr>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82911" y="1342696"/>
            <a:ext cx="2847724" cy="2294155"/>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190" b="6773"/>
          <a:stretch/>
        </p:blipFill>
        <p:spPr>
          <a:xfrm>
            <a:off x="154497" y="3981733"/>
            <a:ext cx="3027142" cy="2786136"/>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6" y="3970039"/>
            <a:ext cx="5419556" cy="1631216"/>
          </a:xfrm>
          <a:prstGeom prst="rect">
            <a:avLst/>
          </a:prstGeom>
          <a:noFill/>
        </p:spPr>
        <p:txBody>
          <a:bodyPr wrap="square">
            <a:spAutoFit/>
          </a:bodyPr>
          <a:lstStyle/>
          <a:p>
            <a:r>
              <a:rPr lang="ne-NP" sz="2000" b="1" dirty="0">
                <a:cs typeface="Kalimati" pitchFamily="2"/>
              </a:rPr>
              <a:t>तर यही स्थितिमा कोही रहन आवश्यक छैन। जब दिमाग आत्मिक अन्धकारले छोपेको हुन्छ तब त्यहाँ ज्योति चम्मिकन सक्छ: "ज्योति वा येशू अन्धकारमा चम्किन्छ र त्यसलाई अन्धकारले छोप्न सक्दैन।" यूहन्ना १:५।</a:t>
            </a:r>
            <a:endParaRPr lang="en-US" sz="2000" b="1" dirty="0">
              <a:cs typeface="Kalimati" pitchFamily="2"/>
            </a:endParaRPr>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8629" y="3890791"/>
            <a:ext cx="3058874" cy="2786135"/>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154497" y="2622297"/>
            <a:ext cx="8943724" cy="1477328"/>
          </a:xfrm>
          <a:prstGeom prst="rect">
            <a:avLst/>
          </a:prstGeom>
          <a:noFill/>
        </p:spPr>
        <p:txBody>
          <a:bodyPr wrap="square">
            <a:spAutoFit/>
          </a:bodyPr>
          <a:lstStyle/>
          <a:p>
            <a:pPr>
              <a:spcBef>
                <a:spcPts val="600"/>
              </a:spcBef>
            </a:pPr>
            <a:r>
              <a:rPr lang="ne-NP" dirty="0">
                <a:cs typeface="Kalimati" pitchFamily="2"/>
              </a:rPr>
              <a:t>परमेश्वरबाट टाढा रहेका वा टाढा हुन चाहनेहरूमा ज्ञानको कमीले होइन तर तिनीहरूमा भएको ज्ञान पाउने क्षमतालाई अस्वीकार गर्दा नै तिनीहरू मुक्तिबाट बञ्‍चित भएका हुन्छन्। तिनीहरूले परमेश्वरको बारेमा सुन्न र सिक्न चाहँदैनन्। तिनीहरूका दिमागलाई सैतानले अनेकौँ थोकहरूले व्यस्त पारेको छ ताकि तिनीहरूलाई चाहिने मुक्ति वा महत्त्वपूर्ण सत्यलाई बेवास्ता गराइ दिएको थियो</a:t>
            </a:r>
            <a:endParaRPr lang="en-US" dirty="0">
              <a:cs typeface="Kalimati" pitchFamily="2"/>
            </a:endParaRPr>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6" y="5625557"/>
            <a:ext cx="5328326" cy="1015663"/>
          </a:xfrm>
          <a:prstGeom prst="rect">
            <a:avLst/>
          </a:prstGeom>
          <a:noFill/>
        </p:spPr>
        <p:txBody>
          <a:bodyPr wrap="square">
            <a:spAutoFit/>
          </a:bodyPr>
          <a:lstStyle/>
          <a:p>
            <a:r>
              <a:rPr lang="ne-NP" sz="2000" b="1" dirty="0">
                <a:cs typeface="Kalimati" pitchFamily="2"/>
              </a:rPr>
              <a:t>हामीमा कसैले ज्योतिलाई ग्रहण गर्छ भने हामीले शत्रुको कामलाई नङ्ग्याइ दिन सक्छौँ। अनि येशूको ज्योति अन्धकारमा चम्किन्छ।</a:t>
            </a:r>
            <a:endParaRPr lang="en-US" sz="2000" b="1" dirty="0">
              <a:cs typeface="Kalimati" pitchFamily="2"/>
            </a:endParaRPr>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321300" y="1401998"/>
            <a:ext cx="9588251" cy="3785652"/>
          </a:xfrm>
          <a:prstGeom prst="rect">
            <a:avLst/>
          </a:prstGeom>
          <a:noFill/>
        </p:spPr>
        <p:txBody>
          <a:bodyPr wrap="square">
            <a:spAutoFit/>
          </a:bodyPr>
          <a:lstStyle/>
          <a:p>
            <a:r>
              <a:rPr lang="ne-NP" sz="2400" dirty="0"/>
              <a:t>सबै जना जो बाइबलले औँल्याएको स्वर्गको मार्गमा जानेहरूलाई सुरक्षित मार्गनिर्देशकको आवश्यकता छ। हामी मानवीय वौद्धिक स्तरमा लागेर हिँड्नुहुँदैन। ख्रीष्टको आवाज सुनिरहनु हाम्रो अवसर हो। हाम्रो जीवनको यात्रामा उहाँको निर्देशन अनुसार चल्नुपर्दछ। उहाँका वचनहरू जहिले पनि ज्ञान र बुद्धिका हुन्छन्।</a:t>
            </a:r>
            <a:endParaRPr lang="en-US" sz="2400" dirty="0"/>
          </a:p>
          <a:p>
            <a:r>
              <a:rPr lang="ne-NP" sz="2400" dirty="0"/>
              <a:t> यस संसारमा अर्थमूलक जीवन बिताएर परमेश्वरको राज्यमा पस्न हामी ख्रीष्टसँग नजिक भएर हिँडे मात्र सुरक्षित हुन्छँ। उहाँले सिकाउनुभएको ज्ञान, शिक्षादीक्षा , सत्य र उपदेशहरूलाई व्यवहारमा उतारेर चल्नुपर्दछ। सैतानको चाल हामीलाई जहिले पनि थाहा हुन्छ भन्ने छैन। उसले उसको जाल कहाँ थाप्छ भन्ने कुरा हामीलाई थाहा हुँदैन। तर येशूलाई शत्रुको चलाकी थाहा छ। उहाँले हाम्रा पाऊहरू सुरक्षित राख्‍न सक्नुहुन्छ।"</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8105304" y="6472708"/>
            <a:ext cx="3804247" cy="307777"/>
          </a:xfrm>
          <a:prstGeom prst="rect">
            <a:avLst/>
          </a:prstGeom>
          <a:noFill/>
        </p:spPr>
        <p:txBody>
          <a:bodyPr wrap="none" rtlCol="0">
            <a:spAutoFit/>
          </a:bodyPr>
          <a:lstStyle/>
          <a:p>
            <a:r>
              <a:rPr lang="ne-NP" sz="1400" dirty="0">
                <a:solidFill>
                  <a:schemeClr val="bg1"/>
                </a:solidFill>
                <a:cs typeface="Kalimati" pitchFamily="2"/>
              </a:rPr>
              <a:t>एलेन जी॰ ह्वाइट, </a:t>
            </a:r>
            <a:r>
              <a:rPr lang="ne-NP" sz="1400" i="1" dirty="0">
                <a:solidFill>
                  <a:schemeClr val="bg1"/>
                </a:solidFill>
                <a:cs typeface="Kalimati" pitchFamily="2"/>
              </a:rPr>
              <a:t>आवर हाइ कलिङ्ग</a:t>
            </a:r>
            <a:r>
              <a:rPr lang="ne-NP" sz="1400" dirty="0">
                <a:solidFill>
                  <a:schemeClr val="bg1"/>
                </a:solidFill>
                <a:cs typeface="Kalimati" pitchFamily="2"/>
              </a:rPr>
              <a:t>, जनवरी १०।</a:t>
            </a:r>
            <a:endParaRPr lang="en-US" sz="1400" dirty="0">
              <a:solidFill>
                <a:schemeClr val="bg1"/>
              </a:solidFill>
              <a:cs typeface="Kalimati" pitchFamily="2"/>
            </a:endParaRPr>
          </a:p>
        </p:txBody>
      </p:sp>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770"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238386" y="228601"/>
            <a:ext cx="4471416" cy="6494085"/>
          </a:xfrm>
          <a:prstGeom prst="rect">
            <a:avLst/>
          </a:prstGeom>
          <a:noFill/>
        </p:spPr>
        <p:txBody>
          <a:bodyPr wrap="square">
            <a:spAutoFit/>
            <a:scene3d>
              <a:camera prst="orthographicFront"/>
              <a:lightRig rig="threePt" dir="t"/>
            </a:scene3d>
            <a:sp3d extrusionH="57150">
              <a:bevelT w="38100" h="38100"/>
            </a:sp3d>
          </a:bodyPr>
          <a:lstStyle/>
          <a:p>
            <a:r>
              <a:rPr kumimoji="0" lang="es-ES" sz="320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a:t>
            </a:r>
            <a:r>
              <a:rPr lang="ne-NP" sz="3200" dirty="0">
                <a:solidFill>
                  <a:srgbClr val="00B050"/>
                </a:solidFill>
              </a:rPr>
              <a:t>"</a:t>
            </a:r>
            <a:r>
              <a:rPr lang="ne-NP" sz="3200" dirty="0">
                <a:solidFill>
                  <a:srgbClr val="00B050"/>
                </a:solidFill>
                <a:cs typeface="Kalimati" pitchFamily="2"/>
              </a:rPr>
              <a:t>येशूले तिनीहरूलाई भन्‍नुभयो</a:t>
            </a:r>
            <a:r>
              <a:rPr lang="en-US" sz="3200" dirty="0">
                <a:solidFill>
                  <a:srgbClr val="00B050"/>
                </a:solidFill>
                <a:cs typeface="Kalimati" pitchFamily="2"/>
              </a:rPr>
              <a:t>, “</a:t>
            </a:r>
            <a:r>
              <a:rPr lang="ne-NP" sz="3200" dirty="0">
                <a:solidFill>
                  <a:srgbClr val="00B050"/>
                </a:solidFill>
                <a:cs typeface="Kalimati" pitchFamily="2"/>
              </a:rPr>
              <a:t>अझ अलि बेरसम्‍म मात्र ज्‍योति तिमीहरूसँग छ। ज्‍योति तिमीहरूसँग छउञ्‍जेल हिँड्‌डुल गर</a:t>
            </a:r>
            <a:r>
              <a:rPr lang="en-US" sz="3200" dirty="0">
                <a:solidFill>
                  <a:srgbClr val="00B050"/>
                </a:solidFill>
                <a:cs typeface="Kalimati" pitchFamily="2"/>
              </a:rPr>
              <a:t>, </a:t>
            </a:r>
            <a:r>
              <a:rPr lang="ne-NP" sz="3200" dirty="0">
                <a:solidFill>
                  <a:srgbClr val="00B050"/>
                </a:solidFill>
                <a:cs typeface="Kalimati" pitchFamily="2"/>
              </a:rPr>
              <a:t>ताकि अन्‍धकारले तिमीहरूलाई नढाकोस्‌। कोही अन्‍धकारमा हिँड्‌डुल गर्छ भने</a:t>
            </a:r>
            <a:r>
              <a:rPr lang="en-US" sz="3200" dirty="0">
                <a:solidFill>
                  <a:srgbClr val="00B050"/>
                </a:solidFill>
                <a:cs typeface="Kalimati" pitchFamily="2"/>
              </a:rPr>
              <a:t>, </a:t>
            </a:r>
            <a:r>
              <a:rPr lang="ne-NP" sz="3200" dirty="0">
                <a:solidFill>
                  <a:srgbClr val="00B050"/>
                </a:solidFill>
                <a:cs typeface="Kalimati" pitchFamily="2"/>
              </a:rPr>
              <a:t>त्‍यसले आफू कहाँ गइरहेछु</a:t>
            </a:r>
            <a:r>
              <a:rPr lang="en-US" sz="3200" dirty="0">
                <a:solidFill>
                  <a:srgbClr val="00B050"/>
                </a:solidFill>
                <a:cs typeface="Kalimati" pitchFamily="2"/>
              </a:rPr>
              <a:t>, </a:t>
            </a:r>
            <a:r>
              <a:rPr lang="ne-NP" sz="3200" dirty="0">
                <a:solidFill>
                  <a:srgbClr val="00B050"/>
                </a:solidFill>
                <a:cs typeface="Kalimati" pitchFamily="2"/>
              </a:rPr>
              <a:t>सो थाहा पाउँदैन।" यूहन्ना १२:३५।</a:t>
            </a:r>
            <a:endParaRPr lang="en-US" sz="3200" dirty="0">
              <a:solidFill>
                <a:srgbClr val="00B050"/>
              </a:solidFill>
              <a:cs typeface="Kalimati" pitchFamily="2"/>
            </a:endParaRPr>
          </a:p>
        </p:txBody>
      </p:sp>
    </p:spTree>
    <p:extLst>
      <p:ext uri="{BB962C8B-B14F-4D97-AF65-F5344CB8AC3E}">
        <p14:creationId xmlns:p14="http://schemas.microsoft.com/office/powerpoint/2010/main" val="191340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6938124" y="3495675"/>
            <a:ext cx="4844302" cy="3293209"/>
          </a:xfrm>
          <a:prstGeom prst="rect">
            <a:avLst/>
          </a:prstGeom>
          <a:noFill/>
        </p:spPr>
        <p:txBody>
          <a:bodyPr wrap="square" rtlCol="0">
            <a:spAutoFit/>
          </a:bodyPr>
          <a:lstStyle/>
          <a:p>
            <a:pPr>
              <a:spcBef>
                <a:spcPts val="600"/>
              </a:spcBef>
            </a:pPr>
            <a:r>
              <a:rPr lang="ne-NP" sz="2400" b="1" dirty="0">
                <a:solidFill>
                  <a:srgbClr val="176653"/>
                </a:solidFill>
              </a:rPr>
              <a:t>सत्यको निम्ति युद्ध</a:t>
            </a:r>
            <a:r>
              <a:rPr lang="en" sz="2400" b="1" dirty="0">
                <a:solidFill>
                  <a:srgbClr val="176653"/>
                </a:solidFill>
              </a:rPr>
              <a:t>:</a:t>
            </a:r>
          </a:p>
          <a:p>
            <a:pPr lvl="1">
              <a:spcBef>
                <a:spcPts val="600"/>
              </a:spcBef>
            </a:pPr>
            <a:r>
              <a:rPr lang="ne-NP" sz="2400" b="1" dirty="0"/>
              <a:t>सत्यको विपरित झुटो</a:t>
            </a:r>
            <a:endParaRPr lang="en" sz="2400" b="1" dirty="0"/>
          </a:p>
          <a:p>
            <a:pPr lvl="1">
              <a:spcBef>
                <a:spcPts val="600"/>
              </a:spcBef>
            </a:pPr>
            <a:r>
              <a:rPr lang="ne-NP" sz="2400" b="1" dirty="0"/>
              <a:t>चर्चमा सम्झौता</a:t>
            </a:r>
            <a:endParaRPr lang="en" sz="2400" b="1" dirty="0"/>
          </a:p>
          <a:p>
            <a:pPr>
              <a:spcBef>
                <a:spcPts val="1200"/>
              </a:spcBef>
            </a:pPr>
            <a:r>
              <a:rPr lang="ne-NP" sz="2400" b="1" dirty="0">
                <a:solidFill>
                  <a:srgbClr val="791974"/>
                </a:solidFill>
                <a:cs typeface="Kalimati" pitchFamily="2"/>
              </a:rPr>
              <a:t>परमेश्‍वरको वचनको निम्ति युद्ध</a:t>
            </a:r>
            <a:endParaRPr lang="en" sz="2400" b="1" dirty="0">
              <a:solidFill>
                <a:srgbClr val="791974"/>
              </a:solidFill>
              <a:cs typeface="Kalimati" pitchFamily="2"/>
            </a:endParaRPr>
          </a:p>
          <a:p>
            <a:pPr lvl="1">
              <a:spcBef>
                <a:spcPts val="600"/>
              </a:spcBef>
            </a:pPr>
            <a:r>
              <a:rPr lang="ne-NP" sz="2400" b="1" dirty="0"/>
              <a:t>बाइबलमा सुरक्षा</a:t>
            </a:r>
            <a:r>
              <a:rPr lang="en" sz="2400" b="1" dirty="0"/>
              <a:t>.</a:t>
            </a:r>
          </a:p>
          <a:p>
            <a:pPr lvl="1">
              <a:spcBef>
                <a:spcPts val="600"/>
              </a:spcBef>
            </a:pPr>
            <a:r>
              <a:rPr lang="ne-NP" sz="2400" b="1" dirty="0"/>
              <a:t>मानवीय तर्कहरू</a:t>
            </a:r>
            <a:r>
              <a:rPr lang="en" sz="2400" b="1" dirty="0"/>
              <a:t>.</a:t>
            </a:r>
          </a:p>
          <a:p>
            <a:pPr>
              <a:spcBef>
                <a:spcPts val="1200"/>
              </a:spcBef>
            </a:pPr>
            <a:r>
              <a:rPr lang="ne-NP" sz="2400" b="1" dirty="0">
                <a:solidFill>
                  <a:srgbClr val="713518"/>
                </a:solidFill>
              </a:rPr>
              <a:t>दिमागको निम्ति संग्राम</a:t>
            </a:r>
            <a:endParaRPr lang="en" sz="2400" b="1" dirty="0">
              <a:solidFill>
                <a:srgbClr val="713518"/>
              </a:solidFill>
            </a:endParaRPr>
          </a:p>
        </p:txBody>
      </p:sp>
      <p:sp>
        <p:nvSpPr>
          <p:cNvPr id="3" name="CuadroTexto 2">
            <a:extLst>
              <a:ext uri="{FF2B5EF4-FFF2-40B4-BE49-F238E27FC236}">
                <a16:creationId xmlns:a16="http://schemas.microsoft.com/office/drawing/2014/main" id="{AF157353-2A0A-7DAD-CA8D-0BC55B81B87C}"/>
              </a:ext>
            </a:extLst>
          </p:cNvPr>
          <p:cNvSpPr txBox="1"/>
          <p:nvPr/>
        </p:nvSpPr>
        <p:spPr>
          <a:xfrm>
            <a:off x="245258" y="135791"/>
            <a:ext cx="5898776" cy="400110"/>
          </a:xfrm>
          <a:prstGeom prst="rect">
            <a:avLst/>
          </a:prstGeom>
          <a:noFill/>
        </p:spPr>
        <p:txBody>
          <a:bodyPr wrap="square" rtlCol="0">
            <a:spAutoFit/>
          </a:bodyPr>
          <a:lstStyle/>
          <a:p>
            <a:r>
              <a:rPr lang="ne-NP" sz="2000" dirty="0">
                <a:solidFill>
                  <a:schemeClr val="bg1"/>
                </a:solidFill>
                <a:cs typeface="Kalimati" pitchFamily="2"/>
              </a:rPr>
              <a:t>महायुद्ध त जितियो वा युद्ध गर्दै युद्ध हारिएको</a:t>
            </a:r>
            <a:endParaRPr lang="en-US" sz="2000" dirty="0">
              <a:solidFill>
                <a:schemeClr val="bg1"/>
              </a:solidFill>
              <a:cs typeface="Kalimati" pitchFamily="2"/>
            </a:endParaRP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468176" y="135791"/>
            <a:ext cx="3505601" cy="3138067"/>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0698" y="135791"/>
            <a:ext cx="1905000" cy="3138067"/>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96556" y="5812129"/>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996556" y="4443603"/>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996556" y="5357407"/>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96556" y="3964957"/>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6511385" y="6288645"/>
            <a:ext cx="334165" cy="482347"/>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6200000">
            <a:off x="6511385" y="3484197"/>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6511385" y="4885473"/>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151727"/>
            <a:ext cx="5898776" cy="1200329"/>
          </a:xfrm>
          <a:prstGeom prst="rect">
            <a:avLst/>
          </a:prstGeom>
          <a:noFill/>
        </p:spPr>
        <p:txBody>
          <a:bodyPr wrap="square">
            <a:spAutoFit/>
          </a:bodyPr>
          <a:lstStyle/>
          <a:p>
            <a:r>
              <a:rPr lang="ne-NP" b="1" dirty="0">
                <a:cs typeface="Kalimati" pitchFamily="2"/>
              </a:rPr>
              <a:t>येशू ख्रीष्टलाई पक्रेर राख्‍नु मात्र सैतानसँगको युद्धमा हामी सुरक्षीत हुन सक्छौँ। उहाँ मात्र सत्य र जीवन छ। उहाँको वचनलाई हृदयमा सजाइ राखियो भने सैतानको आक्रमणबाट हामी जोगिन सक्छौँ।</a:t>
            </a:r>
            <a:endParaRPr lang="en-US" b="1" dirty="0">
              <a:cs typeface="Kalimati" pitchFamily="2"/>
            </a:endParaRP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2945" y="682095"/>
            <a:ext cx="5898776" cy="1569660"/>
          </a:xfrm>
          <a:prstGeom prst="rect">
            <a:avLst/>
          </a:prstGeom>
          <a:noFill/>
        </p:spPr>
        <p:txBody>
          <a:bodyPr wrap="square">
            <a:spAutoFit/>
          </a:bodyPr>
          <a:lstStyle/>
          <a:p>
            <a:r>
              <a:rPr lang="ne-NP" sz="1600" b="1" dirty="0">
                <a:cs typeface="Kalimati" pitchFamily="2"/>
              </a:rPr>
              <a:t>येशूका सच्चा भक्तहरूलाई जतिसुकै सैतानले सताएतापनि त्यस संग्राममा ऊ हारिएको थियो। तैपनि उहाँका भक्तहरूलाई अलमलमा पार्न उसले नयाँ योजना बनायो: त्यो थियो सम्झौता अर्थात् सत्यको संरचनामा खलबल ल्याउने। उसले सत्य र असत्यलाई मिसाएर करौडौँ मानिसहरूलाई प्रदुषित इसाई धर्ममा फसायो। बाइबलको सत्य ज्ञानलाई उसले मुर्दा बनायो।</a:t>
            </a:r>
            <a:endParaRPr lang="en-US" sz="1600" b="1" dirty="0">
              <a:cs typeface="Kalimati" pitchFamily="2"/>
            </a:endParaRP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par>
                          <p:cTn id="68" fill="hold">
                            <p:stCondLst>
                              <p:cond delay="1500"/>
                            </p:stCondLst>
                            <p:childTnLst>
                              <p:par>
                                <p:cTn id="69" presetID="35"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anim calcmode="lin" valueType="num">
                                      <p:cBhvr>
                                        <p:cTn id="72" dur="500" fill="hold"/>
                                        <p:tgtEl>
                                          <p:spTgt spid="19"/>
                                        </p:tgtEl>
                                        <p:attrNameLst>
                                          <p:attrName>style.rotation</p:attrName>
                                        </p:attrNameLst>
                                      </p:cBhvr>
                                      <p:tavLst>
                                        <p:tav tm="0">
                                          <p:val>
                                            <p:fltVal val="720"/>
                                          </p:val>
                                        </p:tav>
                                        <p:tav tm="100000">
                                          <p:val>
                                            <p:fltVal val="0"/>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 calcmode="lin" valueType="num">
                                      <p:cBhvr>
                                        <p:cTn id="74" dur="500" fill="hold"/>
                                        <p:tgtEl>
                                          <p:spTgt spid="19"/>
                                        </p:tgtEl>
                                        <p:attrNameLst>
                                          <p:attrName>ppt_w</p:attrName>
                                        </p:attrNameLst>
                                      </p:cBhvr>
                                      <p:tavLst>
                                        <p:tav tm="0">
                                          <p:val>
                                            <p:fltVal val="0"/>
                                          </p:val>
                                        </p:tav>
                                        <p:tav tm="100000">
                                          <p:val>
                                            <p:strVal val="#ppt_w"/>
                                          </p:val>
                                        </p:tav>
                                      </p:tavLst>
                                    </p:anim>
                                  </p:childTnLst>
                                </p:cTn>
                              </p:par>
                              <p:par>
                                <p:cTn id="75" presetID="22" presetClass="entr" presetSubtype="8" fill="hold" grpId="0" nodeType="with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 calcmode="lin" valueType="num">
                                      <p:cBhvr>
                                        <p:cTn id="84" dur="500" fill="hold"/>
                                        <p:tgtEl>
                                          <p:spTgt spid="30"/>
                                        </p:tgtEl>
                                        <p:attrNameLst>
                                          <p:attrName>style.rotation</p:attrName>
                                        </p:attrNameLst>
                                      </p:cBhvr>
                                      <p:tavLst>
                                        <p:tav tm="0">
                                          <p:val>
                                            <p:fltVal val="90"/>
                                          </p:val>
                                        </p:tav>
                                        <p:tav tm="100000">
                                          <p:val>
                                            <p:fltVal val="0"/>
                                          </p:val>
                                        </p:tav>
                                      </p:tavLst>
                                    </p:anim>
                                    <p:animEffect transition="in" filter="fade">
                                      <p:cBhvr>
                                        <p:cTn id="85" dur="5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par>
                          <p:cTn id="91" fill="hold">
                            <p:stCondLst>
                              <p:cond delay="500"/>
                            </p:stCondLst>
                            <p:childTnLst>
                              <p:par>
                                <p:cTn id="92" presetID="35" presetClass="entr" presetSubtype="0" fill="hold"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anim calcmode="lin" valueType="num">
                                      <p:cBhvr>
                                        <p:cTn id="95" dur="500" fill="hold"/>
                                        <p:tgtEl>
                                          <p:spTgt spid="20"/>
                                        </p:tgtEl>
                                        <p:attrNameLst>
                                          <p:attrName>style.rotation</p:attrName>
                                        </p:attrNameLst>
                                      </p:cBhvr>
                                      <p:tavLst>
                                        <p:tav tm="0">
                                          <p:val>
                                            <p:fltVal val="720"/>
                                          </p:val>
                                        </p:tav>
                                        <p:tav tm="100000">
                                          <p:val>
                                            <p:fltVal val="0"/>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 calcmode="lin" valueType="num">
                                      <p:cBhvr>
                                        <p:cTn id="97" dur="500" fill="hold"/>
                                        <p:tgtEl>
                                          <p:spTgt spid="20"/>
                                        </p:tgtEl>
                                        <p:attrNameLst>
                                          <p:attrName>ppt_w</p:attrName>
                                        </p:attrNameLst>
                                      </p:cBhvr>
                                      <p:tavLst>
                                        <p:tav tm="0">
                                          <p:val>
                                            <p:fltVal val="0"/>
                                          </p:val>
                                        </p:tav>
                                        <p:tav tm="100000">
                                          <p:val>
                                            <p:strVal val="#ppt_w"/>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par>
                          <p:cTn id="101" fill="hold">
                            <p:stCondLst>
                              <p:cond delay="1000"/>
                            </p:stCondLst>
                            <p:childTnLst>
                              <p:par>
                                <p:cTn id="102" presetID="35" presetClass="entr" presetSubtype="0" fill="hold"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anim calcmode="lin" valueType="num">
                                      <p:cBhvr>
                                        <p:cTn id="105" dur="500" fill="hold"/>
                                        <p:tgtEl>
                                          <p:spTgt spid="16"/>
                                        </p:tgtEl>
                                        <p:attrNameLst>
                                          <p:attrName>style.rotation</p:attrName>
                                        </p:attrNameLst>
                                      </p:cBhvr>
                                      <p:tavLst>
                                        <p:tav tm="0">
                                          <p:val>
                                            <p:fltVal val="720"/>
                                          </p:val>
                                        </p:tav>
                                        <p:tav tm="100000">
                                          <p:val>
                                            <p:fltVal val="0"/>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 calcmode="lin" valueType="num">
                                      <p:cBhvr>
                                        <p:cTn id="107" dur="500" fill="hold"/>
                                        <p:tgtEl>
                                          <p:spTgt spid="16"/>
                                        </p:tgtEl>
                                        <p:attrNameLst>
                                          <p:attrName>ppt_w</p:attrName>
                                        </p:attrNameLst>
                                      </p:cBhvr>
                                      <p:tavLst>
                                        <p:tav tm="0">
                                          <p:val>
                                            <p:fltVal val="0"/>
                                          </p:val>
                                        </p:tav>
                                        <p:tav tm="100000">
                                          <p:val>
                                            <p:strVal val="#ppt_w"/>
                                          </p:val>
                                        </p:tav>
                                      </p:tavLst>
                                    </p:anim>
                                  </p:childTnLst>
                                </p:cTn>
                              </p:par>
                              <p:par>
                                <p:cTn id="108" presetID="22" presetClass="entr" presetSubtype="8" fill="hold" grpId="0" nodeType="withEffect">
                                  <p:stCondLst>
                                    <p:cond delay="0"/>
                                  </p:stCondLst>
                                  <p:childTnLst>
                                    <p:set>
                                      <p:cBhvr>
                                        <p:cTn id="109" dur="1" fill="hold">
                                          <p:stCondLst>
                                            <p:cond delay="0"/>
                                          </p:stCondLst>
                                        </p:cTn>
                                        <p:tgtEl>
                                          <p:spTgt spid="2">
                                            <p:txEl>
                                              <p:pRg st="5" end="5"/>
                                            </p:txEl>
                                          </p:spTgt>
                                        </p:tgtEl>
                                        <p:attrNameLst>
                                          <p:attrName>style.visibility</p:attrName>
                                        </p:attrNameLst>
                                      </p:cBhvr>
                                      <p:to>
                                        <p:strVal val="visible"/>
                                      </p:to>
                                    </p:set>
                                    <p:animEffect transition="in" filter="wipe(left)">
                                      <p:cBhvr>
                                        <p:cTn id="110" dur="500"/>
                                        <p:tgtEl>
                                          <p:spTgt spid="2">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 calcmode="lin" valueType="num">
                                      <p:cBhvr>
                                        <p:cTn id="117" dur="500" fill="hold"/>
                                        <p:tgtEl>
                                          <p:spTgt spid="24"/>
                                        </p:tgtEl>
                                        <p:attrNameLst>
                                          <p:attrName>style.rotation</p:attrName>
                                        </p:attrNameLst>
                                      </p:cBhvr>
                                      <p:tavLst>
                                        <p:tav tm="0">
                                          <p:val>
                                            <p:fltVal val="90"/>
                                          </p:val>
                                        </p:tav>
                                        <p:tav tm="100000">
                                          <p:val>
                                            <p:fltVal val="0"/>
                                          </p:val>
                                        </p:tav>
                                      </p:tavLst>
                                    </p:anim>
                                    <p:animEffect transition="in" filter="fade">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ne-NP" sz="6000" b="1" dirty="0">
                <a:ln w="6600">
                  <a:solidFill>
                    <a:srgbClr val="862256"/>
                  </a:solidFill>
                  <a:prstDash val="solid"/>
                </a:ln>
                <a:solidFill>
                  <a:srgbClr val="FFFFFF"/>
                </a:solidFill>
                <a:effectLst>
                  <a:outerShdw dist="50800" dir="2700000" algn="tl" rotWithShape="0">
                    <a:srgbClr val="862256"/>
                  </a:outerShdw>
                </a:effectLst>
              </a:rPr>
              <a:t>सत्यको निम्ति युद्ध</a:t>
            </a:r>
            <a:endParaRPr lang="en" sz="6000" b="1" dirty="0">
              <a:ln w="6600">
                <a:solidFill>
                  <a:srgbClr val="862256"/>
                </a:solidFill>
                <a:prstDash val="solid"/>
              </a:ln>
              <a:solidFill>
                <a:srgbClr val="FFFFFF"/>
              </a:solidFill>
              <a:effectLst>
                <a:outerShdw dist="50800" dir="2700000" algn="tl" rotWithShape="0">
                  <a:srgbClr val="862256"/>
                </a:outerShdw>
              </a:effectLst>
            </a:endParaRP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0" y="0"/>
            <a:ext cx="12191999" cy="769441"/>
          </a:xfrm>
          <a:prstGeom prst="rect">
            <a:avLst/>
          </a:prstGeom>
          <a:noFill/>
        </p:spPr>
        <p:txBody>
          <a:bodyPr wrap="square">
            <a:spAutoFit/>
          </a:bodyPr>
          <a:lstStyle/>
          <a:p>
            <a:pPr algn="ctr"/>
            <a:r>
              <a:rPr lang="ne-NP"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सत्यको पछि लाग्ने कि झुटोको पछि</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535D7BC-0F40-ECFE-067A-E0F17E539E4C}"/>
              </a:ext>
            </a:extLst>
          </p:cNvPr>
          <p:cNvSpPr txBox="1"/>
          <p:nvPr/>
        </p:nvSpPr>
        <p:spPr>
          <a:xfrm>
            <a:off x="2778369" y="670673"/>
            <a:ext cx="6937131" cy="584775"/>
          </a:xfrm>
          <a:prstGeom prst="rect">
            <a:avLst/>
          </a:prstGeom>
          <a:noFill/>
        </p:spPr>
        <p:txBody>
          <a:bodyPr wrap="square">
            <a:spAutoFit/>
          </a:bodyPr>
          <a:lstStyle/>
          <a:p>
            <a:r>
              <a:rPr lang="en" sz="16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a:t>
            </a:r>
            <a:r>
              <a:rPr lang="ne-NP" sz="1600" b="1" dirty="0">
                <a:solidFill>
                  <a:schemeClr val="bg1"/>
                </a:solidFill>
                <a:cs typeface="Kalimati" pitchFamily="2"/>
              </a:rPr>
              <a:t>येशूले जवाफ दिनुभयो, "म नै बाटो र सत्य र जीवन हुँ। मद्वारा बाहेक कोही पनि सनातन परमेश्वर पिताकहाँ आउन सक्दैन।" यूहन्ना १४:६।</a:t>
            </a:r>
            <a:endParaRPr lang="en-US" sz="1600" b="1" dirty="0">
              <a:solidFill>
                <a:schemeClr val="bg1"/>
              </a:solidFill>
              <a:cs typeface="Kalimati" pitchFamily="2"/>
            </a:endParaRPr>
          </a:p>
        </p:txBody>
      </p:sp>
      <p:sp>
        <p:nvSpPr>
          <p:cNvPr id="6" name="CuadroTexto 5">
            <a:extLst>
              <a:ext uri="{FF2B5EF4-FFF2-40B4-BE49-F238E27FC236}">
                <a16:creationId xmlns:a16="http://schemas.microsoft.com/office/drawing/2014/main" id="{C825BF3B-EB49-01B9-8D0D-475247A14A20}"/>
              </a:ext>
            </a:extLst>
          </p:cNvPr>
          <p:cNvSpPr txBox="1"/>
          <p:nvPr/>
        </p:nvSpPr>
        <p:spPr>
          <a:xfrm>
            <a:off x="3191435" y="1278526"/>
            <a:ext cx="5599257" cy="1477328"/>
          </a:xfrm>
          <a:prstGeom prst="rect">
            <a:avLst/>
          </a:prstGeom>
          <a:noFill/>
        </p:spPr>
        <p:txBody>
          <a:bodyPr wrap="square" rtlCol="0">
            <a:spAutoFit/>
          </a:bodyPr>
          <a:lstStyle/>
          <a:p>
            <a:r>
              <a:rPr lang="ne-NP" b="1" dirty="0">
                <a:cs typeface="Kalimati" pitchFamily="2"/>
              </a:rPr>
              <a:t>येशू सत्य हुनुहुन्छ र उहाँ यस संसारमा भएका सबै सत्यहरूको पिता वा स्रष्टा हुनुहुन्छ। प्रत्येक सत्य, प्रत्येक थोकमा जसमा हामी भरोसा राख्‍न सक्छौँ, सत्य आत्मज्ञान उहाँद्वारा नै आउँछ। उहाँमा भएको सत्यले हामीमा जीवन उत्पादन गर्छ।</a:t>
            </a:r>
            <a:endParaRPr lang="en-US" b="1" dirty="0">
              <a:cs typeface="Kalimati" pitchFamily="2"/>
            </a:endParaRPr>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537" y="881149"/>
            <a:ext cx="2807936" cy="3650341"/>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9077498" y="947019"/>
            <a:ext cx="2897753" cy="3197617"/>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57278" y="4667248"/>
            <a:ext cx="2911443" cy="209519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909126" y="4267297"/>
            <a:ext cx="3056964" cy="2456231"/>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3187155" y="5214972"/>
            <a:ext cx="5603537" cy="1631216"/>
          </a:xfrm>
          <a:prstGeom prst="rect">
            <a:avLst/>
          </a:prstGeom>
          <a:noFill/>
        </p:spPr>
        <p:txBody>
          <a:bodyPr wrap="square">
            <a:spAutoFit/>
          </a:bodyPr>
          <a:lstStyle/>
          <a:p>
            <a:r>
              <a:rPr lang="ne-NP" sz="1600" b="1" dirty="0">
                <a:cs typeface="Kalimati" pitchFamily="2"/>
              </a:rPr>
              <a:t>त्यसैकारण, सैतानले बाइबललाई नाश गर्न भरमग्दुर प्रयास गरेको थियो र गरिनै रहेको छ। बाइबललाई छिपाएर होस् वा त्यसमा भएका सत्यहरूलाई बँग्याएर होस्। केही हदसम्म उसले सफलता त पायो, त्यो पनि इसाई धर्मको खोल ओढ्ने मध्यकालिन रोमन क्याथोलिक चर्चद्वारा। त्यस युगलाई "अन्धकारको युग" पनि भनेर सम्बोधन गर्दछ</a:t>
            </a:r>
            <a:r>
              <a:rPr lang="ne-NP" sz="2000" dirty="0"/>
              <a:t>।</a:t>
            </a:r>
            <a:endParaRPr lang="en-US" sz="2000" dirty="0"/>
          </a:p>
        </p:txBody>
      </p:sp>
      <p:sp>
        <p:nvSpPr>
          <p:cNvPr id="10" name="CuadroTexto 9">
            <a:extLst>
              <a:ext uri="{FF2B5EF4-FFF2-40B4-BE49-F238E27FC236}">
                <a16:creationId xmlns:a16="http://schemas.microsoft.com/office/drawing/2014/main" id="{56A86A6E-CC72-AA65-536B-269FE440D1CE}"/>
              </a:ext>
            </a:extLst>
          </p:cNvPr>
          <p:cNvSpPr txBox="1"/>
          <p:nvPr/>
        </p:nvSpPr>
        <p:spPr>
          <a:xfrm>
            <a:off x="3187155" y="4108008"/>
            <a:ext cx="5599257" cy="1585049"/>
          </a:xfrm>
          <a:prstGeom prst="rect">
            <a:avLst/>
          </a:prstGeom>
          <a:noFill/>
        </p:spPr>
        <p:txBody>
          <a:bodyPr wrap="square">
            <a:spAutoFit/>
          </a:bodyPr>
          <a:lstStyle/>
          <a:p>
            <a:pPr>
              <a:spcBef>
                <a:spcPts val="600"/>
              </a:spcBef>
            </a:pPr>
            <a:r>
              <a:rPr lang="ne-NP" b="1" dirty="0">
                <a:cs typeface="Kalimati" pitchFamily="2"/>
              </a:rPr>
              <a:t>जब सैतानले येशूलाई परीक्षा गरेर जल्दोबल्दो प्रलोभनमा फसाउन खोज्यो तब उहाँले सबै सत्यको स्रोत बाइबललाई नै अस्त्र बनाउनुभएको थियो, उहाँले भन्नुभयो¸"यसरी लेखिएको छ।" मत्ती ४:४,२१:१३।</a:t>
            </a:r>
            <a:endParaRPr lang="en-US" b="1" dirty="0">
              <a:cs typeface="Kalimati" pitchFamily="2"/>
            </a:endParaRPr>
          </a:p>
          <a:p>
            <a:pPr>
              <a:spcBef>
                <a:spcPts val="600"/>
              </a:spcBef>
            </a:pPr>
            <a:endParaRPr lang="en" sz="2000" b="1" dirty="0"/>
          </a:p>
        </p:txBody>
      </p:sp>
      <p:sp>
        <p:nvSpPr>
          <p:cNvPr id="15" name="CuadroTexto 14">
            <a:extLst>
              <a:ext uri="{FF2B5EF4-FFF2-40B4-BE49-F238E27FC236}">
                <a16:creationId xmlns:a16="http://schemas.microsoft.com/office/drawing/2014/main" id="{A9E0159F-7B61-8D32-F128-0D187544D4F3}"/>
              </a:ext>
            </a:extLst>
          </p:cNvPr>
          <p:cNvSpPr txBox="1"/>
          <p:nvPr/>
        </p:nvSpPr>
        <p:spPr>
          <a:xfrm>
            <a:off x="3187155" y="2693267"/>
            <a:ext cx="5599257" cy="1708160"/>
          </a:xfrm>
          <a:prstGeom prst="rect">
            <a:avLst/>
          </a:prstGeom>
          <a:noFill/>
        </p:spPr>
        <p:txBody>
          <a:bodyPr wrap="square">
            <a:spAutoFit/>
          </a:bodyPr>
          <a:lstStyle/>
          <a:p>
            <a:pPr>
              <a:spcBef>
                <a:spcPts val="600"/>
              </a:spcBef>
            </a:pPr>
            <a:r>
              <a:rPr lang="ne-NP" sz="1600" b="1" dirty="0">
                <a:cs typeface="Kalimati" pitchFamily="2"/>
              </a:rPr>
              <a:t>त्यसको विपरित, सैतान झुटाको स्रष्टा वा पिता हो (यूहन्ना ८:४४)। मानिसलाई परमेश्वरबाट अलग गर्ने सबै छल वा जाल उसको हो, थाहै नपाइकन खराब मिजास वा तत्त्वहरूलाई मानिसहरूमा सजाउने काम उसको हो। सबै प्रदुषित सत्य उसैबाट आउँछ। ती झुटाहरूले हामीमा मृत्यु उत्पन्त गराउँछ।</a:t>
            </a:r>
            <a:endParaRPr lang="en-US" sz="1600" b="1" dirty="0">
              <a:cs typeface="Kalimati" pitchFamily="2"/>
            </a:endParaRPr>
          </a:p>
          <a:p>
            <a:pPr>
              <a:spcBef>
                <a:spcPts val="600"/>
              </a:spcBef>
            </a:pPr>
            <a:endParaRPr lang="en" sz="2000" b="1" dirty="0"/>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solidFill>
                  <a:srgbClr val="A400A4"/>
                </a:solidFill>
              </a:rPr>
              <a:t>जारी रहने चर्च</a:t>
            </a:r>
            <a:endParaRPr lang="en" sz="4400" b="1" dirty="0">
              <a:ln/>
              <a:solidFill>
                <a:srgbClr val="A400A4"/>
              </a:solidFill>
            </a:endParaRPr>
          </a:p>
        </p:txBody>
      </p:sp>
      <p:sp>
        <p:nvSpPr>
          <p:cNvPr id="5" name="CuadroTexto 4">
            <a:extLst>
              <a:ext uri="{FF2B5EF4-FFF2-40B4-BE49-F238E27FC236}">
                <a16:creationId xmlns:a16="http://schemas.microsoft.com/office/drawing/2014/main" id="{08BF5ED6-6EE5-A9C9-C153-7DF1253220A7}"/>
              </a:ext>
            </a:extLst>
          </p:cNvPr>
          <p:cNvSpPr txBox="1"/>
          <p:nvPr/>
        </p:nvSpPr>
        <p:spPr>
          <a:xfrm>
            <a:off x="458665" y="602644"/>
            <a:ext cx="10595938"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ne-NP" dirty="0">
                <a:solidFill>
                  <a:schemeClr val="accent3"/>
                </a:solidFill>
                <a:cs typeface="Kalimati" pitchFamily="2"/>
              </a:rPr>
              <a:t>मलाई यो थाहा छ कि मपछि जङ्गली ब्वाँसाहरू तिमीहरूका माझमा पस्नेछन् र परमेश्वरका बगाललाई छोड्ने छैन। तिमीहरूबाटै वा इसाई हुँ भनेर दावी गर्नेहरूबाट नै सत्यलाई बँग्याएर विकृति ल्याउने छन्। येशूका अनुयायीहरूलाई नै तिनीहरूले आफ्नो जालमा पार्नेछन् र तिनीहरूलाई पछ्याउने छन्।" प्रेरित २०:२९÷३०)।</a:t>
            </a:r>
            <a:endParaRPr lang="en" sz="1400" b="1" dirty="0">
              <a:solidFill>
                <a:schemeClr val="accent3"/>
              </a:solidFill>
              <a:latin typeface="Comic Sans MS" panose="030F0702030302020204" pitchFamily="66" charset="0"/>
              <a:cs typeface="Kalimati" pitchFamily="2"/>
            </a:endParaRPr>
          </a:p>
        </p:txBody>
      </p:sp>
      <p:sp>
        <p:nvSpPr>
          <p:cNvPr id="6" name="CuadroTexto 5">
            <a:extLst>
              <a:ext uri="{FF2B5EF4-FFF2-40B4-BE49-F238E27FC236}">
                <a16:creationId xmlns:a16="http://schemas.microsoft.com/office/drawing/2014/main" id="{30DA57C5-2DAE-9E5D-3B15-0CE736F08AD4}"/>
              </a:ext>
            </a:extLst>
          </p:cNvPr>
          <p:cNvSpPr txBox="1"/>
          <p:nvPr/>
        </p:nvSpPr>
        <p:spPr>
          <a:xfrm>
            <a:off x="168610" y="1594686"/>
            <a:ext cx="7546527" cy="923330"/>
          </a:xfrm>
          <a:prstGeom prst="rect">
            <a:avLst/>
          </a:prstGeom>
          <a:noFill/>
        </p:spPr>
        <p:txBody>
          <a:bodyPr wrap="square" rtlCol="0">
            <a:spAutoFit/>
          </a:bodyPr>
          <a:lstStyle/>
          <a:p>
            <a:r>
              <a:rPr lang="ne-NP" b="1" dirty="0">
                <a:cs typeface="Kalimati" pitchFamily="2"/>
              </a:rPr>
              <a:t>जब पावलले एफिस चर्चका अगुवाहरूलाई विदावारी गर्दै थिए तब भविष्यमा तिनीहरूले बाहिरबाट र भित्रैबाट समस्याहरूको सामना गर्नुपर्नेछ भनेर सुनाएका थिए (प्रेरित २०:२९÷३०)।</a:t>
            </a:r>
            <a:endParaRPr lang="en-US" b="1" dirty="0">
              <a:cs typeface="Kalimati" pitchFamily="2"/>
            </a:endParaRPr>
          </a:p>
        </p:txBody>
      </p:sp>
      <p:sp>
        <p:nvSpPr>
          <p:cNvPr id="7" name="CuadroTexto 6">
            <a:extLst>
              <a:ext uri="{FF2B5EF4-FFF2-40B4-BE49-F238E27FC236}">
                <a16:creationId xmlns:a16="http://schemas.microsoft.com/office/drawing/2014/main" id="{200E8139-0B76-EA6C-01D9-24B11D5C08EF}"/>
              </a:ext>
            </a:extLst>
          </p:cNvPr>
          <p:cNvSpPr txBox="1"/>
          <p:nvPr/>
        </p:nvSpPr>
        <p:spPr>
          <a:xfrm>
            <a:off x="176241" y="2549517"/>
            <a:ext cx="7528065" cy="2062103"/>
          </a:xfrm>
          <a:prstGeom prst="rect">
            <a:avLst/>
          </a:prstGeom>
          <a:noFill/>
        </p:spPr>
        <p:txBody>
          <a:bodyPr wrap="square" rtlCol="0">
            <a:spAutoFit/>
          </a:bodyPr>
          <a:lstStyle/>
          <a:p>
            <a:r>
              <a:rPr lang="ne-NP" sz="1600" b="1" dirty="0">
                <a:solidFill>
                  <a:schemeClr val="bg1"/>
                </a:solidFill>
                <a:cs typeface="Kalimati" pitchFamily="2"/>
              </a:rPr>
              <a:t>१ क्रुर </a:t>
            </a:r>
            <a:r>
              <a:rPr lang="ne-NP" sz="1400" b="1" dirty="0">
                <a:solidFill>
                  <a:schemeClr val="bg1"/>
                </a:solidFill>
                <a:cs typeface="Kalimati" pitchFamily="2"/>
              </a:rPr>
              <a:t>त</a:t>
            </a:r>
            <a:r>
              <a:rPr lang="ne-NP" sz="1600" b="1" dirty="0">
                <a:solidFill>
                  <a:schemeClr val="bg1"/>
                </a:solidFill>
                <a:cs typeface="Kalimati" pitchFamily="2"/>
              </a:rPr>
              <a:t>था हिँस्रक ब्वाँसाहरू: सन् ६४÷३११सम्म रोमी राज्यमा रहेको चर्चले भयानक सतावटको आगोमा परेको थियो। सन ३११मा सम्राट सरडिकाले इसाईलाई धर्म स्वतन्त्रता दिएको थियो। त</a:t>
            </a:r>
            <a:r>
              <a:rPr lang="ne-NP" sz="1600" dirty="0">
                <a:solidFill>
                  <a:schemeClr val="bg1"/>
                </a:solidFill>
              </a:rPr>
              <a:t>र सन ३०३मा त्यो स्वतन्त्रता निलम्बन गरिएको थियो।</a:t>
            </a:r>
            <a:endParaRPr lang="en-US" sz="1600" dirty="0">
              <a:solidFill>
                <a:schemeClr val="bg1"/>
              </a:solidFill>
            </a:endParaRPr>
          </a:p>
          <a:p>
            <a:r>
              <a:rPr lang="ne-NP" sz="2000" dirty="0">
                <a:solidFill>
                  <a:schemeClr val="bg1"/>
                </a:solidFill>
              </a:rPr>
              <a:t>२ इसाईकै खोल लगाएका भ्रष्ट धर्मगुरुहरूको विगिविगी। चौथो शताब्धी देखि येशूमा परिवर्तन नभएका मानिसहरू चर्चमा भित्रिन थालेको थियो र तिनीहरूले भक्तिहिन मूर्तिपूजाका संस्कारहरूलाई बाइबलका सत्यहरूसँग मिसाएका थिए।</a:t>
            </a:r>
            <a:endParaRPr lang="en-US" sz="2000" dirty="0">
              <a:solidFill>
                <a:schemeClr val="bg1"/>
              </a:solidFill>
            </a:endParaRPr>
          </a:p>
        </p:txBody>
      </p:sp>
      <p:sp>
        <p:nvSpPr>
          <p:cNvPr id="8" name="CuadroTexto 7">
            <a:extLst>
              <a:ext uri="{FF2B5EF4-FFF2-40B4-BE49-F238E27FC236}">
                <a16:creationId xmlns:a16="http://schemas.microsoft.com/office/drawing/2014/main" id="{A9CD7523-66F5-FEB3-7B65-4BE925E2AA55}"/>
              </a:ext>
            </a:extLst>
          </p:cNvPr>
          <p:cNvSpPr txBox="1"/>
          <p:nvPr/>
        </p:nvSpPr>
        <p:spPr>
          <a:xfrm>
            <a:off x="3458620" y="4265566"/>
            <a:ext cx="4256517" cy="1785104"/>
          </a:xfrm>
          <a:prstGeom prst="rect">
            <a:avLst/>
          </a:prstGeom>
          <a:noFill/>
        </p:spPr>
        <p:txBody>
          <a:bodyPr wrap="square" rtlCol="0">
            <a:spAutoFit/>
          </a:bodyPr>
          <a:lstStyle/>
          <a:p>
            <a:r>
              <a:rPr lang="ne-NP" dirty="0">
                <a:solidFill>
                  <a:schemeClr val="bg1"/>
                </a:solidFill>
              </a:rPr>
              <a:t>सत्यलाई भ्रष्ट पार्न सैतानले आन्तिरिक रणनीति अपनायो। उसले चर्चमै मूर्तिपूजा गर्ने चलन भित्र्यायो र हप्‍ताको सातौँ दिन साबथमा गरिने परमेश्वरको आराधनामा आइतबार आराधना गर्ने चलन रोमन क्याथोलिक </a:t>
            </a:r>
            <a:r>
              <a:rPr lang="ne-NP" sz="2000" dirty="0">
                <a:solidFill>
                  <a:schemeClr val="bg1"/>
                </a:solidFill>
              </a:rPr>
              <a:t>चर्चले</a:t>
            </a:r>
            <a:r>
              <a:rPr lang="ne-NP" sz="2000" dirty="0"/>
              <a:t> </a:t>
            </a:r>
            <a:r>
              <a:rPr lang="ne-NP" sz="2000" dirty="0">
                <a:solidFill>
                  <a:schemeClr val="bg1"/>
                </a:solidFill>
              </a:rPr>
              <a:t>थाल्यो</a:t>
            </a:r>
            <a:r>
              <a:rPr lang="ne-NP" dirty="0">
                <a:solidFill>
                  <a:schemeClr val="bg1"/>
                </a:solidFill>
              </a:rPr>
              <a:t>।</a:t>
            </a:r>
            <a:endParaRPr lang="en-US" dirty="0">
              <a:solidFill>
                <a:schemeClr val="bg1"/>
              </a:solidFill>
            </a:endParaRP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6"/>
            <a:ext cx="4274679" cy="1975027"/>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35647" y="3644006"/>
            <a:ext cx="4282309" cy="2323391"/>
            <a:chOff x="7715138" y="3947718"/>
            <a:chExt cx="4282309" cy="2323391"/>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80220" y="3947718"/>
              <a:ext cx="1617227"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cstate="print"/>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831177" y="4016036"/>
              <a:ext cx="1549043" cy="2246769"/>
            </a:xfrm>
            <a:prstGeom prst="rect">
              <a:avLst/>
            </a:prstGeom>
            <a:noFill/>
          </p:spPr>
          <p:txBody>
            <a:bodyPr wrap="square">
              <a:spAutoFit/>
            </a:bodyPr>
            <a:lstStyle/>
            <a:p>
              <a:r>
                <a:rPr lang="ne-NP" sz="1200" dirty="0">
                  <a:cs typeface="Kalimati" pitchFamily="2"/>
                </a:rPr>
                <a:t>देवता जुपिटर वा वृहष्पतिको मूर्ति रोमकै क्यापिटोलिन हिल वा पहाडमा थियो। तर त्यसलाई नै प्रयोग गरेर रोमन क्याथोलिक चर्चले सन्त पत्रुसको मु</a:t>
              </a:r>
              <a:r>
                <a:rPr lang="ne-NP" sz="1400" dirty="0">
                  <a:cs typeface="Kalimati" pitchFamily="2"/>
                </a:rPr>
                <a:t>र्ति भनेर इसाईहरूलाई नै ढोग्न लगाउन थालेको थियो।</a:t>
              </a:r>
              <a:endParaRPr lang="en-US" sz="1400" dirty="0">
                <a:cs typeface="Kalimati" pitchFamily="2"/>
              </a:endParaRPr>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867037" y="4544944"/>
            <a:ext cx="1455459" cy="1457459"/>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3854" y="4552806"/>
            <a:ext cx="1507294" cy="1449598"/>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68129" y="6022095"/>
            <a:ext cx="12192000" cy="830997"/>
          </a:xfrm>
          <a:prstGeom prst="rect">
            <a:avLst/>
          </a:prstGeom>
          <a:noFill/>
        </p:spPr>
        <p:txBody>
          <a:bodyPr wrap="square">
            <a:spAutoFit/>
          </a:bodyPr>
          <a:lstStyle/>
          <a:p>
            <a:r>
              <a:rPr lang="ne-NP" sz="1600" b="1" dirty="0">
                <a:solidFill>
                  <a:schemeClr val="bg1"/>
                </a:solidFill>
                <a:cs typeface="Kalimati" pitchFamily="2"/>
              </a:rPr>
              <a:t>पावलले भविष्यवाणी गरेकै अनुसार ती भ्रष्ट शिक्षालाई चर्चले स्वीकार गरे। सत्यलाई जान्न नचाहने इसाईहरूमा यो भ्रष्ट शिक्षा युरोमको गको अन्तसम्म जारी रहनेछ (२ थेस्सोलिनिकी २:७÷१२)। युगको अन्तमा हुने अन्तिम संग्राममा हप्ताको सातौँ दिन साबथ पालन गर्ने र आइतबारलाई पालन गर्ने इसाईहरूका बिचमा हुनेछ अर्थात् सत्य साबथसँग असत्य आइतबारे कानुनको आधारमा अन्तिम युद्ध हुनेछ।</a:t>
            </a:r>
            <a:endParaRPr lang="es-ES" sz="2000" dirty="0">
              <a:solidFill>
                <a:schemeClr val="bg1"/>
              </a:solidFill>
              <a:effectLst>
                <a:glow rad="127000">
                  <a:srgbClr val="3A578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par>
                                <p:cTn id="52" presetID="31"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1000" fill="hold"/>
                                        <p:tgtEl>
                                          <p:spTgt spid="27"/>
                                        </p:tgtEl>
                                        <p:attrNameLst>
                                          <p:attrName>ppt_w</p:attrName>
                                        </p:attrNameLst>
                                      </p:cBhvr>
                                      <p:tavLst>
                                        <p:tav tm="0">
                                          <p:val>
                                            <p:fltVal val="0"/>
                                          </p:val>
                                        </p:tav>
                                        <p:tav tm="100000">
                                          <p:val>
                                            <p:strVal val="#ppt_w"/>
                                          </p:val>
                                        </p:tav>
                                      </p:tavLst>
                                    </p:anim>
                                    <p:anim calcmode="lin" valueType="num">
                                      <p:cBhvr>
                                        <p:cTn id="55" dur="1000" fill="hold"/>
                                        <p:tgtEl>
                                          <p:spTgt spid="27"/>
                                        </p:tgtEl>
                                        <p:attrNameLst>
                                          <p:attrName>ppt_h</p:attrName>
                                        </p:attrNameLst>
                                      </p:cBhvr>
                                      <p:tavLst>
                                        <p:tav tm="0">
                                          <p:val>
                                            <p:fltVal val="0"/>
                                          </p:val>
                                        </p:tav>
                                        <p:tav tm="100000">
                                          <p:val>
                                            <p:strVal val="#ppt_h"/>
                                          </p:val>
                                        </p:tav>
                                      </p:tavLst>
                                    </p:anim>
                                    <p:anim calcmode="lin" valueType="num">
                                      <p:cBhvr>
                                        <p:cTn id="56" dur="1000" fill="hold"/>
                                        <p:tgtEl>
                                          <p:spTgt spid="27"/>
                                        </p:tgtEl>
                                        <p:attrNameLst>
                                          <p:attrName>style.rotation</p:attrName>
                                        </p:attrNameLst>
                                      </p:cBhvr>
                                      <p:tavLst>
                                        <p:tav tm="0">
                                          <p:val>
                                            <p:fltVal val="90"/>
                                          </p:val>
                                        </p:tav>
                                        <p:tav tm="100000">
                                          <p:val>
                                            <p:fltVal val="0"/>
                                          </p:val>
                                        </p:tav>
                                      </p:tavLst>
                                    </p:anim>
                                    <p:animEffect transition="in" filter="fade">
                                      <p:cBhvr>
                                        <p:cTn id="57" dur="1000"/>
                                        <p:tgtEl>
                                          <p:spTgt spid="27"/>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56623" y="2459504"/>
            <a:ext cx="9278754" cy="1938992"/>
          </a:xfrm>
          <a:prstGeom prst="rect">
            <a:avLst/>
          </a:prstGeom>
          <a:noFill/>
        </p:spPr>
        <p:txBody>
          <a:bodyPr wrap="square">
            <a:spAutoFit/>
          </a:bodyPr>
          <a:lstStyle/>
          <a:p>
            <a:pPr algn="ctr"/>
            <a:r>
              <a:rPr lang="ne-NP" sz="6000" b="1" dirty="0">
                <a:ln w="6600">
                  <a:solidFill>
                    <a:srgbClr val="5E2F0C"/>
                  </a:solidFill>
                  <a:prstDash val="solid"/>
                </a:ln>
                <a:solidFill>
                  <a:srgbClr val="FFFFFF"/>
                </a:solidFill>
                <a:effectLst>
                  <a:outerShdw dist="50800" dir="2700000" algn="tl" rotWithShape="0">
                    <a:srgbClr val="5E2F0C"/>
                  </a:outerShdw>
                </a:effectLst>
                <a:cs typeface="Kalimati" pitchFamily="2"/>
              </a:rPr>
              <a:t>परमेश्‍वरका वचनको निम्ति युद्ध</a:t>
            </a:r>
            <a:endParaRPr lang="en" sz="6000" b="1" dirty="0">
              <a:ln w="6600">
                <a:solidFill>
                  <a:srgbClr val="5E2F0C"/>
                </a:solidFill>
                <a:prstDash val="solid"/>
              </a:ln>
              <a:solidFill>
                <a:srgbClr val="FFFFFF"/>
              </a:solidFill>
              <a:effectLst>
                <a:outerShdw dist="50800" dir="2700000" algn="tl" rotWithShape="0">
                  <a:srgbClr val="5E2F0C"/>
                </a:outerShdw>
              </a:effectLst>
              <a:cs typeface="Kalimati" pitchFamily="2"/>
            </a:endParaRP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0" y="-48640"/>
            <a:ext cx="12191999" cy="769441"/>
          </a:xfrm>
          <a:prstGeom prst="rect">
            <a:avLst/>
          </a:prstGeom>
          <a:noFill/>
        </p:spPr>
        <p:txBody>
          <a:bodyPr wrap="square">
            <a:spAutoFit/>
          </a:bodyPr>
          <a:lstStyle/>
          <a:p>
            <a:pPr algn="ctr"/>
            <a:r>
              <a:rPr lang="ne-NP"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बाइबलमा नै सुरक्षा</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397A000E-1BF8-12E2-E540-35B12EC1BDC5}"/>
              </a:ext>
            </a:extLst>
          </p:cNvPr>
          <p:cNvSpPr txBox="1"/>
          <p:nvPr/>
        </p:nvSpPr>
        <p:spPr>
          <a:xfrm>
            <a:off x="1265740" y="754372"/>
            <a:ext cx="10840915" cy="369332"/>
          </a:xfrm>
          <a:prstGeom prst="rect">
            <a:avLst/>
          </a:prstGeom>
          <a:noFill/>
        </p:spPr>
        <p:txBody>
          <a:bodyPr wrap="square">
            <a:spAutoFit/>
          </a:bodyPr>
          <a:lstStyle/>
          <a:p>
            <a:r>
              <a:rPr lang="en" b="1" dirty="0">
                <a:solidFill>
                  <a:schemeClr val="accent5">
                    <a:lumMod val="75000"/>
                  </a:schemeClr>
                </a:solidFill>
                <a:latin typeface="Comic Sans MS" panose="030F0702030302020204" pitchFamily="66" charset="0"/>
              </a:rPr>
              <a:t>“</a:t>
            </a:r>
            <a:r>
              <a:rPr lang="en-US" dirty="0"/>
              <a:t>"</a:t>
            </a:r>
            <a:r>
              <a:rPr lang="ne-NP" b="1" dirty="0">
                <a:solidFill>
                  <a:srgbClr val="FF0000"/>
                </a:solidFill>
                <a:cs typeface="Kalimati" pitchFamily="2"/>
              </a:rPr>
              <a:t>तपाईँको सत्यले तिनीहरूलाई पवित्र वा चोखो राख्‍नुहोस्। तपाईँको वचन नै सत्य हो।" यूहन्ना १७:१७ रूपान्तरित।</a:t>
            </a:r>
            <a:endParaRPr lang="en-US" b="1" dirty="0">
              <a:solidFill>
                <a:srgbClr val="FF0000"/>
              </a:solidFill>
              <a:cs typeface="Kalimati" pitchFamily="2"/>
            </a:endParaRPr>
          </a:p>
        </p:txBody>
      </p:sp>
      <p:sp>
        <p:nvSpPr>
          <p:cNvPr id="6" name="CuadroTexto 5">
            <a:extLst>
              <a:ext uri="{FF2B5EF4-FFF2-40B4-BE49-F238E27FC236}">
                <a16:creationId xmlns:a16="http://schemas.microsoft.com/office/drawing/2014/main" id="{1EB2B3A2-14F9-E210-8322-F54E11D9755C}"/>
              </a:ext>
            </a:extLst>
          </p:cNvPr>
          <p:cNvSpPr txBox="1"/>
          <p:nvPr/>
        </p:nvSpPr>
        <p:spPr>
          <a:xfrm>
            <a:off x="4942958" y="1060900"/>
            <a:ext cx="7249041" cy="646331"/>
          </a:xfrm>
          <a:prstGeom prst="rect">
            <a:avLst/>
          </a:prstGeom>
          <a:noFill/>
        </p:spPr>
        <p:txBody>
          <a:bodyPr wrap="square" rtlCol="0">
            <a:spAutoFit/>
          </a:bodyPr>
          <a:lstStyle/>
          <a:p>
            <a:r>
              <a:rPr lang="ne-NP" b="1" dirty="0">
                <a:cs typeface="Kalimati" pitchFamily="2"/>
              </a:rPr>
              <a:t>बाइबलले परमेश्वरको इच्छा वा चाहनालाई अकात्य वा अचुक रूपमा प्रस्तुत गर्दछ। मानव प्राणीको निम्ति स्वर्गको मुक्तिको योजनालाई प्रस्तुत गर्दछ।</a:t>
            </a:r>
            <a:endParaRPr lang="en-US" b="1" dirty="0">
              <a:cs typeface="Kalimati" pitchFamily="2"/>
            </a:endParaRPr>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08393" y="3881594"/>
            <a:ext cx="2732829" cy="2815348"/>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222" y="1085995"/>
            <a:ext cx="4630810" cy="3741851"/>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197222" y="4903690"/>
            <a:ext cx="5128532" cy="1938992"/>
          </a:xfrm>
          <a:prstGeom prst="rect">
            <a:avLst/>
          </a:prstGeom>
          <a:noFill/>
        </p:spPr>
        <p:txBody>
          <a:bodyPr wrap="square">
            <a:spAutoFit/>
          </a:bodyPr>
          <a:lstStyle/>
          <a:p>
            <a:r>
              <a:rPr lang="ne-NP" sz="2000" dirty="0">
                <a:cs typeface="Kalimati" pitchFamily="2"/>
              </a:rPr>
              <a:t>यदि हामीले अलिकति भाग मात्र अस्वीकार गर्‍यौँ (उदाहरणमा उत्पत्ति १ र २मा दिइएको सृष्टिको विवरण) हामीले बाइबलले सिकाएको कुनै पनि शिक्षालाई अस्वीकार गर्ने हुन्छौँ। अनि बाइबलका बाँकी भागहरूलाई मात्र विश्‍वास गरे हामी कसरी </a:t>
            </a:r>
            <a:r>
              <a:rPr lang="ne-NP" sz="2000" dirty="0"/>
              <a:t>सुरक्षित हुन सक्छौँ र?</a:t>
            </a:r>
            <a:endParaRPr lang="en-US" sz="2000" dirty="0"/>
          </a:p>
        </p:txBody>
      </p:sp>
      <p:sp>
        <p:nvSpPr>
          <p:cNvPr id="14" name="CuadroTexto 13">
            <a:extLst>
              <a:ext uri="{FF2B5EF4-FFF2-40B4-BE49-F238E27FC236}">
                <a16:creationId xmlns:a16="http://schemas.microsoft.com/office/drawing/2014/main" id="{4D3AFA8C-7AA1-5A3B-4734-7AD105324A56}"/>
              </a:ext>
            </a:extLst>
          </p:cNvPr>
          <p:cNvSpPr txBox="1"/>
          <p:nvPr/>
        </p:nvSpPr>
        <p:spPr>
          <a:xfrm>
            <a:off x="8406741" y="3719971"/>
            <a:ext cx="3518289" cy="1323439"/>
          </a:xfrm>
          <a:custGeom>
            <a:avLst/>
            <a:gdLst>
              <a:gd name="connsiteX0" fmla="*/ 0 w 3518289"/>
              <a:gd name="connsiteY0" fmla="*/ 0 h 1323439"/>
              <a:gd name="connsiteX1" fmla="*/ 480833 w 3518289"/>
              <a:gd name="connsiteY1" fmla="*/ 0 h 1323439"/>
              <a:gd name="connsiteX2" fmla="*/ 1067214 w 3518289"/>
              <a:gd name="connsiteY2" fmla="*/ 0 h 1323439"/>
              <a:gd name="connsiteX3" fmla="*/ 1618413 w 3518289"/>
              <a:gd name="connsiteY3" fmla="*/ 0 h 1323439"/>
              <a:gd name="connsiteX4" fmla="*/ 2099246 w 3518289"/>
              <a:gd name="connsiteY4" fmla="*/ 0 h 1323439"/>
              <a:gd name="connsiteX5" fmla="*/ 2615261 w 3518289"/>
              <a:gd name="connsiteY5" fmla="*/ 0 h 1323439"/>
              <a:gd name="connsiteX6" fmla="*/ 3518289 w 3518289"/>
              <a:gd name="connsiteY6" fmla="*/ 0 h 1323439"/>
              <a:gd name="connsiteX7" fmla="*/ 3518289 w 3518289"/>
              <a:gd name="connsiteY7" fmla="*/ 454381 h 1323439"/>
              <a:gd name="connsiteX8" fmla="*/ 3518289 w 3518289"/>
              <a:gd name="connsiteY8" fmla="*/ 882293 h 1323439"/>
              <a:gd name="connsiteX9" fmla="*/ 3518289 w 3518289"/>
              <a:gd name="connsiteY9" fmla="*/ 1323439 h 1323439"/>
              <a:gd name="connsiteX10" fmla="*/ 2896725 w 3518289"/>
              <a:gd name="connsiteY10" fmla="*/ 1323439 h 1323439"/>
              <a:gd name="connsiteX11" fmla="*/ 2380709 w 3518289"/>
              <a:gd name="connsiteY11" fmla="*/ 1323439 h 1323439"/>
              <a:gd name="connsiteX12" fmla="*/ 1899876 w 3518289"/>
              <a:gd name="connsiteY12" fmla="*/ 1323439 h 1323439"/>
              <a:gd name="connsiteX13" fmla="*/ 1278312 w 3518289"/>
              <a:gd name="connsiteY13" fmla="*/ 1323439 h 1323439"/>
              <a:gd name="connsiteX14" fmla="*/ 691930 w 3518289"/>
              <a:gd name="connsiteY14" fmla="*/ 1323439 h 1323439"/>
              <a:gd name="connsiteX15" fmla="*/ 0 w 3518289"/>
              <a:gd name="connsiteY15" fmla="*/ 1323439 h 1323439"/>
              <a:gd name="connsiteX16" fmla="*/ 0 w 3518289"/>
              <a:gd name="connsiteY16" fmla="*/ 869058 h 1323439"/>
              <a:gd name="connsiteX17" fmla="*/ 0 w 3518289"/>
              <a:gd name="connsiteY17" fmla="*/ 454381 h 1323439"/>
              <a:gd name="connsiteX18" fmla="*/ 0 w 3518289"/>
              <a:gd name="connsiteY1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8289" h="1323439" fill="none" extrusionOk="0">
                <a:moveTo>
                  <a:pt x="0" y="0"/>
                </a:moveTo>
                <a:cubicBezTo>
                  <a:pt x="111924" y="-42615"/>
                  <a:pt x="311995" y="13317"/>
                  <a:pt x="480833" y="0"/>
                </a:cubicBezTo>
                <a:cubicBezTo>
                  <a:pt x="649671" y="-13317"/>
                  <a:pt x="779366" y="58285"/>
                  <a:pt x="1067214" y="0"/>
                </a:cubicBezTo>
                <a:cubicBezTo>
                  <a:pt x="1355062" y="-58285"/>
                  <a:pt x="1360774" y="56894"/>
                  <a:pt x="1618413" y="0"/>
                </a:cubicBezTo>
                <a:cubicBezTo>
                  <a:pt x="1876052" y="-56894"/>
                  <a:pt x="1909617" y="23094"/>
                  <a:pt x="2099246" y="0"/>
                </a:cubicBezTo>
                <a:cubicBezTo>
                  <a:pt x="2288875" y="-23094"/>
                  <a:pt x="2466553" y="19489"/>
                  <a:pt x="2615261" y="0"/>
                </a:cubicBezTo>
                <a:cubicBezTo>
                  <a:pt x="2763970" y="-19489"/>
                  <a:pt x="3165797" y="80140"/>
                  <a:pt x="3518289" y="0"/>
                </a:cubicBezTo>
                <a:cubicBezTo>
                  <a:pt x="3532953" y="139523"/>
                  <a:pt x="3513668" y="338476"/>
                  <a:pt x="3518289" y="454381"/>
                </a:cubicBezTo>
                <a:cubicBezTo>
                  <a:pt x="3522910" y="570286"/>
                  <a:pt x="3486374" y="775047"/>
                  <a:pt x="3518289" y="882293"/>
                </a:cubicBezTo>
                <a:cubicBezTo>
                  <a:pt x="3550204" y="989539"/>
                  <a:pt x="3503664" y="1137181"/>
                  <a:pt x="3518289" y="1323439"/>
                </a:cubicBezTo>
                <a:cubicBezTo>
                  <a:pt x="3300650" y="1397010"/>
                  <a:pt x="3110359" y="1249798"/>
                  <a:pt x="2896725" y="1323439"/>
                </a:cubicBezTo>
                <a:cubicBezTo>
                  <a:pt x="2683091" y="1397080"/>
                  <a:pt x="2542308" y="1281707"/>
                  <a:pt x="2380709" y="1323439"/>
                </a:cubicBezTo>
                <a:cubicBezTo>
                  <a:pt x="2219110" y="1365171"/>
                  <a:pt x="2027003" y="1301207"/>
                  <a:pt x="1899876" y="1323439"/>
                </a:cubicBezTo>
                <a:cubicBezTo>
                  <a:pt x="1772749" y="1345671"/>
                  <a:pt x="1581906" y="1253912"/>
                  <a:pt x="1278312" y="1323439"/>
                </a:cubicBezTo>
                <a:cubicBezTo>
                  <a:pt x="974718" y="1392966"/>
                  <a:pt x="945855" y="1317443"/>
                  <a:pt x="691930" y="1323439"/>
                </a:cubicBezTo>
                <a:cubicBezTo>
                  <a:pt x="438005" y="1329435"/>
                  <a:pt x="213738" y="1317154"/>
                  <a:pt x="0" y="1323439"/>
                </a:cubicBezTo>
                <a:cubicBezTo>
                  <a:pt x="-54206" y="1114827"/>
                  <a:pt x="9719" y="1003367"/>
                  <a:pt x="0" y="869058"/>
                </a:cubicBezTo>
                <a:cubicBezTo>
                  <a:pt x="-9719" y="734749"/>
                  <a:pt x="40572" y="577262"/>
                  <a:pt x="0" y="454381"/>
                </a:cubicBezTo>
                <a:cubicBezTo>
                  <a:pt x="-40572" y="331500"/>
                  <a:pt x="25907" y="121141"/>
                  <a:pt x="0" y="0"/>
                </a:cubicBezTo>
                <a:close/>
              </a:path>
              <a:path w="3518289" h="1323439"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63800" y="135975"/>
                  <a:pt x="3495245" y="295506"/>
                  <a:pt x="3518289" y="414678"/>
                </a:cubicBezTo>
                <a:cubicBezTo>
                  <a:pt x="3541333" y="533850"/>
                  <a:pt x="3494014" y="724757"/>
                  <a:pt x="3518289" y="855824"/>
                </a:cubicBezTo>
                <a:cubicBezTo>
                  <a:pt x="3542564" y="986891"/>
                  <a:pt x="3514935" y="1213576"/>
                  <a:pt x="3518289" y="1323439"/>
                </a:cubicBezTo>
                <a:cubicBezTo>
                  <a:pt x="3355023" y="1346318"/>
                  <a:pt x="3202065" y="1283468"/>
                  <a:pt x="3037456" y="1323439"/>
                </a:cubicBezTo>
                <a:cubicBezTo>
                  <a:pt x="2872847" y="1363410"/>
                  <a:pt x="2599002" y="1289859"/>
                  <a:pt x="2380709" y="1323439"/>
                </a:cubicBezTo>
                <a:cubicBezTo>
                  <a:pt x="2162416" y="1357019"/>
                  <a:pt x="1987808" y="1257265"/>
                  <a:pt x="1759145" y="1323439"/>
                </a:cubicBezTo>
                <a:cubicBezTo>
                  <a:pt x="1530482" y="1389613"/>
                  <a:pt x="1347236" y="1303607"/>
                  <a:pt x="1243129" y="1323439"/>
                </a:cubicBezTo>
                <a:cubicBezTo>
                  <a:pt x="1139022" y="1343271"/>
                  <a:pt x="887646" y="1259794"/>
                  <a:pt x="586381" y="1323439"/>
                </a:cubicBezTo>
                <a:cubicBezTo>
                  <a:pt x="285116" y="1387084"/>
                  <a:pt x="281014" y="1322856"/>
                  <a:pt x="0" y="1323439"/>
                </a:cubicBezTo>
                <a:cubicBezTo>
                  <a:pt x="-40038" y="1232874"/>
                  <a:pt x="22733" y="1060037"/>
                  <a:pt x="0" y="895527"/>
                </a:cubicBezTo>
                <a:cubicBezTo>
                  <a:pt x="-22733" y="731017"/>
                  <a:pt x="51301" y="643814"/>
                  <a:pt x="0" y="454381"/>
                </a:cubicBezTo>
                <a:cubicBezTo>
                  <a:pt x="-51301" y="264948"/>
                  <a:pt x="15787" y="225930"/>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en" sz="2000" b="1" dirty="0">
                <a:solidFill>
                  <a:schemeClr val="accent6">
                    <a:lumMod val="50000"/>
                  </a:schemeClr>
                </a:solidFill>
                <a:cs typeface="Kalimati" pitchFamily="2"/>
              </a:rPr>
              <a:t>“</a:t>
            </a:r>
            <a:r>
              <a:rPr lang="en-US" sz="2000" b="1" dirty="0">
                <a:cs typeface="Kalimati" pitchFamily="2"/>
              </a:rPr>
              <a:t>"</a:t>
            </a:r>
            <a:r>
              <a:rPr lang="ne-NP" sz="2000" b="1" dirty="0">
                <a:cs typeface="Kalimati" pitchFamily="2"/>
              </a:rPr>
              <a:t>तपाईँको वचन मेरा पाऊको निम्ति बत्ती हो; र मेरो बाटोको निम्ति उज्यालो हो।" (भजन ११९:१०५)।</a:t>
            </a:r>
            <a:endParaRPr lang="en" b="1" dirty="0">
              <a:solidFill>
                <a:schemeClr val="accent6">
                  <a:lumMod val="50000"/>
                </a:schemeClr>
              </a:solidFill>
              <a:cs typeface="Kalimati" pitchFamily="2"/>
            </a:endParaRPr>
          </a:p>
        </p:txBody>
      </p:sp>
      <p:sp>
        <p:nvSpPr>
          <p:cNvPr id="2" name="CuadroTexto 1">
            <a:extLst>
              <a:ext uri="{FF2B5EF4-FFF2-40B4-BE49-F238E27FC236}">
                <a16:creationId xmlns:a16="http://schemas.microsoft.com/office/drawing/2014/main" id="{99847F1A-9664-1EE0-078D-A262FB477A80}"/>
              </a:ext>
            </a:extLst>
          </p:cNvPr>
          <p:cNvSpPr txBox="1"/>
          <p:nvPr/>
        </p:nvSpPr>
        <p:spPr>
          <a:xfrm>
            <a:off x="8406741" y="5111571"/>
            <a:ext cx="3518289" cy="1631216"/>
          </a:xfrm>
          <a:custGeom>
            <a:avLst/>
            <a:gdLst>
              <a:gd name="connsiteX0" fmla="*/ 0 w 3518289"/>
              <a:gd name="connsiteY0" fmla="*/ 0 h 1631216"/>
              <a:gd name="connsiteX1" fmla="*/ 480833 w 3518289"/>
              <a:gd name="connsiteY1" fmla="*/ 0 h 1631216"/>
              <a:gd name="connsiteX2" fmla="*/ 1067214 w 3518289"/>
              <a:gd name="connsiteY2" fmla="*/ 0 h 1631216"/>
              <a:gd name="connsiteX3" fmla="*/ 1618413 w 3518289"/>
              <a:gd name="connsiteY3" fmla="*/ 0 h 1631216"/>
              <a:gd name="connsiteX4" fmla="*/ 2099246 w 3518289"/>
              <a:gd name="connsiteY4" fmla="*/ 0 h 1631216"/>
              <a:gd name="connsiteX5" fmla="*/ 2615261 w 3518289"/>
              <a:gd name="connsiteY5" fmla="*/ 0 h 1631216"/>
              <a:gd name="connsiteX6" fmla="*/ 3518289 w 3518289"/>
              <a:gd name="connsiteY6" fmla="*/ 0 h 1631216"/>
              <a:gd name="connsiteX7" fmla="*/ 3518289 w 3518289"/>
              <a:gd name="connsiteY7" fmla="*/ 560051 h 1631216"/>
              <a:gd name="connsiteX8" fmla="*/ 3518289 w 3518289"/>
              <a:gd name="connsiteY8" fmla="*/ 1087477 h 1631216"/>
              <a:gd name="connsiteX9" fmla="*/ 3518289 w 3518289"/>
              <a:gd name="connsiteY9" fmla="*/ 1631216 h 1631216"/>
              <a:gd name="connsiteX10" fmla="*/ 2896725 w 3518289"/>
              <a:gd name="connsiteY10" fmla="*/ 1631216 h 1631216"/>
              <a:gd name="connsiteX11" fmla="*/ 2380709 w 3518289"/>
              <a:gd name="connsiteY11" fmla="*/ 1631216 h 1631216"/>
              <a:gd name="connsiteX12" fmla="*/ 1899876 w 3518289"/>
              <a:gd name="connsiteY12" fmla="*/ 1631216 h 1631216"/>
              <a:gd name="connsiteX13" fmla="*/ 1278312 w 3518289"/>
              <a:gd name="connsiteY13" fmla="*/ 1631216 h 1631216"/>
              <a:gd name="connsiteX14" fmla="*/ 691930 w 3518289"/>
              <a:gd name="connsiteY14" fmla="*/ 1631216 h 1631216"/>
              <a:gd name="connsiteX15" fmla="*/ 0 w 3518289"/>
              <a:gd name="connsiteY15" fmla="*/ 1631216 h 1631216"/>
              <a:gd name="connsiteX16" fmla="*/ 0 w 3518289"/>
              <a:gd name="connsiteY16" fmla="*/ 1071165 h 1631216"/>
              <a:gd name="connsiteX17" fmla="*/ 0 w 3518289"/>
              <a:gd name="connsiteY17" fmla="*/ 560051 h 1631216"/>
              <a:gd name="connsiteX18" fmla="*/ 0 w 3518289"/>
              <a:gd name="connsiteY18"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8289" h="1631216" fill="none" extrusionOk="0">
                <a:moveTo>
                  <a:pt x="0" y="0"/>
                </a:moveTo>
                <a:cubicBezTo>
                  <a:pt x="111924" y="-42615"/>
                  <a:pt x="311995" y="13317"/>
                  <a:pt x="480833" y="0"/>
                </a:cubicBezTo>
                <a:cubicBezTo>
                  <a:pt x="649671" y="-13317"/>
                  <a:pt x="779366" y="58285"/>
                  <a:pt x="1067214" y="0"/>
                </a:cubicBezTo>
                <a:cubicBezTo>
                  <a:pt x="1355062" y="-58285"/>
                  <a:pt x="1360774" y="56894"/>
                  <a:pt x="1618413" y="0"/>
                </a:cubicBezTo>
                <a:cubicBezTo>
                  <a:pt x="1876052" y="-56894"/>
                  <a:pt x="1909617" y="23094"/>
                  <a:pt x="2099246" y="0"/>
                </a:cubicBezTo>
                <a:cubicBezTo>
                  <a:pt x="2288875" y="-23094"/>
                  <a:pt x="2466553" y="19489"/>
                  <a:pt x="2615261" y="0"/>
                </a:cubicBezTo>
                <a:cubicBezTo>
                  <a:pt x="2763970" y="-19489"/>
                  <a:pt x="3165797" y="80140"/>
                  <a:pt x="3518289" y="0"/>
                </a:cubicBezTo>
                <a:cubicBezTo>
                  <a:pt x="3559582" y="148642"/>
                  <a:pt x="3503524" y="446695"/>
                  <a:pt x="3518289" y="560051"/>
                </a:cubicBezTo>
                <a:cubicBezTo>
                  <a:pt x="3533054" y="673407"/>
                  <a:pt x="3483979" y="958009"/>
                  <a:pt x="3518289" y="1087477"/>
                </a:cubicBezTo>
                <a:cubicBezTo>
                  <a:pt x="3552599" y="1216945"/>
                  <a:pt x="3495384" y="1392750"/>
                  <a:pt x="3518289" y="1631216"/>
                </a:cubicBezTo>
                <a:cubicBezTo>
                  <a:pt x="3300650" y="1704787"/>
                  <a:pt x="3110359" y="1557575"/>
                  <a:pt x="2896725" y="1631216"/>
                </a:cubicBezTo>
                <a:cubicBezTo>
                  <a:pt x="2683091" y="1704857"/>
                  <a:pt x="2542308" y="1589484"/>
                  <a:pt x="2380709" y="1631216"/>
                </a:cubicBezTo>
                <a:cubicBezTo>
                  <a:pt x="2219110" y="1672948"/>
                  <a:pt x="2027003" y="1608984"/>
                  <a:pt x="1899876" y="1631216"/>
                </a:cubicBezTo>
                <a:cubicBezTo>
                  <a:pt x="1772749" y="1653448"/>
                  <a:pt x="1581906" y="1561689"/>
                  <a:pt x="1278312" y="1631216"/>
                </a:cubicBezTo>
                <a:cubicBezTo>
                  <a:pt x="974718" y="1700743"/>
                  <a:pt x="945855" y="1625220"/>
                  <a:pt x="691930" y="1631216"/>
                </a:cubicBezTo>
                <a:cubicBezTo>
                  <a:pt x="438005" y="1637212"/>
                  <a:pt x="213738" y="1624931"/>
                  <a:pt x="0" y="1631216"/>
                </a:cubicBezTo>
                <a:cubicBezTo>
                  <a:pt x="-63082" y="1503234"/>
                  <a:pt x="24936" y="1255359"/>
                  <a:pt x="0" y="1071165"/>
                </a:cubicBezTo>
                <a:cubicBezTo>
                  <a:pt x="-24936" y="886971"/>
                  <a:pt x="14662" y="752358"/>
                  <a:pt x="0" y="560051"/>
                </a:cubicBezTo>
                <a:cubicBezTo>
                  <a:pt x="-14662" y="367744"/>
                  <a:pt x="66485" y="138645"/>
                  <a:pt x="0" y="0"/>
                </a:cubicBezTo>
                <a:close/>
              </a:path>
              <a:path w="3518289" h="1631216"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23818" y="223635"/>
                  <a:pt x="3496766" y="314638"/>
                  <a:pt x="3518289" y="511114"/>
                </a:cubicBezTo>
                <a:cubicBezTo>
                  <a:pt x="3539812" y="707590"/>
                  <a:pt x="3459970" y="905684"/>
                  <a:pt x="3518289" y="1054853"/>
                </a:cubicBezTo>
                <a:cubicBezTo>
                  <a:pt x="3576608" y="1204022"/>
                  <a:pt x="3470980" y="1507545"/>
                  <a:pt x="3518289" y="1631216"/>
                </a:cubicBezTo>
                <a:cubicBezTo>
                  <a:pt x="3355023" y="1654095"/>
                  <a:pt x="3202065" y="1591245"/>
                  <a:pt x="3037456" y="1631216"/>
                </a:cubicBezTo>
                <a:cubicBezTo>
                  <a:pt x="2872847" y="1671187"/>
                  <a:pt x="2599002" y="1597636"/>
                  <a:pt x="2380709" y="1631216"/>
                </a:cubicBezTo>
                <a:cubicBezTo>
                  <a:pt x="2162416" y="1664796"/>
                  <a:pt x="1987808" y="1565042"/>
                  <a:pt x="1759145" y="1631216"/>
                </a:cubicBezTo>
                <a:cubicBezTo>
                  <a:pt x="1530482" y="1697390"/>
                  <a:pt x="1347236" y="1611384"/>
                  <a:pt x="1243129" y="1631216"/>
                </a:cubicBezTo>
                <a:cubicBezTo>
                  <a:pt x="1139022" y="1651048"/>
                  <a:pt x="887646" y="1567571"/>
                  <a:pt x="586381" y="1631216"/>
                </a:cubicBezTo>
                <a:cubicBezTo>
                  <a:pt x="285116" y="1694861"/>
                  <a:pt x="281014" y="1630633"/>
                  <a:pt x="0" y="1631216"/>
                </a:cubicBezTo>
                <a:cubicBezTo>
                  <a:pt x="-490" y="1388424"/>
                  <a:pt x="28515" y="1224433"/>
                  <a:pt x="0" y="1103789"/>
                </a:cubicBezTo>
                <a:cubicBezTo>
                  <a:pt x="-28515" y="983145"/>
                  <a:pt x="63947" y="697140"/>
                  <a:pt x="0" y="560051"/>
                </a:cubicBezTo>
                <a:cubicBezTo>
                  <a:pt x="-63947" y="422962"/>
                  <a:pt x="48757" y="119650"/>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ne-NP" sz="2000" b="1" dirty="0">
                <a:cs typeface="Kalimati" pitchFamily="2"/>
              </a:rPr>
              <a:t>"तपाईँका वचनहरू उघार्दा हामीले आत्मज्ञानको ज्योति पाउँछौँ। यसले सादा वा सरल मानिसहरूलाई समझ शक्ति दिन्छ।" भजन ११९:१३०)।</a:t>
            </a:r>
            <a:endParaRPr lang="en" b="1" dirty="0">
              <a:solidFill>
                <a:schemeClr val="accent1">
                  <a:lumMod val="50000"/>
                </a:schemeClr>
              </a:solidFill>
            </a:endParaRPr>
          </a:p>
        </p:txBody>
      </p:sp>
      <p:sp>
        <p:nvSpPr>
          <p:cNvPr id="7" name="CuadroTexto 6">
            <a:extLst>
              <a:ext uri="{FF2B5EF4-FFF2-40B4-BE49-F238E27FC236}">
                <a16:creationId xmlns:a16="http://schemas.microsoft.com/office/drawing/2014/main" id="{D48C1833-F17A-048E-F421-11B314694990}"/>
              </a:ext>
            </a:extLst>
          </p:cNvPr>
          <p:cNvSpPr txBox="1"/>
          <p:nvPr/>
        </p:nvSpPr>
        <p:spPr>
          <a:xfrm>
            <a:off x="5028301" y="2390944"/>
            <a:ext cx="7163699" cy="1477328"/>
          </a:xfrm>
          <a:prstGeom prst="rect">
            <a:avLst/>
          </a:prstGeom>
          <a:noFill/>
        </p:spPr>
        <p:txBody>
          <a:bodyPr wrap="square">
            <a:spAutoFit/>
          </a:bodyPr>
          <a:lstStyle/>
          <a:p>
            <a:r>
              <a:rPr lang="ne-NP" b="1" dirty="0">
                <a:cs typeface="Kalimati" pitchFamily="2"/>
              </a:rPr>
              <a:t>बाइबलमा नै इसाईहरू नै किन नहुन् सैतानले फसाउने रणनीतिहरू पाउँछौ। बाइबलमा नै मानिसलाई परिवर्तन गर्ने परमेश्वरका रणनीतिहरू पाउँछौँ जुन येशूको जन्म, जीवन, मृत्यु, पुनरुत्थान, पापीको निम्ति येशूका पहल, परमेश्वरले दिनुहुने पापका क्षमा, दोस्रो आगमन, अनन्त जीवन र नयाँ पृथ्वीमा हुने अमर जीवनको क्रियाकलापहरू।</a:t>
            </a:r>
            <a:endParaRPr lang="en-US" b="1" dirty="0">
              <a:cs typeface="Kalimati" pitchFamily="2"/>
            </a:endParaRPr>
          </a:p>
        </p:txBody>
      </p:sp>
      <p:sp>
        <p:nvSpPr>
          <p:cNvPr id="11" name="CuadroTexto 10">
            <a:extLst>
              <a:ext uri="{FF2B5EF4-FFF2-40B4-BE49-F238E27FC236}">
                <a16:creationId xmlns:a16="http://schemas.microsoft.com/office/drawing/2014/main" id="{3363709B-479B-2B63-17AF-E769000B8EB2}"/>
              </a:ext>
            </a:extLst>
          </p:cNvPr>
          <p:cNvSpPr txBox="1"/>
          <p:nvPr/>
        </p:nvSpPr>
        <p:spPr>
          <a:xfrm>
            <a:off x="4942957" y="1768786"/>
            <a:ext cx="7163698" cy="707886"/>
          </a:xfrm>
          <a:prstGeom prst="rect">
            <a:avLst/>
          </a:prstGeom>
          <a:noFill/>
        </p:spPr>
        <p:txBody>
          <a:bodyPr wrap="square">
            <a:spAutoFit/>
          </a:bodyPr>
          <a:lstStyle/>
          <a:p>
            <a:r>
              <a:rPr lang="ne-NP" sz="2000" b="1" dirty="0">
                <a:cs typeface="Kalimati" pitchFamily="2"/>
              </a:rPr>
              <a:t>त्यसकारण, हाम्रो सुरक्षा केवल बाइबलमा मात्रै छ। बाइबलको प्रत्येक पुस्तक, अध्याय र पदहरूमा हाम्रो सुरक्षा छ (२ तिमोथी ३:१६)।</a:t>
            </a:r>
            <a:endParaRPr lang="en-US" sz="2000" b="1" dirty="0">
              <a:cs typeface="Kalimati" pitchFamily="2"/>
            </a:endParaRPr>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29184"/>
            <a:ext cx="7763814"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4400" b="1" dirty="0">
                <a:ln/>
                <a:solidFill>
                  <a:schemeClr val="accent4"/>
                </a:solidFill>
              </a:rPr>
              <a:t>मानवीय तर्कहरू</a:t>
            </a:r>
            <a:endParaRPr lang="en" sz="4400" b="1" dirty="0">
              <a:ln/>
              <a:solidFill>
                <a:schemeClr val="accent4"/>
              </a:solidFill>
            </a:endParaRPr>
          </a:p>
        </p:txBody>
      </p:sp>
      <p:sp>
        <p:nvSpPr>
          <p:cNvPr id="5" name="CuadroTexto 4">
            <a:extLst>
              <a:ext uri="{FF2B5EF4-FFF2-40B4-BE49-F238E27FC236}">
                <a16:creationId xmlns:a16="http://schemas.microsoft.com/office/drawing/2014/main" id="{EAB3F635-42E0-9EBB-C928-9E0F7F354158}"/>
              </a:ext>
            </a:extLst>
          </p:cNvPr>
          <p:cNvSpPr txBox="1"/>
          <p:nvPr/>
        </p:nvSpPr>
        <p:spPr>
          <a:xfrm>
            <a:off x="3127443" y="621098"/>
            <a:ext cx="7164034" cy="646331"/>
          </a:xfrm>
          <a:prstGeom prst="rect">
            <a:avLst/>
          </a:prstGeom>
          <a:noFill/>
        </p:spPr>
        <p:txBody>
          <a:bodyPr wrap="square">
            <a:spAutoFit/>
          </a:bodyPr>
          <a:lstStyle/>
          <a:p>
            <a:r>
              <a:rPr lang="en"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cs typeface="Kalimati" pitchFamily="2"/>
              </a:rPr>
              <a:t>“</a:t>
            </a:r>
            <a:r>
              <a:rPr lang="en-US" b="1" dirty="0">
                <a:solidFill>
                  <a:schemeClr val="accent6">
                    <a:lumMod val="60000"/>
                    <a:lumOff val="40000"/>
                  </a:schemeClr>
                </a:solidFill>
                <a:cs typeface="Kalimati" pitchFamily="2"/>
              </a:rPr>
              <a:t>"</a:t>
            </a:r>
            <a:r>
              <a:rPr lang="ne-NP" b="1" dirty="0">
                <a:solidFill>
                  <a:schemeClr val="accent6">
                    <a:lumMod val="60000"/>
                    <a:lumOff val="40000"/>
                  </a:schemeClr>
                </a:solidFill>
                <a:cs typeface="Kalimati" pitchFamily="2"/>
              </a:rPr>
              <a:t>मानिसको सामु ठिक बाटो जस्तै देखिन्छ, तर त्यसले मृत्युमा पुर्‍याउँछ।" हितोपदेश १६:२५ रूपान्तरित।</a:t>
            </a:r>
            <a:endParaRPr lang="en-US" b="1" dirty="0">
              <a:solidFill>
                <a:schemeClr val="accent6">
                  <a:lumMod val="60000"/>
                  <a:lumOff val="40000"/>
                </a:schemeClr>
              </a:solidFill>
              <a:cs typeface="Kalimati" pitchFamily="2"/>
            </a:endParaRPr>
          </a:p>
        </p:txBody>
      </p:sp>
      <p:sp>
        <p:nvSpPr>
          <p:cNvPr id="6" name="CuadroTexto 5">
            <a:extLst>
              <a:ext uri="{FF2B5EF4-FFF2-40B4-BE49-F238E27FC236}">
                <a16:creationId xmlns:a16="http://schemas.microsoft.com/office/drawing/2014/main" id="{0FD8E9C4-F44F-540B-79A8-4E236040BDF8}"/>
              </a:ext>
            </a:extLst>
          </p:cNvPr>
          <p:cNvSpPr txBox="1"/>
          <p:nvPr/>
        </p:nvSpPr>
        <p:spPr>
          <a:xfrm>
            <a:off x="4603428" y="1227923"/>
            <a:ext cx="5874072" cy="707886"/>
          </a:xfrm>
          <a:prstGeom prst="rect">
            <a:avLst/>
          </a:prstGeom>
          <a:noFill/>
        </p:spPr>
        <p:txBody>
          <a:bodyPr wrap="square" rtlCol="0">
            <a:spAutoFit/>
          </a:bodyPr>
          <a:lstStyle/>
          <a:p>
            <a:pPr>
              <a:spcBef>
                <a:spcPts val="600"/>
              </a:spcBef>
            </a:pPr>
            <a:r>
              <a:rPr lang="en-US" sz="2000" b="1" dirty="0">
                <a:solidFill>
                  <a:schemeClr val="bg1"/>
                </a:solidFill>
              </a:rPr>
              <a:t>"</a:t>
            </a:r>
            <a:r>
              <a:rPr lang="ne-NP" sz="2000" b="1" dirty="0">
                <a:solidFill>
                  <a:schemeClr val="bg1"/>
                </a:solidFill>
              </a:rPr>
              <a:t>मानिसको सामु ठिक बाटो जस्तै देखिन्छ, तर त्यसले मृत्युमा पुर्‍याउँछ।" हितोपदेश १६:२५ रूपान्तरित।</a:t>
            </a:r>
            <a:endParaRPr lang="en" sz="2000" b="1" dirty="0">
              <a:solidFill>
                <a:schemeClr val="bg1"/>
              </a:solidFill>
              <a:effectLst>
                <a:glow rad="127000">
                  <a:srgbClr val="474062"/>
                </a:glow>
                <a:outerShdw blurRad="38100" dist="38100" dir="2700000" algn="tl">
                  <a:srgbClr val="000000">
                    <a:alpha val="43137"/>
                  </a:srgbClr>
                </a:outerShdw>
              </a:effectLst>
            </a:endParaRP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4039" y="1203168"/>
            <a:ext cx="4360856" cy="5586738"/>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4603430" y="3399048"/>
            <a:ext cx="7588570" cy="1015663"/>
          </a:xfrm>
          <a:prstGeom prst="rect">
            <a:avLst/>
          </a:prstGeom>
          <a:noFill/>
        </p:spPr>
        <p:txBody>
          <a:bodyPr wrap="square">
            <a:spAutoFit/>
          </a:bodyPr>
          <a:lstStyle/>
          <a:p>
            <a:r>
              <a:rPr lang="ne-NP" sz="2000" dirty="0">
                <a:solidFill>
                  <a:schemeClr val="bg1"/>
                </a:solidFill>
                <a:cs typeface="Kalimati" pitchFamily="2"/>
              </a:rPr>
              <a:t>अ</a:t>
            </a:r>
            <a:r>
              <a:rPr lang="ne-NP" sz="2000" dirty="0">
                <a:solidFill>
                  <a:schemeClr val="bg1"/>
                </a:solidFill>
              </a:rPr>
              <a:t>ठारौँ शताब्दीदेखि वौद्धिक जगतमा उच्च आलोचना भन्ने धारणालाई अग्रसरता पाइएको छ। यसमा बाइबललाई शैक्षिक स्तरमा वा मानवीय वौद्धिक स्तरमा व्याख्या गर्ने चलन बसालिएको छ।</a:t>
            </a:r>
            <a:endParaRPr lang="en-US" sz="2000" dirty="0">
              <a:solidFill>
                <a:schemeClr val="bg1"/>
              </a:solidFill>
            </a:endParaRP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603430" y="1843784"/>
            <a:ext cx="7588570" cy="1631216"/>
          </a:xfrm>
          <a:prstGeom prst="rect">
            <a:avLst/>
          </a:prstGeom>
          <a:noFill/>
        </p:spPr>
        <p:txBody>
          <a:bodyPr wrap="square">
            <a:spAutoFit/>
          </a:bodyPr>
          <a:lstStyle/>
          <a:p>
            <a:pPr>
              <a:spcBef>
                <a:spcPts val="600"/>
              </a:spcBef>
            </a:pPr>
            <a:r>
              <a:rPr lang="ne-NP" sz="2000" b="1" dirty="0">
                <a:solidFill>
                  <a:schemeClr val="bg1"/>
                </a:solidFill>
              </a:rPr>
              <a:t>   परमेश्वरक</a:t>
            </a:r>
            <a:r>
              <a:rPr lang="en-US" sz="2000" b="1" dirty="0">
                <a:solidFill>
                  <a:schemeClr val="bg1"/>
                </a:solidFill>
              </a:rPr>
              <a:t>f</a:t>
            </a:r>
            <a:r>
              <a:rPr lang="ne-NP" sz="2000" b="1" dirty="0">
                <a:solidFill>
                  <a:schemeClr val="bg1"/>
                </a:solidFill>
              </a:rPr>
              <a:t> आत्मा नभएका मानिसहरूले परमेश्वरको आत्माबाट आएका थोकहरूलाई स्वीकार गर्दैन। तर ती थोकहरू तिनीहरूको निम्त मूर्ख जस्तो देखिन्छ। ती थोकहरूलाई तिनीहरूले बुझ्न सक्दैन किनभने केवल परमेश्वरको आत्माले मात्र तिनीहरूलाई बुझ्न सकिन्छ।" १ कोरन्थी २:१४।</a:t>
            </a:r>
            <a:endParaRPr lang="en" sz="2000" b="1" dirty="0">
              <a:solidFill>
                <a:schemeClr val="bg1"/>
              </a:solidFill>
              <a:effectLst>
                <a:glow rad="127000">
                  <a:srgbClr val="474062"/>
                </a:glow>
                <a:outerShdw blurRad="38100" dist="38100" dir="2700000" algn="tl">
                  <a:srgbClr val="000000">
                    <a:alpha val="43137"/>
                  </a:srgbClr>
                </a:outerShdw>
              </a:effectLst>
            </a:endParaRP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4603428" y="6143575"/>
            <a:ext cx="7588569" cy="646331"/>
          </a:xfrm>
          <a:prstGeom prst="rect">
            <a:avLst/>
          </a:prstGeom>
          <a:noFill/>
        </p:spPr>
        <p:txBody>
          <a:bodyPr wrap="square">
            <a:spAutoFit/>
          </a:bodyPr>
          <a:lstStyle/>
          <a:p>
            <a:pPr>
              <a:spcBef>
                <a:spcPts val="600"/>
              </a:spcBef>
            </a:pPr>
            <a:r>
              <a:rPr lang="ne-NP" dirty="0">
                <a:solidFill>
                  <a:schemeClr val="bg1"/>
                </a:solidFill>
              </a:rPr>
              <a:t>शत्रुले अनेकौँ दर्शन, शिक्षा दीक्षाहरू दिएर मानिसहरूका सामु ठिक देखाउँदछ तर अन्तमा तिनीहरूले रोज्ने बाटो नै मृत्यु हुन आउँछ (हितोपदेश १६:२५)।</a:t>
            </a:r>
            <a:endParaRPr lang="en" sz="2000" b="1" dirty="0">
              <a:solidFill>
                <a:schemeClr val="bg1"/>
              </a:solidFill>
              <a:effectLst>
                <a:glow rad="127000">
                  <a:srgbClr val="474062"/>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603430" y="4314825"/>
            <a:ext cx="7588570" cy="1631216"/>
          </a:xfrm>
          <a:prstGeom prst="rect">
            <a:avLst/>
          </a:prstGeom>
          <a:noFill/>
        </p:spPr>
        <p:txBody>
          <a:bodyPr wrap="square">
            <a:spAutoFit/>
          </a:bodyPr>
          <a:lstStyle/>
          <a:p>
            <a:r>
              <a:rPr lang="ne-NP" sz="2000" dirty="0">
                <a:solidFill>
                  <a:schemeClr val="bg1"/>
                </a:solidFill>
              </a:rPr>
              <a:t>यस धारणाले कुनै पनि अलौकिक कामलाई अस्वीकार गर्ने र भविष्यको बारेमा जानकारी दिने असम्भव छ भनेर सिकाउँछ। तर यस धारणामा हामी लाग्यौँ भने परमेश्वरको वचनबाट हामीलाई के फाइदा लिन सक्छौँ र? बाइबलको शक्ति र यसले हाम्रो निम्ति के भविष्य छ सो सिकाउने शिक्षालाई नै हामीले अस्वीकार गर्‍यौँ भने यस संसारमा हाम्रो अस्तित्वको अर्थ के छ र?</a:t>
            </a:r>
            <a:endParaRPr lang="en-US" sz="2000" dirty="0">
              <a:solidFill>
                <a:schemeClr val="bg1"/>
              </a:solidFill>
            </a:endParaRP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931</TotalTime>
  <Words>1471</Words>
  <Application>Microsoft Office PowerPoint</Application>
  <PresentationFormat>Panorámica</PresentationFormat>
  <Paragraphs>56</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Arial</vt:lpstr>
      <vt:lpstr>Aptos</vt:lpstr>
      <vt:lpstr>Kalimati</vt:lpstr>
      <vt:lpstr>Comic Sans MS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125</cp:revision>
  <dcterms:created xsi:type="dcterms:W3CDTF">2024-03-31T16:03:06Z</dcterms:created>
  <dcterms:modified xsi:type="dcterms:W3CDTF">2024-04-09T06:39:28Z</dcterms:modified>
</cp:coreProperties>
</file>