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8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1A2F47-202A-9627-AE2F-CC8C087077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223C000-F6F7-5645-0543-9A8234C5B5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576DE1-AB09-8768-47D1-B1D842F6B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8D0B9-E149-4BC4-A1DE-0434EC73CA1A}" type="datetimeFigureOut">
              <a:rPr lang="es-ES" smtClean="0"/>
              <a:t>28/03/2024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69CDD5-6B6C-107C-36FB-77FCEC923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CB1B91-F4CB-A6D5-983C-CCC51B574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A151-8E4E-49DC-A9EB-FB364165DB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6867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88A0A02-E782-8C5D-3A58-C9E59C9DA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04AC6F3-EEA7-C462-C66A-A485F9F500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1B1F74-01ED-4E2A-9E35-D297A2D8C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8D0B9-E149-4BC4-A1DE-0434EC73CA1A}" type="datetimeFigureOut">
              <a:rPr lang="es-ES" smtClean="0"/>
              <a:t>28/03/2024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741312-D201-8D9B-8A0F-781E5E1BC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C32F93-716B-C481-F5F8-11A9DC96E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A151-8E4E-49DC-A9EB-FB364165DB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7474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332D2E3-BF2C-2337-BB72-81157B7414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AD0E07A-192B-2298-E43F-4F11B0C092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C3F0E1-2B49-C85E-1197-D89F10193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8D0B9-E149-4BC4-A1DE-0434EC73CA1A}" type="datetimeFigureOut">
              <a:rPr lang="es-ES" smtClean="0"/>
              <a:t>28/03/2024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8547BD-A016-B47A-A1DF-9400519F6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21EA29-26F0-498E-6E44-22E64D72E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A151-8E4E-49DC-A9EB-FB364165DB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1609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631428-3752-5BB5-B20A-219576B1E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C127B4-C83E-A69F-B413-4EB658DE9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DFF4410-CB99-E27E-EA99-8820A64CC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8D0B9-E149-4BC4-A1DE-0434EC73CA1A}" type="datetimeFigureOut">
              <a:rPr lang="es-ES" smtClean="0"/>
              <a:t>28/03/2024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D664FF-FF68-05A7-210F-392A1C0B0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548404-8502-ADDC-E875-AA667AB2C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A151-8E4E-49DC-A9EB-FB364165DB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6043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86D310-5F3C-D0AB-E15F-E268CDFAA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413A52D-0968-BB21-4796-439556F7F9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930103-0428-1F73-CDBB-2887EE760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8D0B9-E149-4BC4-A1DE-0434EC73CA1A}" type="datetimeFigureOut">
              <a:rPr lang="es-ES" smtClean="0"/>
              <a:t>28/03/2024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4F50C7-BF8C-7775-4128-B7ABC7AE3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50DDE2-CF15-C5C3-D4BB-C097A7D36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A151-8E4E-49DC-A9EB-FB364165DB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336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072494-58F7-D35B-76F9-E90EBE29E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926B3C-2806-DA44-7930-EACD50E4E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90713AD-4F8F-3C7A-582D-7193D045B0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E3EF428-6F7C-D3A1-F9DC-901100698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8D0B9-E149-4BC4-A1DE-0434EC73CA1A}" type="datetimeFigureOut">
              <a:rPr lang="es-ES" smtClean="0"/>
              <a:t>28/03/2024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3133F4-DA4D-C49F-AC7D-A4B423448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D1DA11-2694-0D1C-47DC-836CC0858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A151-8E4E-49DC-A9EB-FB364165DB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916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D60D57-D362-217F-F21C-C6E23700E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9B6524B-8752-DF6B-2AC1-8089C0ECD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5E2592C-F2A2-E623-DCF8-A626DAFC1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D7CE7CF-EE14-E284-9B15-98061E9E16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73B2AA5-B604-AD52-0E7A-3BEE31204C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BD9EF74-C1E9-4FE1-2078-96F22750B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8D0B9-E149-4BC4-A1DE-0434EC73CA1A}" type="datetimeFigureOut">
              <a:rPr lang="es-ES" smtClean="0"/>
              <a:t>28/03/2024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32B69AE-57D0-DCEF-9A09-41581B285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A9E3DF-BD2D-E1C3-590D-071003FAB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A151-8E4E-49DC-A9EB-FB364165DB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0920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C47477-57F0-E08C-CB98-CF94077F3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6AEC3A7-E377-0E04-BA07-457636ADC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8D0B9-E149-4BC4-A1DE-0434EC73CA1A}" type="datetimeFigureOut">
              <a:rPr lang="es-ES" smtClean="0"/>
              <a:t>28/03/2024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B5BD368-4C7B-5D7A-278B-8CED4AF9D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2CF6F6E-2EAA-7C18-C982-FE5C9FC1D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A151-8E4E-49DC-A9EB-FB364165DB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0538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72482A4-815F-EBEF-0270-BF0F57988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8D0B9-E149-4BC4-A1DE-0434EC73CA1A}" type="datetimeFigureOut">
              <a:rPr lang="es-ES" smtClean="0"/>
              <a:t>28/03/2024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D7D9B39-98B1-0BC9-0E08-C176E8CD9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456B3FE-5E02-8CB5-9FF5-9BB350E35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A151-8E4E-49DC-A9EB-FB364165DB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7907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CACD55-9F78-6114-9977-025B36757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06219F-2E90-2B45-E10E-FA8186491F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1B6948-5CB6-6197-9D00-EC894A8790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199BE3F-0E73-14F0-28F4-30F1B2D64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8D0B9-E149-4BC4-A1DE-0434EC73CA1A}" type="datetimeFigureOut">
              <a:rPr lang="es-ES" smtClean="0"/>
              <a:t>28/03/2024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A1939DD-14EC-F1C6-0872-10208D932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861D8D-45C5-A89A-CD0B-524DCCE59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A151-8E4E-49DC-A9EB-FB364165DB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2127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F1F991-C38A-E27D-2843-D4B82C770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6CBC78A-D8F4-6D36-7B79-5625E27800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B40D3F4-C76A-9999-DDC9-1E7AC806B9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DF0DEF9-7986-11A8-0837-150460B56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8D0B9-E149-4BC4-A1DE-0434EC73CA1A}" type="datetimeFigureOut">
              <a:rPr lang="es-ES" smtClean="0"/>
              <a:t>28/03/2024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232AD49-9B4F-AF78-6DD7-6F914E915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A9DCF35-7B84-38F4-8136-0D8936BAA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5BA151-8E4E-49DC-A9EB-FB364165DB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1405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20BE95C-25C7-FAB9-2E1F-FADF19084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F30FC45-56B9-121A-45DD-157A82F01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BA2DB8-14B7-DA33-9622-4155A63AFA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C8D0B9-E149-4BC4-A1DE-0434EC73CA1A}" type="datetimeFigureOut">
              <a:rPr lang="es-ES" smtClean="0"/>
              <a:t>28/03/2024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A5A282-866B-3A6C-CDC9-FFCD52D78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342307-3B79-35D7-AE36-6F98DF25F2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5BA151-8E4E-49DC-A9EB-FB364165DB8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9184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B562B04-94EF-E749-35F3-F875F1A0F2DE}"/>
              </a:ext>
            </a:extLst>
          </p:cNvPr>
          <p:cNvSpPr txBox="1"/>
          <p:nvPr/>
        </p:nvSpPr>
        <p:spPr>
          <a:xfrm>
            <a:off x="4732766" y="594743"/>
            <a:ext cx="606731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DESAFIO DA ESPERA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53CAAA0-9CCD-B2E3-B109-077D2948AD93}"/>
              </a:ext>
            </a:extLst>
          </p:cNvPr>
          <p:cNvSpPr txBox="1"/>
          <p:nvPr/>
        </p:nvSpPr>
        <p:spPr>
          <a:xfrm>
            <a:off x="6573521" y="4768328"/>
            <a:ext cx="5482216" cy="193899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 salmistas usam seis verbos ou palavras hebraicas quando querem expressar os desafios relacionados à espera. Essas palavras abrangem uma ampla gama de significados: espera; desejo; suportar; segurar a língua; esperar; parto</a:t>
            </a:r>
            <a:endPara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52367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FB85ADF-5392-F990-1940-70DE4E39AB63}"/>
              </a:ext>
            </a:extLst>
          </p:cNvPr>
          <p:cNvSpPr txBox="1"/>
          <p:nvPr/>
        </p:nvSpPr>
        <p:spPr>
          <a:xfrm>
            <a:off x="206187" y="152400"/>
            <a:ext cx="1972912" cy="7694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4400" b="1" i="1" dirty="0" err="1">
                <a:solidFill>
                  <a:schemeClr val="accent6">
                    <a:lumMod val="75000"/>
                  </a:schemeClr>
                </a:solidFill>
              </a:rPr>
              <a:t>Qawah</a:t>
            </a:r>
            <a:endParaRPr lang="es-ES" sz="44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B096E12-17BF-8B20-4E56-4530731D65AA}"/>
              </a:ext>
            </a:extLst>
          </p:cNvPr>
          <p:cNvSpPr txBox="1"/>
          <p:nvPr/>
        </p:nvSpPr>
        <p:spPr>
          <a:xfrm>
            <a:off x="3370729" y="277011"/>
            <a:ext cx="545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</a:rPr>
              <a:t>Esperar</a:t>
            </a:r>
            <a:r>
              <a:rPr lang="es-ES" sz="2800" b="1" dirty="0"/>
              <a:t>, aguardar, </a:t>
            </a:r>
            <a:r>
              <a:rPr lang="pt-BR" sz="2800" b="1" dirty="0"/>
              <a:t>antecipar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A752226-14BA-21FE-5063-0399226CC27E}"/>
              </a:ext>
            </a:extLst>
          </p:cNvPr>
          <p:cNvSpPr txBox="1"/>
          <p:nvPr/>
        </p:nvSpPr>
        <p:spPr>
          <a:xfrm>
            <a:off x="277907" y="1102566"/>
            <a:ext cx="6687670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i="1" dirty="0" err="1"/>
              <a:t>Qawah</a:t>
            </a:r>
            <a:r>
              <a:rPr lang="es-ES" sz="2000" b="1" dirty="0"/>
              <a:t> </a:t>
            </a:r>
            <a:r>
              <a:rPr lang="pt-BR" sz="2000" b="1" dirty="0"/>
              <a:t>é o verbo hebraico mais usado para expressar o conceito de "esperança". Das vinte vezes que o </a:t>
            </a:r>
            <a:r>
              <a:rPr lang="pt-BR" sz="2000" b="1" dirty="0" err="1"/>
              <a:t>qawah</a:t>
            </a:r>
            <a:r>
              <a:rPr lang="pt-BR" sz="2000" b="1" dirty="0"/>
              <a:t> é usado no Saltério, o Senhor é o objeto, ou aquele que é desejado: "Nenhum dos que esperam em Ti será confundido" (</a:t>
            </a:r>
            <a:r>
              <a:rPr lang="pt-BR" sz="2000" b="1" dirty="0" err="1"/>
              <a:t>Sl</a:t>
            </a:r>
            <a:r>
              <a:rPr lang="pt-BR" sz="2000" b="1" dirty="0"/>
              <a:t>. 25:3; ver </a:t>
            </a:r>
            <a:r>
              <a:rPr lang="pt-BR" sz="2000" b="1" dirty="0" err="1"/>
              <a:t>Sl</a:t>
            </a:r>
            <a:r>
              <a:rPr lang="pt-BR" sz="2000" b="1" dirty="0"/>
              <a:t>. 69:6); “Integridade e retidão me guardem, porque espero em Ti" (</a:t>
            </a:r>
            <a:r>
              <a:rPr lang="pt-BR" sz="2000" b="1" dirty="0" err="1"/>
              <a:t>Sl</a:t>
            </a:r>
            <a:r>
              <a:rPr lang="pt-BR" sz="2000" b="1" dirty="0"/>
              <a:t>. 25:21); "Porque em ti, Senhor, espero; responderás: Senhor, meu Deus" (</a:t>
            </a:r>
            <a:r>
              <a:rPr lang="pt-BR" sz="2000" b="1" dirty="0" err="1"/>
              <a:t>Sl</a:t>
            </a:r>
            <a:r>
              <a:rPr lang="pt-BR" sz="2000" b="1" dirty="0"/>
              <a:t>. 38:15). Como esses versículos mostram amplamente, nossa confiança deve estar sempre no Senhor.</a:t>
            </a:r>
          </a:p>
          <a:p>
            <a:pPr>
              <a:spcBef>
                <a:spcPts val="600"/>
              </a:spcBef>
            </a:pPr>
            <a:r>
              <a:rPr lang="pt-BR" sz="2000" b="1" dirty="0"/>
              <a:t>O verbo </a:t>
            </a:r>
            <a:r>
              <a:rPr lang="pt-BR" sz="2000" b="1" dirty="0" err="1"/>
              <a:t>qawah</a:t>
            </a:r>
            <a:r>
              <a:rPr lang="pt-BR" sz="2000" b="1" dirty="0"/>
              <a:t> pode ser usado em um sentido negativo, como ao esperar a destruição do povo de Deus nas mãos do inimigo (</a:t>
            </a:r>
            <a:r>
              <a:rPr lang="pt-BR" sz="2000" b="1" dirty="0" err="1"/>
              <a:t>Sl</a:t>
            </a:r>
            <a:r>
              <a:rPr lang="pt-BR" sz="2000" b="1" dirty="0"/>
              <a:t>. 56:6; 119:95). O uso negativo desta palavra nos lembra, como pecadores, que o foco de nossa esperança está muitas vezes centrado na expectativa de um mau resultado. Para evitar essa tendência, nossas expectativas devem vir de um coração regenerado pelo Espírito Santo.</a:t>
            </a:r>
            <a:endParaRPr lang="es-ES" sz="2000" b="1" dirty="0"/>
          </a:p>
        </p:txBody>
      </p:sp>
      <p:pic>
        <p:nvPicPr>
          <p:cNvPr id="6" name="Imagen 5" descr="Imagen que contiene exterior, oscuro, puesta de sol, nubes&#10;&#10;Descripción generada automáticamente">
            <a:extLst>
              <a:ext uri="{FF2B5EF4-FFF2-40B4-BE49-F238E27FC236}">
                <a16:creationId xmlns:a16="http://schemas.microsoft.com/office/drawing/2014/main" id="{2C7101A7-0775-7756-BBC8-1664539036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" t="270" r="36188" b="-270"/>
          <a:stretch/>
        </p:blipFill>
        <p:spPr>
          <a:xfrm>
            <a:off x="7091681" y="996344"/>
            <a:ext cx="4946276" cy="5709256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231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922B0BF-F382-3D61-1A3B-3C3BDB6905D2}"/>
              </a:ext>
            </a:extLst>
          </p:cNvPr>
          <p:cNvSpPr txBox="1"/>
          <p:nvPr/>
        </p:nvSpPr>
        <p:spPr>
          <a:xfrm>
            <a:off x="206187" y="152400"/>
            <a:ext cx="1596463" cy="76944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4400" b="1" i="1" dirty="0" err="1">
                <a:solidFill>
                  <a:schemeClr val="accent5"/>
                </a:solidFill>
              </a:rPr>
              <a:t>Yahal</a:t>
            </a:r>
            <a:endParaRPr lang="es-ES" sz="4400" b="1" i="1" dirty="0">
              <a:solidFill>
                <a:schemeClr val="accent5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65ADA44-810C-145B-E9A7-54413375FF87}"/>
              </a:ext>
            </a:extLst>
          </p:cNvPr>
          <p:cNvSpPr txBox="1"/>
          <p:nvPr/>
        </p:nvSpPr>
        <p:spPr>
          <a:xfrm>
            <a:off x="3370729" y="277011"/>
            <a:ext cx="6526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/>
              <a:t>Esperar, aguardar, suportar, </a:t>
            </a:r>
            <a:r>
              <a:rPr lang="pt-BR" sz="2800" b="1">
                <a:solidFill>
                  <a:srgbClr val="FF0000"/>
                </a:solidFill>
              </a:rPr>
              <a:t>anelar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97B984C-1156-1A59-546E-73491BE1B9A0}"/>
              </a:ext>
            </a:extLst>
          </p:cNvPr>
          <p:cNvSpPr txBox="1"/>
          <p:nvPr/>
        </p:nvSpPr>
        <p:spPr>
          <a:xfrm>
            <a:off x="206187" y="1038630"/>
            <a:ext cx="11681013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Depois de </a:t>
            </a:r>
            <a:r>
              <a:rPr lang="pt-BR" sz="2000" b="1" dirty="0" err="1"/>
              <a:t>qawah</a:t>
            </a:r>
            <a:r>
              <a:rPr lang="pt-BR" sz="2000" b="1" dirty="0"/>
              <a:t>, </a:t>
            </a:r>
            <a:r>
              <a:rPr lang="pt-BR" sz="2000" b="1" dirty="0" err="1"/>
              <a:t>yahal</a:t>
            </a:r>
            <a:r>
              <a:rPr lang="pt-BR" sz="2000" b="1" dirty="0"/>
              <a:t> é a raiz verbal mais comumente usada no Antigo Testamento para expressar esperança. Das 48 vezes que é usado, 21 são encontradas no livro de Salmos. </a:t>
            </a:r>
            <a:r>
              <a:rPr lang="pt-BR" sz="2000" b="1" dirty="0" err="1"/>
              <a:t>Yahal</a:t>
            </a:r>
            <a:r>
              <a:rPr lang="pt-BR" sz="2000" b="1" dirty="0"/>
              <a:t> é geralmente ligado a </a:t>
            </a:r>
            <a:r>
              <a:rPr lang="pt-BR" sz="2000" b="1" dirty="0" err="1"/>
              <a:t>qawah</a:t>
            </a:r>
            <a:r>
              <a:rPr lang="pt-BR" sz="2000" b="1" dirty="0"/>
              <a:t> (Jó 30:26; </a:t>
            </a:r>
            <a:r>
              <a:rPr lang="pt-BR" sz="2000" b="1" dirty="0" err="1"/>
              <a:t>Sl</a:t>
            </a:r>
            <a:r>
              <a:rPr lang="pt-BR" sz="2000" b="1" dirty="0"/>
              <a:t>. 39:8, 130:5; Prov. 10:28; 11:7; Isa. 51:5). No Saltério, Deus é o objeto explícito da esperança </a:t>
            </a:r>
            <a:r>
              <a:rPr lang="pt-BR" sz="2000" b="1" dirty="0" err="1"/>
              <a:t>yahal</a:t>
            </a:r>
            <a:r>
              <a:rPr lang="pt-BR" sz="2000" b="1" dirty="0"/>
              <a:t> (Salmos 31:24; 33:22; 38:15; Salmos 39:7; 42:11; 69:3) Nosso Criador é digno de toda a nossa confiança. Nossa confiança em Sua fidelidade e Seu amor é o fundamento de toda religião verdadeira e a base do relacionamento entre Deus e os seres humanos. Esse relacionamento é baseado em Sua misericórdia e bondade, que Ele concede àqueles que confiam Nele (</a:t>
            </a:r>
            <a:r>
              <a:rPr lang="pt-BR" sz="2000" b="1" dirty="0" err="1"/>
              <a:t>Sl</a:t>
            </a:r>
            <a:r>
              <a:rPr lang="pt-BR" sz="2000" b="1" dirty="0"/>
              <a:t>. 33:18; 147:11).</a:t>
            </a:r>
            <a:endParaRPr lang="es-ES" sz="2000" b="1" dirty="0"/>
          </a:p>
          <a:p>
            <a:pPr>
              <a:spcBef>
                <a:spcPts val="600"/>
              </a:spcBef>
            </a:pPr>
            <a:r>
              <a:rPr lang="pt-BR" sz="2000" b="1" dirty="0"/>
              <a:t>No Salmo 119, o objeto da esperança é a Palavra de Deus (</a:t>
            </a:r>
            <a:r>
              <a:rPr lang="pt-BR" sz="2000" b="1" dirty="0" err="1"/>
              <a:t>Sl</a:t>
            </a:r>
            <a:r>
              <a:rPr lang="pt-BR" sz="2000" b="1" dirty="0"/>
              <a:t>. 119:43, 49, 74, 81, 114, 147). Além disso, as palavras da boca de Deus, registradas nas Escrituras, são o único fundamento verdadeiro da fé cristã. É nas páginas e promessas das Escrituras que o cristão pode encontrar a certeza de sua esperança e salvação. O inimigo está bem ciente desse fato e fez da Bíblia o alvo especial de seus ataques, tentando distrair o crente de suas verdades ou enganá-lo a acreditar que as Escrituras são um mero mito, inventado por seres humanos. Todas as evidências que encontramos em apoio da Bíblia, seu poder transformador, suas profecias cumpridas e suas maravilhosas promessas, devem nos levar a nos unir ao salmista para dizer: "Espero em sua palavra." — </a:t>
            </a:r>
            <a:r>
              <a:rPr lang="pt-BR" sz="2000" b="1" dirty="0" err="1"/>
              <a:t>Sl</a:t>
            </a:r>
            <a:r>
              <a:rPr lang="pt-BR" sz="2000" b="1" dirty="0"/>
              <a:t>. 130:5. Acima de tudo, nossa atenção deve estar voltada para as Escrituras como a fonte de toda a nossa esperança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23600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D932955-8822-3072-7FD7-2FB635168586}"/>
              </a:ext>
            </a:extLst>
          </p:cNvPr>
          <p:cNvSpPr txBox="1"/>
          <p:nvPr/>
        </p:nvSpPr>
        <p:spPr>
          <a:xfrm>
            <a:off x="206187" y="152400"/>
            <a:ext cx="1844095" cy="76944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4400" b="1" i="1" dirty="0" err="1">
                <a:solidFill>
                  <a:schemeClr val="accent4"/>
                </a:solidFill>
              </a:rPr>
              <a:t>Hakah</a:t>
            </a:r>
            <a:endParaRPr lang="es-ES" sz="4400" b="1" i="1" dirty="0">
              <a:solidFill>
                <a:schemeClr val="accent4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6FC156B-F541-EF3B-1CCD-6BA091D1D981}"/>
              </a:ext>
            </a:extLst>
          </p:cNvPr>
          <p:cNvSpPr txBox="1"/>
          <p:nvPr/>
        </p:nvSpPr>
        <p:spPr>
          <a:xfrm>
            <a:off x="3370729" y="277011"/>
            <a:ext cx="545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Esperar, aguardar, </a:t>
            </a:r>
            <a:r>
              <a:rPr lang="es-ES" sz="2800" b="1" dirty="0">
                <a:solidFill>
                  <a:srgbClr val="FF0000"/>
                </a:solidFill>
              </a:rPr>
              <a:t>soportar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30269B0-AB80-7D55-D7AD-FFABFFD98972}"/>
              </a:ext>
            </a:extLst>
          </p:cNvPr>
          <p:cNvSpPr txBox="1"/>
          <p:nvPr/>
        </p:nvSpPr>
        <p:spPr>
          <a:xfrm>
            <a:off x="104586" y="1071801"/>
            <a:ext cx="9943653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Assim como o verbo </a:t>
            </a:r>
            <a:r>
              <a:rPr lang="pt-BR" sz="2000" b="1" dirty="0" err="1"/>
              <a:t>yahal</a:t>
            </a:r>
            <a:r>
              <a:rPr lang="pt-BR" sz="2000" b="1" dirty="0"/>
              <a:t>, o objeto de </a:t>
            </a:r>
            <a:r>
              <a:rPr lang="pt-BR" sz="2000" b="1" dirty="0" err="1"/>
              <a:t>hakah</a:t>
            </a:r>
            <a:r>
              <a:rPr lang="pt-BR" sz="2000" b="1" dirty="0"/>
              <a:t> geralmente é Deus (</a:t>
            </a:r>
            <a:r>
              <a:rPr lang="pt-BR" sz="2000" b="1" dirty="0" err="1"/>
              <a:t>Is</a:t>
            </a:r>
            <a:r>
              <a:rPr lang="pt-BR" sz="2000" b="1" dirty="0"/>
              <a:t>. 8:17; 30:18; 64:3; </a:t>
            </a:r>
            <a:r>
              <a:rPr lang="pt-BR" sz="2000" b="1" dirty="0" err="1"/>
              <a:t>Sof</a:t>
            </a:r>
            <a:r>
              <a:rPr lang="pt-BR" sz="2000" b="1" dirty="0"/>
              <a:t>. 3:8).</a:t>
            </a:r>
          </a:p>
          <a:p>
            <a:pPr>
              <a:spcBef>
                <a:spcPts val="600"/>
              </a:spcBef>
            </a:pPr>
            <a:r>
              <a:rPr lang="pt-BR" sz="2000" b="1" dirty="0" err="1"/>
              <a:t>Hakah</a:t>
            </a:r>
            <a:r>
              <a:rPr lang="pt-BR" sz="2000" b="1" dirty="0"/>
              <a:t> só é usado duas vezes no Saltério. O primeiro uso aparece no Salmo 33:20, um cântico que exalta o Criador e Sustentador do mundo (</a:t>
            </a:r>
            <a:r>
              <a:rPr lang="pt-BR" sz="2000" b="1" dirty="0" err="1"/>
              <a:t>Sl</a:t>
            </a:r>
            <a:r>
              <a:rPr lang="pt-BR" sz="2000" b="1" dirty="0"/>
              <a:t>. 33:1-11). Salmos 33:12 é o versículo-chave deste salmo, que confirma que o Senhor escolheu o povo de Deus. Esta escolha é o fundamento da confiança do crente em Deus. Pelo contrário, não podemos confiar na força das armas ou dos guerreiros.—</a:t>
            </a:r>
            <a:r>
              <a:rPr lang="pt-BR" sz="2000" b="1" dirty="0" err="1"/>
              <a:t>Sl</a:t>
            </a:r>
            <a:r>
              <a:rPr lang="pt-BR" sz="2000" b="1" dirty="0"/>
              <a:t>. 33:16, 17. O salmista proclama: "Esperamos no Senhor; ele é o nosso ajudante e o nosso escudo" (</a:t>
            </a:r>
            <a:r>
              <a:rPr lang="pt-BR" sz="2000" b="1" dirty="0" err="1"/>
              <a:t>Sl</a:t>
            </a:r>
            <a:r>
              <a:rPr lang="pt-BR" sz="2000" b="1" dirty="0"/>
              <a:t>. 33:20). Como seres humanos que vivem em uma cultura secularizada e materialista, tendemos a colocar nossa fé no dinheiro, nas habilidades e diplomas, na ciência ou em nosso país; mas, como cristãos, nossa confiança deve repousar somente no Senhor.</a:t>
            </a:r>
          </a:p>
          <a:p>
            <a:pPr>
              <a:spcBef>
                <a:spcPts val="600"/>
              </a:spcBef>
            </a:pPr>
            <a:r>
              <a:rPr lang="pt-BR" sz="2000" b="1" dirty="0"/>
              <a:t>O outro uso de </a:t>
            </a:r>
            <a:r>
              <a:rPr lang="pt-BR" sz="2000" b="1" dirty="0" err="1"/>
              <a:t>hakah</a:t>
            </a:r>
            <a:r>
              <a:rPr lang="pt-BR" sz="2000" b="1" dirty="0"/>
              <a:t>, no Salmo 106, mostra a falta de um espírito paciente e tolerante. No Salmo 106:6, o autor recorda os milagres de Deus em favor de seu povo durante o Êxodo e subsequente estada no deserto. Mas eles "logo esqueceram suas obras e não esperaram [</a:t>
            </a:r>
            <a:r>
              <a:rPr lang="pt-BR" sz="2000" b="1" dirty="0" err="1"/>
              <a:t>hakah</a:t>
            </a:r>
            <a:r>
              <a:rPr lang="pt-BR" sz="2000" b="1" dirty="0"/>
              <a:t>] em seu conselho" (</a:t>
            </a:r>
            <a:r>
              <a:rPr lang="pt-BR" sz="2000" b="1" dirty="0" err="1"/>
              <a:t>Sl</a:t>
            </a:r>
            <a:r>
              <a:rPr lang="pt-BR" sz="2000" b="1" dirty="0"/>
              <a:t>. 106:13). Também hoje enfrentamos a mesma grande tentação. Com muita facilidade, esquecemos o que o Senhor fez em nossa vida, tornando difícil esperar por Suas promessas</a:t>
            </a:r>
            <a:r>
              <a:rPr lang="es-ES" sz="2000" b="1" dirty="0"/>
              <a:t>. </a:t>
            </a:r>
          </a:p>
        </p:txBody>
      </p:sp>
      <p:pic>
        <p:nvPicPr>
          <p:cNvPr id="6" name="Imagen 5" descr="Persona sentada en una silla&#10;&#10;Descripción generada automáticamente con confianza media">
            <a:extLst>
              <a:ext uri="{FF2B5EF4-FFF2-40B4-BE49-F238E27FC236}">
                <a16:creationId xmlns:a16="http://schemas.microsoft.com/office/drawing/2014/main" id="{93A6EAE6-A7F1-B06C-7193-06F14DD3D8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81" r="34487"/>
          <a:stretch/>
        </p:blipFill>
        <p:spPr>
          <a:xfrm>
            <a:off x="10048239" y="152400"/>
            <a:ext cx="1937573" cy="6532880"/>
          </a:xfrm>
          <a:prstGeom prst="rect">
            <a:avLst/>
          </a:prstGeom>
          <a:ln w="38100" cap="sq">
            <a:solidFill>
              <a:schemeClr val="accent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6681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7998A977-5C33-836A-2069-F44E45580096}"/>
              </a:ext>
            </a:extLst>
          </p:cNvPr>
          <p:cNvSpPr txBox="1"/>
          <p:nvPr/>
        </p:nvSpPr>
        <p:spPr>
          <a:xfrm>
            <a:off x="206187" y="152400"/>
            <a:ext cx="2053767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4400" b="1" i="1" dirty="0" err="1">
                <a:solidFill>
                  <a:schemeClr val="accent2"/>
                </a:solidFill>
              </a:rPr>
              <a:t>Dumah</a:t>
            </a:r>
            <a:endParaRPr lang="es-ES" sz="4400" b="1" i="1" dirty="0">
              <a:solidFill>
                <a:schemeClr val="accent2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4E7A09E-BEA5-3F88-C0E5-3A59D2D0E45D}"/>
              </a:ext>
            </a:extLst>
          </p:cNvPr>
          <p:cNvSpPr txBox="1"/>
          <p:nvPr/>
        </p:nvSpPr>
        <p:spPr>
          <a:xfrm>
            <a:off x="3370729" y="277011"/>
            <a:ext cx="545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>
                <a:solidFill>
                  <a:srgbClr val="FF0000"/>
                </a:solidFill>
              </a:rPr>
              <a:t>Silêncio</a:t>
            </a:r>
            <a:r>
              <a:rPr lang="pt-BR" sz="2800" b="1"/>
              <a:t>, descanso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9874B7B-5738-0635-4FCE-D9E7D1A33779}"/>
              </a:ext>
            </a:extLst>
          </p:cNvPr>
          <p:cNvSpPr txBox="1"/>
          <p:nvPr/>
        </p:nvSpPr>
        <p:spPr>
          <a:xfrm>
            <a:off x="2410907" y="960995"/>
            <a:ext cx="9717741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i="1" dirty="0" err="1"/>
              <a:t>Dumah</a:t>
            </a:r>
            <a:r>
              <a:rPr lang="es-ES" sz="2000" b="1" dirty="0"/>
              <a:t> “</a:t>
            </a:r>
            <a:r>
              <a:rPr lang="pt-BR" sz="2000" b="1" dirty="0"/>
              <a:t>refere-se ao silêncio da morte (</a:t>
            </a:r>
            <a:r>
              <a:rPr lang="pt-BR" sz="2000" b="1" dirty="0" err="1"/>
              <a:t>Sl</a:t>
            </a:r>
            <a:r>
              <a:rPr lang="pt-BR" sz="2000" b="1" dirty="0"/>
              <a:t>. 94:17; 115:17). [...] </a:t>
            </a:r>
            <a:r>
              <a:rPr lang="pt-BR" sz="2000" b="1" dirty="0" err="1"/>
              <a:t>Dumah</a:t>
            </a:r>
            <a:r>
              <a:rPr lang="pt-BR" sz="2000" b="1" dirty="0"/>
              <a:t> refere-se a um silêncio ou descanso que reflete confiança em Deus (</a:t>
            </a:r>
            <a:r>
              <a:rPr lang="pt-BR" sz="2000" b="1" dirty="0" err="1"/>
              <a:t>Sl</a:t>
            </a:r>
            <a:r>
              <a:rPr lang="pt-BR" sz="2000" b="1" dirty="0"/>
              <a:t>. 39:2[3]; 62:1[2]) ou uma falta de silêncio que resulta da aparente inatividade de Deus</a:t>
            </a:r>
            <a:r>
              <a:rPr lang="es-ES" sz="2000" b="1" dirty="0"/>
              <a:t>([Sal.] 22:2)” </a:t>
            </a:r>
            <a:r>
              <a:rPr lang="es-ES" sz="1600" b="1" dirty="0"/>
              <a:t>(New International </a:t>
            </a:r>
            <a:r>
              <a:rPr lang="es-ES" sz="1600" b="1" dirty="0" err="1"/>
              <a:t>Dictionary</a:t>
            </a:r>
            <a:r>
              <a:rPr lang="es-ES" sz="1600" b="1" dirty="0"/>
              <a:t> </a:t>
            </a:r>
            <a:r>
              <a:rPr lang="es-ES" sz="1600" b="1" dirty="0" err="1"/>
              <a:t>of</a:t>
            </a:r>
            <a:r>
              <a:rPr lang="es-ES" sz="1600" b="1" dirty="0"/>
              <a:t> Old </a:t>
            </a:r>
            <a:r>
              <a:rPr lang="es-ES" sz="1600" b="1" dirty="0" err="1"/>
              <a:t>Testament</a:t>
            </a:r>
            <a:r>
              <a:rPr lang="es-ES" sz="1600" b="1" dirty="0"/>
              <a:t> Exegesis, entrada sobre </a:t>
            </a:r>
            <a:r>
              <a:rPr lang="es-ES" sz="1600" b="1" i="1" dirty="0" err="1"/>
              <a:t>dumah</a:t>
            </a:r>
            <a:r>
              <a:rPr lang="es-ES" sz="1600" b="1" dirty="0"/>
              <a:t>, t. 1, p. 912)</a:t>
            </a:r>
            <a:r>
              <a:rPr lang="es-ES" sz="2000" b="1" dirty="0"/>
              <a:t>.</a:t>
            </a:r>
          </a:p>
          <a:p>
            <a:pPr>
              <a:spcBef>
                <a:spcPts val="600"/>
              </a:spcBef>
            </a:pPr>
            <a:r>
              <a:rPr lang="pt-BR" sz="2000" b="1" dirty="0"/>
              <a:t>O Salmo 62 usa esse substantivo para se referir à espera em silêncio. A palavra é traduzida duas vezes, da seguinte forma:</a:t>
            </a:r>
          </a:p>
          <a:p>
            <a:pPr>
              <a:spcBef>
                <a:spcPts val="600"/>
              </a:spcBef>
            </a:pPr>
            <a:r>
              <a:rPr lang="pt-BR" sz="2000" b="1" dirty="0"/>
              <a:t>Salmos 62:1: "Em Deus só espera em silêncio a minha alma; dele vem a minha salvação" (</a:t>
            </a:r>
            <a:r>
              <a:rPr lang="pt-BR" sz="2000" b="1" dirty="0" err="1"/>
              <a:t>ESV</a:t>
            </a:r>
            <a:r>
              <a:rPr lang="pt-BR" sz="2000" b="1" dirty="0"/>
              <a:t>).</a:t>
            </a:r>
          </a:p>
          <a:p>
            <a:pPr>
              <a:spcBef>
                <a:spcPts val="600"/>
              </a:spcBef>
            </a:pPr>
            <a:r>
              <a:rPr lang="pt-BR" sz="2000" b="1" dirty="0"/>
              <a:t>Salmo 62:5: "Minha alma, espera em silêncio somente em Deus, porque dele vem a minha esperança" (</a:t>
            </a:r>
            <a:r>
              <a:rPr lang="pt-BR" sz="2000" b="1" dirty="0" err="1"/>
              <a:t>ESV</a:t>
            </a:r>
            <a:r>
              <a:rPr lang="pt-BR" sz="2000" b="1" dirty="0"/>
              <a:t>).</a:t>
            </a:r>
          </a:p>
          <a:p>
            <a:pPr>
              <a:spcBef>
                <a:spcPts val="600"/>
              </a:spcBef>
            </a:pPr>
            <a:r>
              <a:rPr lang="pt-BR" sz="2000" b="1" dirty="0"/>
              <a:t>Em outra parte das Escrituras, "esperar" implica "manter-se em silêncio". Em tempos de espera, a melhor maneira de suportar e permanecer firme é ficar em silêncio e meditar na Palavra de Deus. Essa mentalidade nos ajuda a nos sustentar e nos preparar para o teste de estresse pelo qual devemos passar antes de podermos atender às nossas expectativas. A Escritura conforta-nos na nossa espera com estas palavras: "A visão espera o tempo que lhe foi marcado; Apressa-se até ao fim e não falhará. Mesmo que demore um pouco, espere. Com certeza virá, não vai demorar muito".</a:t>
            </a:r>
            <a:r>
              <a:rPr lang="es-ES" sz="2000" b="1" dirty="0"/>
              <a:t>(Hab. 2:3).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A93D696-91D2-F297-F245-023D21DD7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0" r="21570"/>
          <a:stretch/>
        </p:blipFill>
        <p:spPr>
          <a:xfrm>
            <a:off x="124907" y="1129168"/>
            <a:ext cx="2135047" cy="5632312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6803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33487A7-D517-2FBB-01C9-75D29E2C1432}"/>
              </a:ext>
            </a:extLst>
          </p:cNvPr>
          <p:cNvSpPr txBox="1"/>
          <p:nvPr/>
        </p:nvSpPr>
        <p:spPr>
          <a:xfrm>
            <a:off x="206187" y="152400"/>
            <a:ext cx="1689886" cy="76944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4400" b="1" i="1" dirty="0" err="1">
                <a:solidFill>
                  <a:schemeClr val="accent3"/>
                </a:solidFill>
              </a:rPr>
              <a:t>Sabar</a:t>
            </a:r>
            <a:endParaRPr lang="es-ES" sz="4400" b="1" i="1" dirty="0">
              <a:solidFill>
                <a:schemeClr val="accent3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39B7502-A990-BD2B-2A05-9C4454C50A2D}"/>
              </a:ext>
            </a:extLst>
          </p:cNvPr>
          <p:cNvSpPr txBox="1"/>
          <p:nvPr/>
        </p:nvSpPr>
        <p:spPr>
          <a:xfrm>
            <a:off x="3370729" y="277011"/>
            <a:ext cx="5450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Esperar, </a:t>
            </a:r>
            <a:r>
              <a:rPr lang="es-ES" sz="2800" b="1" dirty="0">
                <a:solidFill>
                  <a:srgbClr val="FF0000"/>
                </a:solidFill>
              </a:rPr>
              <a:t>aguardar</a:t>
            </a:r>
            <a:r>
              <a:rPr lang="es-ES" sz="2800" b="1" dirty="0"/>
              <a:t>, examinar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DD82133-E80C-3043-23E6-754F53AE9D62}"/>
              </a:ext>
            </a:extLst>
          </p:cNvPr>
          <p:cNvSpPr txBox="1"/>
          <p:nvPr/>
        </p:nvSpPr>
        <p:spPr>
          <a:xfrm>
            <a:off x="145227" y="1067465"/>
            <a:ext cx="7664825" cy="5709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 Antigo Testamento, o verbo </a:t>
            </a:r>
            <a:r>
              <a:rPr lang="pt-BR" sz="2000" b="1" dirty="0" err="1"/>
              <a:t>sabar</a:t>
            </a:r>
            <a:r>
              <a:rPr lang="pt-BR" sz="2000" b="1" dirty="0"/>
              <a:t> é usado com menos frequência para se referir à esperança do que as outras palavras que consideramos até agora. O salmista afirma confiante: "Bem-aventurado aquele que tem a ajuda do Deus de Jacó, que põe a sua esperança [</a:t>
            </a:r>
            <a:r>
              <a:rPr lang="pt-BR" sz="2000" b="1" dirty="0" err="1"/>
              <a:t>sabar</a:t>
            </a:r>
            <a:r>
              <a:rPr lang="pt-BR" sz="2000" b="1" dirty="0"/>
              <a:t>] no Senhor, seu Deus" (</a:t>
            </a:r>
            <a:r>
              <a:rPr lang="pt-BR" sz="2000" b="1" dirty="0" err="1"/>
              <a:t>Sl</a:t>
            </a:r>
            <a:r>
              <a:rPr lang="pt-BR" sz="2000" b="1" dirty="0"/>
              <a:t>. 146:5). Confiar no Senhor trará felicidade ao crente, mesmo em meio às provações. Estudamos as razões para confiar e adorar a Deus; No centro dessas razões está a esperança.</a:t>
            </a:r>
          </a:p>
          <a:p>
            <a:pPr>
              <a:spcBef>
                <a:spcPts val="600"/>
              </a:spcBef>
            </a:pPr>
            <a:r>
              <a:rPr lang="pt-BR" sz="2000" b="1" dirty="0"/>
              <a:t>Curiosamente, o salmista usa o sábado duas vezes para expressar a ação da espera e, como tal, exemplifica em que consiste a espera. Salmos 104:27 e 145:15 descrevem os animais à espera que o Criador os alimente: "Toda a esperança em vós" e "os olhos de toda a confiança em vós". Como essas imagens nos ensinam, devemos esperar, sem angústia ou desespero, pelas bênçãos celestiais que Deus nos prometeu. Cultivando a paciência e a fé humilde de uma criança, seremos fortalecidos em nossa espera. Nossa vida de oração, como resultado, também será fortalecida</a:t>
            </a:r>
            <a:r>
              <a:rPr lang="es-ES" sz="2000" b="1" dirty="0"/>
              <a:t>.</a:t>
            </a:r>
          </a:p>
        </p:txBody>
      </p:sp>
      <p:pic>
        <p:nvPicPr>
          <p:cNvPr id="6" name="Imagen 5" descr="Un perro sentado en una banca de madera&#10;&#10;Descripción generada automáticamente">
            <a:extLst>
              <a:ext uri="{FF2B5EF4-FFF2-40B4-BE49-F238E27FC236}">
                <a16:creationId xmlns:a16="http://schemas.microsoft.com/office/drawing/2014/main" id="{B0C02347-5CB7-CAD2-E104-1FFBF948F2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5" r="6073"/>
          <a:stretch/>
        </p:blipFill>
        <p:spPr>
          <a:xfrm>
            <a:off x="7871012" y="945855"/>
            <a:ext cx="4229548" cy="5759746"/>
          </a:xfrm>
          <a:prstGeom prst="rect">
            <a:avLst/>
          </a:prstGeom>
          <a:ln w="38100" cap="sq">
            <a:solidFill>
              <a:schemeClr val="accent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230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6F95C2E-4165-5169-934A-4AAF6F3E2883}"/>
              </a:ext>
            </a:extLst>
          </p:cNvPr>
          <p:cNvSpPr txBox="1"/>
          <p:nvPr/>
        </p:nvSpPr>
        <p:spPr>
          <a:xfrm>
            <a:off x="206187" y="152400"/>
            <a:ext cx="1596463" cy="76944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4400" b="1" i="1" dirty="0" err="1">
                <a:solidFill>
                  <a:schemeClr val="tx2"/>
                </a:solidFill>
              </a:rPr>
              <a:t>Yahal</a:t>
            </a:r>
            <a:endParaRPr lang="es-ES" sz="4400" b="1" i="1" dirty="0">
              <a:solidFill>
                <a:schemeClr val="tx2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84DD28D-4B0E-3085-5118-7A6CC74CD657}"/>
              </a:ext>
            </a:extLst>
          </p:cNvPr>
          <p:cNvSpPr txBox="1"/>
          <p:nvPr/>
        </p:nvSpPr>
        <p:spPr>
          <a:xfrm>
            <a:off x="3370729" y="277011"/>
            <a:ext cx="7351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/>
              <a:t>Trabalhar, contorcer-se, tremer, </a:t>
            </a:r>
            <a:r>
              <a:rPr lang="pt-BR" sz="2800" b="1">
                <a:solidFill>
                  <a:srgbClr val="FF0000"/>
                </a:solidFill>
              </a:rPr>
              <a:t>dar a luz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C80F573-3A66-F800-5402-DCEABC849A07}"/>
              </a:ext>
            </a:extLst>
          </p:cNvPr>
          <p:cNvSpPr txBox="1"/>
          <p:nvPr/>
        </p:nvSpPr>
        <p:spPr>
          <a:xfrm>
            <a:off x="6390640" y="1136208"/>
            <a:ext cx="5489985" cy="555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Salmos 37:7 pode ser traduzido, literalmente: "Descansa no Senhor e 'dá à luz’ [</a:t>
            </a:r>
            <a:r>
              <a:rPr lang="pt-BR" sz="2000" b="1" dirty="0" err="1"/>
              <a:t>yahal</a:t>
            </a:r>
            <a:r>
              <a:rPr lang="pt-BR" sz="2000" b="1" dirty="0"/>
              <a:t>] por meio dele".</a:t>
            </a:r>
          </a:p>
          <a:p>
            <a:pPr>
              <a:spcBef>
                <a:spcPts val="600"/>
              </a:spcBef>
            </a:pPr>
            <a:r>
              <a:rPr lang="pt-BR" sz="2000" b="1" dirty="0"/>
              <a:t>A implicação é que a resistência sofrida que devemos ter enquanto esperamos que as promessas de Deus sejam cumpridas é como a angústia de uma gestante pronta para dar à luz seu filho.</a:t>
            </a:r>
          </a:p>
          <a:p>
            <a:pPr>
              <a:spcBef>
                <a:spcPts val="600"/>
              </a:spcBef>
            </a:pPr>
            <a:r>
              <a:rPr lang="pt-BR" sz="2000" b="1" dirty="0"/>
              <a:t>Esse período de sofrimento envolve trabalho forçado, dor intensa e lágrimas. No entanto, o resultado da chegada do recém-nascido compensa a expectativa e a vivência de sofrimento.</a:t>
            </a:r>
          </a:p>
          <a:p>
            <a:pPr>
              <a:spcBef>
                <a:spcPts val="600"/>
              </a:spcBef>
            </a:pPr>
            <a:r>
              <a:rPr lang="pt-BR" sz="2000" b="1" dirty="0"/>
              <a:t>Da mesma forma, esperar pelo Senhor muitas vezes envolve angústia e sofrimento temporários, mas o resultado será rico em bênçãos do Senhor</a:t>
            </a:r>
            <a:r>
              <a:rPr lang="es-ES" sz="2000" b="1" dirty="0"/>
              <a:t>.</a:t>
            </a:r>
          </a:p>
        </p:txBody>
      </p:sp>
      <p:pic>
        <p:nvPicPr>
          <p:cNvPr id="6" name="Imagen 5" descr="Imagen que contiene interior, persona, oso de peluche, pequeño&#10;&#10;Descripción generada automáticamente">
            <a:extLst>
              <a:ext uri="{FF2B5EF4-FFF2-40B4-BE49-F238E27FC236}">
                <a16:creationId xmlns:a16="http://schemas.microsoft.com/office/drawing/2014/main" id="{B8099A52-6C47-BDF2-A68D-C90AC72351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3" r="14843"/>
          <a:stretch/>
        </p:blipFill>
        <p:spPr>
          <a:xfrm>
            <a:off x="206187" y="1122185"/>
            <a:ext cx="5889813" cy="5583415"/>
          </a:xfrm>
          <a:prstGeom prst="rect">
            <a:avLst/>
          </a:prstGeom>
          <a:ln w="38100" cap="sq">
            <a:solidFill>
              <a:schemeClr val="tx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365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rillant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tint val="95000"/>
              <a:shade val="95000"/>
              <a:satMod val="120000"/>
            </a:schemeClr>
          </a:solidFill>
          <a:prstDash val="solid"/>
        </a:ln>
        <a:ln w="55000" cap="flat" cmpd="thickThin" algn="ctr">
          <a:solidFill>
            <a:schemeClr val="phClr">
              <a:tint val="90000"/>
              <a:satMod val="130000"/>
            </a:schemeClr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1449</Words>
  <Application>Microsoft Office PowerPoint</Application>
  <PresentationFormat>Panorámica</PresentationFormat>
  <Paragraphs>32</Paragraphs>
  <Slides>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24</cp:revision>
  <dcterms:created xsi:type="dcterms:W3CDTF">2024-03-16T11:08:24Z</dcterms:created>
  <dcterms:modified xsi:type="dcterms:W3CDTF">2024-03-28T07:24:28Z</dcterms:modified>
</cp:coreProperties>
</file>