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9" r:id="rId3"/>
    <p:sldId id="301" r:id="rId4"/>
    <p:sldId id="257" r:id="rId5"/>
    <p:sldId id="307" r:id="rId6"/>
    <p:sldId id="259" r:id="rId7"/>
    <p:sldId id="260" r:id="rId8"/>
    <p:sldId id="261" r:id="rId9"/>
    <p:sldId id="262" r:id="rId10"/>
    <p:sldId id="263" r:id="rId11"/>
    <p:sldId id="264" r:id="rId12"/>
    <p:sldId id="302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585D"/>
    <a:srgbClr val="824A94"/>
    <a:srgbClr val="583264"/>
    <a:srgbClr val="442751"/>
    <a:srgbClr val="8C240A"/>
    <a:srgbClr val="0E356A"/>
    <a:srgbClr val="FCF8D0"/>
    <a:srgbClr val="FCF7C4"/>
    <a:srgbClr val="FEFCEC"/>
    <a:srgbClr val="FBF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F5A2BD-E9DB-5869-689E-5DA22277F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F8AFDA-3EEC-E1CC-7D63-C5685C1AB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F17DA5-0A9C-28C2-224D-D262BC76D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5663F5-F2CB-2815-44AB-3BD54F0C5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09B31B-A442-A6A1-5876-012BFD19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663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74C7D-DDE9-2F2F-BF4E-80C26556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396727-471D-7D7A-3F65-749BF30B1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B74DF2-F0CB-A0E4-C68C-BA6DA561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D35A5D-2E97-8C84-EC80-A322833AA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5DECB1-E756-1934-ABF9-D3278A104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44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193A0C-C75C-36A0-03E7-7A2DCA746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0C7814-8EBB-F44C-6F93-B6E5E3068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462735-80A5-327B-703E-2020ED9AB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95347B-1F28-5A20-0FBA-54421B68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7AFE3E-D6FB-D4C3-8843-3AFAA4955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470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566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276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551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77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495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2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516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7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6A449-5CBF-F0A5-40D2-FCBFF8B27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DF3A49-9C28-46F3-7EB2-77094D6A4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E1CFBC-ACE6-63FD-6F25-48480A6AE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4F0FB8-4CB9-91B9-03A1-C5BF73210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16BE8F-34BE-2358-D153-97D377660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951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134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35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629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7EE67-53CC-B7D3-DBCB-9BEB09633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3591BA-D889-07F5-2B50-3C55BBCE9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16F7DE-720B-C349-CF5D-3FE5C5F8E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878A2E-6B60-EA9F-708C-31102AD1F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6F464-0BDB-0C50-9427-8862822A7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040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DEB9F3-4E8F-3255-F53E-C50C2C80D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8855B6-D9BF-71A1-1C5D-56CFDCAD1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DDD265-C46F-EC7A-7A7B-0FC15E106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9EB085-B27C-E55F-D7A6-FE6CB7D1F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6CEB3C-F0AA-B8B3-6B3B-B910AEBB4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6B4C4F-B6FC-D8AE-2C1C-C40D31A4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466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06D80-810F-3806-3B14-907AE89CB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8FA06D-A52D-9AEC-A415-06E1FA65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052545-856F-4500-AFA7-EE7BBA405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0D89BE-52CA-DDB9-58F8-60420C6E4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76505B-F132-0ACA-683F-08158E597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4629C94-7084-DE1A-2059-D3CF81E58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4B5C784-ECB8-8683-9D41-BF759CD5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EABEF0-D178-633E-D51A-168E5D83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16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34277B-D909-B193-35E4-D021872FF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676901D-61B4-FCEB-393A-2178D28C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DD01D2-CA58-FDD1-A943-BA6EAC58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3DD0A8-0C21-CDCC-E6E6-233E6BCE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92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C1E38F-11F4-74D7-8475-9904F5181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D75AAC8-90C8-0FE7-9148-CC837E0AB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2E1538-D635-5F5B-3B4A-E79E3F38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587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FEC0B-D0ED-4F87-1BD8-1B45E15E0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87A9A9-9AB8-9823-69B2-6B70DF41E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024555-AF41-14CA-FD42-4095827A0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4DE4AA-54ED-6CA0-63A2-4CEA7295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CCDF37-1829-1C86-9D26-E8ACA4C9D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0F0A9B-6D91-2EDD-F998-CF08CC443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025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7D0848-1592-3E6D-280C-82F4EDBF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862371B-67B5-7D92-8963-B4DD90E67B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E1CBDA-9E8D-E17F-524F-24CF84CEF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BE9E8B-2B4F-CC76-276A-EFF1D66B4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D65B75-F2BA-2F32-F1FF-59016F477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14FB4C-3AB8-07DA-71CA-150D30D75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197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0D50AA0-31E2-34D5-D9FC-56EB027E9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A59DE5-EFE8-BE17-B07F-79ADB965A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32931C-C39D-D3F3-6682-0C333BDC2C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714C0B-CA40-4302-A50D-3E3CA6A9D9BC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30C099-9814-7401-842B-FD7323C49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ACA7FB-34CE-9414-C43F-E047F0C7F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7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01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B6BC413-07C1-E945-E8CB-D0C62108FB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9753" y="10"/>
            <a:ext cx="10872249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32226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D5D5D5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26003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4B15FA-7224-BC37-9E52-AD3D3010755C}"/>
              </a:ext>
            </a:extLst>
          </p:cNvPr>
          <p:cNvSpPr txBox="1"/>
          <p:nvPr/>
        </p:nvSpPr>
        <p:spPr>
          <a:xfrm rot="5400000">
            <a:off x="-1922370" y="2654300"/>
            <a:ext cx="6499040" cy="1549400"/>
          </a:xfrm>
          <a:prstGeom prst="rect">
            <a:avLst/>
          </a:prstGeom>
          <a:noFill/>
        </p:spPr>
        <p:txBody>
          <a:bodyPr vert="wordArtVert" wrap="non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s-E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C240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 LEVANTAREI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73856C-292E-F8DF-2E2E-6772B8B18C56}"/>
              </a:ext>
            </a:extLst>
          </p:cNvPr>
          <p:cNvSpPr txBox="1"/>
          <p:nvPr/>
        </p:nvSpPr>
        <p:spPr>
          <a:xfrm>
            <a:off x="2883946" y="6499039"/>
            <a:ext cx="3339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b="1" dirty="0">
                <a:solidFill>
                  <a:srgbClr val="74585D"/>
                </a:solidFill>
              </a:rPr>
              <a:t>Lição 6 para 10 de fevereiro de 2024</a:t>
            </a:r>
            <a:endParaRPr lang="es-ES" sz="1600" b="1" dirty="0">
              <a:solidFill>
                <a:srgbClr val="7458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272D6F6-7600-B71B-E6FF-8E3257DE1C1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rgbClr val="C00000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 SANTUÁRIO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067534-71FE-5208-E5B6-FA05B1E5C3D7}"/>
              </a:ext>
            </a:extLst>
          </p:cNvPr>
          <p:cNvSpPr txBox="1"/>
          <p:nvPr/>
        </p:nvSpPr>
        <p:spPr>
          <a:xfrm>
            <a:off x="1084728" y="678080"/>
            <a:ext cx="10022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Até entrar no santuário de Deus, entendi o fim deles</a:t>
            </a:r>
            <a:r>
              <a:rPr lang="es-E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(Salmo 73:17)</a:t>
            </a:r>
            <a:endParaRPr lang="es-ES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C74B038-1F6E-C27A-EA1F-69168514BEF7}"/>
              </a:ext>
            </a:extLst>
          </p:cNvPr>
          <p:cNvSpPr txBox="1"/>
          <p:nvPr/>
        </p:nvSpPr>
        <p:spPr>
          <a:xfrm>
            <a:off x="206189" y="1210235"/>
            <a:ext cx="8547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O Santuário Celestial está intimamente ligado ao Juízo. No Santo dos Santos, onde o Senhor reina "assentado em querubins" (</a:t>
            </a:r>
            <a:r>
              <a:rPr lang="pt-BR" sz="2000" b="1" dirty="0" err="1"/>
              <a:t>Sl</a:t>
            </a:r>
            <a:r>
              <a:rPr lang="pt-BR" sz="2000" b="1" dirty="0"/>
              <a:t>. 99:1), a obra do julgamento é feita </a:t>
            </a:r>
            <a:r>
              <a:rPr lang="es-ES" sz="2000" b="1" dirty="0"/>
              <a:t>(Dan. 7:9-10).</a:t>
            </a:r>
          </a:p>
        </p:txBody>
      </p:sp>
      <p:pic>
        <p:nvPicPr>
          <p:cNvPr id="4" name="Imagen 3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F23A830F-9177-6642-F6A0-DC4BE72A8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3930" y="1257860"/>
            <a:ext cx="3051880" cy="441007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199CC46-E9E7-471B-7070-D5138D3807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189" y="2270137"/>
            <a:ext cx="4403911" cy="2146276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9D75075-D8B9-2740-C542-87EF8F98221D}"/>
              </a:ext>
            </a:extLst>
          </p:cNvPr>
          <p:cNvSpPr txBox="1"/>
          <p:nvPr/>
        </p:nvSpPr>
        <p:spPr>
          <a:xfrm>
            <a:off x="4790556" y="2270137"/>
            <a:ext cx="409626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Este é o lugar onde o perdão dos pecados e a restauração da justiça acontecem. Isso envolve tanto a absolvição daqueles que se apegam ao Salvador quanto a condenação daqueles que O rejeitam (</a:t>
            </a:r>
            <a:r>
              <a:rPr lang="pt-BR" sz="2000" b="1" dirty="0" err="1"/>
              <a:t>Sl</a:t>
            </a:r>
            <a:r>
              <a:rPr lang="pt-BR" sz="2000" b="1" dirty="0"/>
              <a:t>. 1:5-6).</a:t>
            </a:r>
            <a:endParaRPr lang="es-ES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9381D9E-A00C-BDB6-B9C9-F58EB4C47A47}"/>
              </a:ext>
            </a:extLst>
          </p:cNvPr>
          <p:cNvSpPr txBox="1"/>
          <p:nvPr/>
        </p:nvSpPr>
        <p:spPr>
          <a:xfrm>
            <a:off x="3258071" y="4490561"/>
            <a:ext cx="56287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Como é claramente simbolizado na arca do testemunho, o Julgamento é baseado no cumprimento ou violação da Lei de Deus, os Dez Mandamentos</a:t>
            </a:r>
            <a:r>
              <a:rPr lang="es-ES" sz="2000" b="1" dirty="0"/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20CADA1-1B70-C925-527F-6637D6F2D7CA}"/>
              </a:ext>
            </a:extLst>
          </p:cNvPr>
          <p:cNvSpPr txBox="1"/>
          <p:nvPr/>
        </p:nvSpPr>
        <p:spPr>
          <a:xfrm>
            <a:off x="3258071" y="5768206"/>
            <a:ext cx="89339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Certos do perdão divino, os servos de Deus anseiam pela hora do juízo e clamam por sua chegada para que a justiça seja finalmente cumprida </a:t>
            </a:r>
            <a:r>
              <a:rPr lang="es-ES" sz="2000" b="1" dirty="0"/>
              <a:t>(Sal. 7:6-8; 9:19; 67:4; 99:4; 135:14).</a:t>
            </a:r>
          </a:p>
        </p:txBody>
      </p:sp>
      <p:pic>
        <p:nvPicPr>
          <p:cNvPr id="15" name="Imagen 14" descr="Imagen que contiene interior, tabla, pequeño, cuarto&#10;&#10;Descripción generada automáticamente">
            <a:extLst>
              <a:ext uri="{FF2B5EF4-FFF2-40B4-BE49-F238E27FC236}">
                <a16:creationId xmlns:a16="http://schemas.microsoft.com/office/drawing/2014/main" id="{51E67664-DC4E-127B-1451-376212BE78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189" y="4564309"/>
            <a:ext cx="3004777" cy="2146276"/>
          </a:xfrm>
          <a:prstGeom prst="rect">
            <a:avLst/>
          </a:prstGeom>
          <a:ln w="38100" cap="sq">
            <a:solidFill>
              <a:srgbClr val="E7915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3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EA1681-1E77-83AD-1C04-5F493CC91976}"/>
              </a:ext>
            </a:extLst>
          </p:cNvPr>
          <p:cNvSpPr txBox="1"/>
          <p:nvPr/>
        </p:nvSpPr>
        <p:spPr>
          <a:xfrm>
            <a:off x="3124200" y="1656989"/>
            <a:ext cx="88392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800" b="1" dirty="0">
                <a:latin typeface="Constantia" panose="02030602050306030303" pitchFamily="18" charset="0"/>
              </a:rPr>
              <a:t>“</a:t>
            </a:r>
            <a:r>
              <a:rPr lang="pt-BR" sz="2800" b="1" dirty="0">
                <a:latin typeface="Constantia" panose="02030602050306030303" pitchFamily="18" charset="0"/>
              </a:rPr>
              <a:t>Assim como o arco-íris é formado nas nuvens pela união dos raios solares e gotas de chuva, o arco-íris que envolve o trono representa o poder combinado de misericórdia e justiça. Não só a justiça deve ser afirmada, pois ela eclipsaria a glória arco-íris da promessa que está sobre o trono; Os homens só veriam a condenação da lei. Se não houvesse justiça e punição, o governo de Deus careceria de estabilidade. A união da justiça e da misericórdia aperfeiçoa a salvação</a:t>
            </a:r>
            <a:r>
              <a:rPr lang="es-ES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BC2816-4317-5B28-E069-0C43D5CFF784}"/>
              </a:ext>
            </a:extLst>
          </p:cNvPr>
          <p:cNvSpPr txBox="1"/>
          <p:nvPr/>
        </p:nvSpPr>
        <p:spPr>
          <a:xfrm>
            <a:off x="7834057" y="6347634"/>
            <a:ext cx="4237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400" b="1" dirty="0"/>
              <a:t>E. G. W. (Maranata: O Senhor Vem, 14 de novembro)</a:t>
            </a:r>
          </a:p>
        </p:txBody>
      </p:sp>
    </p:spTree>
    <p:extLst>
      <p:ext uri="{BB962C8B-B14F-4D97-AF65-F5344CB8AC3E}">
        <p14:creationId xmlns:p14="http://schemas.microsoft.com/office/powerpoint/2010/main" val="280048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 descr="Imagen que contiene edificio, hombre, frente, joven&#10;&#10;Descripción generada automáticamente">
            <a:extLst>
              <a:ext uri="{FF2B5EF4-FFF2-40B4-BE49-F238E27FC236}">
                <a16:creationId xmlns:a16="http://schemas.microsoft.com/office/drawing/2014/main" id="{AB9F0B21-FDCC-2CE1-2D9C-C4DB636A91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9AB3E1C-A701-7E61-249D-4BE96098BF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495947" y="386499"/>
            <a:ext cx="3115570" cy="0"/>
          </a:xfrm>
          <a:prstGeom prst="line">
            <a:avLst/>
          </a:prstGeom>
          <a:ln w="76200">
            <a:solidFill>
              <a:srgbClr val="41938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988D4598-1435-3019-164E-155D6BCBE65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495947" y="6468361"/>
            <a:ext cx="3115570" cy="0"/>
          </a:xfrm>
          <a:prstGeom prst="line">
            <a:avLst/>
          </a:prstGeom>
          <a:ln w="76200">
            <a:solidFill>
              <a:srgbClr val="41938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E4644BC6-DAC1-9BD1-56B8-7CA3C1DA4F8A}"/>
              </a:ext>
            </a:extLst>
          </p:cNvPr>
          <p:cNvSpPr txBox="1"/>
          <p:nvPr/>
        </p:nvSpPr>
        <p:spPr>
          <a:xfrm>
            <a:off x="7993929" y="889843"/>
            <a:ext cx="4119606" cy="560153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s-ES" sz="3600" b="1" i="0" u="none" strike="noStrike" kern="1200" cap="none" spc="0" normalizeH="0" baseline="0" noProof="0" dirty="0">
                <a:ln w="0"/>
                <a:solidFill>
                  <a:srgbClr val="41938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pt-BR" sz="3600" b="1" dirty="0">
                <a:ln w="0"/>
                <a:solidFill>
                  <a:srgbClr val="41938B"/>
                </a:solidFill>
                <a:latin typeface="Comic Sans MS" panose="030F0702030302020204" pitchFamily="66" charset="0"/>
              </a:rPr>
              <a:t>Pela opressão dos fracos e pelos gemidos dos necessitados, 'agora me levantarei', diz o Senhor, 'e salvarei aquele que suspira</a:t>
            </a:r>
            <a:r>
              <a:rPr kumimoji="0" lang="es-ES" sz="3600" b="1" i="0" u="none" strike="noStrike" kern="1200" cap="none" spc="0" normalizeH="0" baseline="0" noProof="0" dirty="0">
                <a:ln w="0"/>
                <a:solidFill>
                  <a:srgbClr val="41938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0"/>
                <a:solidFill>
                  <a:srgbClr val="41938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(Salmo 12:5)</a:t>
            </a:r>
            <a:endParaRPr kumimoji="0" lang="es-ES" sz="3600" b="1" i="0" u="none" strike="noStrike" kern="1200" cap="none" spc="0" normalizeH="0" baseline="0" noProof="0" dirty="0">
              <a:ln w="0"/>
              <a:solidFill>
                <a:srgbClr val="41938B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85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2A17356-2065-EA82-2A65-3CC961C67405}"/>
              </a:ext>
            </a:extLst>
          </p:cNvPr>
          <p:cNvSpPr txBox="1"/>
          <p:nvPr/>
        </p:nvSpPr>
        <p:spPr>
          <a:xfrm>
            <a:off x="6902824" y="3637493"/>
            <a:ext cx="5289176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tabLst>
                <a:tab pos="538163" algn="l"/>
              </a:tabLst>
            </a:pPr>
            <a:r>
              <a:rPr lang="pt-BR" sz="2600" b="1" dirty="0">
                <a:solidFill>
                  <a:srgbClr val="FE4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Guerreiro (Salmo 18).</a:t>
            </a:r>
          </a:p>
          <a:p>
            <a:pPr>
              <a:spcBef>
                <a:spcPts val="1200"/>
              </a:spcBef>
              <a:tabLst>
                <a:tab pos="538163" algn="l"/>
              </a:tabLst>
            </a:pPr>
            <a:r>
              <a:rPr lang="pt-BR" sz="2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Justiça:</a:t>
            </a:r>
          </a:p>
          <a:p>
            <a:pPr>
              <a:tabLst>
                <a:tab pos="538163" algn="l"/>
              </a:tabLst>
            </a:pPr>
            <a:r>
              <a:rPr lang="pt-BR" sz="2400" b="1" dirty="0">
                <a:solidFill>
                  <a:srgbClr val="F6BCE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Justiça divina (Salmo 41).</a:t>
            </a:r>
          </a:p>
          <a:p>
            <a:pPr>
              <a:tabLst>
                <a:tab pos="538163" algn="l"/>
              </a:tabLst>
            </a:pPr>
            <a:r>
              <a:rPr lang="pt-BR" sz="2400" b="1" dirty="0">
                <a:solidFill>
                  <a:srgbClr val="FEE0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Justiça humana (Salmo 82).</a:t>
            </a:r>
          </a:p>
          <a:p>
            <a:pPr>
              <a:spcBef>
                <a:spcPts val="1200"/>
              </a:spcBef>
              <a:tabLst>
                <a:tab pos="538163" algn="l"/>
              </a:tabLst>
            </a:pPr>
            <a:r>
              <a:rPr lang="pt-BR" sz="2600" b="1" dirty="0">
                <a:solidFill>
                  <a:srgbClr val="C7B4D6"/>
                </a:solidFill>
                <a:effectLst>
                  <a:outerShdw blurRad="38100" dist="38100" dir="2700000" algn="tl">
                    <a:srgbClr val="000000">
                      <a:alpha val="93000"/>
                    </a:srgbClr>
                  </a:outerShdw>
                </a:effectLst>
              </a:rPr>
              <a:t>O Juízo:</a:t>
            </a:r>
          </a:p>
          <a:p>
            <a:pPr>
              <a:tabLst>
                <a:tab pos="538163" algn="l"/>
              </a:tabLst>
            </a:pPr>
            <a:r>
              <a:rPr lang="pt-BR" sz="2400" b="1" dirty="0">
                <a:solidFill>
                  <a:srgbClr val="A3FB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A ira divina.</a:t>
            </a:r>
          </a:p>
          <a:p>
            <a:pPr>
              <a:tabLst>
                <a:tab pos="538163" algn="l"/>
              </a:tabLst>
            </a:pPr>
            <a:r>
              <a:rPr lang="pt-BR" sz="2400" b="1" dirty="0">
                <a:solidFill>
                  <a:srgbClr val="FAC5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O Santuário (Salmo 99).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53A4E5F-A9AA-53A1-3E8D-39D37DB4DFBB}"/>
              </a:ext>
            </a:extLst>
          </p:cNvPr>
          <p:cNvSpPr txBox="1"/>
          <p:nvPr/>
        </p:nvSpPr>
        <p:spPr>
          <a:xfrm>
            <a:off x="170999" y="177776"/>
            <a:ext cx="64814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dificuldades ou injustiças cercam o salmista, ele clama: "Levanta-te, Jeová".</a:t>
            </a:r>
            <a:r>
              <a:rPr lang="es-E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(Sal. 3:7; 7:6; 9:19; 10:12; 17:13; 35:2; 44:26; 74:22; 82:8; 132:8).</a:t>
            </a:r>
          </a:p>
        </p:txBody>
      </p:sp>
      <p:pic>
        <p:nvPicPr>
          <p:cNvPr id="7" name="Imagen 6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5761D635-5F33-CDCE-CD3F-B4CE878CD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6400" y="177776"/>
            <a:ext cx="2724601" cy="340658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>
                <a:lumMod val="25000"/>
                <a:lumOff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hombre, viendo, vistiendo, parado&#10;&#10;Descripción generada automáticamente">
            <a:extLst>
              <a:ext uri="{FF2B5EF4-FFF2-40B4-BE49-F238E27FC236}">
                <a16:creationId xmlns:a16="http://schemas.microsoft.com/office/drawing/2014/main" id="{10CE79C1-0EA8-0015-783E-4B6C4B1C0D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96409" y="177775"/>
            <a:ext cx="2052502" cy="340658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Dibujo de una persona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E4A9918C-9367-6A04-70E8-F94337CEBA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1728" y="3289080"/>
            <a:ext cx="2008478" cy="3251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34392BF-A5E4-47E7-8ABE-5F8AE6757529}"/>
              </a:ext>
            </a:extLst>
          </p:cNvPr>
          <p:cNvSpPr txBox="1"/>
          <p:nvPr/>
        </p:nvSpPr>
        <p:spPr>
          <a:xfrm>
            <a:off x="170999" y="3282806"/>
            <a:ext cx="348660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 também tem um prazo fixo para que ele se levante de seu lugar no santuário para executar sua ira – sua "obra estranha"</a:t>
            </a:r>
            <a:br>
              <a:rPr lang="pt-BR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(Isaías 28:21) — e tenha misericórdia de seu povo (</a:t>
            </a:r>
            <a:r>
              <a:rPr lang="pt-BR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</a:t>
            </a:r>
            <a:r>
              <a:rPr lang="pt-BR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102:13).</a:t>
            </a:r>
            <a:endParaRPr lang="es-ES" sz="2400" b="1" dirty="0">
              <a:solidFill>
                <a:schemeClr val="bg1"/>
              </a:solidFill>
              <a:effectLst>
                <a:glow rad="127000">
                  <a:srgbClr val="004A47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Imagen 16" descr="Forma&#10;&#10;Descripción generada automáticamente">
            <a:extLst>
              <a:ext uri="{FF2B5EF4-FFF2-40B4-BE49-F238E27FC236}">
                <a16:creationId xmlns:a16="http://schemas.microsoft.com/office/drawing/2014/main" id="{799786BA-D832-F398-0908-F29199BE15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424" y="6240432"/>
            <a:ext cx="432214" cy="387953"/>
          </a:xfrm>
          <a:prstGeom prst="rect">
            <a:avLst/>
          </a:prstGeom>
        </p:spPr>
      </p:pic>
      <p:pic>
        <p:nvPicPr>
          <p:cNvPr id="18" name="Imagen 17" descr="Forma&#10;&#10;Descripción generada automáticamente">
            <a:extLst>
              <a:ext uri="{FF2B5EF4-FFF2-40B4-BE49-F238E27FC236}">
                <a16:creationId xmlns:a16="http://schemas.microsoft.com/office/drawing/2014/main" id="{A8A3E326-04A0-4934-4D24-9E573DDDEE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424" y="4623409"/>
            <a:ext cx="432214" cy="387953"/>
          </a:xfrm>
          <a:prstGeom prst="rect">
            <a:avLst/>
          </a:prstGeom>
        </p:spPr>
      </p:pic>
      <p:pic>
        <p:nvPicPr>
          <p:cNvPr id="19" name="Imagen 18" descr="Forma&#10;&#10;Descripción generada automáticamente">
            <a:extLst>
              <a:ext uri="{FF2B5EF4-FFF2-40B4-BE49-F238E27FC236}">
                <a16:creationId xmlns:a16="http://schemas.microsoft.com/office/drawing/2014/main" id="{B2F0C152-6FB4-D565-9F58-31FEBB8E35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424" y="5885659"/>
            <a:ext cx="432214" cy="387953"/>
          </a:xfrm>
          <a:prstGeom prst="rect">
            <a:avLst/>
          </a:prstGeom>
        </p:spPr>
      </p:pic>
      <p:pic>
        <p:nvPicPr>
          <p:cNvPr id="20" name="Imagen 19" descr="Forma&#10;&#10;Descripción generada automáticamente">
            <a:extLst>
              <a:ext uri="{FF2B5EF4-FFF2-40B4-BE49-F238E27FC236}">
                <a16:creationId xmlns:a16="http://schemas.microsoft.com/office/drawing/2014/main" id="{23F355BD-F338-823F-3D8D-1269C8F7EC82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424" y="4986847"/>
            <a:ext cx="432000" cy="388800"/>
          </a:xfrm>
          <a:prstGeom prst="rect">
            <a:avLst/>
          </a:prstGeom>
        </p:spPr>
      </p:pic>
      <p:pic>
        <p:nvPicPr>
          <p:cNvPr id="23" name="Imagen 2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3815DEF5-1DB4-5E4F-B7EC-88DAFE2DB32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926" y="3780368"/>
            <a:ext cx="654424" cy="405718"/>
          </a:xfrm>
          <a:prstGeom prst="rect">
            <a:avLst/>
          </a:prstGeom>
        </p:spPr>
      </p:pic>
      <p:pic>
        <p:nvPicPr>
          <p:cNvPr id="24" name="Imagen 23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FD4D30EE-786B-45B1-160C-80EAF65AAB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926" y="4334470"/>
            <a:ext cx="654424" cy="405718"/>
          </a:xfrm>
          <a:prstGeom prst="rect">
            <a:avLst/>
          </a:prstGeom>
        </p:spPr>
      </p:pic>
      <p:pic>
        <p:nvPicPr>
          <p:cNvPr id="25" name="Imagen 24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95A2D555-4986-A17A-B7C7-1A70FB3239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926" y="5580593"/>
            <a:ext cx="654424" cy="40571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5045ECC-E928-1CBF-9783-141B78B22954}"/>
              </a:ext>
            </a:extLst>
          </p:cNvPr>
          <p:cNvSpPr txBox="1"/>
          <p:nvPr/>
        </p:nvSpPr>
        <p:spPr>
          <a:xfrm>
            <a:off x="170998" y="1747436"/>
            <a:ext cx="64814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clamor, o Senhor se levanta como um guerreiro para defender os indefesos (</a:t>
            </a:r>
            <a:r>
              <a:rPr lang="pt-BR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</a:t>
            </a:r>
            <a:r>
              <a:rPr lang="pt-BR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12:5); e julgar e salvar "os mansos da terra"</a:t>
            </a:r>
            <a:r>
              <a:rPr lang="es-E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(Sal. 76:9).</a:t>
            </a:r>
          </a:p>
        </p:txBody>
      </p:sp>
    </p:spTree>
    <p:extLst>
      <p:ext uri="{BB962C8B-B14F-4D97-AF65-F5344CB8AC3E}">
        <p14:creationId xmlns:p14="http://schemas.microsoft.com/office/powerpoint/2010/main" val="160810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5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307654-471F-A608-08EA-D36A4C9D7534}"/>
              </a:ext>
            </a:extLst>
          </p:cNvPr>
          <p:cNvSpPr txBox="1"/>
          <p:nvPr/>
        </p:nvSpPr>
        <p:spPr>
          <a:xfrm>
            <a:off x="0" y="-95250"/>
            <a:ext cx="833128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9050">
              <a:bevelT w="38100" h="38100"/>
              <a:contourClr>
                <a:schemeClr val="bg1"/>
              </a:contourClr>
            </a:sp3d>
          </a:bodyPr>
          <a:lstStyle/>
          <a:p>
            <a:pPr algn="ctr"/>
            <a:r>
              <a:rPr lang="es-ES" sz="4400" b="1" spc="3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GUERREIRO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567207-ED4F-A8FA-A471-049453D56FBE}"/>
              </a:ext>
            </a:extLst>
          </p:cNvPr>
          <p:cNvSpPr txBox="1"/>
          <p:nvPr/>
        </p:nvSpPr>
        <p:spPr>
          <a:xfrm>
            <a:off x="535915" y="498226"/>
            <a:ext cx="74138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 livrou do meu poderoso inimigo e daqueles que me odiavam; porque eles eram mais fortes do que eu". </a:t>
            </a:r>
            <a:r>
              <a:rPr lang="es-ES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(Salmo 18:17)</a:t>
            </a:r>
            <a:endParaRPr lang="es-ES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2EC0F1-0316-6456-7245-EE71BD6EBFB5}"/>
              </a:ext>
            </a:extLst>
          </p:cNvPr>
          <p:cNvSpPr txBox="1"/>
          <p:nvPr/>
        </p:nvSpPr>
        <p:spPr>
          <a:xfrm>
            <a:off x="247651" y="1110101"/>
            <a:ext cx="842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Deus tem o poder de nos defender? É claro! </a:t>
            </a:r>
            <a:r>
              <a:rPr lang="es-ES" sz="2000" b="1" dirty="0"/>
              <a:t>(Sal. 18:2).</a:t>
            </a:r>
          </a:p>
        </p:txBody>
      </p:sp>
      <p:pic>
        <p:nvPicPr>
          <p:cNvPr id="2" name="Imagen 1" descr="Un dibujo de una persona con un caballo&#10;&#10;Descripción generada automáticamente con confianza media">
            <a:extLst>
              <a:ext uri="{FF2B5EF4-FFF2-40B4-BE49-F238E27FC236}">
                <a16:creationId xmlns:a16="http://schemas.microsoft.com/office/drawing/2014/main" id="{C2A925AE-0DD7-B848-1A8F-A2EC7A08AC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2525" y="142875"/>
            <a:ext cx="3255035" cy="657548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920807C-0941-6443-2D69-7595FB15D428}"/>
              </a:ext>
            </a:extLst>
          </p:cNvPr>
          <p:cNvSpPr txBox="1"/>
          <p:nvPr/>
        </p:nvSpPr>
        <p:spPr>
          <a:xfrm>
            <a:off x="4314825" y="2959141"/>
            <a:ext cx="44641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Embora fosse um guerreiro acostumado à batalha, Davi nunca confiou em sua própria força, inteligência ou habilidade no manuseio de armas. Ele devia todas as suas vitórias a Deus, que sempre lutou por ele (</a:t>
            </a:r>
            <a:r>
              <a:rPr lang="pt-BR" sz="2000" b="1" dirty="0" err="1"/>
              <a:t>Sl</a:t>
            </a:r>
            <a:r>
              <a:rPr lang="pt-BR" sz="2000" b="1" dirty="0"/>
              <a:t>. 18:47-48).</a:t>
            </a:r>
            <a:endParaRPr lang="es-ES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7313FE9-DFD4-4ADF-5785-D613B067B6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04" y="3145087"/>
            <a:ext cx="2559136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7332A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3A70865-4C8C-60AE-FDBD-D138CDF1C7EC}"/>
              </a:ext>
            </a:extLst>
          </p:cNvPr>
          <p:cNvSpPr txBox="1"/>
          <p:nvPr/>
        </p:nvSpPr>
        <p:spPr>
          <a:xfrm>
            <a:off x="2827668" y="5164683"/>
            <a:ext cx="594485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 determinação e a magnitude dos atos de Deus devem dissipar qualquer dúvida sobre o grande cuidado e compaixão de Deus por aqueles que sofrem ou sobre Sua capacidade de derrotar o mal. Só temos que esperar que Ele aja.</a:t>
            </a:r>
            <a:endParaRPr lang="es-ES" sz="2000" b="1" dirty="0"/>
          </a:p>
        </p:txBody>
      </p:sp>
      <p:pic>
        <p:nvPicPr>
          <p:cNvPr id="12" name="Imagen 11" descr="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760787CE-1C94-D4BA-01E2-59BA3DA22D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938" y="3145086"/>
            <a:ext cx="1454737" cy="201593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EE82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6510570-8E4D-E7E8-7691-795658A74E7D}"/>
              </a:ext>
            </a:extLst>
          </p:cNvPr>
          <p:cNvSpPr txBox="1"/>
          <p:nvPr/>
        </p:nvSpPr>
        <p:spPr>
          <a:xfrm>
            <a:off x="247651" y="1510211"/>
            <a:ext cx="8420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Podemos ver Deus se manifestando como um guerreiro montado a cavalo; sacudindo a terra e levantando fumaça e fogo em seu rastro; paralisando o inimigo com sua voz poderosa; usando as forças da natureza como suas flechas; e assim libertar aqueles que clamam a Ele</a:t>
            </a:r>
            <a:r>
              <a:rPr lang="es-ES" sz="2000" b="1" dirty="0"/>
              <a:t>(Sal. 18:7-18).</a:t>
            </a:r>
          </a:p>
        </p:txBody>
      </p:sp>
    </p:spTree>
    <p:extLst>
      <p:ext uri="{BB962C8B-B14F-4D97-AF65-F5344CB8AC3E}">
        <p14:creationId xmlns:p14="http://schemas.microsoft.com/office/powerpoint/2010/main" val="346598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ECD480B-178A-1381-49BE-752BBCB2214B}"/>
              </a:ext>
            </a:extLst>
          </p:cNvPr>
          <p:cNvSpPr txBox="1"/>
          <p:nvPr/>
        </p:nvSpPr>
        <p:spPr>
          <a:xfrm>
            <a:off x="2047875" y="2767280"/>
            <a:ext cx="809625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8000" b="1" spc="300" dirty="0">
                <a:ln/>
                <a:solidFill>
                  <a:schemeClr val="accent3"/>
                </a:solidFill>
              </a:rPr>
              <a:t>A JUSTIÇA</a:t>
            </a:r>
          </a:p>
        </p:txBody>
      </p:sp>
    </p:spTree>
    <p:extLst>
      <p:ext uri="{BB962C8B-B14F-4D97-AF65-F5344CB8AC3E}">
        <p14:creationId xmlns:p14="http://schemas.microsoft.com/office/powerpoint/2010/main" val="427557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B7D70E2-ADD5-60C7-7C33-35364C53B5BB}"/>
              </a:ext>
            </a:extLst>
          </p:cNvPr>
          <p:cNvSpPr txBox="1"/>
          <p:nvPr/>
        </p:nvSpPr>
        <p:spPr>
          <a:xfrm>
            <a:off x="0" y="-76200"/>
            <a:ext cx="95345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JUSTIÇA DIVINA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B0ED325-24B3-1AF1-E3D8-8792E4AB9A92}"/>
              </a:ext>
            </a:extLst>
          </p:cNvPr>
          <p:cNvSpPr txBox="1"/>
          <p:nvPr/>
        </p:nvSpPr>
        <p:spPr>
          <a:xfrm>
            <a:off x="206188" y="570934"/>
            <a:ext cx="900448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Pela opressão dos pobres, pelo gemido dos necessitados, agora me levantarei, diz o Senhor; Salvarei aquele que suspirar por isso".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(Salmo 12:5)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8788044-3A47-5592-FF8C-E25B8B78F507}"/>
              </a:ext>
            </a:extLst>
          </p:cNvPr>
          <p:cNvSpPr txBox="1"/>
          <p:nvPr/>
        </p:nvSpPr>
        <p:spPr>
          <a:xfrm>
            <a:off x="5292538" y="1302633"/>
            <a:ext cx="6899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 Bíblia deixa muito claro que Deus não tolera injustiças. Se os necessitados ou oprimidos clamam a Deus, Ele se levanta para lhes fazer justiça (</a:t>
            </a:r>
            <a:r>
              <a:rPr lang="es-ES" sz="2000" b="1" dirty="0"/>
              <a:t>Sal. 12:5).</a:t>
            </a:r>
          </a:p>
        </p:txBody>
      </p:sp>
      <p:pic>
        <p:nvPicPr>
          <p:cNvPr id="4" name="Imagen 3" descr="Imagen que contiene tabla, sostener, pequeño, comida&#10;&#10;Descripción generada automáticamente">
            <a:extLst>
              <a:ext uri="{FF2B5EF4-FFF2-40B4-BE49-F238E27FC236}">
                <a16:creationId xmlns:a16="http://schemas.microsoft.com/office/drawing/2014/main" id="{EB40B221-05F2-03FB-EC43-1CA16CB86D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1424442"/>
            <a:ext cx="4854388" cy="2427194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74140E5-54AA-FFD3-C48E-2E16BC128132}"/>
              </a:ext>
            </a:extLst>
          </p:cNvPr>
          <p:cNvSpPr txBox="1"/>
          <p:nvPr/>
        </p:nvSpPr>
        <p:spPr>
          <a:xfrm>
            <a:off x="206188" y="3909752"/>
            <a:ext cx="89007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 atitude de Deus para com os necessitados nos chama a sentir o mesmo, isto é, a cuidar deles. O Senhor recompensa aqueles que têm essa atitude (</a:t>
            </a:r>
            <a:r>
              <a:rPr lang="pt-BR" sz="2000" b="1" dirty="0" err="1"/>
              <a:t>Sl</a:t>
            </a:r>
            <a:r>
              <a:rPr lang="pt-BR" sz="2000" b="1" dirty="0"/>
              <a:t>. 41:1-3).</a:t>
            </a:r>
            <a:endParaRPr lang="es-ES" sz="2000" b="1" dirty="0"/>
          </a:p>
        </p:txBody>
      </p:sp>
      <p:pic>
        <p:nvPicPr>
          <p:cNvPr id="12" name="Imagen 11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C51039F8-93B7-8A1C-07E2-184FBDC33A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644577"/>
            <a:ext cx="2790824" cy="210445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294FA1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Imagen 14" descr="Imagen que contiene edificio, exterior, persona, hombre&#10;&#10;Descripción generada automáticamente">
            <a:extLst>
              <a:ext uri="{FF2B5EF4-FFF2-40B4-BE49-F238E27FC236}">
                <a16:creationId xmlns:a16="http://schemas.microsoft.com/office/drawing/2014/main" id="{F4AFACAF-B3E7-1D9C-2B13-BF5221E539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987" y="4117543"/>
            <a:ext cx="2790825" cy="26314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11B0E81-9DE9-E428-728C-C775D0621E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0833" y="106999"/>
            <a:ext cx="2334979" cy="1069364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96C7DD1-9291-E98F-A9B4-8C95B9CBB7A9}"/>
              </a:ext>
            </a:extLst>
          </p:cNvPr>
          <p:cNvSpPr txBox="1"/>
          <p:nvPr/>
        </p:nvSpPr>
        <p:spPr>
          <a:xfrm>
            <a:off x="206188" y="4896125"/>
            <a:ext cx="566968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Devemos nos levantar contra a opressão, não com base em nossa sabedoria ou capacidade, mas na sabedoria e no poder de Deus. Só Ele pode agir com justiça. Deus julgará todos os maus-tratos, bem como a negligencia em ajuda aos oprimidos (</a:t>
            </a:r>
            <a:r>
              <a:rPr lang="pt-BR" sz="2000" b="1" dirty="0" err="1"/>
              <a:t>Mt</a:t>
            </a:r>
            <a:r>
              <a:rPr lang="pt-BR" sz="2000" b="1" dirty="0"/>
              <a:t>. 25:31-46).</a:t>
            </a:r>
            <a:endParaRPr lang="es-ES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BD6E6DF-EB6F-5876-6A87-B042E648C2F3}"/>
              </a:ext>
            </a:extLst>
          </p:cNvPr>
          <p:cNvSpPr txBox="1"/>
          <p:nvPr/>
        </p:nvSpPr>
        <p:spPr>
          <a:xfrm>
            <a:off x="5292538" y="2318296"/>
            <a:ext cx="68994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Quando se sentiu vulnerável e doente, e seus próprios amigos secretamente desejaram sua morte, Davi clamou a Deus (</a:t>
            </a:r>
            <a:r>
              <a:rPr lang="pt-BR" sz="2000" b="1" dirty="0" err="1"/>
              <a:t>Sl</a:t>
            </a:r>
            <a:r>
              <a:rPr lang="pt-BR" sz="2000" b="1" dirty="0"/>
              <a:t>. 41:7-9). Confessando sua própria indignidade, ele deixou seu caso nas mãos misericordiosas de Deus, confiante de que Ele o ouviria (</a:t>
            </a:r>
            <a:r>
              <a:rPr lang="pt-BR" sz="2000" b="1" dirty="0" err="1"/>
              <a:t>Sl</a:t>
            </a:r>
            <a:r>
              <a:rPr lang="pt-BR" sz="2000" b="1" dirty="0"/>
              <a:t>. 41:4, 11-13)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626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5B1772E-0613-2BFC-7FB7-1EAE5D81774B}"/>
              </a:ext>
            </a:extLst>
          </p:cNvPr>
          <p:cNvSpPr txBox="1"/>
          <p:nvPr/>
        </p:nvSpPr>
        <p:spPr>
          <a:xfrm>
            <a:off x="2066924" y="0"/>
            <a:ext cx="1012507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spc="300" dirty="0">
                <a:ln/>
                <a:solidFill>
                  <a:schemeClr val="accent4"/>
                </a:solidFill>
              </a:rPr>
              <a:t>JUSTIÇA HUMANA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DC0E97-4DD7-3D6F-F1FD-A0A28808816A}"/>
              </a:ext>
            </a:extLst>
          </p:cNvPr>
          <p:cNvSpPr txBox="1"/>
          <p:nvPr/>
        </p:nvSpPr>
        <p:spPr>
          <a:xfrm>
            <a:off x="2066924" y="692247"/>
            <a:ext cx="10125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Defendei os fracos e os órfãos; Fazei justiça aos aflitos e necessitados</a:t>
            </a:r>
            <a:r>
              <a:rPr lang="es-ES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(Salmo 82:3)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C62C7C5-1AD4-5504-8204-479DE2850C32}"/>
              </a:ext>
            </a:extLst>
          </p:cNvPr>
          <p:cNvSpPr txBox="1"/>
          <p:nvPr/>
        </p:nvSpPr>
        <p:spPr>
          <a:xfrm>
            <a:off x="98611" y="1213262"/>
            <a:ext cx="6992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Deus delegou a capacidade de julgar aos líderes do povo, com o rei sendo o principal juiz de Israel (</a:t>
            </a:r>
            <a:r>
              <a:rPr lang="pt-BR" sz="2000" b="1" dirty="0" err="1"/>
              <a:t>Sl</a:t>
            </a:r>
            <a:r>
              <a:rPr lang="pt-BR" sz="2000" b="1" dirty="0"/>
              <a:t>. 72:1-2). Aqueles que julgam por procuração divina são chamados de "deuses".</a:t>
            </a:r>
            <a:r>
              <a:rPr lang="es-ES" sz="2000" b="1" dirty="0"/>
              <a:t> (Sal. 82:1).</a:t>
            </a:r>
          </a:p>
        </p:txBody>
      </p:sp>
      <p:pic>
        <p:nvPicPr>
          <p:cNvPr id="12" name="Imagen 11" descr="Imagen que contiene persona, tabla, interior, hombre&#10;&#10;Descripción generada automáticamente">
            <a:extLst>
              <a:ext uri="{FF2B5EF4-FFF2-40B4-BE49-F238E27FC236}">
                <a16:creationId xmlns:a16="http://schemas.microsoft.com/office/drawing/2014/main" id="{F9644A3B-C13D-7C78-F1F4-29F3626810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179" y="1285875"/>
            <a:ext cx="4923836" cy="3286125"/>
          </a:xfrm>
          <a:prstGeom prst="roundRect">
            <a:avLst>
              <a:gd name="adj" fmla="val 768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631E74D-5848-63E3-ABBC-EDB7DDDD086E}"/>
              </a:ext>
            </a:extLst>
          </p:cNvPr>
          <p:cNvSpPr txBox="1"/>
          <p:nvPr/>
        </p:nvSpPr>
        <p:spPr>
          <a:xfrm>
            <a:off x="7110177" y="4720918"/>
            <a:ext cx="508182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Deus indica a maneira pela qual um juiz humano deve julgar (</a:t>
            </a:r>
            <a:r>
              <a:rPr lang="pt-BR" sz="2000" b="1" dirty="0" err="1"/>
              <a:t>Sl</a:t>
            </a:r>
            <a:r>
              <a:rPr lang="pt-BR" sz="2000" b="1" dirty="0"/>
              <a:t>. 82:3-4). Se o fizerem corretamente, serão considerados "filhos do Altíssimo" (</a:t>
            </a:r>
            <a:r>
              <a:rPr lang="pt-BR" sz="2000" b="1" dirty="0" err="1"/>
              <a:t>Sl</a:t>
            </a:r>
            <a:r>
              <a:rPr lang="pt-BR" sz="2000" b="1" dirty="0"/>
              <a:t>. 82:6). Caso contrário, eles mesmos cairão sob o julgamento divino </a:t>
            </a:r>
            <a:r>
              <a:rPr lang="es-ES" sz="2000" b="1" dirty="0"/>
              <a:t>(Sal. 82:7-8).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B3C21FF-F638-0428-87E5-ACA6B8A66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985" y="4302139"/>
            <a:ext cx="4238625" cy="2386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7CC9E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Imagen 16" descr="Un hombre con un traje de color negro&#10;&#10;Descripción generada automáticamente con confianza baja">
            <a:extLst>
              <a:ext uri="{FF2B5EF4-FFF2-40B4-BE49-F238E27FC236}">
                <a16:creationId xmlns:a16="http://schemas.microsoft.com/office/drawing/2014/main" id="{62A0703F-E42A-1F40-CBD2-F82A93944B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812" y="4302139"/>
            <a:ext cx="2151152" cy="2386345"/>
          </a:xfrm>
          <a:prstGeom prst="roundRect">
            <a:avLst>
              <a:gd name="adj" fmla="val 914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2" name="Imagen 21" descr="Imagen que contiene parado, oscuro, hombre, sostener&#10;&#10;Descripción generada automáticamente">
            <a:extLst>
              <a:ext uri="{FF2B5EF4-FFF2-40B4-BE49-F238E27FC236}">
                <a16:creationId xmlns:a16="http://schemas.microsoft.com/office/drawing/2014/main" id="{2DA5E613-F72D-5855-A2C8-E94975B27C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12" y="60797"/>
            <a:ext cx="2101664" cy="11619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9A61FA3-EEBB-8A27-E97A-547E104BD21F}"/>
              </a:ext>
            </a:extLst>
          </p:cNvPr>
          <p:cNvSpPr txBox="1"/>
          <p:nvPr/>
        </p:nvSpPr>
        <p:spPr>
          <a:xfrm>
            <a:off x="98610" y="3536975"/>
            <a:ext cx="6992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 autoridade que recebem os torna responsáveis perante Deus pela maneira como administram a justiça (</a:t>
            </a:r>
            <a:r>
              <a:rPr lang="pt-BR" sz="2000" b="1" dirty="0" err="1"/>
              <a:t>Sl</a:t>
            </a:r>
            <a:r>
              <a:rPr lang="pt-BR" sz="2000" b="1" dirty="0"/>
              <a:t>. 82:2).</a:t>
            </a:r>
            <a:endParaRPr lang="es-ES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4ED2D43-7010-7C9D-BFDA-68641BA5D835}"/>
              </a:ext>
            </a:extLst>
          </p:cNvPr>
          <p:cNvSpPr txBox="1"/>
          <p:nvPr/>
        </p:nvSpPr>
        <p:spPr>
          <a:xfrm>
            <a:off x="98608" y="2536701"/>
            <a:ext cx="69925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Essa delegação vai além do povo de Deus. Todo aquele que tem a capacidade de julgar o faz pela autoridade divina, mesmo que não a reconheça </a:t>
            </a:r>
            <a:r>
              <a:rPr lang="es-ES" sz="2000" b="1" dirty="0"/>
              <a:t>(Jo. 19:10-11; Ro. 13:1).</a:t>
            </a:r>
          </a:p>
        </p:txBody>
      </p:sp>
    </p:spTree>
    <p:extLst>
      <p:ext uri="{BB962C8B-B14F-4D97-AF65-F5344CB8AC3E}">
        <p14:creationId xmlns:p14="http://schemas.microsoft.com/office/powerpoint/2010/main" val="364835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7D89299-46C5-AAA2-DB37-E70A3D2A2644}"/>
              </a:ext>
            </a:extLst>
          </p:cNvPr>
          <p:cNvSpPr txBox="1"/>
          <p:nvPr/>
        </p:nvSpPr>
        <p:spPr>
          <a:xfrm>
            <a:off x="2047875" y="2767280"/>
            <a:ext cx="8105775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8000" b="1">
                <a:ln/>
                <a:solidFill>
                  <a:schemeClr val="accent3"/>
                </a:solidFill>
              </a:defRPr>
            </a:lvl1pPr>
          </a:lstStyle>
          <a:p>
            <a:r>
              <a:rPr lang="es-ES" spc="300" dirty="0">
                <a:solidFill>
                  <a:schemeClr val="accent5">
                    <a:lumMod val="75000"/>
                  </a:schemeClr>
                </a:solidFill>
              </a:rPr>
              <a:t>O JUÍZO</a:t>
            </a:r>
          </a:p>
        </p:txBody>
      </p:sp>
    </p:spTree>
    <p:extLst>
      <p:ext uri="{BB962C8B-B14F-4D97-AF65-F5344CB8AC3E}">
        <p14:creationId xmlns:p14="http://schemas.microsoft.com/office/powerpoint/2010/main" val="183015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EE9EF62-6552-ED14-B6D4-ADDAB49E0D2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 IRA DIVINA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83EE01B-734A-7AC1-4DB8-9D16C8B7C56D}"/>
              </a:ext>
            </a:extLst>
          </p:cNvPr>
          <p:cNvSpPr txBox="1"/>
          <p:nvPr/>
        </p:nvSpPr>
        <p:spPr>
          <a:xfrm>
            <a:off x="1376081" y="584775"/>
            <a:ext cx="9439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Derrama sobre eles a tua ira, e o furor do teu desagrado os alcance</a:t>
            </a:r>
            <a:r>
              <a:rPr lang="es-E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(Salmo 69:24)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CAEC78-421D-BAC4-7F53-693653843F3F}"/>
              </a:ext>
            </a:extLst>
          </p:cNvPr>
          <p:cNvSpPr txBox="1"/>
          <p:nvPr/>
        </p:nvSpPr>
        <p:spPr>
          <a:xfrm>
            <a:off x="5750048" y="966281"/>
            <a:ext cx="6346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Como podemos conciliar as palavras do Salmo 137:9 – "Bem-aventurado aquele que toma e lança os teus filhos contra a rocha" – com o mandamento de Jesus de amar até os nossos inimigos?</a:t>
            </a:r>
            <a:endParaRPr lang="es-ES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15C7F5-9B58-E98A-0F3B-3A872DBCF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24" y="1088102"/>
            <a:ext cx="5476875" cy="3426090"/>
          </a:xfrm>
          <a:prstGeom prst="snip2DiagRect">
            <a:avLst>
              <a:gd name="adj1" fmla="val 10287"/>
              <a:gd name="adj2" fmla="val 10829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386D8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tabla, hombre, vistiendo, pequeño&#10;&#10;Descripción generada automáticamente">
            <a:extLst>
              <a:ext uri="{FF2B5EF4-FFF2-40B4-BE49-F238E27FC236}">
                <a16:creationId xmlns:a16="http://schemas.microsoft.com/office/drawing/2014/main" id="{5E5F2BE6-FB75-946B-A9A0-FA92C99566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4" y="4648187"/>
            <a:ext cx="2390774" cy="2020012"/>
          </a:xfrm>
          <a:prstGeom prst="snip2DiagRect">
            <a:avLst>
              <a:gd name="adj1" fmla="val 1697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E7DE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de la pantalla de un video juego&#10;&#10;Descripción generada automáticamente con confianza media">
            <a:extLst>
              <a:ext uri="{FF2B5EF4-FFF2-40B4-BE49-F238E27FC236}">
                <a16:creationId xmlns:a16="http://schemas.microsoft.com/office/drawing/2014/main" id="{4DC7F4BC-77F7-B526-A7CC-381BA35A45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6999" y="4648200"/>
            <a:ext cx="2971799" cy="2019999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4A4E3BB-55D8-9AD5-8B18-AF0BA1D87D7B}"/>
              </a:ext>
            </a:extLst>
          </p:cNvPr>
          <p:cNvSpPr txBox="1"/>
          <p:nvPr/>
        </p:nvSpPr>
        <p:spPr>
          <a:xfrm>
            <a:off x="5791198" y="5177022"/>
            <a:ext cx="640080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 inspiração deixou estas palavras para que possamos ver claramente que o bem e o mal não podem ser tomados de ânimo leve. O mal tem suas consequências, e a ira de Deus se manifesta como o único meio de erradicá-lo</a:t>
            </a:r>
            <a:r>
              <a:rPr lang="es-ES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D67C346-A172-B4C0-49BD-154F8BDCC850}"/>
              </a:ext>
            </a:extLst>
          </p:cNvPr>
          <p:cNvSpPr txBox="1"/>
          <p:nvPr/>
        </p:nvSpPr>
        <p:spPr>
          <a:xfrm>
            <a:off x="5750049" y="3905547"/>
            <a:ext cx="64008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No entanto, o salmista nunca pretende se vingar de si mesmo. Deixe esses atos para Deus, pois somente Deus pode fazer a verdadeira justiça e dar às pessoas o merecido pagamento por seus atos</a:t>
            </a:r>
            <a:r>
              <a:rPr lang="es-ES" sz="2000" b="1" dirty="0"/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5145DC9-5855-6754-F7AE-78F451E982E0}"/>
              </a:ext>
            </a:extLst>
          </p:cNvPr>
          <p:cNvSpPr txBox="1"/>
          <p:nvPr/>
        </p:nvSpPr>
        <p:spPr>
          <a:xfrm>
            <a:off x="5750048" y="2225582"/>
            <a:ext cx="640080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Os salmos que suplicam a Deus que se vingue e derrame sua ira sobre os homens são duros e desconcertantes. Especialmente, quando temos em mente nossa própria raiva e nossa própria maneira de nos vingarmos.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86893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002060"/>
      </a:accent1>
      <a:accent2>
        <a:srgbClr val="A6B727"/>
      </a:accent2>
      <a:accent3>
        <a:srgbClr val="7030A0"/>
      </a:accent3>
      <a:accent4>
        <a:srgbClr val="33CCCC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1203</Words>
  <Application>Microsoft Office PowerPoint</Application>
  <PresentationFormat>Panorámica</PresentationFormat>
  <Paragraphs>48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Calibri Light</vt:lpstr>
      <vt:lpstr>Aptos Display</vt:lpstr>
      <vt:lpstr>Calibri</vt:lpstr>
      <vt:lpstr>Constantia</vt:lpstr>
      <vt:lpstr>Comic Sans MS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84</cp:revision>
  <dcterms:created xsi:type="dcterms:W3CDTF">2024-01-21T15:46:05Z</dcterms:created>
  <dcterms:modified xsi:type="dcterms:W3CDTF">2024-02-01T16:18:44Z</dcterms:modified>
</cp:coreProperties>
</file>