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9" r:id="rId3"/>
    <p:sldId id="301" r:id="rId4"/>
    <p:sldId id="257" r:id="rId5"/>
    <p:sldId id="307" r:id="rId6"/>
    <p:sldId id="259" r:id="rId7"/>
    <p:sldId id="260" r:id="rId8"/>
    <p:sldId id="261" r:id="rId9"/>
    <p:sldId id="262" r:id="rId10"/>
    <p:sldId id="263" r:id="rId11"/>
    <p:sldId id="264" r:id="rId12"/>
    <p:sldId id="30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85D"/>
    <a:srgbClr val="824A94"/>
    <a:srgbClr val="583264"/>
    <a:srgbClr val="442751"/>
    <a:srgbClr val="8C240A"/>
    <a:srgbClr val="0E356A"/>
    <a:srgbClr val="FCF8D0"/>
    <a:srgbClr val="FCF7C4"/>
    <a:srgbClr val="FEFCEC"/>
    <a:srgbClr val="FBF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4" d="100"/>
          <a:sy n="34" d="100"/>
        </p:scale>
        <p:origin x="114"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5A2BD-E9DB-5869-689E-5DA22277F0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BF8AFDA-3EEC-E1CC-7D63-C5685C1AB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3F17DA5-0A9C-28C2-224D-D262BC76D535}"/>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5" name="Marcador de pie de página 4">
            <a:extLst>
              <a:ext uri="{FF2B5EF4-FFF2-40B4-BE49-F238E27FC236}">
                <a16:creationId xmlns:a16="http://schemas.microsoft.com/office/drawing/2014/main" id="{E25663F5-F2CB-2815-44AB-3BD54F0C53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9B31B-A442-A6A1-5876-012BFD19B549}"/>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66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74C7D-DDE9-2F2F-BF4E-80C26556710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396727-471D-7D7A-3F65-749BF30B1F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B74DF2-F0CB-A0E4-C68C-BA6DA561325E}"/>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5" name="Marcador de pie de página 4">
            <a:extLst>
              <a:ext uri="{FF2B5EF4-FFF2-40B4-BE49-F238E27FC236}">
                <a16:creationId xmlns:a16="http://schemas.microsoft.com/office/drawing/2014/main" id="{28D35A5D-2E97-8C84-EC80-A322833AA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5DECB1-E756-1934-ABF9-D3278A104C20}"/>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1684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193A0C-C75C-36A0-03E7-7A2DCA746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0C7814-8EBB-F44C-6F93-B6E5E3068DF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462735-80A5-327B-703E-2020ED9ABEA8}"/>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5" name="Marcador de pie de página 4">
            <a:extLst>
              <a:ext uri="{FF2B5EF4-FFF2-40B4-BE49-F238E27FC236}">
                <a16:creationId xmlns:a16="http://schemas.microsoft.com/office/drawing/2014/main" id="{0095347B-1F28-5A20-0FBA-54421B68F0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7AFE3E-D6FB-D4C3-8843-3AFAA495552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0447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656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7276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70551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717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49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30123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051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681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6A449-5CBF-F0A5-40D2-FCBFF8B27B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DF3A49-9C28-46F3-7EB2-77094D6A41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1E1CFBC-ACE6-63FD-6F25-48480A6AE54F}"/>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5" name="Marcador de pie de página 4">
            <a:extLst>
              <a:ext uri="{FF2B5EF4-FFF2-40B4-BE49-F238E27FC236}">
                <a16:creationId xmlns:a16="http://schemas.microsoft.com/office/drawing/2014/main" id="{6A4F0FB8-4CB9-91B9-03A1-C5BF73210C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C16BE8F-34BE-2358-D153-97D3776602F6}"/>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951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413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4943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09/02/2024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9629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7EE67-53CC-B7D3-DBCB-9BEB09633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3591BA-D889-07F5-2B50-3C55BBCE96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616F7DE-720B-C349-CF5D-3FE5C5F8EFD2}"/>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5" name="Marcador de pie de página 4">
            <a:extLst>
              <a:ext uri="{FF2B5EF4-FFF2-40B4-BE49-F238E27FC236}">
                <a16:creationId xmlns:a16="http://schemas.microsoft.com/office/drawing/2014/main" id="{64878A2E-6B60-EA9F-708C-31102AD1F9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6F464-0BDB-0C50-9427-8862822A743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3040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B9F3-4E8F-3255-F53E-C50C2C80DE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8855B6-D9BF-71A1-1C5D-56CFDCAD1F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DDD265-C46F-EC7A-7A7B-0FC15E1060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A9EB085-B27C-E55F-D7A6-FE6CB7D1FCD1}"/>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6" name="Marcador de pie de página 5">
            <a:extLst>
              <a:ext uri="{FF2B5EF4-FFF2-40B4-BE49-F238E27FC236}">
                <a16:creationId xmlns:a16="http://schemas.microsoft.com/office/drawing/2014/main" id="{B06CEB3C-F0AA-B8B3-6B3B-B910AEBB4E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6B4C4F-B6FC-D8AE-2C1C-C40D31A4A42A}"/>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42446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06D80-810F-3806-3B14-907AE89CB85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8FA06D-A52D-9AEC-A415-06E1FA65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052545-856F-4500-AFA7-EE7BBA4057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0D89BE-52CA-DDB9-58F8-60420C6E4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76505B-F132-0ACA-683F-08158E597C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629C94-7084-DE1A-2059-D3CF81E58E1E}"/>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8" name="Marcador de pie de página 7">
            <a:extLst>
              <a:ext uri="{FF2B5EF4-FFF2-40B4-BE49-F238E27FC236}">
                <a16:creationId xmlns:a16="http://schemas.microsoft.com/office/drawing/2014/main" id="{D4B5C784-ECB8-8683-9D41-BF759CD503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BEABEF0-D178-633E-D51A-168E5D83F0C4}"/>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501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4277B-D909-B193-35E4-D021872FF21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676901D-61B4-FCEB-393A-2178D28C90F5}"/>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4" name="Marcador de pie de página 3">
            <a:extLst>
              <a:ext uri="{FF2B5EF4-FFF2-40B4-BE49-F238E27FC236}">
                <a16:creationId xmlns:a16="http://schemas.microsoft.com/office/drawing/2014/main" id="{32DD01D2-CA58-FDD1-A943-BA6EAC58B7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23DD0A8-0C21-CDCC-E6E6-233E6BCE0853}"/>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3069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C1E38F-11F4-74D7-8475-9904F5181BD0}"/>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3" name="Marcador de pie de página 2">
            <a:extLst>
              <a:ext uri="{FF2B5EF4-FFF2-40B4-BE49-F238E27FC236}">
                <a16:creationId xmlns:a16="http://schemas.microsoft.com/office/drawing/2014/main" id="{0D75AAC8-90C8-0FE7-9148-CC837E0ABE3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2E1538-D635-5F5B-3B4A-E79E3F3802D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158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FEC0B-D0ED-4F87-1BD8-1B45E15E0E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87A9A9-9AB8-9823-69B2-6B70DF41E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024555-AF41-14CA-FD42-4095827A0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4DE4AA-54ED-6CA0-63A2-4CEA7295993F}"/>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6" name="Marcador de pie de página 5">
            <a:extLst>
              <a:ext uri="{FF2B5EF4-FFF2-40B4-BE49-F238E27FC236}">
                <a16:creationId xmlns:a16="http://schemas.microsoft.com/office/drawing/2014/main" id="{FDCCDF37-1829-1C86-9D26-E8ACA4C9D8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0F0A9B-6D91-2EDD-F998-CF08CC443E5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7025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D0848-1592-3E6D-280C-82F4EDBF8C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62371B-67B5-7D92-8963-B4DD90E67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BE1CBDA-9E8D-E17F-524F-24CF84CE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BE9E8B-2B4F-CC76-276A-EFF1D66B4AC1}"/>
              </a:ext>
            </a:extLst>
          </p:cNvPr>
          <p:cNvSpPr>
            <a:spLocks noGrp="1"/>
          </p:cNvSpPr>
          <p:nvPr>
            <p:ph type="dt" sz="half" idx="10"/>
          </p:nvPr>
        </p:nvSpPr>
        <p:spPr/>
        <p:txBody>
          <a:bodyPr/>
          <a:lstStyle/>
          <a:p>
            <a:fld id="{AD714C0B-CA40-4302-A50D-3E3CA6A9D9BC}" type="datetimeFigureOut">
              <a:rPr lang="es-ES" smtClean="0"/>
              <a:t>09/02/2024</a:t>
            </a:fld>
            <a:endParaRPr lang="es-ES"/>
          </a:p>
        </p:txBody>
      </p:sp>
      <p:sp>
        <p:nvSpPr>
          <p:cNvPr id="6" name="Marcador de pie de página 5">
            <a:extLst>
              <a:ext uri="{FF2B5EF4-FFF2-40B4-BE49-F238E27FC236}">
                <a16:creationId xmlns:a16="http://schemas.microsoft.com/office/drawing/2014/main" id="{FDD65B75-F2BA-2F32-F1FF-59016F477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514FB4C-3AB8-07DA-71CA-150D30D75EDD}"/>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63197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D50AA0-31E2-34D5-D9FC-56EB027E9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A59DE5-EFE8-BE17-B07F-79ADB965A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32931C-C39D-D3F3-6682-0C333BDC2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714C0B-CA40-4302-A50D-3E3CA6A9D9BC}" type="datetimeFigureOut">
              <a:rPr lang="es-ES" smtClean="0"/>
              <a:t>09/02/2024</a:t>
            </a:fld>
            <a:endParaRPr lang="es-ES"/>
          </a:p>
        </p:txBody>
      </p:sp>
      <p:sp>
        <p:nvSpPr>
          <p:cNvPr id="5" name="Marcador de pie de página 4">
            <a:extLst>
              <a:ext uri="{FF2B5EF4-FFF2-40B4-BE49-F238E27FC236}">
                <a16:creationId xmlns:a16="http://schemas.microsoft.com/office/drawing/2014/main" id="{AC30C099-9814-7401-842B-FD7323C49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0ACA7FB-34CE-9414-C43F-E047F0C7F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C975E3-18A9-4113-8A0B-8F1AB0BEE215}" type="slidenum">
              <a:rPr lang="es-ES" smtClean="0"/>
              <a:t>‹Nº›</a:t>
            </a:fld>
            <a:endParaRPr lang="es-ES"/>
          </a:p>
        </p:txBody>
      </p:sp>
    </p:spTree>
    <p:extLst>
      <p:ext uri="{BB962C8B-B14F-4D97-AF65-F5344CB8AC3E}">
        <p14:creationId xmlns:p14="http://schemas.microsoft.com/office/powerpoint/2010/main" val="381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09/02/2024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95001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g"/><Relationship Id="rId5" Type="http://schemas.microsoft.com/office/2007/relationships/hdphoto" Target="../media/hdphoto1.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DB6BC413-07C1-E945-E8CB-D0C62108FBFC}"/>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319753" y="10"/>
            <a:ext cx="10872249"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14" name="Freeform: Shape 1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32226"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solidFill>
              <a:srgbClr val="D5D5D5"/>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26003"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1C4B15FA-7224-BC37-9E52-AD3D3010755C}"/>
              </a:ext>
            </a:extLst>
          </p:cNvPr>
          <p:cNvSpPr txBox="1"/>
          <p:nvPr/>
        </p:nvSpPr>
        <p:spPr>
          <a:xfrm rot="5400000">
            <a:off x="-1880159" y="2653497"/>
            <a:ext cx="6478634" cy="1551004"/>
          </a:xfrm>
          <a:prstGeom prst="rect">
            <a:avLst/>
          </a:prstGeom>
          <a:noFill/>
        </p:spPr>
        <p:txBody>
          <a:bodyPr vert="wordArtVert" wrap="none" rtlCol="0">
            <a:prstTxWarp prst="textTriangle">
              <a:avLst/>
            </a:prstTxWarp>
            <a:spAutoFit/>
          </a:bodyPr>
          <a:lstStyle/>
          <a:p>
            <a:pPr algn="ctr"/>
            <a:r>
              <a:rPr lang="ro-RO" sz="4000" b="1">
                <a:ln w="9525">
                  <a:solidFill>
                    <a:schemeClr val="bg1"/>
                  </a:solidFill>
                  <a:prstDash val="solid"/>
                </a:ln>
                <a:solidFill>
                  <a:srgbClr val="8C240A"/>
                </a:solidFill>
                <a:effectLst>
                  <a:outerShdw blurRad="12700" dist="38100" dir="2700000" algn="tl" rotWithShape="0">
                    <a:schemeClr val="bg1">
                      <a:lumMod val="50000"/>
                    </a:schemeClr>
                  </a:outerShdw>
                </a:effectLst>
              </a:rPr>
              <a:t>MĂ VOI RIDICA</a:t>
            </a:r>
            <a:endParaRPr lang="es-ES" sz="4000" b="1" dirty="0">
              <a:ln w="9525">
                <a:solidFill>
                  <a:schemeClr val="bg1"/>
                </a:solidFill>
                <a:prstDash val="solid"/>
              </a:ln>
              <a:solidFill>
                <a:srgbClr val="8C240A"/>
              </a:solidFill>
              <a:effectLst>
                <a:outerShdw blurRad="12700" dist="38100" dir="2700000" algn="tl" rotWithShape="0">
                  <a:schemeClr val="bg1">
                    <a:lumMod val="50000"/>
                  </a:schemeClr>
                </a:outerShdw>
              </a:effectLst>
            </a:endParaRPr>
          </a:p>
        </p:txBody>
      </p:sp>
      <p:sp>
        <p:nvSpPr>
          <p:cNvPr id="11" name="CuadroTexto 10">
            <a:extLst>
              <a:ext uri="{FF2B5EF4-FFF2-40B4-BE49-F238E27FC236}">
                <a16:creationId xmlns:a16="http://schemas.microsoft.com/office/drawing/2014/main" id="{0073856C-292E-F8DF-2E2E-6772B8B18C56}"/>
              </a:ext>
            </a:extLst>
          </p:cNvPr>
          <p:cNvSpPr txBox="1"/>
          <p:nvPr/>
        </p:nvSpPr>
        <p:spPr>
          <a:xfrm>
            <a:off x="3000259" y="6499039"/>
            <a:ext cx="3222934" cy="338554"/>
          </a:xfrm>
          <a:prstGeom prst="rect">
            <a:avLst/>
          </a:prstGeom>
          <a:noFill/>
        </p:spPr>
        <p:txBody>
          <a:bodyPr wrap="none" rtlCol="0">
            <a:spAutoFit/>
          </a:bodyPr>
          <a:lstStyle/>
          <a:p>
            <a:pPr algn="r"/>
            <a:r>
              <a:rPr lang="ro-RO" sz="1600" b="1">
                <a:solidFill>
                  <a:srgbClr val="74585D"/>
                </a:solidFill>
              </a:rPr>
              <a:t>Studiul </a:t>
            </a:r>
            <a:r>
              <a:rPr lang="es-ES" sz="1600" b="1">
                <a:solidFill>
                  <a:srgbClr val="74585D"/>
                </a:solidFill>
              </a:rPr>
              <a:t> 6 </a:t>
            </a:r>
            <a:r>
              <a:rPr lang="ro-RO" sz="1600" b="1">
                <a:solidFill>
                  <a:srgbClr val="74585D"/>
                </a:solidFill>
              </a:rPr>
              <a:t>pentru </a:t>
            </a:r>
            <a:r>
              <a:rPr lang="es-ES" sz="1600" b="1">
                <a:solidFill>
                  <a:srgbClr val="74585D"/>
                </a:solidFill>
              </a:rPr>
              <a:t>10 </a:t>
            </a:r>
            <a:r>
              <a:rPr lang="ro-RO" sz="1600" b="1">
                <a:solidFill>
                  <a:srgbClr val="74585D"/>
                </a:solidFill>
              </a:rPr>
              <a:t>februarie </a:t>
            </a:r>
            <a:r>
              <a:rPr lang="es-ES" sz="1600" b="1">
                <a:solidFill>
                  <a:srgbClr val="74585D"/>
                </a:solidFill>
              </a:rPr>
              <a:t>2024</a:t>
            </a:r>
            <a:endParaRPr lang="es-ES" sz="1600" b="1" dirty="0">
              <a:solidFill>
                <a:srgbClr val="74585D"/>
              </a:solidFill>
            </a:endParaRPr>
          </a:p>
        </p:txBody>
      </p:sp>
    </p:spTree>
    <p:extLst>
      <p:ext uri="{BB962C8B-B14F-4D97-AF65-F5344CB8AC3E}">
        <p14:creationId xmlns:p14="http://schemas.microsoft.com/office/powerpoint/2010/main" val="12503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72D6F6-7600-B71B-E6FF-8E3257DE1C1F}"/>
              </a:ext>
            </a:extLst>
          </p:cNvPr>
          <p:cNvSpPr txBox="1"/>
          <p:nvPr/>
        </p:nvSpPr>
        <p:spPr>
          <a:xfrm>
            <a:off x="0" y="0"/>
            <a:ext cx="12191999" cy="769441"/>
          </a:xfrm>
          <a:prstGeom prst="rect">
            <a:avLst/>
          </a:prstGeom>
          <a:noFill/>
        </p:spPr>
        <p:txBody>
          <a:bodyPr wrap="square">
            <a:spAutoFit/>
          </a:bodyPr>
          <a:lstStyle/>
          <a:p>
            <a:pPr algn="ctr"/>
            <a:r>
              <a:rPr lang="ro-RO" sz="4400" b="1" spc="30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rPr>
              <a:t>SANC</a:t>
            </a:r>
            <a:r>
              <a:rPr lang="es-ES" sz="4400" b="1" spc="30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rPr>
              <a:t>TUAR</a:t>
            </a:r>
            <a:r>
              <a:rPr lang="ro-RO" sz="4400" b="1" spc="30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rPr>
              <a:t>UL</a:t>
            </a:r>
            <a:endParaRPr lang="es-ES" sz="4400" b="1" spc="300" dirty="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endParaRPr>
          </a:p>
        </p:txBody>
      </p:sp>
      <p:sp>
        <p:nvSpPr>
          <p:cNvPr id="6" name="CuadroTexto 5">
            <a:extLst>
              <a:ext uri="{FF2B5EF4-FFF2-40B4-BE49-F238E27FC236}">
                <a16:creationId xmlns:a16="http://schemas.microsoft.com/office/drawing/2014/main" id="{16067534-71FE-5208-E5B6-FA05B1E5C3D7}"/>
              </a:ext>
            </a:extLst>
          </p:cNvPr>
          <p:cNvSpPr txBox="1"/>
          <p:nvPr/>
        </p:nvSpPr>
        <p:spPr>
          <a:xfrm>
            <a:off x="-66674" y="678080"/>
            <a:ext cx="12258674" cy="338554"/>
          </a:xfrm>
          <a:prstGeom prst="rect">
            <a:avLst/>
          </a:prstGeom>
          <a:noFill/>
        </p:spPr>
        <p:txBody>
          <a:bodyPr wrap="square">
            <a:spAutoFit/>
          </a:bodyPr>
          <a:lstStyle/>
          <a:p>
            <a:pPr algn="ctr"/>
            <a:r>
              <a:rPr lang="es-ES" sz="1600" b="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“până ce am intrat în Sfântul Locaș al lui Dumnezeu și am luat seama la soarta de la urmă a celor răi. ”</a:t>
            </a:r>
            <a:r>
              <a:rPr lang="ro-RO" sz="1600" b="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ro-RO" sz="1200" b="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(Ps.</a:t>
            </a:r>
            <a:r>
              <a:rPr lang="es-ES" sz="1050" b="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05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73:17)</a:t>
            </a:r>
            <a:endParaRPr lang="es-ES" sz="16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3C74B038-1F6E-C27A-EA1F-69168514BEF7}"/>
              </a:ext>
            </a:extLst>
          </p:cNvPr>
          <p:cNvSpPr txBox="1"/>
          <p:nvPr/>
        </p:nvSpPr>
        <p:spPr>
          <a:xfrm>
            <a:off x="206189" y="1210235"/>
            <a:ext cx="8547285" cy="1015663"/>
          </a:xfrm>
          <a:prstGeom prst="rect">
            <a:avLst/>
          </a:prstGeom>
          <a:noFill/>
        </p:spPr>
        <p:txBody>
          <a:bodyPr wrap="square" rtlCol="0">
            <a:spAutoFit/>
          </a:bodyPr>
          <a:lstStyle/>
          <a:p>
            <a:pPr>
              <a:spcBef>
                <a:spcPts val="600"/>
              </a:spcBef>
            </a:pPr>
            <a:r>
              <a:rPr lang="es-ES" sz="2000" b="1"/>
              <a:t>Sanctuarul Ceresc este strâns legat de Judecata. În Sfânta Sfintelor, unde Domnul domnește „șezând pe heruvimi” (Ps. 99:1), se face lucrarea judecății (Daniel 7:9-10).</a:t>
            </a:r>
            <a:endParaRPr lang="es-ES" sz="2000" b="1" dirty="0"/>
          </a:p>
        </p:txBody>
      </p:sp>
      <p:pic>
        <p:nvPicPr>
          <p:cNvPr id="4" name="Imagen 3" descr="Una imagen de un videojuego&#10;&#10;Descripción generada automáticamente con confianza baja">
            <a:extLst>
              <a:ext uri="{FF2B5EF4-FFF2-40B4-BE49-F238E27FC236}">
                <a16:creationId xmlns:a16="http://schemas.microsoft.com/office/drawing/2014/main" id="{F23A830F-9177-6642-F6A0-DC4BE72A8A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3930" y="1257860"/>
            <a:ext cx="3051880" cy="4410075"/>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1199CC46-E9E7-471B-7070-D5138D3807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6189" y="2270137"/>
            <a:ext cx="4403911" cy="2146276"/>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B9D75075-D8B9-2740-C542-87EF8F98221D}"/>
              </a:ext>
            </a:extLst>
          </p:cNvPr>
          <p:cNvSpPr txBox="1"/>
          <p:nvPr/>
        </p:nvSpPr>
        <p:spPr>
          <a:xfrm>
            <a:off x="4790556" y="2270137"/>
            <a:ext cx="4096269" cy="1938992"/>
          </a:xfrm>
          <a:prstGeom prst="rect">
            <a:avLst/>
          </a:prstGeom>
          <a:noFill/>
        </p:spPr>
        <p:txBody>
          <a:bodyPr wrap="square">
            <a:spAutoFit/>
          </a:bodyPr>
          <a:lstStyle/>
          <a:p>
            <a:pPr>
              <a:spcBef>
                <a:spcPts val="600"/>
              </a:spcBef>
            </a:pPr>
            <a:r>
              <a:rPr lang="es-ES" sz="2000" b="1"/>
              <a:t>Acesta este locul unde are loc iertarea păcatului și restabilirea dreptății. Aceasta implică atât dezlegarea celor care se lipesc de Mântuitorul, cât și condamnarea celor care Îl resping (Ps. 1:5-6).</a:t>
            </a:r>
            <a:endParaRPr lang="es-ES" sz="2000" b="1" dirty="0"/>
          </a:p>
        </p:txBody>
      </p:sp>
      <p:sp>
        <p:nvSpPr>
          <p:cNvPr id="11" name="CuadroTexto 10">
            <a:extLst>
              <a:ext uri="{FF2B5EF4-FFF2-40B4-BE49-F238E27FC236}">
                <a16:creationId xmlns:a16="http://schemas.microsoft.com/office/drawing/2014/main" id="{29381D9E-A00C-BDB6-B9C9-F58EB4C47A47}"/>
              </a:ext>
            </a:extLst>
          </p:cNvPr>
          <p:cNvSpPr txBox="1"/>
          <p:nvPr/>
        </p:nvSpPr>
        <p:spPr>
          <a:xfrm>
            <a:off x="3258071" y="4490561"/>
            <a:ext cx="5628754" cy="1323439"/>
          </a:xfrm>
          <a:prstGeom prst="rect">
            <a:avLst/>
          </a:prstGeom>
          <a:noFill/>
        </p:spPr>
        <p:txBody>
          <a:bodyPr wrap="square">
            <a:spAutoFit/>
          </a:bodyPr>
          <a:lstStyle/>
          <a:p>
            <a:pPr>
              <a:spcBef>
                <a:spcPts val="600"/>
              </a:spcBef>
            </a:pPr>
            <a:r>
              <a:rPr lang="es-ES" sz="2000" b="1"/>
              <a:t>După cum este simbolizat în mod clar în chivotul mărturiei, Judecata se bazează pe împlinirea sau încălcarea Legii lui Dumnezeu, Cele Zece Porunci.</a:t>
            </a:r>
            <a:endParaRPr lang="es-ES" sz="2000" b="1" dirty="0"/>
          </a:p>
        </p:txBody>
      </p:sp>
      <p:sp>
        <p:nvSpPr>
          <p:cNvPr id="13" name="CuadroTexto 12">
            <a:extLst>
              <a:ext uri="{FF2B5EF4-FFF2-40B4-BE49-F238E27FC236}">
                <a16:creationId xmlns:a16="http://schemas.microsoft.com/office/drawing/2014/main" id="{D20CADA1-1B70-C925-527F-6637D6F2D7CA}"/>
              </a:ext>
            </a:extLst>
          </p:cNvPr>
          <p:cNvSpPr txBox="1"/>
          <p:nvPr/>
        </p:nvSpPr>
        <p:spPr>
          <a:xfrm>
            <a:off x="3258071" y="5768206"/>
            <a:ext cx="8933928" cy="1015663"/>
          </a:xfrm>
          <a:prstGeom prst="rect">
            <a:avLst/>
          </a:prstGeom>
          <a:noFill/>
        </p:spPr>
        <p:txBody>
          <a:bodyPr wrap="square">
            <a:spAutoFit/>
          </a:bodyPr>
          <a:lstStyle/>
          <a:p>
            <a:pPr>
              <a:spcBef>
                <a:spcPts val="600"/>
              </a:spcBef>
            </a:pPr>
            <a:r>
              <a:rPr lang="es-ES" sz="2000" b="1"/>
              <a:t>Siguri de iertarea divină, slujitorii lui Dumnezeu tânjesc după ceasul Judecății și strigă pentru sosirea lui, pentru ca dreptatea să se împlinească în cele din urmă (Ps. 7:6-8; 9:19; 67:4; 99:4; 135). :14).</a:t>
            </a:r>
            <a:endParaRPr lang="es-ES" sz="2000" b="1" dirty="0"/>
          </a:p>
        </p:txBody>
      </p:sp>
      <p:pic>
        <p:nvPicPr>
          <p:cNvPr id="15" name="Imagen 14" descr="Imagen que contiene interior, tabla, pequeño, cuarto&#10;&#10;Descripción generada automáticamente">
            <a:extLst>
              <a:ext uri="{FF2B5EF4-FFF2-40B4-BE49-F238E27FC236}">
                <a16:creationId xmlns:a16="http://schemas.microsoft.com/office/drawing/2014/main" id="{51E67664-DC4E-127B-1451-376212BE789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6189" y="4564309"/>
            <a:ext cx="3004777" cy="2146276"/>
          </a:xfrm>
          <a:prstGeom prst="rect">
            <a:avLst/>
          </a:prstGeom>
          <a:ln w="38100" cap="sq">
            <a:solidFill>
              <a:srgbClr val="E7915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013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1000"/>
                                        <p:tgtEl>
                                          <p:spTgt spid="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EA1681-1E77-83AD-1C04-5F493CC91976}"/>
              </a:ext>
            </a:extLst>
          </p:cNvPr>
          <p:cNvSpPr txBox="1"/>
          <p:nvPr/>
        </p:nvSpPr>
        <p:spPr>
          <a:xfrm>
            <a:off x="3124200" y="1428389"/>
            <a:ext cx="8839200" cy="4832092"/>
          </a:xfrm>
          <a:prstGeom prst="rect">
            <a:avLst/>
          </a:prstGeom>
          <a:noFill/>
        </p:spPr>
        <p:txBody>
          <a:bodyPr wrap="square">
            <a:spAutoFit/>
          </a:bodyPr>
          <a:lstStyle/>
          <a:p>
            <a:pPr>
              <a:spcBef>
                <a:spcPts val="600"/>
              </a:spcBef>
            </a:pPr>
            <a:r>
              <a:rPr lang="es-ES" sz="2800" b="1" dirty="0">
                <a:latin typeface="Constantia" panose="02030602050306030303" pitchFamily="18" charset="0"/>
              </a:rPr>
              <a:t>“</a:t>
            </a:r>
            <a:r>
              <a:rPr lang="es-ES" sz="2800" b="1" dirty="0" err="1">
                <a:latin typeface="Constantia" panose="02030602050306030303" pitchFamily="18" charset="0"/>
              </a:rPr>
              <a:t>După</a:t>
            </a:r>
            <a:r>
              <a:rPr lang="es-ES" sz="2800" b="1" dirty="0">
                <a:latin typeface="Constantia" panose="02030602050306030303" pitchFamily="18" charset="0"/>
              </a:rPr>
              <a:t> cum </a:t>
            </a:r>
            <a:r>
              <a:rPr lang="es-ES" sz="2800" b="1" dirty="0" err="1">
                <a:latin typeface="Constantia" panose="02030602050306030303" pitchFamily="18" charset="0"/>
              </a:rPr>
              <a:t>curcubeul</a:t>
            </a:r>
            <a:r>
              <a:rPr lang="es-ES" sz="2800" b="1" dirty="0">
                <a:latin typeface="Constantia" panose="02030602050306030303" pitchFamily="18" charset="0"/>
              </a:rPr>
              <a:t> este </a:t>
            </a:r>
            <a:r>
              <a:rPr lang="es-ES" sz="2800" b="1" dirty="0" err="1">
                <a:latin typeface="Constantia" panose="02030602050306030303" pitchFamily="18" charset="0"/>
              </a:rPr>
              <a:t>format</a:t>
            </a:r>
            <a:r>
              <a:rPr lang="es-ES" sz="2800" b="1" dirty="0">
                <a:latin typeface="Constantia" panose="02030602050306030303" pitchFamily="18" charset="0"/>
              </a:rPr>
              <a:t> din </a:t>
            </a:r>
            <a:r>
              <a:rPr lang="es-ES" sz="2800" b="1" dirty="0" err="1">
                <a:latin typeface="Constantia" panose="02030602050306030303" pitchFamily="18" charset="0"/>
              </a:rPr>
              <a:t>lumina</a:t>
            </a:r>
            <a:r>
              <a:rPr lang="es-ES" sz="2800" b="1" dirty="0">
                <a:latin typeface="Constantia" panose="02030602050306030303" pitchFamily="18" charset="0"/>
              </a:rPr>
              <a:t> </a:t>
            </a:r>
            <a:r>
              <a:rPr lang="es-ES" sz="2800" b="1" dirty="0" err="1">
                <a:latin typeface="Constantia" panose="02030602050306030303" pitchFamily="18" charset="0"/>
              </a:rPr>
              <a:t>soarelui</a:t>
            </a:r>
            <a:r>
              <a:rPr lang="es-ES" sz="2800" b="1" dirty="0">
                <a:latin typeface="Constantia" panose="02030602050306030303" pitchFamily="18" charset="0"/>
              </a:rPr>
              <a:t> </a:t>
            </a:r>
            <a:r>
              <a:rPr lang="es-ES" sz="2800" b="1" dirty="0" err="1">
                <a:latin typeface="Constantia" panose="02030602050306030303" pitchFamily="18" charset="0"/>
              </a:rPr>
              <a:t>și</a:t>
            </a:r>
            <a:r>
              <a:rPr lang="es-ES" sz="2800" b="1" dirty="0">
                <a:latin typeface="Constantia" panose="02030602050306030303" pitchFamily="18" charset="0"/>
              </a:rPr>
              <a:t> </a:t>
            </a:r>
            <a:r>
              <a:rPr lang="es-ES" sz="2800" b="1" dirty="0" err="1">
                <a:latin typeface="Constantia" panose="02030602050306030303" pitchFamily="18" charset="0"/>
              </a:rPr>
              <a:t>picăturile</a:t>
            </a:r>
            <a:r>
              <a:rPr lang="es-ES" sz="2800" b="1" dirty="0">
                <a:latin typeface="Constantia" panose="02030602050306030303" pitchFamily="18" charset="0"/>
              </a:rPr>
              <a:t> de </a:t>
            </a:r>
            <a:r>
              <a:rPr lang="es-ES" sz="2800" b="1" dirty="0" err="1">
                <a:latin typeface="Constantia" panose="02030602050306030303" pitchFamily="18" charset="0"/>
              </a:rPr>
              <a:t>ploaie</a:t>
            </a:r>
            <a:r>
              <a:rPr lang="es-ES" sz="2800" b="1" dirty="0">
                <a:latin typeface="Constantia" panose="02030602050306030303" pitchFamily="18" charset="0"/>
              </a:rPr>
              <a:t>, la </a:t>
            </a:r>
            <a:r>
              <a:rPr lang="es-ES" sz="2800" b="1" dirty="0" err="1">
                <a:latin typeface="Constantia" panose="02030602050306030303" pitchFamily="18" charset="0"/>
              </a:rPr>
              <a:t>fel</a:t>
            </a:r>
            <a:r>
              <a:rPr lang="es-ES" sz="2800" b="1" dirty="0">
                <a:latin typeface="Constantia" panose="02030602050306030303" pitchFamily="18" charset="0"/>
              </a:rPr>
              <a:t> </a:t>
            </a:r>
            <a:r>
              <a:rPr lang="es-ES" sz="2800" b="1" dirty="0" err="1">
                <a:latin typeface="Constantia" panose="02030602050306030303" pitchFamily="18" charset="0"/>
              </a:rPr>
              <a:t>curcubeul</a:t>
            </a:r>
            <a:r>
              <a:rPr lang="es-ES" sz="2800" b="1" dirty="0">
                <a:latin typeface="Constantia" panose="02030602050306030303" pitchFamily="18" charset="0"/>
              </a:rPr>
              <a:t> care </a:t>
            </a:r>
            <a:r>
              <a:rPr lang="es-ES" sz="2800" b="1" dirty="0" err="1">
                <a:latin typeface="Constantia" panose="02030602050306030303" pitchFamily="18" charset="0"/>
              </a:rPr>
              <a:t>înconjoară</a:t>
            </a:r>
            <a:r>
              <a:rPr lang="es-ES" sz="2800" b="1" dirty="0">
                <a:latin typeface="Constantia" panose="02030602050306030303" pitchFamily="18" charset="0"/>
              </a:rPr>
              <a:t> </a:t>
            </a:r>
            <a:r>
              <a:rPr lang="es-ES" sz="2800" b="1" dirty="0" err="1">
                <a:latin typeface="Constantia" panose="02030602050306030303" pitchFamily="18" charset="0"/>
              </a:rPr>
              <a:t>tronul</a:t>
            </a:r>
            <a:r>
              <a:rPr lang="es-ES" sz="2800" b="1" dirty="0">
                <a:latin typeface="Constantia" panose="02030602050306030303" pitchFamily="18" charset="0"/>
              </a:rPr>
              <a:t> </a:t>
            </a:r>
            <a:r>
              <a:rPr lang="es-ES" sz="2800" b="1" dirty="0" err="1">
                <a:latin typeface="Constantia" panose="02030602050306030303" pitchFamily="18" charset="0"/>
              </a:rPr>
              <a:t>reprezintă</a:t>
            </a:r>
            <a:r>
              <a:rPr lang="es-ES" sz="2800" b="1" dirty="0">
                <a:latin typeface="Constantia" panose="02030602050306030303" pitchFamily="18" charset="0"/>
              </a:rPr>
              <a:t> </a:t>
            </a:r>
            <a:r>
              <a:rPr lang="es-ES" sz="2800" b="1" dirty="0" err="1">
                <a:latin typeface="Constantia" panose="02030602050306030303" pitchFamily="18" charset="0"/>
              </a:rPr>
              <a:t>puterea</a:t>
            </a:r>
            <a:r>
              <a:rPr lang="es-ES" sz="2800" b="1" dirty="0">
                <a:latin typeface="Constantia" panose="02030602050306030303" pitchFamily="18" charset="0"/>
              </a:rPr>
              <a:t> </a:t>
            </a:r>
            <a:r>
              <a:rPr lang="es-ES" sz="2800" b="1" dirty="0" err="1">
                <a:latin typeface="Constantia" panose="02030602050306030303" pitchFamily="18" charset="0"/>
              </a:rPr>
              <a:t>combinată</a:t>
            </a:r>
            <a:r>
              <a:rPr lang="es-ES" sz="2800" b="1" dirty="0">
                <a:latin typeface="Constantia" panose="02030602050306030303" pitchFamily="18" charset="0"/>
              </a:rPr>
              <a:t> a </a:t>
            </a:r>
            <a:r>
              <a:rPr lang="es-ES" sz="2800" b="1" dirty="0" err="1">
                <a:latin typeface="Constantia" panose="02030602050306030303" pitchFamily="18" charset="0"/>
              </a:rPr>
              <a:t>milei</a:t>
            </a:r>
            <a:r>
              <a:rPr lang="es-ES" sz="2800" b="1" dirty="0">
                <a:latin typeface="Constantia" panose="02030602050306030303" pitchFamily="18" charset="0"/>
              </a:rPr>
              <a:t> </a:t>
            </a:r>
            <a:r>
              <a:rPr lang="es-ES" sz="2800" b="1" dirty="0" err="1">
                <a:latin typeface="Constantia" panose="02030602050306030303" pitchFamily="18" charset="0"/>
              </a:rPr>
              <a:t>și</a:t>
            </a:r>
            <a:r>
              <a:rPr lang="es-ES" sz="2800" b="1" dirty="0">
                <a:latin typeface="Constantia" panose="02030602050306030303" pitchFamily="18" charset="0"/>
              </a:rPr>
              <a:t> a </a:t>
            </a:r>
            <a:r>
              <a:rPr lang="es-ES" sz="2800" b="1" dirty="0" err="1">
                <a:latin typeface="Constantia" panose="02030602050306030303" pitchFamily="18" charset="0"/>
              </a:rPr>
              <a:t>dreptății</a:t>
            </a:r>
            <a:r>
              <a:rPr lang="es-ES" sz="2800" b="1" dirty="0">
                <a:latin typeface="Constantia" panose="02030602050306030303" pitchFamily="18" charset="0"/>
              </a:rPr>
              <a:t>. </a:t>
            </a:r>
            <a:r>
              <a:rPr lang="es-ES" sz="2800" b="1" dirty="0" err="1">
                <a:latin typeface="Constantia" panose="02030602050306030303" pitchFamily="18" charset="0"/>
              </a:rPr>
              <a:t>Nu</a:t>
            </a:r>
            <a:r>
              <a:rPr lang="es-ES" sz="2800" b="1" dirty="0">
                <a:latin typeface="Constantia" panose="02030602050306030303" pitchFamily="18" charset="0"/>
              </a:rPr>
              <a:t> </a:t>
            </a:r>
            <a:r>
              <a:rPr lang="es-ES" sz="2800" b="1" dirty="0" err="1">
                <a:latin typeface="Constantia" panose="02030602050306030303" pitchFamily="18" charset="0"/>
              </a:rPr>
              <a:t>trebuie</a:t>
            </a:r>
            <a:r>
              <a:rPr lang="es-ES" sz="2800" b="1" dirty="0">
                <a:latin typeface="Constantia" panose="02030602050306030303" pitchFamily="18" charset="0"/>
              </a:rPr>
              <a:t> </a:t>
            </a:r>
            <a:r>
              <a:rPr lang="es-ES" sz="2800" b="1" dirty="0" err="1">
                <a:latin typeface="Constantia" panose="02030602050306030303" pitchFamily="18" charset="0"/>
              </a:rPr>
              <a:t>să</a:t>
            </a:r>
            <a:r>
              <a:rPr lang="es-ES" sz="2800" b="1" dirty="0">
                <a:latin typeface="Constantia" panose="02030602050306030303" pitchFamily="18" charset="0"/>
              </a:rPr>
              <a:t> fie </a:t>
            </a:r>
            <a:r>
              <a:rPr lang="es-ES" sz="2800" b="1" dirty="0" err="1">
                <a:latin typeface="Constantia" panose="02030602050306030303" pitchFamily="18" charset="0"/>
              </a:rPr>
              <a:t>menținută</a:t>
            </a:r>
            <a:r>
              <a:rPr lang="es-ES" sz="2800" b="1" dirty="0">
                <a:latin typeface="Constantia" panose="02030602050306030303" pitchFamily="18" charset="0"/>
              </a:rPr>
              <a:t> </a:t>
            </a:r>
            <a:r>
              <a:rPr lang="es-ES" sz="2800" b="1" dirty="0" err="1">
                <a:latin typeface="Constantia" panose="02030602050306030303" pitchFamily="18" charset="0"/>
              </a:rPr>
              <a:t>numai</a:t>
            </a:r>
            <a:r>
              <a:rPr lang="es-ES" sz="2800" b="1" dirty="0">
                <a:latin typeface="Constantia" panose="02030602050306030303" pitchFamily="18" charset="0"/>
              </a:rPr>
              <a:t> </a:t>
            </a:r>
            <a:r>
              <a:rPr lang="es-ES" sz="2800" b="1" dirty="0" err="1">
                <a:latin typeface="Constantia" panose="02030602050306030303" pitchFamily="18" charset="0"/>
              </a:rPr>
              <a:t>dreptatea</a:t>
            </a:r>
            <a:r>
              <a:rPr lang="es-ES" sz="2800" b="1" dirty="0">
                <a:latin typeface="Constantia" panose="02030602050306030303" pitchFamily="18" charset="0"/>
              </a:rPr>
              <a:t>, </a:t>
            </a:r>
            <a:r>
              <a:rPr lang="es-ES" sz="2800" b="1" dirty="0" err="1">
                <a:latin typeface="Constantia" panose="02030602050306030303" pitchFamily="18" charset="0"/>
              </a:rPr>
              <a:t>pentru</a:t>
            </a:r>
            <a:r>
              <a:rPr lang="es-ES" sz="2800" b="1" dirty="0">
                <a:latin typeface="Constantia" panose="02030602050306030303" pitchFamily="18" charset="0"/>
              </a:rPr>
              <a:t> </a:t>
            </a:r>
            <a:r>
              <a:rPr lang="es-ES" sz="2800" b="1" dirty="0" err="1">
                <a:latin typeface="Constantia" panose="02030602050306030303" pitchFamily="18" charset="0"/>
              </a:rPr>
              <a:t>că</a:t>
            </a:r>
            <a:r>
              <a:rPr lang="es-ES" sz="2800" b="1" dirty="0">
                <a:latin typeface="Constantia" panose="02030602050306030303" pitchFamily="18" charset="0"/>
              </a:rPr>
              <a:t> </a:t>
            </a:r>
            <a:r>
              <a:rPr lang="es-ES" sz="2800" b="1" dirty="0" err="1">
                <a:latin typeface="Constantia" panose="02030602050306030303" pitchFamily="18" charset="0"/>
              </a:rPr>
              <a:t>în</a:t>
            </a:r>
            <a:r>
              <a:rPr lang="es-ES" sz="2800" b="1" dirty="0">
                <a:latin typeface="Constantia" panose="02030602050306030303" pitchFamily="18" charset="0"/>
              </a:rPr>
              <a:t> </a:t>
            </a:r>
            <a:r>
              <a:rPr lang="es-ES" sz="2800" b="1" dirty="0" err="1">
                <a:latin typeface="Constantia" panose="02030602050306030303" pitchFamily="18" charset="0"/>
              </a:rPr>
              <a:t>felul</a:t>
            </a:r>
            <a:r>
              <a:rPr lang="es-ES" sz="2800" b="1" dirty="0">
                <a:latin typeface="Constantia" panose="02030602050306030303" pitchFamily="18" charset="0"/>
              </a:rPr>
              <a:t> </a:t>
            </a:r>
            <a:r>
              <a:rPr lang="es-ES" sz="2800" b="1" dirty="0" err="1">
                <a:latin typeface="Constantia" panose="02030602050306030303" pitchFamily="18" charset="0"/>
              </a:rPr>
              <a:t>acesta</a:t>
            </a:r>
            <a:r>
              <a:rPr lang="es-ES" sz="2800" b="1" dirty="0">
                <a:latin typeface="Constantia" panose="02030602050306030303" pitchFamily="18" charset="0"/>
              </a:rPr>
              <a:t> ar fi </a:t>
            </a:r>
            <a:r>
              <a:rPr lang="es-ES" sz="2800" b="1" dirty="0" err="1">
                <a:latin typeface="Constantia" panose="02030602050306030303" pitchFamily="18" charset="0"/>
              </a:rPr>
              <a:t>eclipsată</a:t>
            </a:r>
            <a:r>
              <a:rPr lang="es-ES" sz="2800" b="1" dirty="0">
                <a:latin typeface="Constantia" panose="02030602050306030303" pitchFamily="18" charset="0"/>
              </a:rPr>
              <a:t> </a:t>
            </a:r>
            <a:r>
              <a:rPr lang="es-ES" sz="2800" b="1" dirty="0" err="1">
                <a:latin typeface="Constantia" panose="02030602050306030303" pitchFamily="18" charset="0"/>
              </a:rPr>
              <a:t>slava</a:t>
            </a:r>
            <a:r>
              <a:rPr lang="es-ES" sz="2800" b="1" dirty="0">
                <a:latin typeface="Constantia" panose="02030602050306030303" pitchFamily="18" charset="0"/>
              </a:rPr>
              <a:t> </a:t>
            </a:r>
            <a:r>
              <a:rPr lang="es-ES" sz="2800" b="1" dirty="0" err="1">
                <a:latin typeface="Constantia" panose="02030602050306030303" pitchFamily="18" charset="0"/>
              </a:rPr>
              <a:t>curcubeului</a:t>
            </a:r>
            <a:r>
              <a:rPr lang="es-ES" sz="2800" b="1" dirty="0">
                <a:latin typeface="Constantia" panose="02030602050306030303" pitchFamily="18" charset="0"/>
              </a:rPr>
              <a:t> </a:t>
            </a:r>
            <a:r>
              <a:rPr lang="es-ES" sz="2800" b="1" dirty="0" err="1">
                <a:latin typeface="Constantia" panose="02030602050306030303" pitchFamily="18" charset="0"/>
              </a:rPr>
              <a:t>făgăduinței</a:t>
            </a:r>
            <a:r>
              <a:rPr lang="es-ES" sz="2800" b="1" dirty="0">
                <a:latin typeface="Constantia" panose="02030602050306030303" pitchFamily="18" charset="0"/>
              </a:rPr>
              <a:t> de </a:t>
            </a:r>
            <a:r>
              <a:rPr lang="es-ES" sz="2800" b="1" dirty="0" err="1">
                <a:latin typeface="Constantia" panose="02030602050306030303" pitchFamily="18" charset="0"/>
              </a:rPr>
              <a:t>deasupra</a:t>
            </a:r>
            <a:r>
              <a:rPr lang="es-ES" sz="2800" b="1" dirty="0">
                <a:latin typeface="Constantia" panose="02030602050306030303" pitchFamily="18" charset="0"/>
              </a:rPr>
              <a:t> </a:t>
            </a:r>
            <a:r>
              <a:rPr lang="es-ES" sz="2800" b="1" dirty="0" err="1">
                <a:latin typeface="Constantia" panose="02030602050306030303" pitchFamily="18" charset="0"/>
              </a:rPr>
              <a:t>tronului</a:t>
            </a:r>
            <a:r>
              <a:rPr lang="es-ES" sz="2800" b="1" dirty="0">
                <a:latin typeface="Constantia" panose="02030602050306030303" pitchFamily="18" charset="0"/>
              </a:rPr>
              <a:t>, </a:t>
            </a:r>
            <a:r>
              <a:rPr lang="es-ES" sz="2800" b="1" dirty="0" err="1">
                <a:latin typeface="Constantia" panose="02030602050306030303" pitchFamily="18" charset="0"/>
              </a:rPr>
              <a:t>iar</a:t>
            </a:r>
            <a:r>
              <a:rPr lang="es-ES" sz="2800" b="1" dirty="0">
                <a:latin typeface="Constantia" panose="02030602050306030303" pitchFamily="18" charset="0"/>
              </a:rPr>
              <a:t> </a:t>
            </a:r>
            <a:r>
              <a:rPr lang="es-ES" sz="2800" b="1" dirty="0" err="1">
                <a:latin typeface="Constantia" panose="02030602050306030303" pitchFamily="18" charset="0"/>
              </a:rPr>
              <a:t>omul</a:t>
            </a:r>
            <a:r>
              <a:rPr lang="es-ES" sz="2800" b="1" dirty="0">
                <a:latin typeface="Constantia" panose="02030602050306030303" pitchFamily="18" charset="0"/>
              </a:rPr>
              <a:t> ar putea </a:t>
            </a:r>
            <a:r>
              <a:rPr lang="es-ES" sz="2800" b="1" dirty="0" err="1">
                <a:latin typeface="Constantia" panose="02030602050306030303" pitchFamily="18" charset="0"/>
              </a:rPr>
              <a:t>să</a:t>
            </a:r>
            <a:r>
              <a:rPr lang="es-ES" sz="2800" b="1" dirty="0">
                <a:latin typeface="Constantia" panose="02030602050306030303" pitchFamily="18" charset="0"/>
              </a:rPr>
              <a:t> </a:t>
            </a:r>
            <a:r>
              <a:rPr lang="es-ES" sz="2800" b="1" dirty="0" err="1">
                <a:latin typeface="Constantia" panose="02030602050306030303" pitchFamily="18" charset="0"/>
              </a:rPr>
              <a:t>vadă</a:t>
            </a:r>
            <a:r>
              <a:rPr lang="es-ES" sz="2800" b="1" dirty="0">
                <a:latin typeface="Constantia" panose="02030602050306030303" pitchFamily="18" charset="0"/>
              </a:rPr>
              <a:t> </a:t>
            </a:r>
            <a:r>
              <a:rPr lang="es-ES" sz="2800" b="1" dirty="0" err="1">
                <a:latin typeface="Constantia" panose="02030602050306030303" pitchFamily="18" charset="0"/>
              </a:rPr>
              <a:t>numai</a:t>
            </a:r>
            <a:r>
              <a:rPr lang="es-ES" sz="2800" b="1" dirty="0">
                <a:latin typeface="Constantia" panose="02030602050306030303" pitchFamily="18" charset="0"/>
              </a:rPr>
              <a:t> </a:t>
            </a:r>
            <a:r>
              <a:rPr lang="es-ES" sz="2800" b="1" dirty="0" err="1">
                <a:latin typeface="Constantia" panose="02030602050306030303" pitchFamily="18" charset="0"/>
              </a:rPr>
              <a:t>condamnarea</a:t>
            </a:r>
            <a:r>
              <a:rPr lang="es-ES" sz="2800" b="1" dirty="0">
                <a:latin typeface="Constantia" panose="02030602050306030303" pitchFamily="18" charset="0"/>
              </a:rPr>
              <a:t> </a:t>
            </a:r>
            <a:r>
              <a:rPr lang="es-ES" sz="2800" b="1" dirty="0" err="1">
                <a:latin typeface="Constantia" panose="02030602050306030303" pitchFamily="18" charset="0"/>
              </a:rPr>
              <a:t>legii</a:t>
            </a:r>
            <a:r>
              <a:rPr lang="es-ES" sz="2800" b="1" dirty="0">
                <a:latin typeface="Constantia" panose="02030602050306030303" pitchFamily="18" charset="0"/>
              </a:rPr>
              <a:t>. </a:t>
            </a:r>
            <a:r>
              <a:rPr lang="es-ES" sz="2800" b="1" dirty="0" err="1">
                <a:latin typeface="Constantia" panose="02030602050306030303" pitchFamily="18" charset="0"/>
              </a:rPr>
              <a:t>Dacă</a:t>
            </a:r>
            <a:r>
              <a:rPr lang="es-ES" sz="2800" b="1" dirty="0">
                <a:latin typeface="Constantia" panose="02030602050306030303" pitchFamily="18" charset="0"/>
              </a:rPr>
              <a:t> </a:t>
            </a:r>
            <a:r>
              <a:rPr lang="es-ES" sz="2800" b="1" dirty="0" err="1">
                <a:latin typeface="Constantia" panose="02030602050306030303" pitchFamily="18" charset="0"/>
              </a:rPr>
              <a:t>nu</a:t>
            </a:r>
            <a:r>
              <a:rPr lang="es-ES" sz="2800" b="1" dirty="0">
                <a:latin typeface="Constantia" panose="02030602050306030303" pitchFamily="18" charset="0"/>
              </a:rPr>
              <a:t> ar fi </a:t>
            </a:r>
            <a:r>
              <a:rPr lang="es-ES" sz="2800" b="1" dirty="0" err="1">
                <a:latin typeface="Constantia" panose="02030602050306030303" pitchFamily="18" charset="0"/>
              </a:rPr>
              <a:t>dreptate</a:t>
            </a:r>
            <a:r>
              <a:rPr lang="es-ES" sz="2800" b="1" dirty="0">
                <a:latin typeface="Constantia" panose="02030602050306030303" pitchFamily="18" charset="0"/>
              </a:rPr>
              <a:t>, </a:t>
            </a:r>
            <a:r>
              <a:rPr lang="es-ES" sz="2800" b="1" dirty="0" err="1">
                <a:latin typeface="Constantia" panose="02030602050306030303" pitchFamily="18" charset="0"/>
              </a:rPr>
              <a:t>nici</a:t>
            </a:r>
            <a:r>
              <a:rPr lang="es-ES" sz="2800" b="1" dirty="0">
                <a:latin typeface="Constantia" panose="02030602050306030303" pitchFamily="18" charset="0"/>
              </a:rPr>
              <a:t> </a:t>
            </a:r>
            <a:r>
              <a:rPr lang="es-ES" sz="2800" b="1" dirty="0" err="1">
                <a:latin typeface="Constantia" panose="02030602050306030303" pitchFamily="18" charset="0"/>
              </a:rPr>
              <a:t>pedeapsă</a:t>
            </a:r>
            <a:r>
              <a:rPr lang="es-ES" sz="2800" b="1" dirty="0">
                <a:latin typeface="Constantia" panose="02030602050306030303" pitchFamily="18" charset="0"/>
              </a:rPr>
              <a:t>, </a:t>
            </a:r>
            <a:r>
              <a:rPr lang="es-ES" sz="2800" b="1" dirty="0" err="1">
                <a:latin typeface="Constantia" panose="02030602050306030303" pitchFamily="18" charset="0"/>
              </a:rPr>
              <a:t>nu</a:t>
            </a:r>
            <a:r>
              <a:rPr lang="es-ES" sz="2800" b="1" dirty="0">
                <a:latin typeface="Constantia" panose="02030602050306030303" pitchFamily="18" charset="0"/>
              </a:rPr>
              <a:t> ar exista </a:t>
            </a:r>
            <a:r>
              <a:rPr lang="es-ES" sz="2800" b="1" dirty="0" err="1">
                <a:latin typeface="Constantia" panose="02030602050306030303" pitchFamily="18" charset="0"/>
              </a:rPr>
              <a:t>stabilitate</a:t>
            </a:r>
            <a:r>
              <a:rPr lang="es-ES" sz="2800" b="1" dirty="0">
                <a:latin typeface="Constantia" panose="02030602050306030303" pitchFamily="18" charset="0"/>
              </a:rPr>
              <a:t> </a:t>
            </a:r>
            <a:r>
              <a:rPr lang="es-ES" sz="2800" b="1" dirty="0" err="1">
                <a:latin typeface="Constantia" panose="02030602050306030303" pitchFamily="18" charset="0"/>
              </a:rPr>
              <a:t>în</a:t>
            </a:r>
            <a:r>
              <a:rPr lang="es-ES" sz="2800" b="1" dirty="0">
                <a:latin typeface="Constantia" panose="02030602050306030303" pitchFamily="18" charset="0"/>
              </a:rPr>
              <a:t> </a:t>
            </a:r>
            <a:r>
              <a:rPr lang="es-ES" sz="2800" b="1" dirty="0" err="1">
                <a:latin typeface="Constantia" panose="02030602050306030303" pitchFamily="18" charset="0"/>
              </a:rPr>
              <a:t>guvernarea</a:t>
            </a:r>
            <a:r>
              <a:rPr lang="es-ES" sz="2800" b="1" dirty="0">
                <a:latin typeface="Constantia" panose="02030602050306030303" pitchFamily="18" charset="0"/>
              </a:rPr>
              <a:t> lui </a:t>
            </a:r>
            <a:r>
              <a:rPr lang="es-ES" sz="2800" b="1" dirty="0" err="1">
                <a:latin typeface="Constantia" panose="02030602050306030303" pitchFamily="18" charset="0"/>
              </a:rPr>
              <a:t>Dumnezeu</a:t>
            </a:r>
            <a:r>
              <a:rPr lang="es-ES" sz="2800" b="1" dirty="0">
                <a:latin typeface="Constantia" panose="02030602050306030303" pitchFamily="18" charset="0"/>
              </a:rPr>
              <a:t>. </a:t>
            </a:r>
            <a:r>
              <a:rPr lang="es-ES" sz="2800" b="1" dirty="0" err="1">
                <a:latin typeface="Constantia" panose="02030602050306030303" pitchFamily="18" charset="0"/>
              </a:rPr>
              <a:t>Această</a:t>
            </a:r>
            <a:r>
              <a:rPr lang="es-ES" sz="2800" b="1" dirty="0">
                <a:latin typeface="Constantia" panose="02030602050306030303" pitchFamily="18" charset="0"/>
              </a:rPr>
              <a:t> </a:t>
            </a:r>
            <a:r>
              <a:rPr lang="es-ES" sz="2800" b="1" dirty="0" err="1">
                <a:latin typeface="Constantia" panose="02030602050306030303" pitchFamily="18" charset="0"/>
              </a:rPr>
              <a:t>îmbinare</a:t>
            </a:r>
            <a:r>
              <a:rPr lang="es-ES" sz="2800" b="1" dirty="0">
                <a:latin typeface="Constantia" panose="02030602050306030303" pitchFamily="18" charset="0"/>
              </a:rPr>
              <a:t> a </a:t>
            </a:r>
            <a:r>
              <a:rPr lang="es-ES" sz="2800" b="1" dirty="0" err="1">
                <a:latin typeface="Constantia" panose="02030602050306030303" pitchFamily="18" charset="0"/>
              </a:rPr>
              <a:t>dreptății</a:t>
            </a:r>
            <a:r>
              <a:rPr lang="es-ES" sz="2800" b="1" dirty="0">
                <a:latin typeface="Constantia" panose="02030602050306030303" pitchFamily="18" charset="0"/>
              </a:rPr>
              <a:t> </a:t>
            </a:r>
            <a:r>
              <a:rPr lang="es-ES" sz="2800" b="1" dirty="0" err="1">
                <a:latin typeface="Constantia" panose="02030602050306030303" pitchFamily="18" charset="0"/>
              </a:rPr>
              <a:t>cu</a:t>
            </a:r>
            <a:r>
              <a:rPr lang="es-ES" sz="2800" b="1" dirty="0">
                <a:latin typeface="Constantia" panose="02030602050306030303" pitchFamily="18" charset="0"/>
              </a:rPr>
              <a:t> </a:t>
            </a:r>
            <a:r>
              <a:rPr lang="es-ES" sz="2800" b="1" dirty="0" err="1">
                <a:latin typeface="Constantia" panose="02030602050306030303" pitchFamily="18" charset="0"/>
              </a:rPr>
              <a:t>mila</a:t>
            </a:r>
            <a:r>
              <a:rPr lang="es-ES" sz="2800" b="1" dirty="0">
                <a:latin typeface="Constantia" panose="02030602050306030303" pitchFamily="18" charset="0"/>
              </a:rPr>
              <a:t> </a:t>
            </a:r>
            <a:r>
              <a:rPr lang="es-ES" sz="2800" b="1" dirty="0" err="1">
                <a:latin typeface="Constantia" panose="02030602050306030303" pitchFamily="18" charset="0"/>
              </a:rPr>
              <a:t>face</a:t>
            </a:r>
            <a:r>
              <a:rPr lang="es-ES" sz="2800" b="1" dirty="0">
                <a:latin typeface="Constantia" panose="02030602050306030303" pitchFamily="18" charset="0"/>
              </a:rPr>
              <a:t> ca </a:t>
            </a:r>
            <a:r>
              <a:rPr lang="es-ES" sz="2800" b="1" dirty="0" err="1">
                <a:latin typeface="Constantia" panose="02030602050306030303" pitchFamily="18" charset="0"/>
              </a:rPr>
              <a:t>mântuirea</a:t>
            </a:r>
            <a:r>
              <a:rPr lang="es-ES" sz="2800" b="1" dirty="0">
                <a:latin typeface="Constantia" panose="02030602050306030303" pitchFamily="18" charset="0"/>
              </a:rPr>
              <a:t> </a:t>
            </a:r>
            <a:r>
              <a:rPr lang="es-ES" sz="2800" b="1" dirty="0" err="1">
                <a:latin typeface="Constantia" panose="02030602050306030303" pitchFamily="18" charset="0"/>
              </a:rPr>
              <a:t>noastră</a:t>
            </a:r>
            <a:r>
              <a:rPr lang="es-ES" sz="2800" b="1" dirty="0">
                <a:latin typeface="Constantia" panose="02030602050306030303" pitchFamily="18" charset="0"/>
              </a:rPr>
              <a:t> </a:t>
            </a:r>
            <a:r>
              <a:rPr lang="es-ES" sz="2800" b="1" dirty="0" err="1">
                <a:latin typeface="Constantia" panose="02030602050306030303" pitchFamily="18" charset="0"/>
              </a:rPr>
              <a:t>să</a:t>
            </a:r>
            <a:r>
              <a:rPr lang="es-ES" sz="2800" b="1" dirty="0">
                <a:latin typeface="Constantia" panose="02030602050306030303" pitchFamily="18" charset="0"/>
              </a:rPr>
              <a:t> fie </a:t>
            </a:r>
            <a:r>
              <a:rPr lang="es-ES" sz="2800" b="1" dirty="0" err="1">
                <a:latin typeface="Constantia" panose="02030602050306030303" pitchFamily="18" charset="0"/>
              </a:rPr>
              <a:t>desăvârșită</a:t>
            </a:r>
            <a:r>
              <a:rPr lang="es-ES"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DBC2816-4317-5B28-E069-0C43D5CFF784}"/>
              </a:ext>
            </a:extLst>
          </p:cNvPr>
          <p:cNvSpPr txBox="1"/>
          <p:nvPr/>
        </p:nvSpPr>
        <p:spPr>
          <a:xfrm>
            <a:off x="8526939" y="6347634"/>
            <a:ext cx="3544432" cy="307777"/>
          </a:xfrm>
          <a:prstGeom prst="rect">
            <a:avLst/>
          </a:prstGeom>
          <a:noFill/>
        </p:spPr>
        <p:txBody>
          <a:bodyPr wrap="none" rtlCol="0">
            <a:spAutoFit/>
          </a:bodyPr>
          <a:lstStyle/>
          <a:p>
            <a:pPr algn="r"/>
            <a:r>
              <a:rPr lang="es-ES" sz="1400" b="1" dirty="0"/>
              <a:t>E. G. W. </a:t>
            </a:r>
            <a:r>
              <a:rPr lang="es-ES" sz="1400" b="1"/>
              <a:t>(Maranata</a:t>
            </a:r>
            <a:r>
              <a:rPr lang="ro-RO" sz="1400" b="1"/>
              <a:t>, pag 326</a:t>
            </a:r>
            <a:r>
              <a:rPr lang="es-ES" sz="1400" b="1"/>
              <a:t>, 14 noiembr</a:t>
            </a:r>
            <a:r>
              <a:rPr lang="ro-RO" sz="1400" b="1"/>
              <a:t>i</a:t>
            </a:r>
            <a:r>
              <a:rPr lang="es-ES" sz="1400" b="1"/>
              <a:t>e</a:t>
            </a:r>
            <a:r>
              <a:rPr lang="es-ES" sz="1400" b="1" dirty="0"/>
              <a:t>)</a:t>
            </a:r>
          </a:p>
        </p:txBody>
      </p:sp>
    </p:spTree>
    <p:extLst>
      <p:ext uri="{BB962C8B-B14F-4D97-AF65-F5344CB8AC3E}">
        <p14:creationId xmlns:p14="http://schemas.microsoft.com/office/powerpoint/2010/main" val="28004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edificio, hombre, frente, joven&#10;&#10;Descripción generada automáticamente">
            <a:extLst>
              <a:ext uri="{FF2B5EF4-FFF2-40B4-BE49-F238E27FC236}">
                <a16:creationId xmlns:a16="http://schemas.microsoft.com/office/drawing/2014/main" id="{AB9F0B21-FDCC-2CE1-2D9C-C4DB636A9117}"/>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Conector recto 8">
            <a:extLst>
              <a:ext uri="{FF2B5EF4-FFF2-40B4-BE49-F238E27FC236}">
                <a16:creationId xmlns:a16="http://schemas.microsoft.com/office/drawing/2014/main" id="{F9AB3E1C-A701-7E61-249D-4BE96098BFBC}"/>
              </a:ext>
            </a:extLst>
          </p:cNvPr>
          <p:cNvCxnSpPr>
            <a:cxnSpLocks noGrp="1" noRot="1" noMove="1" noResize="1" noEditPoints="1" noAdjustHandles="1" noChangeArrowheads="1" noChangeShapeType="1"/>
          </p:cNvCxnSpPr>
          <p:nvPr/>
        </p:nvCxnSpPr>
        <p:spPr>
          <a:xfrm>
            <a:off x="8495947" y="386499"/>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988D4598-1435-3019-164E-155D6BCBE652}"/>
              </a:ext>
            </a:extLst>
          </p:cNvPr>
          <p:cNvCxnSpPr>
            <a:cxnSpLocks noGrp="1" noRot="1" noMove="1" noResize="1" noEditPoints="1" noAdjustHandles="1" noChangeArrowheads="1" noChangeShapeType="1"/>
          </p:cNvCxnSpPr>
          <p:nvPr/>
        </p:nvCxnSpPr>
        <p:spPr>
          <a:xfrm>
            <a:off x="8495947" y="6468361"/>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E4644BC6-DAC1-9BD1-56B8-7CA3C1DA4F8A}"/>
              </a:ext>
            </a:extLst>
          </p:cNvPr>
          <p:cNvSpPr txBox="1"/>
          <p:nvPr/>
        </p:nvSpPr>
        <p:spPr>
          <a:xfrm>
            <a:off x="7993929" y="889843"/>
            <a:ext cx="4119606" cy="507831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a:ln w="0"/>
                <a:solidFill>
                  <a:srgbClr val="41938B"/>
                </a:solidFill>
                <a:effectLst/>
                <a:uLnTx/>
                <a:uFillTx/>
                <a:latin typeface="Comic Sans MS" panose="030F0702030302020204" pitchFamily="66" charset="0"/>
                <a:ea typeface="+mn-ea"/>
                <a:cs typeface="+mn-cs"/>
              </a:rPr>
              <a:t>“Pentru că cei nenorociți sunt asupriți și pentru că săracii gem, acum”, zice Domnul, „Mă scol și aduc mântuire celor obijduiți.’”</a:t>
            </a:r>
            <a:endParaRPr kumimoji="0" lang="es-ES"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a:ln w="0"/>
                <a:solidFill>
                  <a:srgbClr val="41938B"/>
                </a:solidFill>
                <a:effectLst/>
                <a:uLnTx/>
                <a:uFillTx/>
                <a:latin typeface="Comic Sans MS" panose="030F0702030302020204" pitchFamily="66" charset="0"/>
                <a:ea typeface="+mn-ea"/>
                <a:cs typeface="+mn-cs"/>
              </a:rPr>
              <a:t>(</a:t>
            </a:r>
            <a:r>
              <a:rPr lang="ro-RO" sz="2400" b="1">
                <a:ln w="0"/>
                <a:solidFill>
                  <a:srgbClr val="41938B"/>
                </a:solidFill>
                <a:latin typeface="Comic Sans MS" panose="030F0702030302020204" pitchFamily="66" charset="0"/>
              </a:rPr>
              <a:t>Psalm</a:t>
            </a:r>
            <a:r>
              <a:rPr kumimoji="0" lang="es-ES" sz="2400" b="1" i="0" u="none" strike="noStrike" kern="1200" cap="none" spc="0" normalizeH="0" baseline="0" noProof="0">
                <a:ln w="0"/>
                <a:solidFill>
                  <a:srgbClr val="41938B"/>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12:5)</a:t>
            </a:r>
            <a:endParaRPr kumimoji="0" lang="es-ES"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27985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A17356-2065-EA82-2A65-3CC961C67405}"/>
              </a:ext>
            </a:extLst>
          </p:cNvPr>
          <p:cNvSpPr txBox="1"/>
          <p:nvPr/>
        </p:nvSpPr>
        <p:spPr>
          <a:xfrm>
            <a:off x="6902824" y="3637493"/>
            <a:ext cx="5289176" cy="3170099"/>
          </a:xfrm>
          <a:prstGeom prst="rect">
            <a:avLst/>
          </a:prstGeom>
          <a:noFill/>
        </p:spPr>
        <p:txBody>
          <a:bodyPr wrap="square" rtlCol="0">
            <a:spAutoFit/>
            <a:scene3d>
              <a:camera prst="orthographicFront"/>
              <a:lightRig rig="threePt" dir="t"/>
            </a:scene3d>
            <a:sp3d extrusionH="57150">
              <a:bevelT w="38100" h="38100" prst="convex"/>
            </a:sp3d>
          </a:bodyPr>
          <a:lstStyle/>
          <a:p>
            <a:pPr>
              <a:tabLst>
                <a:tab pos="538163" algn="l"/>
              </a:tabLst>
            </a:pPr>
            <a:r>
              <a:rPr lang="ro-RO" sz="2600" b="1">
                <a:solidFill>
                  <a:srgbClr val="FE4848"/>
                </a:solidFill>
                <a:effectLst>
                  <a:outerShdw blurRad="38100" dist="38100" dir="2700000" algn="tl">
                    <a:srgbClr val="000000">
                      <a:alpha val="43137"/>
                    </a:srgbClr>
                  </a:outerShdw>
                </a:effectLst>
              </a:rPr>
              <a:t>Războinicul </a:t>
            </a:r>
            <a:r>
              <a:rPr lang="es-ES" sz="2600" b="1">
                <a:solidFill>
                  <a:srgbClr val="FE4848"/>
                </a:solidFill>
                <a:effectLst>
                  <a:outerShdw blurRad="38100" dist="38100" dir="2700000" algn="tl">
                    <a:srgbClr val="000000">
                      <a:alpha val="43137"/>
                    </a:srgbClr>
                  </a:outerShdw>
                </a:effectLst>
              </a:rPr>
              <a:t>(</a:t>
            </a:r>
            <a:r>
              <a:rPr lang="ro-RO" sz="2600" b="1">
                <a:solidFill>
                  <a:srgbClr val="FE4848"/>
                </a:solidFill>
                <a:effectLst>
                  <a:outerShdw blurRad="38100" dist="38100" dir="2700000" algn="tl">
                    <a:srgbClr val="000000">
                      <a:alpha val="43137"/>
                    </a:srgbClr>
                  </a:outerShdw>
                </a:effectLst>
              </a:rPr>
              <a:t>Psalm</a:t>
            </a:r>
            <a:r>
              <a:rPr lang="es-ES" sz="2600" b="1">
                <a:solidFill>
                  <a:srgbClr val="FE4848"/>
                </a:solidFill>
                <a:effectLst>
                  <a:outerShdw blurRad="38100" dist="38100" dir="2700000" algn="tl">
                    <a:srgbClr val="000000">
                      <a:alpha val="43137"/>
                    </a:srgbClr>
                  </a:outerShdw>
                </a:effectLst>
              </a:rPr>
              <a:t> </a:t>
            </a:r>
            <a:r>
              <a:rPr lang="es-ES" sz="2600" b="1" dirty="0">
                <a:solidFill>
                  <a:srgbClr val="FE4848"/>
                </a:solidFill>
                <a:effectLst>
                  <a:outerShdw blurRad="38100" dist="38100" dir="2700000" algn="tl">
                    <a:srgbClr val="000000">
                      <a:alpha val="43137"/>
                    </a:srgbClr>
                  </a:outerShdw>
                </a:effectLst>
              </a:rPr>
              <a:t>18).</a:t>
            </a:r>
          </a:p>
          <a:p>
            <a:pPr>
              <a:spcBef>
                <a:spcPts val="1200"/>
              </a:spcBef>
              <a:tabLst>
                <a:tab pos="538163" algn="l"/>
              </a:tabLst>
            </a:pPr>
            <a:r>
              <a:rPr lang="ro-RO" sz="2600" b="1">
                <a:solidFill>
                  <a:schemeClr val="accent5">
                    <a:lumMod val="60000"/>
                    <a:lumOff val="40000"/>
                  </a:schemeClr>
                </a:solidFill>
                <a:effectLst>
                  <a:outerShdw blurRad="38100" dist="38100" dir="2700000" algn="tl">
                    <a:srgbClr val="000000">
                      <a:alpha val="43137"/>
                    </a:srgbClr>
                  </a:outerShdw>
                </a:effectLst>
              </a:rPr>
              <a:t>Dreptatea</a:t>
            </a:r>
            <a:r>
              <a:rPr lang="es-ES" sz="2600" b="1">
                <a:solidFill>
                  <a:schemeClr val="accent5">
                    <a:lumMod val="60000"/>
                    <a:lumOff val="40000"/>
                  </a:schemeClr>
                </a:solidFill>
                <a:effectLst>
                  <a:outerShdw blurRad="38100" dist="38100" dir="2700000" algn="tl">
                    <a:srgbClr val="000000">
                      <a:alpha val="43137"/>
                    </a:srgbClr>
                  </a:outerShdw>
                </a:effectLst>
              </a:rPr>
              <a:t>:</a:t>
            </a:r>
            <a:endParaRPr lang="es-ES" sz="2600" b="1" dirty="0">
              <a:solidFill>
                <a:schemeClr val="accent5">
                  <a:lumMod val="60000"/>
                  <a:lumOff val="40000"/>
                </a:schemeClr>
              </a:solidFill>
              <a:effectLst>
                <a:outerShdw blurRad="38100" dist="38100" dir="2700000" algn="tl">
                  <a:srgbClr val="000000">
                    <a:alpha val="43137"/>
                  </a:srgbClr>
                </a:outerShdw>
              </a:effectLst>
            </a:endParaRPr>
          </a:p>
          <a:p>
            <a:pPr>
              <a:tabLst>
                <a:tab pos="538163" algn="l"/>
              </a:tabLst>
            </a:pPr>
            <a:r>
              <a:rPr lang="es-ES" sz="2400" b="1">
                <a:solidFill>
                  <a:srgbClr val="F6BCE7"/>
                </a:solidFill>
                <a:effectLst>
                  <a:outerShdw blurRad="38100" dist="38100" dir="2700000" algn="tl">
                    <a:srgbClr val="000000"/>
                  </a:outerShdw>
                </a:effectLst>
              </a:rPr>
              <a:t>	</a:t>
            </a:r>
            <a:r>
              <a:rPr lang="ro-RO" sz="2400" b="1">
                <a:solidFill>
                  <a:srgbClr val="F6BCE7"/>
                </a:solidFill>
                <a:effectLst>
                  <a:outerShdw blurRad="38100" dist="38100" dir="2700000" algn="tl">
                    <a:srgbClr val="000000"/>
                  </a:outerShdw>
                </a:effectLst>
              </a:rPr>
              <a:t>Dreptatea divină </a:t>
            </a:r>
            <a:r>
              <a:rPr lang="es-ES" sz="2400" b="1">
                <a:solidFill>
                  <a:srgbClr val="F6BCE7"/>
                </a:solidFill>
                <a:effectLst>
                  <a:outerShdw blurRad="38100" dist="38100" dir="2700000" algn="tl">
                    <a:srgbClr val="000000"/>
                  </a:outerShdw>
                </a:effectLst>
              </a:rPr>
              <a:t>(</a:t>
            </a:r>
            <a:r>
              <a:rPr lang="ro-RO" sz="2400" b="1">
                <a:solidFill>
                  <a:srgbClr val="F6BCE7"/>
                </a:solidFill>
                <a:effectLst>
                  <a:outerShdw blurRad="38100" dist="38100" dir="2700000" algn="tl">
                    <a:srgbClr val="000000"/>
                  </a:outerShdw>
                </a:effectLst>
              </a:rPr>
              <a:t>Psalm</a:t>
            </a:r>
            <a:r>
              <a:rPr lang="es-ES" sz="2400" b="1">
                <a:solidFill>
                  <a:srgbClr val="F6BCE7"/>
                </a:solidFill>
                <a:effectLst>
                  <a:outerShdw blurRad="38100" dist="38100" dir="2700000" algn="tl">
                    <a:srgbClr val="000000"/>
                  </a:outerShdw>
                </a:effectLst>
              </a:rPr>
              <a:t> </a:t>
            </a:r>
            <a:r>
              <a:rPr lang="es-ES" sz="2400" b="1" dirty="0">
                <a:solidFill>
                  <a:srgbClr val="F6BCE7"/>
                </a:solidFill>
                <a:effectLst>
                  <a:outerShdw blurRad="38100" dist="38100" dir="2700000" algn="tl">
                    <a:srgbClr val="000000"/>
                  </a:outerShdw>
                </a:effectLst>
              </a:rPr>
              <a:t>41).</a:t>
            </a:r>
          </a:p>
          <a:p>
            <a:pPr>
              <a:tabLst>
                <a:tab pos="538163" algn="l"/>
              </a:tabLst>
            </a:pPr>
            <a:r>
              <a:rPr lang="es-ES" sz="2400" b="1">
                <a:solidFill>
                  <a:srgbClr val="FEE0A4"/>
                </a:solidFill>
                <a:effectLst>
                  <a:outerShdw blurRad="38100" dist="38100" dir="2700000" algn="tl">
                    <a:srgbClr val="000000"/>
                  </a:outerShdw>
                </a:effectLst>
              </a:rPr>
              <a:t>	</a:t>
            </a:r>
            <a:r>
              <a:rPr lang="ro-RO" sz="2400" b="1">
                <a:solidFill>
                  <a:srgbClr val="FEE0A4"/>
                </a:solidFill>
                <a:effectLst>
                  <a:outerShdw blurRad="38100" dist="38100" dir="2700000" algn="tl">
                    <a:srgbClr val="000000"/>
                  </a:outerShdw>
                </a:effectLst>
              </a:rPr>
              <a:t>Dreptatea umană</a:t>
            </a:r>
            <a:r>
              <a:rPr lang="es-ES" sz="2400" b="1">
                <a:solidFill>
                  <a:srgbClr val="FEE0A4"/>
                </a:solidFill>
                <a:effectLst>
                  <a:outerShdw blurRad="38100" dist="38100" dir="2700000" algn="tl">
                    <a:srgbClr val="000000"/>
                  </a:outerShdw>
                </a:effectLst>
              </a:rPr>
              <a:t>(</a:t>
            </a:r>
            <a:r>
              <a:rPr lang="ro-RO" sz="2400" b="1">
                <a:solidFill>
                  <a:srgbClr val="FEE0A4"/>
                </a:solidFill>
                <a:effectLst>
                  <a:outerShdw blurRad="38100" dist="38100" dir="2700000" algn="tl">
                    <a:srgbClr val="000000"/>
                  </a:outerShdw>
                </a:effectLst>
              </a:rPr>
              <a:t>Psalm</a:t>
            </a:r>
            <a:r>
              <a:rPr lang="es-ES" sz="2400" b="1">
                <a:solidFill>
                  <a:srgbClr val="FEE0A4"/>
                </a:solidFill>
                <a:effectLst>
                  <a:outerShdw blurRad="38100" dist="38100" dir="2700000" algn="tl">
                    <a:srgbClr val="000000"/>
                  </a:outerShdw>
                </a:effectLst>
              </a:rPr>
              <a:t> </a:t>
            </a:r>
            <a:r>
              <a:rPr lang="es-ES" sz="2400" b="1" dirty="0">
                <a:solidFill>
                  <a:srgbClr val="FEE0A4"/>
                </a:solidFill>
                <a:effectLst>
                  <a:outerShdw blurRad="38100" dist="38100" dir="2700000" algn="tl">
                    <a:srgbClr val="000000"/>
                  </a:outerShdw>
                </a:effectLst>
              </a:rPr>
              <a:t>82).</a:t>
            </a:r>
          </a:p>
          <a:p>
            <a:pPr>
              <a:spcBef>
                <a:spcPts val="1200"/>
              </a:spcBef>
              <a:tabLst>
                <a:tab pos="538163" algn="l"/>
              </a:tabLst>
            </a:pPr>
            <a:r>
              <a:rPr lang="ro-RO" sz="2600" b="1">
                <a:solidFill>
                  <a:srgbClr val="C7B4D6"/>
                </a:solidFill>
                <a:effectLst>
                  <a:outerShdw blurRad="38100" dist="38100" dir="2700000" algn="tl">
                    <a:srgbClr val="000000">
                      <a:alpha val="93000"/>
                    </a:srgbClr>
                  </a:outerShdw>
                </a:effectLst>
              </a:rPr>
              <a:t>Judecata</a:t>
            </a:r>
            <a:r>
              <a:rPr lang="es-ES" sz="2600" b="1">
                <a:solidFill>
                  <a:srgbClr val="C7B4D6"/>
                </a:solidFill>
                <a:effectLst>
                  <a:outerShdw blurRad="38100" dist="38100" dir="2700000" algn="tl">
                    <a:srgbClr val="000000">
                      <a:alpha val="93000"/>
                    </a:srgbClr>
                  </a:outerShdw>
                </a:effectLst>
              </a:rPr>
              <a:t>:</a:t>
            </a:r>
            <a:endParaRPr lang="es-ES" sz="2600" b="1" dirty="0">
              <a:solidFill>
                <a:srgbClr val="C7B4D6"/>
              </a:solidFill>
              <a:effectLst>
                <a:outerShdw blurRad="38100" dist="38100" dir="2700000" algn="tl">
                  <a:srgbClr val="000000">
                    <a:alpha val="93000"/>
                  </a:srgbClr>
                </a:outerShdw>
              </a:effectLst>
            </a:endParaRPr>
          </a:p>
          <a:p>
            <a:pPr>
              <a:tabLst>
                <a:tab pos="538163" algn="l"/>
              </a:tabLst>
            </a:pPr>
            <a:r>
              <a:rPr lang="es-ES" sz="2400" b="1">
                <a:solidFill>
                  <a:srgbClr val="A3FBFF"/>
                </a:solidFill>
                <a:effectLst>
                  <a:outerShdw blurRad="38100" dist="38100" dir="2700000" algn="tl">
                    <a:srgbClr val="000000"/>
                  </a:outerShdw>
                </a:effectLst>
              </a:rPr>
              <a:t>	</a:t>
            </a:r>
            <a:r>
              <a:rPr lang="ro-RO" sz="2400" b="1">
                <a:solidFill>
                  <a:srgbClr val="A3FBFF"/>
                </a:solidFill>
                <a:effectLst>
                  <a:outerShdw blurRad="38100" dist="38100" dir="2700000" algn="tl">
                    <a:srgbClr val="000000"/>
                  </a:outerShdw>
                </a:effectLst>
              </a:rPr>
              <a:t>Ura divină</a:t>
            </a:r>
            <a:r>
              <a:rPr lang="es-ES" sz="2400" b="1">
                <a:solidFill>
                  <a:srgbClr val="A3FBFF"/>
                </a:solidFill>
                <a:effectLst>
                  <a:outerShdw blurRad="38100" dist="38100" dir="2700000" algn="tl">
                    <a:srgbClr val="000000"/>
                  </a:outerShdw>
                </a:effectLst>
              </a:rPr>
              <a:t>.</a:t>
            </a:r>
            <a:endParaRPr lang="es-ES" sz="2400" b="1" dirty="0">
              <a:solidFill>
                <a:srgbClr val="A3FBFF"/>
              </a:solidFill>
              <a:effectLst>
                <a:outerShdw blurRad="38100" dist="38100" dir="2700000" algn="tl">
                  <a:srgbClr val="000000"/>
                </a:outerShdw>
              </a:effectLst>
            </a:endParaRPr>
          </a:p>
          <a:p>
            <a:pPr>
              <a:tabLst>
                <a:tab pos="538163" algn="l"/>
              </a:tabLst>
            </a:pPr>
            <a:r>
              <a:rPr lang="es-ES" sz="2400" b="1">
                <a:solidFill>
                  <a:srgbClr val="FAC5A4"/>
                </a:solidFill>
                <a:effectLst>
                  <a:outerShdw blurRad="38100" dist="38100" dir="2700000" algn="tl">
                    <a:srgbClr val="000000"/>
                  </a:outerShdw>
                </a:effectLst>
              </a:rPr>
              <a:t>	</a:t>
            </a:r>
            <a:r>
              <a:rPr lang="ro-RO" sz="2400" b="1">
                <a:solidFill>
                  <a:srgbClr val="FAC5A4"/>
                </a:solidFill>
                <a:effectLst>
                  <a:outerShdw blurRad="38100" dist="38100" dir="2700000" algn="tl">
                    <a:srgbClr val="000000"/>
                  </a:outerShdw>
                </a:effectLst>
              </a:rPr>
              <a:t>Sanctuarul </a:t>
            </a:r>
            <a:r>
              <a:rPr lang="es-ES" sz="2400" b="1">
                <a:solidFill>
                  <a:srgbClr val="FAC5A4"/>
                </a:solidFill>
                <a:effectLst>
                  <a:outerShdw blurRad="38100" dist="38100" dir="2700000" algn="tl">
                    <a:srgbClr val="000000"/>
                  </a:outerShdw>
                </a:effectLst>
              </a:rPr>
              <a:t>(</a:t>
            </a:r>
            <a:r>
              <a:rPr lang="ro-RO" sz="2400" b="1">
                <a:solidFill>
                  <a:srgbClr val="FAC5A4"/>
                </a:solidFill>
                <a:effectLst>
                  <a:outerShdw blurRad="38100" dist="38100" dir="2700000" algn="tl">
                    <a:srgbClr val="000000"/>
                  </a:outerShdw>
                </a:effectLst>
              </a:rPr>
              <a:t>Psalm</a:t>
            </a:r>
            <a:r>
              <a:rPr lang="es-ES" sz="2400" b="1">
                <a:solidFill>
                  <a:srgbClr val="FAC5A4"/>
                </a:solidFill>
                <a:effectLst>
                  <a:outerShdw blurRad="38100" dist="38100" dir="2700000" algn="tl">
                    <a:srgbClr val="000000"/>
                  </a:outerShdw>
                </a:effectLst>
              </a:rPr>
              <a:t> </a:t>
            </a:r>
            <a:r>
              <a:rPr lang="es-ES" sz="2400" b="1" dirty="0">
                <a:solidFill>
                  <a:srgbClr val="FAC5A4"/>
                </a:solidFill>
                <a:effectLst>
                  <a:outerShdw blurRad="38100" dist="38100" dir="2700000" algn="tl">
                    <a:srgbClr val="000000"/>
                  </a:outerShdw>
                </a:effectLst>
              </a:rPr>
              <a:t>99).</a:t>
            </a:r>
          </a:p>
        </p:txBody>
      </p:sp>
      <p:sp>
        <p:nvSpPr>
          <p:cNvPr id="3" name="CuadroTexto 2">
            <a:extLst>
              <a:ext uri="{FF2B5EF4-FFF2-40B4-BE49-F238E27FC236}">
                <a16:creationId xmlns:a16="http://schemas.microsoft.com/office/drawing/2014/main" id="{653A4E5F-A9AA-53A1-3E8D-39D37DB4DFBB}"/>
              </a:ext>
            </a:extLst>
          </p:cNvPr>
          <p:cNvSpPr txBox="1"/>
          <p:nvPr/>
        </p:nvSpPr>
        <p:spPr>
          <a:xfrm>
            <a:off x="170999" y="177776"/>
            <a:ext cx="6481481" cy="1569660"/>
          </a:xfrm>
          <a:prstGeom prst="rect">
            <a:avLst/>
          </a:prstGeom>
          <a:noFill/>
        </p:spPr>
        <p:txBody>
          <a:bodyPr wrap="square" rtlCol="0">
            <a:spAutoFit/>
          </a:bodyPr>
          <a:lstStyle/>
          <a:p>
            <a:pPr>
              <a:spcBef>
                <a:spcPts val="600"/>
              </a:spcBef>
            </a:pPr>
            <a:r>
              <a:rPr lang="es-ES" sz="2400" b="1">
                <a:solidFill>
                  <a:schemeClr val="bg1"/>
                </a:solidFill>
                <a:effectLst>
                  <a:glow rad="127000">
                    <a:srgbClr val="004A47"/>
                  </a:glow>
                  <a:outerShdw blurRad="38100" dist="38100" dir="2700000" algn="tl">
                    <a:srgbClr val="000000">
                      <a:alpha val="43137"/>
                    </a:srgbClr>
                  </a:outerShdw>
                </a:effectLst>
              </a:rPr>
              <a:t>Când greutățile sau nedreptatea îl înconjoară pe psalmist, el strigă: „Scoală-te, Iehova” (Ps. 3:7; 7:6; 9:19; 10:12; 17:13; 35:2; 44:26; 74 : 22; 82:8; 132:8).</a:t>
            </a:r>
            <a:endParaRPr lang="es-ES" sz="2400" b="1" dirty="0">
              <a:solidFill>
                <a:schemeClr val="bg1"/>
              </a:solidFill>
              <a:effectLst>
                <a:glow rad="127000">
                  <a:srgbClr val="004A47"/>
                </a:glow>
                <a:outerShdw blurRad="38100" dist="38100" dir="2700000" algn="tl">
                  <a:srgbClr val="000000">
                    <a:alpha val="43137"/>
                  </a:srgbClr>
                </a:outerShdw>
              </a:effectLst>
            </a:endParaRPr>
          </a:p>
        </p:txBody>
      </p:sp>
      <p:pic>
        <p:nvPicPr>
          <p:cNvPr id="7" name="Imagen 6" descr="Una caricatura de una persona&#10;&#10;Descripción generada automáticamente con confianza baja">
            <a:extLst>
              <a:ext uri="{FF2B5EF4-FFF2-40B4-BE49-F238E27FC236}">
                <a16:creationId xmlns:a16="http://schemas.microsoft.com/office/drawing/2014/main" id="{5761D635-5F33-CDCE-CD3F-B4CE878CD1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96400" y="177776"/>
            <a:ext cx="2724601" cy="3406583"/>
          </a:xfrm>
          <a:prstGeom prst="round2DiagRect">
            <a:avLst>
              <a:gd name="adj1" fmla="val 16667"/>
              <a:gd name="adj2" fmla="val 0"/>
            </a:avLst>
          </a:prstGeom>
          <a:ln w="57150" cap="sq">
            <a:solidFill>
              <a:schemeClr val="accent1">
                <a:lumMod val="25000"/>
                <a:lumOff val="75000"/>
              </a:schemeClr>
            </a:solidFill>
            <a:miter lim="800000"/>
          </a:ln>
          <a:effectLst>
            <a:outerShdw blurRad="254000" algn="tl" rotWithShape="0">
              <a:srgbClr val="000000">
                <a:alpha val="43000"/>
              </a:srgbClr>
            </a:outerShdw>
          </a:effectLst>
        </p:spPr>
      </p:pic>
      <p:pic>
        <p:nvPicPr>
          <p:cNvPr id="11" name="Imagen 10" descr="Imagen que contiene hombre, viendo, vistiendo, parado&#10;&#10;Descripción generada automáticamente">
            <a:extLst>
              <a:ext uri="{FF2B5EF4-FFF2-40B4-BE49-F238E27FC236}">
                <a16:creationId xmlns:a16="http://schemas.microsoft.com/office/drawing/2014/main" id="{10CE79C1-0EA8-0015-783E-4B6C4B1C0D7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996409" y="177775"/>
            <a:ext cx="2052502" cy="3406583"/>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pic>
        <p:nvPicPr>
          <p:cNvPr id="13" name="Imagen 12" descr="Dibujo de una persona con la boca abierta&#10;&#10;Descripción generada automáticamente con confianza baja">
            <a:extLst>
              <a:ext uri="{FF2B5EF4-FFF2-40B4-BE49-F238E27FC236}">
                <a16:creationId xmlns:a16="http://schemas.microsoft.com/office/drawing/2014/main" id="{E4A9918C-9367-6A04-70E8-F94337CEBA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1728" y="3289080"/>
            <a:ext cx="2008478" cy="3251224"/>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B34392BF-A5E4-47E7-8ABE-5F8AE6757529}"/>
              </a:ext>
            </a:extLst>
          </p:cNvPr>
          <p:cNvSpPr txBox="1"/>
          <p:nvPr/>
        </p:nvSpPr>
        <p:spPr>
          <a:xfrm>
            <a:off x="170999" y="3282806"/>
            <a:ext cx="3486601" cy="3416320"/>
          </a:xfrm>
          <a:prstGeom prst="rect">
            <a:avLst/>
          </a:prstGeom>
          <a:noFill/>
        </p:spPr>
        <p:txBody>
          <a:bodyPr wrap="square">
            <a:spAutoFit/>
          </a:bodyPr>
          <a:lstStyle/>
          <a:p>
            <a:pPr>
              <a:spcBef>
                <a:spcPts val="600"/>
              </a:spcBef>
            </a:pPr>
            <a:r>
              <a:rPr lang="es-ES" sz="2400" b="1">
                <a:solidFill>
                  <a:schemeClr val="bg1"/>
                </a:solidFill>
                <a:effectLst>
                  <a:glow rad="127000">
                    <a:srgbClr val="004A47"/>
                  </a:glow>
                  <a:outerShdw blurRad="38100" dist="38100" dir="2700000" algn="tl">
                    <a:srgbClr val="000000">
                      <a:alpha val="43137"/>
                    </a:srgbClr>
                  </a:outerShdw>
                </a:effectLst>
              </a:rPr>
              <a:t>Dumnezeu are, de asemenea, un termen limită stabilit pentru a se ridica din locul său în Sanctuar </a:t>
            </a:r>
            <a:r>
              <a:rPr lang="ro-RO" sz="2400" b="1">
                <a:solidFill>
                  <a:schemeClr val="bg1"/>
                </a:solidFill>
                <a:effectLst>
                  <a:glow rad="127000">
                    <a:srgbClr val="004A47"/>
                  </a:glow>
                  <a:outerShdw blurRad="38100" dist="38100" dir="2700000" algn="tl">
                    <a:srgbClr val="000000">
                      <a:alpha val="43137"/>
                    </a:srgbClr>
                  </a:outerShdw>
                </a:effectLst>
              </a:rPr>
              <a:t>și</a:t>
            </a:r>
            <a:r>
              <a:rPr lang="es-ES" sz="2400" b="1">
                <a:solidFill>
                  <a:schemeClr val="bg1"/>
                </a:solidFill>
                <a:effectLst>
                  <a:glow rad="127000">
                    <a:srgbClr val="004A47"/>
                  </a:glow>
                  <a:outerShdw blurRad="38100" dist="38100" dir="2700000" algn="tl">
                    <a:srgbClr val="000000">
                      <a:alpha val="43137"/>
                    </a:srgbClr>
                  </a:outerShdw>
                </a:effectLst>
              </a:rPr>
              <a:t> a-și </a:t>
            </a:r>
            <a:r>
              <a:rPr lang="ro-RO" sz="2400" b="1">
                <a:solidFill>
                  <a:schemeClr val="bg1"/>
                </a:solidFill>
                <a:effectLst>
                  <a:glow rad="127000">
                    <a:srgbClr val="004A47"/>
                  </a:glow>
                  <a:outerShdw blurRad="38100" dist="38100" dir="2700000" algn="tl">
                    <a:srgbClr val="000000">
                      <a:alpha val="43137"/>
                    </a:srgbClr>
                  </a:outerShdw>
                </a:effectLst>
              </a:rPr>
              <a:t>pune în plicare</a:t>
            </a:r>
            <a:r>
              <a:rPr lang="es-ES" sz="2400" b="1">
                <a:solidFill>
                  <a:schemeClr val="bg1"/>
                </a:solidFill>
                <a:effectLst>
                  <a:glow rad="127000">
                    <a:srgbClr val="004A47"/>
                  </a:glow>
                  <a:outerShdw blurRad="38100" dist="38100" dir="2700000" algn="tl">
                    <a:srgbClr val="000000">
                      <a:alpha val="43137"/>
                    </a:srgbClr>
                  </a:outerShdw>
                </a:effectLst>
              </a:rPr>
              <a:t> mânia – „lucrarea lui ciudată” (Is. 28:21) – și a avea milă de poporul Său (Ps. 102:13).</a:t>
            </a:r>
            <a:endParaRPr lang="es-ES" sz="2400" b="1" dirty="0">
              <a:solidFill>
                <a:schemeClr val="bg1"/>
              </a:solidFill>
              <a:effectLst>
                <a:glow rad="127000">
                  <a:srgbClr val="004A47"/>
                </a:glow>
                <a:outerShdw blurRad="38100" dist="38100" dir="2700000" algn="tl">
                  <a:srgbClr val="000000">
                    <a:alpha val="43137"/>
                  </a:srgbClr>
                </a:outerShdw>
              </a:effectLst>
            </a:endParaRPr>
          </a:p>
        </p:txBody>
      </p:sp>
      <p:pic>
        <p:nvPicPr>
          <p:cNvPr id="17" name="Imagen 16" descr="Forma&#10;&#10;Descripción generada automáticamente">
            <a:extLst>
              <a:ext uri="{FF2B5EF4-FFF2-40B4-BE49-F238E27FC236}">
                <a16:creationId xmlns:a16="http://schemas.microsoft.com/office/drawing/2014/main" id="{799786BA-D832-F398-0908-F29199BE15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32424" y="6240432"/>
            <a:ext cx="432214" cy="387953"/>
          </a:xfrm>
          <a:prstGeom prst="rect">
            <a:avLst/>
          </a:prstGeom>
        </p:spPr>
      </p:pic>
      <p:pic>
        <p:nvPicPr>
          <p:cNvPr id="18" name="Imagen 17" descr="Forma&#10;&#10;Descripción generada automáticamente">
            <a:extLst>
              <a:ext uri="{FF2B5EF4-FFF2-40B4-BE49-F238E27FC236}">
                <a16:creationId xmlns:a16="http://schemas.microsoft.com/office/drawing/2014/main" id="{A8A3E326-04A0-4934-4D24-9E573DDDEE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32424" y="4623409"/>
            <a:ext cx="432214" cy="387953"/>
          </a:xfrm>
          <a:prstGeom prst="rect">
            <a:avLst/>
          </a:prstGeom>
        </p:spPr>
      </p:pic>
      <p:pic>
        <p:nvPicPr>
          <p:cNvPr id="19" name="Imagen 18" descr="Forma&#10;&#10;Descripción generada automáticamente">
            <a:extLst>
              <a:ext uri="{FF2B5EF4-FFF2-40B4-BE49-F238E27FC236}">
                <a16:creationId xmlns:a16="http://schemas.microsoft.com/office/drawing/2014/main" id="{B2F0C152-6FB4-D565-9F58-31FEBB8E350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2424" y="5885659"/>
            <a:ext cx="432214" cy="387953"/>
          </a:xfrm>
          <a:prstGeom prst="rect">
            <a:avLst/>
          </a:prstGeom>
        </p:spPr>
      </p:pic>
      <p:pic>
        <p:nvPicPr>
          <p:cNvPr id="20" name="Imagen 19" descr="Forma&#10;&#10;Descripción generada automáticamente">
            <a:extLst>
              <a:ext uri="{FF2B5EF4-FFF2-40B4-BE49-F238E27FC236}">
                <a16:creationId xmlns:a16="http://schemas.microsoft.com/office/drawing/2014/main" id="{23F355BD-F338-823F-3D8D-1269C8F7EC82}"/>
              </a:ext>
            </a:extLst>
          </p:cNvPr>
          <p:cNvPicPr>
            <a:picLocks/>
          </p:cNvPicPr>
          <p:nvPr/>
        </p:nvPicPr>
        <p:blipFill>
          <a:blip r:embed="rId9" cstate="print">
            <a:extLst>
              <a:ext uri="{28A0092B-C50C-407E-A947-70E740481C1C}">
                <a14:useLocalDpi xmlns:a14="http://schemas.microsoft.com/office/drawing/2010/main"/>
              </a:ext>
            </a:extLst>
          </a:blip>
          <a:stretch>
            <a:fillRect/>
          </a:stretch>
        </p:blipFill>
        <p:spPr>
          <a:xfrm>
            <a:off x="7032424" y="4986847"/>
            <a:ext cx="432000" cy="388800"/>
          </a:xfrm>
          <a:prstGeom prst="rect">
            <a:avLst/>
          </a:prstGeom>
        </p:spPr>
      </p:pic>
      <p:pic>
        <p:nvPicPr>
          <p:cNvPr id="23" name="Imagen 22" descr="Logotipo&#10;&#10;Descripción generada automáticamente con confianza media">
            <a:extLst>
              <a:ext uri="{FF2B5EF4-FFF2-40B4-BE49-F238E27FC236}">
                <a16:creationId xmlns:a16="http://schemas.microsoft.com/office/drawing/2014/main" id="{3815DEF5-1DB4-5E4F-B7EC-88DAFE2DB32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57926" y="3780368"/>
            <a:ext cx="654424" cy="405718"/>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FD4D30EE-786B-45B1-160C-80EAF65AAB73}"/>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57926" y="4334470"/>
            <a:ext cx="654424" cy="405718"/>
          </a:xfrm>
          <a:prstGeom prst="rect">
            <a:avLst/>
          </a:prstGeom>
        </p:spPr>
      </p:pic>
      <p:pic>
        <p:nvPicPr>
          <p:cNvPr id="25" name="Imagen 24" descr="Logotipo&#10;&#10;Descripción generada automáticamente con confianza media">
            <a:extLst>
              <a:ext uri="{FF2B5EF4-FFF2-40B4-BE49-F238E27FC236}">
                <a16:creationId xmlns:a16="http://schemas.microsoft.com/office/drawing/2014/main" id="{95A2D555-4986-A17A-B7C7-1A70FB32391A}"/>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57926" y="5580593"/>
            <a:ext cx="654424" cy="405718"/>
          </a:xfrm>
          <a:prstGeom prst="rect">
            <a:avLst/>
          </a:prstGeom>
        </p:spPr>
      </p:pic>
      <p:sp>
        <p:nvSpPr>
          <p:cNvPr id="5" name="CuadroTexto 4">
            <a:extLst>
              <a:ext uri="{FF2B5EF4-FFF2-40B4-BE49-F238E27FC236}">
                <a16:creationId xmlns:a16="http://schemas.microsoft.com/office/drawing/2014/main" id="{05045ECC-E928-1CBF-9783-141B78B22954}"/>
              </a:ext>
            </a:extLst>
          </p:cNvPr>
          <p:cNvSpPr txBox="1"/>
          <p:nvPr/>
        </p:nvSpPr>
        <p:spPr>
          <a:xfrm>
            <a:off x="170998" y="1747436"/>
            <a:ext cx="6481481" cy="1569660"/>
          </a:xfrm>
          <a:prstGeom prst="rect">
            <a:avLst/>
          </a:prstGeom>
          <a:noFill/>
        </p:spPr>
        <p:txBody>
          <a:bodyPr wrap="square">
            <a:spAutoFit/>
          </a:bodyPr>
          <a:lstStyle/>
          <a:p>
            <a:pPr>
              <a:spcBef>
                <a:spcPts val="600"/>
              </a:spcBef>
            </a:pPr>
            <a:r>
              <a:rPr lang="es-ES" sz="2400" b="1">
                <a:solidFill>
                  <a:schemeClr val="bg1"/>
                </a:solidFill>
                <a:effectLst>
                  <a:glow rad="127000">
                    <a:srgbClr val="004A47"/>
                  </a:glow>
                  <a:outerShdw blurRad="38100" dist="38100" dir="2700000" algn="tl">
                    <a:srgbClr val="000000">
                      <a:alpha val="43137"/>
                    </a:srgbClr>
                  </a:outerShdw>
                </a:effectLst>
              </a:rPr>
              <a:t>În fața strigătului, Domnul se ridică ca un războinic pentru a-i apăra pe cei fără apărare (Ps. 12:5); și să judece și să mântuiască „toți nenorociții de pe pământ” (Ps. 76:9).</a:t>
            </a:r>
            <a:endParaRPr lang="es-ES" sz="2400" b="1" dirty="0">
              <a:solidFill>
                <a:schemeClr val="bg1"/>
              </a:solidFill>
              <a:effectLst>
                <a:glow rad="127000">
                  <a:srgbClr val="004A47"/>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60810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900" decel="100000" fill="hold"/>
                                        <p:tgtEl>
                                          <p:spTgt spid="1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ppt_w/2"/>
                                          </p:val>
                                        </p:tav>
                                        <p:tav tm="100000">
                                          <p:val>
                                            <p:strVal val="#ppt_x"/>
                                          </p:val>
                                        </p:tav>
                                      </p:tavLst>
                                    </p:anim>
                                    <p:anim calcmode="lin" valueType="num">
                                      <p:cBhvr>
                                        <p:cTn id="50" dur="500" fill="hold"/>
                                        <p:tgtEl>
                                          <p:spTgt spid="23"/>
                                        </p:tgtEl>
                                        <p:attrNameLst>
                                          <p:attrName>ppt_y</p:attrName>
                                        </p:attrNameLst>
                                      </p:cBhvr>
                                      <p:tavLst>
                                        <p:tav tm="0">
                                          <p:val>
                                            <p:strVal val="#ppt_y"/>
                                          </p:val>
                                        </p:tav>
                                        <p:tav tm="100000">
                                          <p:val>
                                            <p:strVal val="#ppt_y"/>
                                          </p:val>
                                        </p:tav>
                                      </p:tavLst>
                                    </p:anim>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ppt_w/2"/>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1000"/>
                            </p:stCondLst>
                            <p:childTnLst>
                              <p:par>
                                <p:cTn id="70" presetID="49" presetClass="entr" presetSubtype="0" decel="10000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360"/>
                                          </p:val>
                                        </p:tav>
                                        <p:tav tm="100000">
                                          <p:val>
                                            <p:fltVal val="0"/>
                                          </p:val>
                                        </p:tav>
                                      </p:tavLst>
                                    </p:anim>
                                    <p:animEffect transition="in" filter="fade">
                                      <p:cBhvr>
                                        <p:cTn id="75" dur="500"/>
                                        <p:tgtEl>
                                          <p:spTgt spid="18"/>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par>
                          <p:cTn id="80" fill="hold">
                            <p:stCondLst>
                              <p:cond delay="2000"/>
                            </p:stCondLst>
                            <p:childTnLst>
                              <p:par>
                                <p:cTn id="81" presetID="49" presetClass="entr" presetSubtype="0" decel="10000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 calcmode="lin" valueType="num">
                                      <p:cBhvr>
                                        <p:cTn id="85" dur="500" fill="hold"/>
                                        <p:tgtEl>
                                          <p:spTgt spid="20"/>
                                        </p:tgtEl>
                                        <p:attrNameLst>
                                          <p:attrName>style.rotation</p:attrName>
                                        </p:attrNameLst>
                                      </p:cBhvr>
                                      <p:tavLst>
                                        <p:tav tm="0">
                                          <p:val>
                                            <p:fltVal val="360"/>
                                          </p:val>
                                        </p:tav>
                                        <p:tav tm="100000">
                                          <p:val>
                                            <p:fltVal val="0"/>
                                          </p:val>
                                        </p:tav>
                                      </p:tavLst>
                                    </p:anim>
                                    <p:animEffect transition="in" filter="fade">
                                      <p:cBhvr>
                                        <p:cTn id="86" dur="500"/>
                                        <p:tgtEl>
                                          <p:spTgt spid="20"/>
                                        </p:tgtEl>
                                      </p:cBhvr>
                                    </p:animEffect>
                                  </p:childTnLst>
                                </p:cTn>
                              </p:par>
                            </p:childTnLst>
                          </p:cTn>
                        </p:par>
                        <p:par>
                          <p:cTn id="87" fill="hold">
                            <p:stCondLst>
                              <p:cond delay="2500"/>
                            </p:stCondLst>
                            <p:childTnLst>
                              <p:par>
                                <p:cTn id="88" presetID="22" presetClass="entr" presetSubtype="8" fill="hold" grpId="0" nodeType="after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ppt_x</p:attrName>
                                        </p:attrNameLst>
                                      </p:cBhvr>
                                      <p:tavLst>
                                        <p:tav tm="0">
                                          <p:val>
                                            <p:strVal val="#ppt_x-#ppt_w/2"/>
                                          </p:val>
                                        </p:tav>
                                        <p:tav tm="100000">
                                          <p:val>
                                            <p:strVal val="#ppt_x"/>
                                          </p:val>
                                        </p:tav>
                                      </p:tavLst>
                                    </p:anim>
                                    <p:anim calcmode="lin" valueType="num">
                                      <p:cBhvr>
                                        <p:cTn id="96" dur="500" fill="hold"/>
                                        <p:tgtEl>
                                          <p:spTgt spid="25"/>
                                        </p:tgtEl>
                                        <p:attrNameLst>
                                          <p:attrName>ppt_y</p:attrName>
                                        </p:attrNameLst>
                                      </p:cBhvr>
                                      <p:tavLst>
                                        <p:tav tm="0">
                                          <p:val>
                                            <p:strVal val="#ppt_y"/>
                                          </p:val>
                                        </p:tav>
                                        <p:tav tm="100000">
                                          <p:val>
                                            <p:strVal val="#ppt_y"/>
                                          </p:val>
                                        </p:tav>
                                      </p:tavLst>
                                    </p:anim>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strVal val="#ppt_h"/>
                                          </p:val>
                                        </p:tav>
                                        <p:tav tm="100000">
                                          <p:val>
                                            <p:strVal val="#ppt_h"/>
                                          </p:val>
                                        </p:tav>
                                      </p:tavLst>
                                    </p:anim>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1000"/>
                            </p:stCondLst>
                            <p:childTnLst>
                              <p:par>
                                <p:cTn id="104" presetID="49" presetClass="entr" presetSubtype="0" decel="100000"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anim calcmode="lin" valueType="num">
                                      <p:cBhvr>
                                        <p:cTn id="108" dur="500" fill="hold"/>
                                        <p:tgtEl>
                                          <p:spTgt spid="19"/>
                                        </p:tgtEl>
                                        <p:attrNameLst>
                                          <p:attrName>style.rotation</p:attrName>
                                        </p:attrNameLst>
                                      </p:cBhvr>
                                      <p:tavLst>
                                        <p:tav tm="0">
                                          <p:val>
                                            <p:fltVal val="360"/>
                                          </p:val>
                                        </p:tav>
                                        <p:tav tm="100000">
                                          <p:val>
                                            <p:fltVal val="0"/>
                                          </p:val>
                                        </p:tav>
                                      </p:tavLst>
                                    </p:anim>
                                    <p:animEffect transition="in" filter="fade">
                                      <p:cBhvr>
                                        <p:cTn id="109" dur="500"/>
                                        <p:tgtEl>
                                          <p:spTgt spid="19"/>
                                        </p:tgtEl>
                                      </p:cBhvr>
                                    </p:animEffect>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par>
                          <p:cTn id="114" fill="hold">
                            <p:stCondLst>
                              <p:cond delay="2000"/>
                            </p:stCondLst>
                            <p:childTnLst>
                              <p:par>
                                <p:cTn id="115" presetID="49" presetClass="entr" presetSubtype="0" decel="100000" fill="hold"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childTnLst>
                          </p:cTn>
                        </p:par>
                        <p:par>
                          <p:cTn id="121" fill="hold">
                            <p:stCondLst>
                              <p:cond delay="2500"/>
                            </p:stCondLst>
                            <p:childTnLst>
                              <p:par>
                                <p:cTn id="122" presetID="22" presetClass="entr" presetSubtype="8" fill="hold" grpId="0" nodeType="afterEffect">
                                  <p:stCondLst>
                                    <p:cond delay="0"/>
                                  </p:stCondLst>
                                  <p:childTnLst>
                                    <p:set>
                                      <p:cBhvr>
                                        <p:cTn id="123" dur="1" fill="hold">
                                          <p:stCondLst>
                                            <p:cond delay="0"/>
                                          </p:stCondLst>
                                        </p:cTn>
                                        <p:tgtEl>
                                          <p:spTgt spid="2">
                                            <p:txEl>
                                              <p:pRg st="6" end="6"/>
                                            </p:txEl>
                                          </p:spTgt>
                                        </p:tgtEl>
                                        <p:attrNameLst>
                                          <p:attrName>style.visibility</p:attrName>
                                        </p:attrNameLst>
                                      </p:cBhvr>
                                      <p:to>
                                        <p:strVal val="visible"/>
                                      </p:to>
                                    </p:set>
                                    <p:animEffect transition="in" filter="wipe(left)">
                                      <p:cBhvr>
                                        <p:cTn id="1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307654-471F-A608-08EA-D36A4C9D7534}"/>
              </a:ext>
            </a:extLst>
          </p:cNvPr>
          <p:cNvSpPr txBox="1"/>
          <p:nvPr/>
        </p:nvSpPr>
        <p:spPr>
          <a:xfrm>
            <a:off x="0" y="-95250"/>
            <a:ext cx="8331287" cy="769441"/>
          </a:xfrm>
          <a:prstGeom prst="rect">
            <a:avLst/>
          </a:prstGeom>
          <a:noFill/>
        </p:spPr>
        <p:txBody>
          <a:bodyPr wrap="square">
            <a:spAutoFit/>
            <a:scene3d>
              <a:camera prst="orthographicFront"/>
              <a:lightRig rig="threePt" dir="t"/>
            </a:scene3d>
            <a:sp3d extrusionH="57150" contourW="19050">
              <a:bevelT w="38100" h="38100"/>
              <a:contourClr>
                <a:schemeClr val="bg1"/>
              </a:contourClr>
            </a:sp3d>
          </a:bodyPr>
          <a:lstStyle/>
          <a:p>
            <a:pPr algn="ctr"/>
            <a:r>
              <a:rPr lang="ro-RO" sz="4400" b="1" spc="300">
                <a:ln w="9525">
                  <a:noFill/>
                  <a:prstDash val="solid"/>
                </a:ln>
                <a:solidFill>
                  <a:schemeClr val="accent5"/>
                </a:solidFill>
                <a:effectLst>
                  <a:outerShdw blurRad="38100" dist="38100" dir="2700000" algn="tl">
                    <a:srgbClr val="000000">
                      <a:alpha val="43137"/>
                    </a:srgbClr>
                  </a:outerShdw>
                </a:effectLst>
              </a:rPr>
              <a:t>RĂZBOINICUL</a:t>
            </a:r>
            <a:endParaRPr lang="es-ES" sz="4400" b="1" spc="300" dirty="0">
              <a:ln w="9525">
                <a:noFill/>
                <a:prstDash val="solid"/>
              </a:ln>
              <a:solidFill>
                <a:schemeClr val="accent5"/>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B567207-ED4F-A8FA-A471-049453D56FBE}"/>
              </a:ext>
            </a:extLst>
          </p:cNvPr>
          <p:cNvSpPr txBox="1"/>
          <p:nvPr/>
        </p:nvSpPr>
        <p:spPr>
          <a:xfrm>
            <a:off x="535915" y="498226"/>
            <a:ext cx="7413811" cy="646331"/>
          </a:xfrm>
          <a:prstGeom prst="rect">
            <a:avLst/>
          </a:prstGeom>
          <a:noFill/>
        </p:spPr>
        <p:txBody>
          <a:bodyPr wrap="square">
            <a:spAutoFit/>
          </a:bodyPr>
          <a:lstStyle/>
          <a:p>
            <a:pPr algn="ctr"/>
            <a:r>
              <a:rPr lang="es-ES" b="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“m-a izbăvit de potrivnicul meu cel puternic, de vrăjmașii mei, care erau mai tari decât mine.” </a:t>
            </a:r>
            <a:r>
              <a:rPr lang="es-ES" sz="1400" b="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ro-RO" sz="1400" b="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Psalm</a:t>
            </a:r>
            <a:r>
              <a:rPr lang="es-ES" sz="1400" b="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s-ES"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18:17)</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12EC0F1-0316-6456-7245-EE71BD6EBFB5}"/>
              </a:ext>
            </a:extLst>
          </p:cNvPr>
          <p:cNvSpPr txBox="1"/>
          <p:nvPr/>
        </p:nvSpPr>
        <p:spPr>
          <a:xfrm>
            <a:off x="247651" y="1110101"/>
            <a:ext cx="8420100" cy="400110"/>
          </a:xfrm>
          <a:prstGeom prst="rect">
            <a:avLst/>
          </a:prstGeom>
          <a:noFill/>
        </p:spPr>
        <p:txBody>
          <a:bodyPr wrap="square" rtlCol="0">
            <a:spAutoFit/>
          </a:bodyPr>
          <a:lstStyle/>
          <a:p>
            <a:pPr>
              <a:spcBef>
                <a:spcPts val="600"/>
              </a:spcBef>
            </a:pPr>
            <a:r>
              <a:rPr lang="it-IT" sz="2000" b="1"/>
              <a:t>Are Dumnezeu puterea să ne apere? Desigur (Ps. 18:2).</a:t>
            </a:r>
            <a:endParaRPr lang="es-ES" sz="2000" b="1" dirty="0"/>
          </a:p>
        </p:txBody>
      </p:sp>
      <p:pic>
        <p:nvPicPr>
          <p:cNvPr id="2" name="Imagen 1" descr="Un dibujo de una persona con un caballo&#10;&#10;Descripción generada automáticamente con confianza media">
            <a:extLst>
              <a:ext uri="{FF2B5EF4-FFF2-40B4-BE49-F238E27FC236}">
                <a16:creationId xmlns:a16="http://schemas.microsoft.com/office/drawing/2014/main" id="{C2A925AE-0DD7-B848-1A8F-A2EC7A08AC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72525" y="142875"/>
            <a:ext cx="3255035" cy="657548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920807C-0941-6443-2D69-7595FB15D428}"/>
              </a:ext>
            </a:extLst>
          </p:cNvPr>
          <p:cNvSpPr txBox="1"/>
          <p:nvPr/>
        </p:nvSpPr>
        <p:spPr>
          <a:xfrm>
            <a:off x="4314825" y="2959141"/>
            <a:ext cx="4464136" cy="2246769"/>
          </a:xfrm>
          <a:prstGeom prst="rect">
            <a:avLst/>
          </a:prstGeom>
          <a:noFill/>
        </p:spPr>
        <p:txBody>
          <a:bodyPr wrap="square">
            <a:spAutoFit/>
          </a:bodyPr>
          <a:lstStyle/>
          <a:p>
            <a:pPr>
              <a:spcBef>
                <a:spcPts val="600"/>
              </a:spcBef>
            </a:pPr>
            <a:r>
              <a:rPr lang="es-ES" sz="2000" b="1"/>
              <a:t>Deși era un războinic obișnuit cu luptă, David nu a avut niciodată încredere în forța lui, în inteligența lui sau în priceperea lui în mânuirea armelor. Îi datora toate biruințele lui Dumnezeu, care a luptat mereu pentru el (Ps. 18:47-48).</a:t>
            </a:r>
            <a:endParaRPr lang="es-ES" sz="2000" b="1" dirty="0"/>
          </a:p>
        </p:txBody>
      </p:sp>
      <p:pic>
        <p:nvPicPr>
          <p:cNvPr id="10" name="Imagen 9">
            <a:extLst>
              <a:ext uri="{FF2B5EF4-FFF2-40B4-BE49-F238E27FC236}">
                <a16:creationId xmlns:a16="http://schemas.microsoft.com/office/drawing/2014/main" id="{57313FE9-DFD4-4ADF-5785-D613B067B644}"/>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9504" y="3145087"/>
            <a:ext cx="2559136" cy="3581400"/>
          </a:xfrm>
          <a:prstGeom prst="rect">
            <a:avLst/>
          </a:prstGeom>
          <a:solidFill>
            <a:srgbClr val="FFFFFF">
              <a:shade val="85000"/>
            </a:srgbClr>
          </a:solidFill>
          <a:ln w="38100" cap="sq">
            <a:solidFill>
              <a:srgbClr val="7332A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E3A70865-4C8C-60AE-FDBD-D138CDF1C7EC}"/>
              </a:ext>
            </a:extLst>
          </p:cNvPr>
          <p:cNvSpPr txBox="1"/>
          <p:nvPr/>
        </p:nvSpPr>
        <p:spPr>
          <a:xfrm>
            <a:off x="2827668" y="5164683"/>
            <a:ext cx="5944857" cy="1631216"/>
          </a:xfrm>
          <a:prstGeom prst="rect">
            <a:avLst/>
          </a:prstGeom>
          <a:noFill/>
        </p:spPr>
        <p:txBody>
          <a:bodyPr wrap="square">
            <a:spAutoFit/>
          </a:bodyPr>
          <a:lstStyle/>
          <a:p>
            <a:pPr>
              <a:spcBef>
                <a:spcPts val="600"/>
              </a:spcBef>
            </a:pPr>
            <a:r>
              <a:rPr lang="es-ES" sz="2000" b="1"/>
              <a:t>Determinarea și amploarea actelor lui Dumnezeu ar trebui să înlăture orice îndoială cu privire la marea grijă și compasiune a lui Dumnezeu pentru cei care suferă sau cu privire la capacitatea Lui de a învinge răul. Trebuie doar să așteptăm ca El să acționeze.</a:t>
            </a:r>
            <a:endParaRPr lang="es-ES" sz="2000" b="1" dirty="0"/>
          </a:p>
        </p:txBody>
      </p:sp>
      <p:pic>
        <p:nvPicPr>
          <p:cNvPr id="12" name="Imagen 11" descr="Dibujo de un hombre&#10;&#10;Descripción generada automáticamente con confianza baja">
            <a:extLst>
              <a:ext uri="{FF2B5EF4-FFF2-40B4-BE49-F238E27FC236}">
                <a16:creationId xmlns:a16="http://schemas.microsoft.com/office/drawing/2014/main" id="{760787CE-1C94-D4BA-01E2-59BA3DA22D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02938" y="3145086"/>
            <a:ext cx="1454737" cy="2015935"/>
          </a:xfrm>
          <a:prstGeom prst="rect">
            <a:avLst/>
          </a:prstGeom>
          <a:solidFill>
            <a:srgbClr val="FFFFFF">
              <a:shade val="85000"/>
            </a:srgbClr>
          </a:solidFill>
          <a:ln w="57150" cap="sq">
            <a:solidFill>
              <a:srgbClr val="EE82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E6510570-8E4D-E7E8-7691-795658A74E7D}"/>
              </a:ext>
            </a:extLst>
          </p:cNvPr>
          <p:cNvSpPr txBox="1"/>
          <p:nvPr/>
        </p:nvSpPr>
        <p:spPr>
          <a:xfrm>
            <a:off x="247651" y="1510211"/>
            <a:ext cx="8420100" cy="1323439"/>
          </a:xfrm>
          <a:prstGeom prst="rect">
            <a:avLst/>
          </a:prstGeom>
          <a:noFill/>
        </p:spPr>
        <p:txBody>
          <a:bodyPr wrap="square">
            <a:spAutoFit/>
          </a:bodyPr>
          <a:lstStyle/>
          <a:p>
            <a:pPr>
              <a:spcBef>
                <a:spcPts val="600"/>
              </a:spcBef>
            </a:pPr>
            <a:r>
              <a:rPr lang="es-ES" sz="2000" b="1"/>
              <a:t>Îl putem vedea pe Dumnezeu manifestându-se ca un războinic călare pe un cal; făcând pământul să tremure și ridicând în urma lui fum și foc; paralizând inamicul cu vocea lui puternică; folosind forțele naturii drept săgeți; și astfel eliberând pe cei care strigă către El (Ps. 18:7-18).</a:t>
            </a:r>
            <a:endParaRPr lang="es-ES" sz="2000" b="1" dirty="0"/>
          </a:p>
        </p:txBody>
      </p:sp>
    </p:spTree>
    <p:extLst>
      <p:ext uri="{BB962C8B-B14F-4D97-AF65-F5344CB8AC3E}">
        <p14:creationId xmlns:p14="http://schemas.microsoft.com/office/powerpoint/2010/main" val="34659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3"/>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0-#ppt_w/2"/>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0-#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CD480B-178A-1381-49BE-752BBCB2214B}"/>
              </a:ext>
            </a:extLst>
          </p:cNvPr>
          <p:cNvSpPr txBox="1"/>
          <p:nvPr/>
        </p:nvSpPr>
        <p:spPr>
          <a:xfrm>
            <a:off x="2047875" y="2767280"/>
            <a:ext cx="8096250"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8000" b="1" spc="300">
                <a:ln/>
                <a:solidFill>
                  <a:schemeClr val="accent3"/>
                </a:solidFill>
              </a:rPr>
              <a:t>DREPTATEA</a:t>
            </a:r>
            <a:endParaRPr lang="es-ES" sz="8000" b="1" spc="300" dirty="0">
              <a:ln/>
              <a:solidFill>
                <a:schemeClr val="accent3"/>
              </a:solidFill>
            </a:endParaRPr>
          </a:p>
        </p:txBody>
      </p:sp>
    </p:spTree>
    <p:extLst>
      <p:ext uri="{BB962C8B-B14F-4D97-AF65-F5344CB8AC3E}">
        <p14:creationId xmlns:p14="http://schemas.microsoft.com/office/powerpoint/2010/main" val="4275576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7D70E2-ADD5-60C7-7C33-35364C53B5BB}"/>
              </a:ext>
            </a:extLst>
          </p:cNvPr>
          <p:cNvSpPr txBox="1"/>
          <p:nvPr/>
        </p:nvSpPr>
        <p:spPr>
          <a:xfrm>
            <a:off x="0" y="-76200"/>
            <a:ext cx="9534525" cy="769441"/>
          </a:xfrm>
          <a:prstGeom prst="rect">
            <a:avLst/>
          </a:prstGeom>
          <a:noFill/>
        </p:spPr>
        <p:txBody>
          <a:bodyPr wrap="square">
            <a:spAutoFit/>
          </a:bodyPr>
          <a:lstStyle/>
          <a:p>
            <a:pPr algn="ctr"/>
            <a:r>
              <a:rPr lang="ro-RO" sz="4400" b="1" spc="300">
                <a:ln w="13462">
                  <a:solidFill>
                    <a:schemeClr val="bg1"/>
                  </a:solidFill>
                  <a:prstDash val="solid"/>
                </a:ln>
                <a:solidFill>
                  <a:schemeClr val="accent1">
                    <a:lumMod val="90000"/>
                    <a:lumOff val="10000"/>
                  </a:schemeClr>
                </a:solidFill>
                <a:effectLst>
                  <a:outerShdw dist="38100" dir="2700000" algn="bl" rotWithShape="0">
                    <a:schemeClr val="accent5"/>
                  </a:outerShdw>
                </a:effectLst>
              </a:rPr>
              <a:t>DREPTATE</a:t>
            </a:r>
            <a:r>
              <a:rPr lang="es-ES" sz="4400" b="1" spc="300">
                <a:ln w="13462">
                  <a:solidFill>
                    <a:schemeClr val="bg1"/>
                  </a:solidFill>
                  <a:prstDash val="solid"/>
                </a:ln>
                <a:solidFill>
                  <a:schemeClr val="accent1">
                    <a:lumMod val="90000"/>
                    <a:lumOff val="10000"/>
                  </a:schemeClr>
                </a:solidFill>
                <a:effectLst>
                  <a:outerShdw dist="38100" dir="2700000" algn="bl" rotWithShape="0">
                    <a:schemeClr val="accent5"/>
                  </a:outerShdw>
                </a:effectLst>
              </a:rPr>
              <a:t>A DIVIN</a:t>
            </a:r>
            <a:r>
              <a:rPr lang="ro-RO" sz="4400" b="1" spc="300">
                <a:ln w="13462">
                  <a:solidFill>
                    <a:schemeClr val="bg1"/>
                  </a:solidFill>
                  <a:prstDash val="solid"/>
                </a:ln>
                <a:solidFill>
                  <a:schemeClr val="accent1">
                    <a:lumMod val="90000"/>
                    <a:lumOff val="10000"/>
                  </a:schemeClr>
                </a:solidFill>
                <a:effectLst>
                  <a:outerShdw dist="38100" dir="2700000" algn="bl" rotWithShape="0">
                    <a:schemeClr val="accent5"/>
                  </a:outerShdw>
                </a:effectLst>
              </a:rPr>
              <a:t>Ă</a:t>
            </a:r>
            <a:endParaRPr lang="es-ES" sz="4400" b="1" spc="300" dirty="0">
              <a:ln w="13462">
                <a:solidFill>
                  <a:schemeClr val="bg1"/>
                </a:solidFill>
                <a:prstDash val="solid"/>
              </a:ln>
              <a:solidFill>
                <a:schemeClr val="accent1">
                  <a:lumMod val="90000"/>
                  <a:lumOff val="1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EB0ED325-24B3-1AF1-E3D8-8792E4AB9A92}"/>
              </a:ext>
            </a:extLst>
          </p:cNvPr>
          <p:cNvSpPr txBox="1"/>
          <p:nvPr/>
        </p:nvSpPr>
        <p:spPr>
          <a:xfrm>
            <a:off x="206188" y="570934"/>
            <a:ext cx="9004487"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a:solidFill>
                  <a:schemeClr val="accent6">
                    <a:lumMod val="75000"/>
                  </a:schemeClr>
                </a:solidFill>
                <a:latin typeface="Comic Sans MS" panose="030F0702030302020204" pitchFamily="66" charset="0"/>
              </a:rPr>
              <a:t>“Pentru că cei nenorociți sunt asupriți și pentru că săracii gem, acum”, zice Domnul, „Mă scol și aduc mântuire celor obijduiți.” </a:t>
            </a:r>
            <a:r>
              <a:rPr lang="es-ES" sz="1400" b="1">
                <a:solidFill>
                  <a:schemeClr val="accent6">
                    <a:lumMod val="75000"/>
                  </a:schemeClr>
                </a:solidFill>
                <a:latin typeface="Comic Sans MS" panose="030F0702030302020204" pitchFamily="66" charset="0"/>
              </a:rPr>
              <a:t>(</a:t>
            </a:r>
            <a:r>
              <a:rPr lang="ro-RO" sz="1400" b="1">
                <a:solidFill>
                  <a:schemeClr val="accent6">
                    <a:lumMod val="75000"/>
                  </a:schemeClr>
                </a:solidFill>
                <a:latin typeface="Comic Sans MS" panose="030F0702030302020204" pitchFamily="66" charset="0"/>
              </a:rPr>
              <a:t>Psalm</a:t>
            </a:r>
            <a:r>
              <a:rPr lang="es-ES" sz="1400" b="1">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12:5)</a:t>
            </a:r>
            <a:endParaRPr lang="es-ES"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8788044-3A47-5592-FF8C-E25B8B78F507}"/>
              </a:ext>
            </a:extLst>
          </p:cNvPr>
          <p:cNvSpPr txBox="1"/>
          <p:nvPr/>
        </p:nvSpPr>
        <p:spPr>
          <a:xfrm>
            <a:off x="5292538" y="1302633"/>
            <a:ext cx="6899462" cy="1015663"/>
          </a:xfrm>
          <a:prstGeom prst="rect">
            <a:avLst/>
          </a:prstGeom>
          <a:noFill/>
        </p:spPr>
        <p:txBody>
          <a:bodyPr wrap="square" rtlCol="0">
            <a:spAutoFit/>
          </a:bodyPr>
          <a:lstStyle/>
          <a:p>
            <a:pPr>
              <a:spcBef>
                <a:spcPts val="600"/>
              </a:spcBef>
            </a:pPr>
            <a:r>
              <a:rPr lang="es-ES" sz="2000" b="1"/>
              <a:t>Biblia arată foarte clar că Dumnezeu nu tolerează nedreptatea. Dacă cei nevoiași sau cei asupriți strigă către Dumnezeu, El se ridică să le dea dreptate (Ps. 12:5).</a:t>
            </a:r>
            <a:endParaRPr lang="es-ES" sz="2000" b="1" dirty="0"/>
          </a:p>
        </p:txBody>
      </p:sp>
      <p:pic>
        <p:nvPicPr>
          <p:cNvPr id="4" name="Imagen 3" descr="Imagen que contiene tabla, sostener, pequeño, comida&#10;&#10;Descripción generada automáticamente">
            <a:extLst>
              <a:ext uri="{FF2B5EF4-FFF2-40B4-BE49-F238E27FC236}">
                <a16:creationId xmlns:a16="http://schemas.microsoft.com/office/drawing/2014/main" id="{EB40B221-05F2-03FB-EC43-1CA16CB86D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6700" y="1424442"/>
            <a:ext cx="4854388" cy="2427194"/>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74140E5-54AA-FFD3-C48E-2E16BC128132}"/>
              </a:ext>
            </a:extLst>
          </p:cNvPr>
          <p:cNvSpPr txBox="1"/>
          <p:nvPr/>
        </p:nvSpPr>
        <p:spPr>
          <a:xfrm>
            <a:off x="206188" y="3909752"/>
            <a:ext cx="8900767" cy="1015663"/>
          </a:xfrm>
          <a:prstGeom prst="rect">
            <a:avLst/>
          </a:prstGeom>
          <a:noFill/>
        </p:spPr>
        <p:txBody>
          <a:bodyPr wrap="square">
            <a:spAutoFit/>
          </a:bodyPr>
          <a:lstStyle/>
          <a:p>
            <a:pPr>
              <a:spcBef>
                <a:spcPts val="600"/>
              </a:spcBef>
            </a:pPr>
            <a:r>
              <a:rPr lang="es-ES" sz="2000" b="1"/>
              <a:t>Atitudinea lui Dumnezeu față de cei aflați în nevoie ne cheamă să simțim la fel, adică ar trebui să avem grijă de ei. Domnul îi răsplătește pe cei care au această atitudine (Ps. 41:1-3).</a:t>
            </a:r>
            <a:endParaRPr lang="es-ES" sz="2000" b="1" dirty="0"/>
          </a:p>
        </p:txBody>
      </p:sp>
      <p:pic>
        <p:nvPicPr>
          <p:cNvPr id="12" name="Imagen 11" descr="Un grupo de personas disfrazadas&#10;&#10;Descripción generada automáticamente con confianza baja">
            <a:extLst>
              <a:ext uri="{FF2B5EF4-FFF2-40B4-BE49-F238E27FC236}">
                <a16:creationId xmlns:a16="http://schemas.microsoft.com/office/drawing/2014/main" id="{C51039F8-93B7-8A1C-07E2-184FBDC33A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96000" y="4644577"/>
            <a:ext cx="2790824" cy="2104456"/>
          </a:xfrm>
          <a:prstGeom prst="roundRect">
            <a:avLst>
              <a:gd name="adj" fmla="val 0"/>
            </a:avLst>
          </a:prstGeom>
          <a:solidFill>
            <a:srgbClr val="FFFFFF"/>
          </a:solidFill>
          <a:ln w="76200" cap="sq">
            <a:solidFill>
              <a:srgbClr val="294FA1"/>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Imagen que contiene edificio, exterior, persona, hombre&#10;&#10;Descripción generada automáticamente">
            <a:extLst>
              <a:ext uri="{FF2B5EF4-FFF2-40B4-BE49-F238E27FC236}">
                <a16:creationId xmlns:a16="http://schemas.microsoft.com/office/drawing/2014/main" id="{F4AFACAF-B3E7-1D9C-2B13-BF5221E5390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94987" y="4117543"/>
            <a:ext cx="2790825" cy="26314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Imagen 15">
            <a:extLst>
              <a:ext uri="{FF2B5EF4-FFF2-40B4-BE49-F238E27FC236}">
                <a16:creationId xmlns:a16="http://schemas.microsoft.com/office/drawing/2014/main" id="{511B0E81-9DE9-E428-728C-C775D0621EF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650833" y="106999"/>
            <a:ext cx="2334979" cy="1069364"/>
          </a:xfrm>
          <a:prstGeom prst="rect">
            <a:avLst/>
          </a:prstGeom>
          <a:ln>
            <a:solidFill>
              <a:schemeClr val="tx1"/>
            </a:solidFill>
          </a:ln>
          <a:effectLst>
            <a:innerShdw blurRad="114300">
              <a:prstClr val="black"/>
            </a:innerShdw>
          </a:effectLst>
        </p:spPr>
      </p:pic>
      <p:sp>
        <p:nvSpPr>
          <p:cNvPr id="18" name="CuadroTexto 17">
            <a:extLst>
              <a:ext uri="{FF2B5EF4-FFF2-40B4-BE49-F238E27FC236}">
                <a16:creationId xmlns:a16="http://schemas.microsoft.com/office/drawing/2014/main" id="{B96C7DD1-9291-E98F-A9B4-8C95B9CBB7A9}"/>
              </a:ext>
            </a:extLst>
          </p:cNvPr>
          <p:cNvSpPr txBox="1"/>
          <p:nvPr/>
        </p:nvSpPr>
        <p:spPr>
          <a:xfrm>
            <a:off x="206188" y="4896125"/>
            <a:ext cx="5889812" cy="1938992"/>
          </a:xfrm>
          <a:prstGeom prst="rect">
            <a:avLst/>
          </a:prstGeom>
          <a:noFill/>
        </p:spPr>
        <p:txBody>
          <a:bodyPr wrap="square">
            <a:spAutoFit/>
          </a:bodyPr>
          <a:lstStyle/>
          <a:p>
            <a:pPr>
              <a:spcBef>
                <a:spcPts val="600"/>
              </a:spcBef>
            </a:pPr>
            <a:r>
              <a:rPr lang="es-ES" sz="2000" b="1"/>
              <a:t>Trebuie să ne ridicăm împotriva asupririi, nu b</a:t>
            </a:r>
            <a:r>
              <a:rPr lang="ro-RO" sz="2000" b="1"/>
              <a:t>azându-ne</a:t>
            </a:r>
            <a:r>
              <a:rPr lang="es-ES" sz="2000" b="1"/>
              <a:t> pe înțelepciunea sau capacitatea noastră, ci pe înțelepciunea și puterea lui Dumnezeu. Numai El poate acţiona drept. Dumnezeu va judeca orice </a:t>
            </a:r>
            <a:r>
              <a:rPr lang="ro-RO" sz="2000" b="1"/>
              <a:t>abuz</a:t>
            </a:r>
            <a:r>
              <a:rPr lang="es-ES" sz="2000" b="1"/>
              <a:t>, precum și neglijența în a-i ajuta pe cei asupriți (Mt. 25:31-46).</a:t>
            </a:r>
            <a:endParaRPr lang="es-ES" sz="2000" b="1" dirty="0"/>
          </a:p>
        </p:txBody>
      </p:sp>
      <p:sp>
        <p:nvSpPr>
          <p:cNvPr id="7" name="CuadroTexto 6">
            <a:extLst>
              <a:ext uri="{FF2B5EF4-FFF2-40B4-BE49-F238E27FC236}">
                <a16:creationId xmlns:a16="http://schemas.microsoft.com/office/drawing/2014/main" id="{DBD6E6DF-EB6F-5876-6A87-B042E648C2F3}"/>
              </a:ext>
            </a:extLst>
          </p:cNvPr>
          <p:cNvSpPr txBox="1"/>
          <p:nvPr/>
        </p:nvSpPr>
        <p:spPr>
          <a:xfrm>
            <a:off x="5292538" y="2318296"/>
            <a:ext cx="6899462" cy="1631216"/>
          </a:xfrm>
          <a:prstGeom prst="rect">
            <a:avLst/>
          </a:prstGeom>
          <a:noFill/>
        </p:spPr>
        <p:txBody>
          <a:bodyPr wrap="square">
            <a:spAutoFit/>
          </a:bodyPr>
          <a:lstStyle/>
          <a:p>
            <a:pPr>
              <a:spcBef>
                <a:spcPts val="600"/>
              </a:spcBef>
            </a:pPr>
            <a:r>
              <a:rPr lang="es-ES" sz="2000" b="1"/>
              <a:t>Când s-a simțit vulnerabil și bolnav, iar prietenii săi și-au dorit în secret moartea, David a strigat către Dumnezeu (Ps. 41:7-9). Mărturisindu-și propria nevrednicie, și-a lăsat cazul în mâinile milostive ale lui Dumnezeu, încrezător că El îl va asculta (Ps. 41:4, 11-13).</a:t>
            </a:r>
          </a:p>
        </p:txBody>
      </p:sp>
    </p:spTree>
    <p:extLst>
      <p:ext uri="{BB962C8B-B14F-4D97-AF65-F5344CB8AC3E}">
        <p14:creationId xmlns:p14="http://schemas.microsoft.com/office/powerpoint/2010/main" val="339626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B1772E-0613-2BFC-7FB7-1EAE5D81774B}"/>
              </a:ext>
            </a:extLst>
          </p:cNvPr>
          <p:cNvSpPr txBox="1"/>
          <p:nvPr/>
        </p:nvSpPr>
        <p:spPr>
          <a:xfrm>
            <a:off x="2066924" y="0"/>
            <a:ext cx="10125075"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ro-RO" sz="4400" b="1" spc="300">
                <a:ln/>
                <a:solidFill>
                  <a:schemeClr val="accent4"/>
                </a:solidFill>
              </a:rPr>
              <a:t>DREPTATEA UMANĂ</a:t>
            </a:r>
            <a:endParaRPr lang="es-ES" sz="4400" b="1" spc="300" dirty="0">
              <a:ln/>
              <a:solidFill>
                <a:schemeClr val="accent4"/>
              </a:solidFill>
            </a:endParaRPr>
          </a:p>
        </p:txBody>
      </p:sp>
      <p:sp>
        <p:nvSpPr>
          <p:cNvPr id="5" name="CuadroTexto 4">
            <a:extLst>
              <a:ext uri="{FF2B5EF4-FFF2-40B4-BE49-F238E27FC236}">
                <a16:creationId xmlns:a16="http://schemas.microsoft.com/office/drawing/2014/main" id="{83DC0E97-4DD7-3D6F-F1FD-A0A28808816A}"/>
              </a:ext>
            </a:extLst>
          </p:cNvPr>
          <p:cNvSpPr txBox="1"/>
          <p:nvPr/>
        </p:nvSpPr>
        <p:spPr>
          <a:xfrm>
            <a:off x="1866900" y="692247"/>
            <a:ext cx="10325099" cy="369332"/>
          </a:xfrm>
          <a:prstGeom prst="rect">
            <a:avLst/>
          </a:prstGeom>
          <a:noFill/>
        </p:spPr>
        <p:txBody>
          <a:bodyPr wrap="square">
            <a:spAutoFit/>
          </a:bodyPr>
          <a:lstStyle/>
          <a:p>
            <a:pPr algn="ctr"/>
            <a:r>
              <a:rPr lang="es-ES" b="1">
                <a:solidFill>
                  <a:srgbClr val="E7CC9E"/>
                </a:solidFill>
                <a:effectLst>
                  <a:outerShdw blurRad="38100" dist="38100" dir="2700000" algn="tl">
                    <a:srgbClr val="000000">
                      <a:alpha val="43137"/>
                    </a:srgbClr>
                  </a:outerShdw>
                </a:effectLst>
                <a:latin typeface="Comic Sans MS" panose="030F0702030302020204" pitchFamily="66" charset="0"/>
              </a:rPr>
              <a:t>“Faceți dreptate celui slab și orfanului, dați dreptate nenorocitului și săracului” </a:t>
            </a:r>
            <a:r>
              <a:rPr lang="es-ES" sz="1400" b="1">
                <a:solidFill>
                  <a:srgbClr val="E7CC9E"/>
                </a:solidFill>
                <a:effectLst>
                  <a:outerShdw blurRad="38100" dist="38100" dir="2700000" algn="tl">
                    <a:srgbClr val="000000">
                      <a:alpha val="43137"/>
                    </a:srgbClr>
                  </a:outerShdw>
                </a:effectLst>
                <a:latin typeface="Comic Sans MS" panose="030F0702030302020204" pitchFamily="66" charset="0"/>
              </a:rPr>
              <a:t>(</a:t>
            </a:r>
            <a:r>
              <a:rPr lang="ro-RO" sz="1400" b="1">
                <a:solidFill>
                  <a:srgbClr val="E7CC9E"/>
                </a:solidFill>
                <a:effectLst>
                  <a:outerShdw blurRad="38100" dist="38100" dir="2700000" algn="tl">
                    <a:srgbClr val="000000">
                      <a:alpha val="43137"/>
                    </a:srgbClr>
                  </a:outerShdw>
                </a:effectLst>
                <a:latin typeface="Comic Sans MS" panose="030F0702030302020204" pitchFamily="66" charset="0"/>
              </a:rPr>
              <a:t>Psalm </a:t>
            </a:r>
            <a:r>
              <a:rPr lang="es-ES" sz="1400" b="1">
                <a:solidFill>
                  <a:srgbClr val="E7CC9E"/>
                </a:solidFill>
                <a:effectLst>
                  <a:outerShdw blurRad="38100" dist="38100" dir="2700000" algn="tl">
                    <a:srgbClr val="000000">
                      <a:alpha val="43137"/>
                    </a:srgbClr>
                  </a:outerShdw>
                </a:effectLst>
                <a:latin typeface="Comic Sans MS" panose="030F0702030302020204" pitchFamily="66" charset="0"/>
              </a:rPr>
              <a:t>82:3</a:t>
            </a:r>
            <a:r>
              <a:rPr lang="es-ES" sz="1400" b="1" dirty="0">
                <a:solidFill>
                  <a:srgbClr val="E7CC9E"/>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5C62C7C5-1AD4-5504-8204-479DE2850C32}"/>
              </a:ext>
            </a:extLst>
          </p:cNvPr>
          <p:cNvSpPr txBox="1"/>
          <p:nvPr/>
        </p:nvSpPr>
        <p:spPr>
          <a:xfrm>
            <a:off x="98611" y="1213262"/>
            <a:ext cx="6992518" cy="1323439"/>
          </a:xfrm>
          <a:prstGeom prst="rect">
            <a:avLst/>
          </a:prstGeom>
          <a:noFill/>
        </p:spPr>
        <p:txBody>
          <a:bodyPr wrap="square" rtlCol="0">
            <a:spAutoFit/>
          </a:bodyPr>
          <a:lstStyle/>
          <a:p>
            <a:pPr>
              <a:spcBef>
                <a:spcPts val="600"/>
              </a:spcBef>
            </a:pPr>
            <a:r>
              <a:rPr lang="es-ES" sz="2000" b="1"/>
              <a:t>Dumnezeu a delegat capacitatea de a judeca conducătorilor poporului, regele fiind judecătorul principal al lui Israel (Ps. 72:1-2). Cei care judecă prin delegație divină sunt numiți „dumnezei” (Ps. 82:1).</a:t>
            </a:r>
            <a:endParaRPr lang="es-ES" sz="2000" b="1" dirty="0"/>
          </a:p>
        </p:txBody>
      </p:sp>
      <p:pic>
        <p:nvPicPr>
          <p:cNvPr id="12" name="Imagen 11" descr="Imagen que contiene persona, tabla, interior, hombre&#10;&#10;Descripción generada automáticamente">
            <a:extLst>
              <a:ext uri="{FF2B5EF4-FFF2-40B4-BE49-F238E27FC236}">
                <a16:creationId xmlns:a16="http://schemas.microsoft.com/office/drawing/2014/main" id="{F9644A3B-C13D-7C78-F1F4-29F362681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50500" y="1266513"/>
            <a:ext cx="4923836" cy="3286125"/>
          </a:xfrm>
          <a:prstGeom prst="roundRect">
            <a:avLst>
              <a:gd name="adj" fmla="val 76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631E74D-5848-63E3-ABBC-EDB7DDDD086E}"/>
              </a:ext>
            </a:extLst>
          </p:cNvPr>
          <p:cNvSpPr txBox="1"/>
          <p:nvPr/>
        </p:nvSpPr>
        <p:spPr>
          <a:xfrm>
            <a:off x="6952192" y="4737304"/>
            <a:ext cx="5081823" cy="1631216"/>
          </a:xfrm>
          <a:prstGeom prst="rect">
            <a:avLst/>
          </a:prstGeom>
          <a:noFill/>
        </p:spPr>
        <p:txBody>
          <a:bodyPr wrap="square">
            <a:spAutoFit/>
          </a:bodyPr>
          <a:lstStyle/>
          <a:p>
            <a:pPr>
              <a:spcBef>
                <a:spcPts val="600"/>
              </a:spcBef>
            </a:pPr>
            <a:r>
              <a:rPr lang="es-ES" sz="2000" b="1"/>
              <a:t>Dumnezeu indică modul în care un judecător uman ar trebui să judece (Ps. 82:3-4). Dacă o fac corect, </a:t>
            </a:r>
            <a:r>
              <a:rPr lang="ro-RO" sz="2000" b="1"/>
              <a:t>este </a:t>
            </a:r>
            <a:r>
              <a:rPr lang="es-ES" sz="2000" b="1"/>
              <a:t>considera</a:t>
            </a:r>
            <a:r>
              <a:rPr lang="ro-RO" sz="2000" b="1"/>
              <a:t>t</a:t>
            </a:r>
            <a:r>
              <a:rPr lang="es-ES" sz="2000" b="1"/>
              <a:t> „fi</a:t>
            </a:r>
            <a:r>
              <a:rPr lang="ro-RO" sz="2000" b="1"/>
              <a:t>u</a:t>
            </a:r>
            <a:r>
              <a:rPr lang="es-ES" sz="2000" b="1"/>
              <a:t> a</a:t>
            </a:r>
            <a:r>
              <a:rPr lang="ro-RO" sz="2000" b="1"/>
              <a:t>l</a:t>
            </a:r>
            <a:r>
              <a:rPr lang="es-ES" sz="2000" b="1"/>
              <a:t> Celui Prea Înalt” (Ps. 82:6). Altfel, e</a:t>
            </a:r>
            <a:r>
              <a:rPr lang="ro-RO" sz="2000" b="1"/>
              <a:t>l</a:t>
            </a:r>
            <a:r>
              <a:rPr lang="es-ES" sz="2000" b="1"/>
              <a:t> </a:t>
            </a:r>
            <a:r>
              <a:rPr lang="ro-RO" sz="2000" b="1"/>
              <a:t>însuși va </a:t>
            </a:r>
            <a:r>
              <a:rPr lang="es-ES" sz="2000" b="1"/>
              <a:t>cădea sub judecata divină (Ps. 82:7-8).</a:t>
            </a:r>
            <a:endParaRPr lang="es-ES" sz="2000" b="1" dirty="0"/>
          </a:p>
        </p:txBody>
      </p:sp>
      <p:pic>
        <p:nvPicPr>
          <p:cNvPr id="15" name="Imagen 14">
            <a:extLst>
              <a:ext uri="{FF2B5EF4-FFF2-40B4-BE49-F238E27FC236}">
                <a16:creationId xmlns:a16="http://schemas.microsoft.com/office/drawing/2014/main" id="{9B3C21FF-F638-0428-87E5-ACA6B8A666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57985" y="4302139"/>
            <a:ext cx="4238625" cy="2386346"/>
          </a:xfrm>
          <a:prstGeom prst="roundRect">
            <a:avLst>
              <a:gd name="adj" fmla="val 4167"/>
            </a:avLst>
          </a:prstGeom>
          <a:solidFill>
            <a:srgbClr val="FFFFFF"/>
          </a:solidFill>
          <a:ln w="76200" cap="sq">
            <a:solidFill>
              <a:srgbClr val="E7CC9E"/>
            </a:soli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Un hombre con un traje de color negro&#10;&#10;Descripción generada automáticamente con confianza baja">
            <a:extLst>
              <a:ext uri="{FF2B5EF4-FFF2-40B4-BE49-F238E27FC236}">
                <a16:creationId xmlns:a16="http://schemas.microsoft.com/office/drawing/2014/main" id="{62A0703F-E42A-1F40-CBD2-F82A93944B8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95812" y="4302139"/>
            <a:ext cx="2151152" cy="2386345"/>
          </a:xfrm>
          <a:prstGeom prst="roundRect">
            <a:avLst>
              <a:gd name="adj" fmla="val 914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descr="Imagen que contiene parado, oscuro, hombre, sostener&#10;&#10;Descripción generada automáticamente">
            <a:extLst>
              <a:ext uri="{FF2B5EF4-FFF2-40B4-BE49-F238E27FC236}">
                <a16:creationId xmlns:a16="http://schemas.microsoft.com/office/drawing/2014/main" id="{2DA5E613-F72D-5855-A2C8-E94975B27C74}"/>
              </a:ext>
            </a:extLst>
          </p:cNvPr>
          <p:cNvPicPr>
            <a:picLocks noChangeAspect="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artisticPhotocopy/>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98612" y="60797"/>
            <a:ext cx="2101664" cy="1161990"/>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9A61FA3-EEBB-8A27-E97A-547E104BD21F}"/>
              </a:ext>
            </a:extLst>
          </p:cNvPr>
          <p:cNvSpPr txBox="1"/>
          <p:nvPr/>
        </p:nvSpPr>
        <p:spPr>
          <a:xfrm>
            <a:off x="98610" y="3536975"/>
            <a:ext cx="6992518" cy="707886"/>
          </a:xfrm>
          <a:prstGeom prst="rect">
            <a:avLst/>
          </a:prstGeom>
          <a:noFill/>
        </p:spPr>
        <p:txBody>
          <a:bodyPr wrap="square">
            <a:spAutoFit/>
          </a:bodyPr>
          <a:lstStyle/>
          <a:p>
            <a:pPr>
              <a:spcBef>
                <a:spcPts val="600"/>
              </a:spcBef>
            </a:pPr>
            <a:r>
              <a:rPr lang="es-ES" sz="2000" b="1"/>
              <a:t>Autoritatea pe care o primesc îi face să răspundă lui Dumne</a:t>
            </a:r>
            <a:r>
              <a:rPr lang="ro-RO" sz="2000" b="1"/>
              <a:t>-</a:t>
            </a:r>
            <a:r>
              <a:rPr lang="es-ES" sz="2000" b="1"/>
              <a:t>zeu pentru felul în care administrează dreptatea (Ps. 82:2).</a:t>
            </a:r>
            <a:endParaRPr lang="es-ES" sz="2000" b="1" dirty="0"/>
          </a:p>
        </p:txBody>
      </p:sp>
      <p:sp>
        <p:nvSpPr>
          <p:cNvPr id="8" name="CuadroTexto 7">
            <a:extLst>
              <a:ext uri="{FF2B5EF4-FFF2-40B4-BE49-F238E27FC236}">
                <a16:creationId xmlns:a16="http://schemas.microsoft.com/office/drawing/2014/main" id="{D4ED2D43-7010-7C9D-BFDA-68641BA5D835}"/>
              </a:ext>
            </a:extLst>
          </p:cNvPr>
          <p:cNvSpPr txBox="1"/>
          <p:nvPr/>
        </p:nvSpPr>
        <p:spPr>
          <a:xfrm>
            <a:off x="98608" y="2536701"/>
            <a:ext cx="6992517" cy="1015663"/>
          </a:xfrm>
          <a:prstGeom prst="rect">
            <a:avLst/>
          </a:prstGeom>
          <a:noFill/>
        </p:spPr>
        <p:txBody>
          <a:bodyPr wrap="square">
            <a:spAutoFit/>
          </a:bodyPr>
          <a:lstStyle/>
          <a:p>
            <a:pPr>
              <a:spcBef>
                <a:spcPts val="600"/>
              </a:spcBef>
            </a:pPr>
            <a:r>
              <a:rPr lang="es-ES" sz="2000" b="1"/>
              <a:t>Această delegație depășește poporul lui Dumnezeu. Oricine are capacitatea de a judeca, o face prin autoritate divină, chiar dacă nu o recunoaște (Ioan 19:10-11; Rom. 13:1).</a:t>
            </a:r>
            <a:endParaRPr lang="es-ES" sz="2000" b="1" dirty="0"/>
          </a:p>
        </p:txBody>
      </p:sp>
    </p:spTree>
    <p:extLst>
      <p:ext uri="{BB962C8B-B14F-4D97-AF65-F5344CB8AC3E}">
        <p14:creationId xmlns:p14="http://schemas.microsoft.com/office/powerpoint/2010/main" val="36483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out)">
                                      <p:cBhvr>
                                        <p:cTn id="28" dur="1000"/>
                                        <p:tgtEl>
                                          <p:spTgt spid="1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145">
                                          <p:stCondLst>
                                            <p:cond delay="0"/>
                                          </p:stCondLst>
                                        </p:cTn>
                                        <p:tgtEl>
                                          <p:spTgt spid="15"/>
                                        </p:tgtEl>
                                      </p:cBhvr>
                                    </p:animEffect>
                                    <p:anim calcmode="lin" valueType="num">
                                      <p:cBhvr>
                                        <p:cTn id="3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43" dur="7">
                                          <p:stCondLst>
                                            <p:cond delay="162"/>
                                          </p:stCondLst>
                                        </p:cTn>
                                        <p:tgtEl>
                                          <p:spTgt spid="15"/>
                                        </p:tgtEl>
                                      </p:cBhvr>
                                      <p:to x="100000" y="60000"/>
                                    </p:animScale>
                                    <p:animScale>
                                      <p:cBhvr>
                                        <p:cTn id="44" dur="41" decel="50000">
                                          <p:stCondLst>
                                            <p:cond delay="169"/>
                                          </p:stCondLst>
                                        </p:cTn>
                                        <p:tgtEl>
                                          <p:spTgt spid="15"/>
                                        </p:tgtEl>
                                      </p:cBhvr>
                                      <p:to x="100000" y="100000"/>
                                    </p:animScale>
                                    <p:animScale>
                                      <p:cBhvr>
                                        <p:cTn id="45" dur="7">
                                          <p:stCondLst>
                                            <p:cond delay="328"/>
                                          </p:stCondLst>
                                        </p:cTn>
                                        <p:tgtEl>
                                          <p:spTgt spid="15"/>
                                        </p:tgtEl>
                                      </p:cBhvr>
                                      <p:to x="100000" y="80000"/>
                                    </p:animScale>
                                    <p:animScale>
                                      <p:cBhvr>
                                        <p:cTn id="46" dur="41" decel="50000">
                                          <p:stCondLst>
                                            <p:cond delay="335"/>
                                          </p:stCondLst>
                                        </p:cTn>
                                        <p:tgtEl>
                                          <p:spTgt spid="15"/>
                                        </p:tgtEl>
                                      </p:cBhvr>
                                      <p:to x="100000" y="100000"/>
                                    </p:animScale>
                                    <p:animScale>
                                      <p:cBhvr>
                                        <p:cTn id="47" dur="7">
                                          <p:stCondLst>
                                            <p:cond delay="410"/>
                                          </p:stCondLst>
                                        </p:cTn>
                                        <p:tgtEl>
                                          <p:spTgt spid="15"/>
                                        </p:tgtEl>
                                      </p:cBhvr>
                                      <p:to x="100000" y="90000"/>
                                    </p:animScale>
                                    <p:animScale>
                                      <p:cBhvr>
                                        <p:cTn id="48" dur="41" decel="50000">
                                          <p:stCondLst>
                                            <p:cond delay="417"/>
                                          </p:stCondLst>
                                        </p:cTn>
                                        <p:tgtEl>
                                          <p:spTgt spid="15"/>
                                        </p:tgtEl>
                                      </p:cBhvr>
                                      <p:to x="100000" y="100000"/>
                                    </p:animScale>
                                    <p:animScale>
                                      <p:cBhvr>
                                        <p:cTn id="49" dur="7">
                                          <p:stCondLst>
                                            <p:cond delay="452"/>
                                          </p:stCondLst>
                                        </p:cTn>
                                        <p:tgtEl>
                                          <p:spTgt spid="15"/>
                                        </p:tgtEl>
                                      </p:cBhvr>
                                      <p:to x="100000" y="95000"/>
                                    </p:animScale>
                                    <p:animScale>
                                      <p:cBhvr>
                                        <p:cTn id="50" dur="41" decel="50000">
                                          <p:stCondLst>
                                            <p:cond delay="459"/>
                                          </p:stCondLst>
                                        </p:cTn>
                                        <p:tgtEl>
                                          <p:spTgt spid="15"/>
                                        </p:tgtEl>
                                      </p:cBhvr>
                                      <p:to x="100000" y="100000"/>
                                    </p:animScale>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32"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strVal val="4*#ppt_w"/>
                                          </p:val>
                                        </p:tav>
                                        <p:tav tm="100000">
                                          <p:val>
                                            <p:strVal val="#ppt_w"/>
                                          </p:val>
                                        </p:tav>
                                      </p:tavLst>
                                    </p:anim>
                                    <p:anim calcmode="lin" valueType="num">
                                      <p:cBhvr>
                                        <p:cTn id="60" dur="500" fill="hold"/>
                                        <p:tgtEl>
                                          <p:spTgt spid="17"/>
                                        </p:tgtEl>
                                        <p:attrNameLst>
                                          <p:attrName>ppt_h</p:attrName>
                                        </p:attrNameLst>
                                      </p:cBhvr>
                                      <p:tavLst>
                                        <p:tav tm="0">
                                          <p:val>
                                            <p:strVal val="4*#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D89299-46C5-AAA2-DB37-E70A3D2A2644}"/>
              </a:ext>
            </a:extLst>
          </p:cNvPr>
          <p:cNvSpPr txBox="1"/>
          <p:nvPr/>
        </p:nvSpPr>
        <p:spPr>
          <a:xfrm>
            <a:off x="2047875" y="2767280"/>
            <a:ext cx="8105775"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8000" b="1">
                <a:ln/>
                <a:solidFill>
                  <a:schemeClr val="accent3"/>
                </a:solidFill>
              </a:defRPr>
            </a:lvl1pPr>
          </a:lstStyle>
          <a:p>
            <a:r>
              <a:rPr lang="ro-RO" spc="300">
                <a:solidFill>
                  <a:schemeClr val="accent5">
                    <a:lumMod val="75000"/>
                  </a:schemeClr>
                </a:solidFill>
              </a:rPr>
              <a:t>JUDECATA</a:t>
            </a:r>
            <a:endParaRPr lang="es-ES" spc="300" dirty="0">
              <a:solidFill>
                <a:schemeClr val="accent5">
                  <a:lumMod val="75000"/>
                </a:schemeClr>
              </a:solidFill>
            </a:endParaRPr>
          </a:p>
        </p:txBody>
      </p:sp>
    </p:spTree>
    <p:extLst>
      <p:ext uri="{BB962C8B-B14F-4D97-AF65-F5344CB8AC3E}">
        <p14:creationId xmlns:p14="http://schemas.microsoft.com/office/powerpoint/2010/main" val="1830151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E9EF62-6552-ED14-B6D4-ADDAB49E0D2B}"/>
              </a:ext>
            </a:extLst>
          </p:cNvPr>
          <p:cNvSpPr txBox="1"/>
          <p:nvPr/>
        </p:nvSpPr>
        <p:spPr>
          <a:xfrm>
            <a:off x="0" y="0"/>
            <a:ext cx="12191999" cy="769441"/>
          </a:xfrm>
          <a:prstGeom prst="rect">
            <a:avLst/>
          </a:prstGeom>
          <a:noFill/>
        </p:spPr>
        <p:txBody>
          <a:bodyPr wrap="square">
            <a:spAutoFit/>
          </a:bodyPr>
          <a:lstStyle/>
          <a:p>
            <a:pPr algn="ctr"/>
            <a:r>
              <a:rPr lang="ro-RO" sz="4400" b="1" spc="300">
                <a:ln w="9525" cmpd="sng">
                  <a:solidFill>
                    <a:schemeClr val="accent1"/>
                  </a:solidFill>
                  <a:prstDash val="solid"/>
                </a:ln>
                <a:solidFill>
                  <a:srgbClr val="70AD47">
                    <a:tint val="1000"/>
                  </a:srgbClr>
                </a:solidFill>
                <a:effectLst>
                  <a:glow rad="38100">
                    <a:schemeClr val="accent1">
                      <a:alpha val="40000"/>
                    </a:schemeClr>
                  </a:glow>
                </a:effectLst>
              </a:rPr>
              <a:t>URA DIVINĂ</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a:extLst>
              <a:ext uri="{FF2B5EF4-FFF2-40B4-BE49-F238E27FC236}">
                <a16:creationId xmlns:a16="http://schemas.microsoft.com/office/drawing/2014/main" id="{883EE01B-734A-7AC1-4DB8-9D16C8B7C56D}"/>
              </a:ext>
            </a:extLst>
          </p:cNvPr>
          <p:cNvSpPr txBox="1"/>
          <p:nvPr/>
        </p:nvSpPr>
        <p:spPr>
          <a:xfrm>
            <a:off x="1376081" y="584775"/>
            <a:ext cx="9439835" cy="369332"/>
          </a:xfrm>
          <a:prstGeom prst="rect">
            <a:avLst/>
          </a:prstGeom>
          <a:noFill/>
        </p:spPr>
        <p:txBody>
          <a:bodyPr wrap="square">
            <a:spAutoFit/>
          </a:bodyPr>
          <a:lstStyle/>
          <a:p>
            <a:pPr algn="ctr"/>
            <a:r>
              <a:rPr lang="es-ES"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“Varsă-Ți mânia peste ei, și să-i atingă urgia Ta aprinsă! ” </a:t>
            </a:r>
            <a:r>
              <a:rPr lang="es-ES" sz="1400"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Psalm</a:t>
            </a:r>
            <a:r>
              <a:rPr lang="es-ES" sz="1400"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69:24)</a:t>
            </a:r>
          </a:p>
        </p:txBody>
      </p:sp>
      <p:sp>
        <p:nvSpPr>
          <p:cNvPr id="5" name="CuadroTexto 4">
            <a:extLst>
              <a:ext uri="{FF2B5EF4-FFF2-40B4-BE49-F238E27FC236}">
                <a16:creationId xmlns:a16="http://schemas.microsoft.com/office/drawing/2014/main" id="{B0CAEC78-421D-BAC4-7F53-693653843F3F}"/>
              </a:ext>
            </a:extLst>
          </p:cNvPr>
          <p:cNvSpPr txBox="1"/>
          <p:nvPr/>
        </p:nvSpPr>
        <p:spPr>
          <a:xfrm>
            <a:off x="5750048" y="966281"/>
            <a:ext cx="6346702" cy="1323439"/>
          </a:xfrm>
          <a:prstGeom prst="rect">
            <a:avLst/>
          </a:prstGeom>
          <a:noFill/>
        </p:spPr>
        <p:txBody>
          <a:bodyPr wrap="square" rtlCol="0">
            <a:spAutoFit/>
          </a:bodyPr>
          <a:lstStyle/>
          <a:p>
            <a:pPr>
              <a:spcBef>
                <a:spcPts val="600"/>
              </a:spcBef>
            </a:pPr>
            <a:r>
              <a:rPr lang="es-ES" sz="2000" b="1"/>
              <a:t>Cum putem armoniza cuvintele din Psalmul 137:9 – „Ferice de cine va apuca pe pruncii tăi și-i va zdrobi de stâncă!” – cu cererea lui Isus de a-i iubi chiar și pe vrăjmașii noștri?</a:t>
            </a:r>
            <a:endParaRPr lang="es-ES" sz="2000" b="1" dirty="0"/>
          </a:p>
        </p:txBody>
      </p:sp>
      <p:pic>
        <p:nvPicPr>
          <p:cNvPr id="6" name="Imagen 5">
            <a:extLst>
              <a:ext uri="{FF2B5EF4-FFF2-40B4-BE49-F238E27FC236}">
                <a16:creationId xmlns:a16="http://schemas.microsoft.com/office/drawing/2014/main" id="{C715C7F5-9B58-E98A-0F3B-3A872DBCF96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61924" y="1088102"/>
            <a:ext cx="5476875" cy="3426090"/>
          </a:xfrm>
          <a:prstGeom prst="snip2DiagRect">
            <a:avLst>
              <a:gd name="adj1" fmla="val 10287"/>
              <a:gd name="adj2" fmla="val 10829"/>
            </a:avLst>
          </a:prstGeom>
          <a:solidFill>
            <a:srgbClr val="FFFFFF">
              <a:shade val="85000"/>
            </a:srgbClr>
          </a:solidFill>
          <a:ln w="88900" cap="sq">
            <a:solidFill>
              <a:srgbClr val="386D8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tabla, hombre, vistiendo, pequeño&#10;&#10;Descripción generada automáticamente">
            <a:extLst>
              <a:ext uri="{FF2B5EF4-FFF2-40B4-BE49-F238E27FC236}">
                <a16:creationId xmlns:a16="http://schemas.microsoft.com/office/drawing/2014/main" id="{5E5F2BE6-FB75-946B-A9A0-FA92C99566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924" y="4648187"/>
            <a:ext cx="2390774" cy="2020012"/>
          </a:xfrm>
          <a:prstGeom prst="snip2DiagRect">
            <a:avLst>
              <a:gd name="adj1" fmla="val 16975"/>
              <a:gd name="adj2" fmla="val 0"/>
            </a:avLst>
          </a:prstGeom>
          <a:solidFill>
            <a:srgbClr val="FFFFFF">
              <a:shade val="85000"/>
            </a:srgbClr>
          </a:solidFill>
          <a:ln w="57150" cap="sq">
            <a:solidFill>
              <a:srgbClr val="E7DE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de la pantalla de un video juego&#10;&#10;Descripción generada automáticamente con confianza media">
            <a:extLst>
              <a:ext uri="{FF2B5EF4-FFF2-40B4-BE49-F238E27FC236}">
                <a16:creationId xmlns:a16="http://schemas.microsoft.com/office/drawing/2014/main" id="{4DC7F4BC-77F7-B526-A7CC-381BA35A457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66999" y="4648200"/>
            <a:ext cx="2971799" cy="2019999"/>
          </a:xfrm>
          <a:prstGeom prst="snip2DiagRect">
            <a:avLst>
              <a:gd name="adj1" fmla="val 0"/>
              <a:gd name="adj2" fmla="val 16667"/>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4A4E3BB-55D8-9AD5-8B18-AF0BA1D87D7B}"/>
              </a:ext>
            </a:extLst>
          </p:cNvPr>
          <p:cNvSpPr txBox="1"/>
          <p:nvPr/>
        </p:nvSpPr>
        <p:spPr>
          <a:xfrm>
            <a:off x="5791198" y="5177022"/>
            <a:ext cx="6400801" cy="1631216"/>
          </a:xfrm>
          <a:prstGeom prst="rect">
            <a:avLst/>
          </a:prstGeom>
          <a:noFill/>
        </p:spPr>
        <p:txBody>
          <a:bodyPr wrap="square">
            <a:spAutoFit/>
          </a:bodyPr>
          <a:lstStyle/>
          <a:p>
            <a:pPr>
              <a:spcBef>
                <a:spcPts val="600"/>
              </a:spcBef>
            </a:pPr>
            <a:r>
              <a:rPr lang="es-ES" sz="2000" b="1"/>
              <a:t>Inspirația a lăsat aceste cuvinte, astfel încât să putem vedea clar că binele și răul nu pot fi </a:t>
            </a:r>
            <a:r>
              <a:rPr lang="ro-RO" sz="2000" b="1"/>
              <a:t>abordate</a:t>
            </a:r>
            <a:r>
              <a:rPr lang="es-ES" sz="2000" b="1"/>
              <a:t> cu </a:t>
            </a:r>
            <a:r>
              <a:rPr lang="ro-RO" sz="2000" b="1"/>
              <a:t>superficialitate</a:t>
            </a:r>
            <a:r>
              <a:rPr lang="es-ES" sz="2000" b="1"/>
              <a:t>. Răul are consecințele sale, iar mânia lui Dumnezeu se manifestă ca singurul mijloc de eradicare a </a:t>
            </a:r>
            <a:r>
              <a:rPr lang="ro-RO" sz="2000" b="1"/>
              <a:t>acestuia</a:t>
            </a:r>
            <a:r>
              <a:rPr lang="es-ES" sz="2000" b="1"/>
              <a:t>.</a:t>
            </a:r>
            <a:endParaRPr lang="es-ES" sz="2000" b="1" dirty="0"/>
          </a:p>
        </p:txBody>
      </p:sp>
      <p:sp>
        <p:nvSpPr>
          <p:cNvPr id="11" name="CuadroTexto 10">
            <a:extLst>
              <a:ext uri="{FF2B5EF4-FFF2-40B4-BE49-F238E27FC236}">
                <a16:creationId xmlns:a16="http://schemas.microsoft.com/office/drawing/2014/main" id="{AD67C346-A172-B4C0-49BD-154F8BDCC850}"/>
              </a:ext>
            </a:extLst>
          </p:cNvPr>
          <p:cNvSpPr txBox="1"/>
          <p:nvPr/>
        </p:nvSpPr>
        <p:spPr>
          <a:xfrm>
            <a:off x="5722998" y="3547414"/>
            <a:ext cx="6400801" cy="1631216"/>
          </a:xfrm>
          <a:prstGeom prst="rect">
            <a:avLst/>
          </a:prstGeom>
          <a:noFill/>
        </p:spPr>
        <p:txBody>
          <a:bodyPr wrap="square">
            <a:spAutoFit/>
          </a:bodyPr>
          <a:lstStyle/>
          <a:p>
            <a:pPr>
              <a:spcBef>
                <a:spcPts val="600"/>
              </a:spcBef>
            </a:pPr>
            <a:r>
              <a:rPr lang="es-ES" sz="2000" b="1"/>
              <a:t>Totuși, psalmistul nu intenționează niciodată să se răzbune pe sine. L</a:t>
            </a:r>
            <a:r>
              <a:rPr lang="ro-RO" sz="2000" b="1"/>
              <a:t>asă</a:t>
            </a:r>
            <a:r>
              <a:rPr lang="es-ES" sz="2000" b="1"/>
              <a:t> acele fapte în seama lui Dumnezeu, pentru că numai Dumnezeu poate face dreptate adevărată și poate oferi oamenilor plata meritată pentru acțiunile lor.</a:t>
            </a:r>
            <a:endParaRPr lang="es-ES" sz="2000" b="1" dirty="0"/>
          </a:p>
        </p:txBody>
      </p:sp>
      <p:sp>
        <p:nvSpPr>
          <p:cNvPr id="13" name="CuadroTexto 12">
            <a:extLst>
              <a:ext uri="{FF2B5EF4-FFF2-40B4-BE49-F238E27FC236}">
                <a16:creationId xmlns:a16="http://schemas.microsoft.com/office/drawing/2014/main" id="{65145DC9-5855-6754-F7AE-78F451E982E0}"/>
              </a:ext>
            </a:extLst>
          </p:cNvPr>
          <p:cNvSpPr txBox="1"/>
          <p:nvPr/>
        </p:nvSpPr>
        <p:spPr>
          <a:xfrm>
            <a:off x="5750048" y="2225582"/>
            <a:ext cx="6400801" cy="1323439"/>
          </a:xfrm>
          <a:prstGeom prst="rect">
            <a:avLst/>
          </a:prstGeom>
          <a:noFill/>
        </p:spPr>
        <p:txBody>
          <a:bodyPr wrap="square">
            <a:spAutoFit/>
          </a:bodyPr>
          <a:lstStyle/>
          <a:p>
            <a:pPr>
              <a:spcBef>
                <a:spcPts val="600"/>
              </a:spcBef>
            </a:pPr>
            <a:r>
              <a:rPr lang="es-ES" sz="2000" b="1"/>
              <a:t>Psalmii care îl roagă pe Dumnezeu să se răzbune și să-și reverse mânia asupra oamenilor sunt aspri și </a:t>
            </a:r>
            <a:r>
              <a:rPr lang="ro-RO" sz="2000" b="1"/>
              <a:t>confuzi</a:t>
            </a:r>
            <a:r>
              <a:rPr lang="es-ES" sz="2000" b="1"/>
              <a:t>. Mai ales când avem în vedere propria noastră furie și propriul nostru mod de a ne răzbuna.</a:t>
            </a:r>
            <a:endParaRPr lang="es-ES" sz="2000" b="1" dirty="0"/>
          </a:p>
        </p:txBody>
      </p:sp>
    </p:spTree>
    <p:extLst>
      <p:ext uri="{BB962C8B-B14F-4D97-AF65-F5344CB8AC3E}">
        <p14:creationId xmlns:p14="http://schemas.microsoft.com/office/powerpoint/2010/main" val="28689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upRight)">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3"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1227</Words>
  <Application>Microsoft Office PowerPoint</Application>
  <PresentationFormat>Panorámica</PresentationFormat>
  <Paragraphs>48</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Comic Sans MS</vt:lpstr>
      <vt:lpstr>Arial</vt:lpstr>
      <vt:lpstr>Calibri Light</vt:lpstr>
      <vt:lpstr>Aptos Display</vt:lpstr>
      <vt:lpstr>Calibri</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88</cp:revision>
  <dcterms:created xsi:type="dcterms:W3CDTF">2024-01-21T15:46:05Z</dcterms:created>
  <dcterms:modified xsi:type="dcterms:W3CDTF">2024-02-09T07:25:50Z</dcterms:modified>
</cp:coreProperties>
</file>