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Создатель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</a:t>
          </a:r>
          <a:r>
            <a:rPr lang="ru-RU" sz="2400" b="1" dirty="0" err="1">
              <a:solidFill>
                <a:schemeClr val="tx1"/>
              </a:solidFill>
            </a:rPr>
            <a:t>Пс</a:t>
          </a:r>
          <a:r>
            <a:rPr lang="en" sz="2400" b="1" dirty="0">
              <a:solidFill>
                <a:schemeClr val="tx1"/>
              </a:solidFill>
            </a:rPr>
            <a:t> 8; </a:t>
          </a:r>
          <a:r>
            <a:rPr lang="ru-RU" sz="2400" b="1" dirty="0">
              <a:solidFill>
                <a:schemeClr val="tx1"/>
              </a:solidFill>
            </a:rPr>
            <a:t>99</a:t>
          </a:r>
          <a:r>
            <a:rPr lang="en" sz="2400" b="1" dirty="0">
              <a:solidFill>
                <a:schemeClr val="tx1"/>
              </a:solidFill>
            </a:rPr>
            <a:t>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Царь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</a:t>
          </a:r>
          <a:r>
            <a:rPr lang="ru-RU" sz="2400" b="1" dirty="0" err="1">
              <a:solidFill>
                <a:schemeClr val="tx1"/>
              </a:solidFill>
            </a:rPr>
            <a:t>Пс</a:t>
          </a:r>
          <a:r>
            <a:rPr lang="en" sz="2400" b="1" dirty="0">
              <a:solidFill>
                <a:schemeClr val="tx1"/>
              </a:solidFill>
            </a:rPr>
            <a:t>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Судья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Завет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ru-RU" sz="2000" b="1" dirty="0"/>
            <a:t>Он существовал уже до того, как существовала Земля: «Ты — от века</a:t>
          </a:r>
          <a:r>
            <a:rPr lang="en" sz="2000" b="1" dirty="0"/>
            <a:t>” (</a:t>
          </a:r>
          <a:r>
            <a:rPr lang="ru-RU" sz="2000" b="1" dirty="0" err="1"/>
            <a:t>Пс</a:t>
          </a:r>
          <a:r>
            <a:rPr lang="en" sz="2000" b="1" dirty="0"/>
            <a:t>. 9</a:t>
          </a:r>
          <a:r>
            <a:rPr lang="ru-RU" sz="2000" b="1" dirty="0"/>
            <a:t>2</a:t>
          </a:r>
          <a:r>
            <a:rPr lang="en" sz="2000" b="1" dirty="0"/>
            <a:t>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ru-RU" sz="2000" b="1" dirty="0"/>
            <a:t>Он продолжит существовать, когда эта Земля исчезнет.</a:t>
          </a:r>
          <a:br>
            <a:rPr lang="es-ES" sz="2000" b="1" dirty="0"/>
          </a:br>
          <a:r>
            <a:rPr lang="en" sz="2000" b="1" dirty="0"/>
            <a:t>(</a:t>
          </a:r>
          <a:r>
            <a:rPr lang="ru-RU" sz="2000" b="1" dirty="0" err="1"/>
            <a:t>Пс</a:t>
          </a:r>
          <a:r>
            <a:rPr lang="en" sz="2000" b="1" dirty="0"/>
            <a:t>. 10</a:t>
          </a:r>
          <a:r>
            <a:rPr lang="ru-RU" sz="2000" b="1" dirty="0"/>
            <a:t>1</a:t>
          </a:r>
          <a:r>
            <a:rPr lang="en" sz="2000" b="1" dirty="0"/>
            <a:t>:2</a:t>
          </a:r>
          <a:r>
            <a:rPr lang="ru-RU" sz="2000" b="1" dirty="0"/>
            <a:t>6</a:t>
          </a:r>
          <a:r>
            <a:rPr lang="en" sz="2000" b="1" dirty="0"/>
            <a:t>-2</a:t>
          </a:r>
          <a:r>
            <a:rPr lang="ru-RU" sz="2000" b="1" dirty="0"/>
            <a:t>8</a:t>
          </a:r>
          <a:r>
            <a:rPr lang="en" sz="2000" b="1" dirty="0"/>
            <a:t>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ru-RU" sz="2000" b="1" dirty="0"/>
            <a:t>Он превосходит любого бога народов, которые являются человеческими изобретениями.</a:t>
          </a:r>
          <a:br>
            <a:rPr lang="es-ES" sz="2000" b="1" dirty="0"/>
          </a:br>
          <a:r>
            <a:rPr lang="en" sz="2000" b="1" dirty="0"/>
            <a:t>(</a:t>
          </a:r>
          <a:r>
            <a:rPr lang="ru-RU" sz="2000" b="1" dirty="0" err="1"/>
            <a:t>Пс</a:t>
          </a:r>
          <a:r>
            <a:rPr lang="en" sz="2000" b="1" dirty="0"/>
            <a:t>. 115:</a:t>
          </a:r>
          <a:r>
            <a:rPr lang="ru-RU" sz="2000" b="1" dirty="0"/>
            <a:t>3</a:t>
          </a:r>
          <a:r>
            <a:rPr lang="en" sz="2000" b="1" dirty="0"/>
            <a:t>-</a:t>
          </a:r>
          <a:r>
            <a:rPr lang="ru-RU" sz="2000" b="1" dirty="0"/>
            <a:t>5</a:t>
          </a:r>
          <a:r>
            <a:rPr lang="en" sz="2000" b="1" dirty="0"/>
            <a:t>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ru-RU" sz="2000" b="1" dirty="0"/>
            <a:t>Само творение провозглашает славу Божию</a:t>
          </a:r>
          <a:r>
            <a:rPr lang="en" sz="2000" b="1" dirty="0"/>
            <a:t> (</a:t>
          </a:r>
          <a:r>
            <a:rPr lang="ru-RU" sz="2000" b="1" dirty="0" err="1"/>
            <a:t>Пс</a:t>
          </a:r>
          <a:r>
            <a:rPr lang="en" sz="2000" b="1" dirty="0"/>
            <a:t>. 8:</a:t>
          </a:r>
          <a:r>
            <a:rPr lang="ru-RU" sz="2000" b="1" dirty="0"/>
            <a:t>2</a:t>
          </a:r>
          <a:r>
            <a:rPr lang="en" sz="2000" b="1" dirty="0"/>
            <a:t>; 1</a:t>
          </a:r>
          <a:r>
            <a:rPr lang="ru-RU" sz="2000" b="1" dirty="0"/>
            <a:t>8</a:t>
          </a:r>
          <a:r>
            <a:rPr lang="en" sz="2000" b="1" dirty="0"/>
            <a:t>:</a:t>
          </a:r>
          <a:r>
            <a:rPr lang="ru-RU" sz="2000" b="1" dirty="0"/>
            <a:t>2</a:t>
          </a:r>
          <a:r>
            <a:rPr lang="en" sz="2000" b="1" dirty="0"/>
            <a:t>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ru-RU" sz="2000" b="1" dirty="0"/>
            <a:t>Он имеет власть над природой</a:t>
          </a:r>
          <a:r>
            <a:rPr lang="en" sz="2000" b="1" dirty="0"/>
            <a:t>                 (</a:t>
          </a:r>
          <a:r>
            <a:rPr lang="ru-RU" sz="2000" b="1" dirty="0" err="1"/>
            <a:t>Пс</a:t>
          </a:r>
          <a:r>
            <a:rPr lang="en" sz="2000" b="1" dirty="0"/>
            <a:t>. 2</a:t>
          </a:r>
          <a:r>
            <a:rPr lang="ru-RU" sz="2000" b="1" dirty="0"/>
            <a:t>8</a:t>
          </a:r>
          <a:r>
            <a:rPr lang="en" sz="2000" b="1" dirty="0"/>
            <a:t>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ru-RU" sz="2000" b="1" dirty="0"/>
            <a:t>Мир принадлежит Богу, потому что Он создал его</a:t>
          </a:r>
          <a:r>
            <a:rPr lang="en" sz="2000" b="1" dirty="0"/>
            <a:t>    (</a:t>
          </a:r>
          <a:r>
            <a:rPr lang="ru-RU" sz="2000" b="1" dirty="0" err="1"/>
            <a:t>Пс</a:t>
          </a:r>
          <a:r>
            <a:rPr lang="en" sz="2000" b="1" dirty="0"/>
            <a:t>. 8</a:t>
          </a:r>
          <a:r>
            <a:rPr lang="ru-RU" sz="2000" b="1" dirty="0"/>
            <a:t>8</a:t>
          </a:r>
          <a:r>
            <a:rPr lang="en" sz="2000" b="1" dirty="0"/>
            <a:t>:1</a:t>
          </a:r>
          <a:r>
            <a:rPr lang="ru-RU" sz="2000" b="1" dirty="0"/>
            <a:t>2</a:t>
          </a:r>
          <a:r>
            <a:rPr lang="en" sz="2000" b="1" dirty="0"/>
            <a:t>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68181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86610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Создатель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Спаситель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утверждает мир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милостив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правда и суд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объединяет Небо и Землю в хвале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Судья назначил время, когда он начнет суд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будет принято и исполнено до того, как человечество само уничтожит Землю.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Прежде чем судить каждый случай, Бог предупреждает и дает возможность нечестивым покаяться. </a:t>
          </a:r>
          <a:r>
            <a:rPr lang="en" sz="2000" b="1" dirty="0">
              <a:solidFill>
                <a:schemeClr val="tx1"/>
              </a:solidFill>
            </a:rPr>
            <a:t>(</a:t>
          </a:r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. 7</a:t>
          </a:r>
          <a:r>
            <a:rPr lang="ru-RU" sz="2000" b="1" dirty="0">
              <a:solidFill>
                <a:schemeClr val="tx1"/>
              </a:solidFill>
            </a:rPr>
            <a:t>4</a:t>
          </a:r>
          <a:r>
            <a:rPr lang="en" sz="2000" b="1" dirty="0">
              <a:solidFill>
                <a:schemeClr val="tx1"/>
              </a:solidFill>
            </a:rPr>
            <a:t>:</a:t>
          </a:r>
          <a:r>
            <a:rPr lang="ru-RU" sz="2000" b="1" dirty="0">
              <a:solidFill>
                <a:schemeClr val="tx1"/>
              </a:solidFill>
            </a:rPr>
            <a:t>5</a:t>
          </a:r>
          <a:r>
            <a:rPr lang="en" sz="2000" b="1" dirty="0">
              <a:solidFill>
                <a:schemeClr val="tx1"/>
              </a:solidFill>
            </a:rPr>
            <a:t>-</a:t>
          </a:r>
          <a:r>
            <a:rPr lang="ru-RU" sz="2000" b="1" dirty="0">
              <a:solidFill>
                <a:schemeClr val="tx1"/>
              </a:solidFill>
            </a:rPr>
            <a:t>8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конце суда Бог изольет язвы из чаши гнева, наполненной смешанным вином, на нечестивых.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75: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 время на Земле останется верный остаток, который будет славить Бога.</a:t>
          </a:r>
          <a:b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Наконец, все нераскаявшиеся грешники будут уничтожены навсегда; и праведники будут жить вечно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75:1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8037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 custLinFactNeighborX="-9805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Он заключил Завет с патриархами </a:t>
          </a: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ru-RU" sz="2000" b="1" dirty="0" err="1">
              <a:solidFill>
                <a:schemeClr val="tx1"/>
              </a:solidFill>
              <a:effectLst/>
            </a:rPr>
            <a:t>Пс</a:t>
          </a:r>
          <a:r>
            <a:rPr lang="en" sz="2000" b="1" dirty="0">
              <a:solidFill>
                <a:schemeClr val="tx1"/>
              </a:solidFill>
              <a:effectLst/>
            </a:rPr>
            <a:t>. 10</a:t>
          </a:r>
          <a:r>
            <a:rPr lang="ru-RU" sz="2000" b="1" dirty="0">
              <a:solidFill>
                <a:schemeClr val="tx1"/>
              </a:solidFill>
              <a:effectLst/>
            </a:rPr>
            <a:t>4</a:t>
          </a:r>
          <a:r>
            <a:rPr lang="en" sz="2000" b="1" dirty="0">
              <a:solidFill>
                <a:schemeClr val="tx1"/>
              </a:solidFill>
              <a:effectLst/>
            </a:rPr>
            <a:t>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Он утвердил его с Израилем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(Ps. 10</a:t>
          </a:r>
          <a:r>
            <a:rPr lang="ru-RU" sz="2000" b="1" dirty="0">
              <a:solidFill>
                <a:schemeClr val="tx1"/>
              </a:solidFill>
              <a:effectLst/>
            </a:rPr>
            <a:t>4</a:t>
          </a:r>
          <a:r>
            <a:rPr lang="en" sz="2000" b="1" dirty="0">
              <a:solidFill>
                <a:schemeClr val="tx1"/>
              </a:solidFill>
              <a:effectLst/>
            </a:rPr>
            <a:t>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Поскольку их было мало и они были слабы, он защитил их. </a:t>
          </a: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ru-RU" sz="2000" b="1" dirty="0" err="1">
              <a:solidFill>
                <a:schemeClr val="tx1"/>
              </a:solidFill>
              <a:effectLst/>
            </a:rPr>
            <a:t>Пс</a:t>
          </a:r>
          <a:r>
            <a:rPr lang="en" sz="2000" b="1" dirty="0">
              <a:solidFill>
                <a:schemeClr val="tx1"/>
              </a:solidFill>
              <a:effectLst/>
            </a:rPr>
            <a:t>. 10</a:t>
          </a:r>
          <a:r>
            <a:rPr lang="ru-RU" sz="2000" b="1" dirty="0">
              <a:solidFill>
                <a:schemeClr val="tx1"/>
              </a:solidFill>
              <a:effectLst/>
            </a:rPr>
            <a:t>4</a:t>
          </a:r>
          <a:r>
            <a:rPr lang="en" sz="2000" b="1" dirty="0">
              <a:solidFill>
                <a:schemeClr val="tx1"/>
              </a:solidFill>
              <a:effectLst/>
            </a:rPr>
            <a:t>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спас Израиль через Иосифа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они были порабощены, он освободил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защитил их в пустыне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поселил их в Ханаане, Земле Обетованной.          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завету, люди должны были соблюдать Закон.    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1:1-3. </a:t>
          </a:r>
          <a:r>
            <a:rPr lang="ru-RU" sz="2000" b="1" dirty="0">
              <a:solidFill>
                <a:schemeClr val="tx1"/>
              </a:solidFill>
            </a:rPr>
            <a:t>Они делают нас счастливыми и плодотворными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2</a:t>
          </a:r>
          <a:r>
            <a:rPr lang="ru-RU" sz="2000" b="1" dirty="0">
              <a:solidFill>
                <a:schemeClr val="tx1"/>
              </a:solidFill>
            </a:rPr>
            <a:t>4</a:t>
          </a:r>
          <a:r>
            <a:rPr lang="en" sz="2000" b="1" dirty="0">
              <a:solidFill>
                <a:schemeClr val="tx1"/>
              </a:solidFill>
            </a:rPr>
            <a:t>:10. </a:t>
          </a:r>
          <a:r>
            <a:rPr lang="ru-RU" sz="2000" b="1" dirty="0">
              <a:solidFill>
                <a:schemeClr val="tx1"/>
              </a:solidFill>
            </a:rPr>
            <a:t>Они ведут нас путями милосердия и истины.</a:t>
          </a:r>
          <a:endParaRPr lang="es-ES" sz="20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9</a:t>
          </a:r>
          <a:r>
            <a:rPr lang="ru-RU" sz="2000" b="1" dirty="0">
              <a:solidFill>
                <a:schemeClr val="tx1"/>
              </a:solidFill>
            </a:rPr>
            <a:t>2</a:t>
          </a:r>
          <a:r>
            <a:rPr lang="en" sz="2000" b="1" dirty="0">
              <a:solidFill>
                <a:schemeClr val="tx1"/>
              </a:solidFill>
            </a:rPr>
            <a:t>:5. </a:t>
          </a:r>
          <a:r>
            <a:rPr lang="ru-RU" sz="2000" b="1" dirty="0">
              <a:solidFill>
                <a:schemeClr val="tx1"/>
              </a:solidFill>
            </a:rPr>
            <a:t>Они дают нам безопасность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11</a:t>
          </a:r>
          <a:r>
            <a:rPr lang="ru-RU" sz="2000" b="1" dirty="0">
              <a:solidFill>
                <a:schemeClr val="tx1"/>
              </a:solidFill>
            </a:rPr>
            <a:t>1</a:t>
          </a:r>
          <a:r>
            <a:rPr lang="en" sz="2000" b="1" dirty="0">
              <a:solidFill>
                <a:schemeClr val="tx1"/>
              </a:solidFill>
            </a:rPr>
            <a:t>:1-</a:t>
          </a:r>
          <a:r>
            <a:rPr lang="ru-RU" sz="2000" b="1" dirty="0">
              <a:solidFill>
                <a:schemeClr val="tx1"/>
              </a:solidFill>
            </a:rPr>
            <a:t>3</a:t>
          </a:r>
          <a:r>
            <a:rPr lang="en" sz="2000" b="1" dirty="0">
              <a:solidFill>
                <a:schemeClr val="tx1"/>
              </a:solidFill>
            </a:rPr>
            <a:t>. </a:t>
          </a:r>
          <a:r>
            <a:rPr lang="ru-RU" sz="2000" b="1" dirty="0">
              <a:solidFill>
                <a:schemeClr val="tx1"/>
              </a:solidFill>
            </a:rPr>
            <a:t>Они благословение для нашей семьи</a:t>
          </a:r>
          <a:r>
            <a:rPr lang="en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11</a:t>
          </a:r>
          <a:r>
            <a:rPr lang="ru-RU" sz="2000" b="1" dirty="0">
              <a:solidFill>
                <a:schemeClr val="tx1"/>
              </a:solidFill>
            </a:rPr>
            <a:t>8</a:t>
          </a:r>
          <a:r>
            <a:rPr lang="en" sz="2000" b="1" dirty="0">
              <a:solidFill>
                <a:schemeClr val="tx1"/>
              </a:solidFill>
            </a:rPr>
            <a:t>:165. </a:t>
          </a:r>
          <a:r>
            <a:rPr lang="ru-RU" sz="2000" b="1" dirty="0">
              <a:solidFill>
                <a:schemeClr val="tx1"/>
              </a:solidFill>
            </a:rPr>
            <a:t>Они дают нам мир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Пс</a:t>
          </a:r>
          <a:r>
            <a:rPr lang="en" sz="2000" b="1" dirty="0">
              <a:solidFill>
                <a:schemeClr val="tx1"/>
              </a:solidFill>
            </a:rPr>
            <a:t> 11</a:t>
          </a:r>
          <a:r>
            <a:rPr lang="ru-RU" sz="2000" b="1" dirty="0">
              <a:solidFill>
                <a:schemeClr val="tx1"/>
              </a:solidFill>
            </a:rPr>
            <a:t>8</a:t>
          </a:r>
          <a:r>
            <a:rPr lang="en" sz="2000" b="1" dirty="0">
              <a:solidFill>
                <a:schemeClr val="tx1"/>
              </a:solidFill>
            </a:rPr>
            <a:t>:110. </a:t>
          </a:r>
          <a:r>
            <a:rPr lang="ru-RU" sz="2000" b="1" dirty="0">
              <a:solidFill>
                <a:schemeClr val="tx1"/>
              </a:solidFill>
            </a:rPr>
            <a:t>Они не дают нам попасть в ловушки врага</a:t>
          </a:r>
          <a:endParaRPr lang="es-ES" sz="20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Создатель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</a:t>
          </a:r>
          <a:r>
            <a:rPr lang="ru-RU" sz="2400" b="1" kern="1200" dirty="0" err="1">
              <a:solidFill>
                <a:schemeClr val="tx1"/>
              </a:solidFill>
            </a:rPr>
            <a:t>Пс</a:t>
          </a:r>
          <a:r>
            <a:rPr lang="en" sz="2400" b="1" kern="1200" dirty="0">
              <a:solidFill>
                <a:schemeClr val="tx1"/>
              </a:solidFill>
            </a:rPr>
            <a:t> 8; </a:t>
          </a:r>
          <a:r>
            <a:rPr lang="ru-RU" sz="2400" b="1" kern="1200" dirty="0">
              <a:solidFill>
                <a:schemeClr val="tx1"/>
              </a:solidFill>
            </a:rPr>
            <a:t>99</a:t>
          </a:r>
          <a:r>
            <a:rPr lang="en" sz="2400" b="1" kern="1200" dirty="0">
              <a:solidFill>
                <a:schemeClr val="tx1"/>
              </a:solidFill>
            </a:rPr>
            <a:t>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Царь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</a:t>
          </a:r>
          <a:r>
            <a:rPr lang="ru-RU" sz="2400" b="1" kern="1200" dirty="0" err="1">
              <a:solidFill>
                <a:schemeClr val="tx1"/>
              </a:solidFill>
            </a:rPr>
            <a:t>Пс</a:t>
          </a:r>
          <a:r>
            <a:rPr lang="en" sz="2400" b="1" kern="1200" dirty="0">
              <a:solidFill>
                <a:schemeClr val="tx1"/>
              </a:solidFill>
            </a:rPr>
            <a:t>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Судья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Завет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1925243" y="0"/>
          <a:ext cx="3545396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существовал уже до того, как существовала Земля: «Ты — от века</a:t>
          </a:r>
          <a:r>
            <a:rPr lang="en" sz="2000" b="1" kern="1200" dirty="0"/>
            <a:t>” (</a:t>
          </a:r>
          <a:r>
            <a:rPr lang="ru-RU" sz="2000" b="1" kern="1200" dirty="0" err="1"/>
            <a:t>Пс</a:t>
          </a:r>
          <a:r>
            <a:rPr lang="en" sz="2000" b="1" kern="1200" dirty="0"/>
            <a:t>. 9</a:t>
          </a:r>
          <a:r>
            <a:rPr lang="ru-RU" sz="2000" b="1" kern="1200" dirty="0"/>
            <a:t>2</a:t>
          </a:r>
          <a:r>
            <a:rPr lang="en" sz="2000" b="1" kern="1200" dirty="0"/>
            <a:t>:2)</a:t>
          </a:r>
          <a:endParaRPr lang="es-ES" sz="2000" kern="1200" dirty="0"/>
        </a:p>
      </dsp:txBody>
      <dsp:txXfrm>
        <a:off x="1925243" y="0"/>
        <a:ext cx="3545396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продолжит существовать, когда эта Земля исчезнет.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ru-RU" sz="2000" b="1" kern="1200" dirty="0" err="1"/>
            <a:t>Пс</a:t>
          </a:r>
          <a:r>
            <a:rPr lang="en" sz="2000" b="1" kern="1200" dirty="0"/>
            <a:t>. 10</a:t>
          </a:r>
          <a:r>
            <a:rPr lang="ru-RU" sz="2000" b="1" kern="1200" dirty="0"/>
            <a:t>1</a:t>
          </a:r>
          <a:r>
            <a:rPr lang="en" sz="2000" b="1" kern="1200" dirty="0"/>
            <a:t>:2</a:t>
          </a:r>
          <a:r>
            <a:rPr lang="ru-RU" sz="2000" b="1" kern="1200" dirty="0"/>
            <a:t>6</a:t>
          </a:r>
          <a:r>
            <a:rPr lang="en" sz="2000" b="1" kern="1200" dirty="0"/>
            <a:t>-2</a:t>
          </a:r>
          <a:r>
            <a:rPr lang="ru-RU" sz="2000" b="1" kern="1200" dirty="0"/>
            <a:t>8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превосходит любого бога народов, которые являются человеческими изобретениями.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ru-RU" sz="2000" b="1" kern="1200" dirty="0" err="1"/>
            <a:t>Пс</a:t>
          </a:r>
          <a:r>
            <a:rPr lang="en" sz="2000" b="1" kern="1200" dirty="0"/>
            <a:t>. 115:</a:t>
          </a:r>
          <a:r>
            <a:rPr lang="ru-RU" sz="2000" b="1" kern="1200" dirty="0"/>
            <a:t>3</a:t>
          </a:r>
          <a:r>
            <a:rPr lang="en" sz="2000" b="1" kern="1200" dirty="0"/>
            <a:t>-</a:t>
          </a:r>
          <a:r>
            <a:rPr lang="ru-RU" sz="2000" b="1" kern="1200" dirty="0"/>
            <a:t>5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1677195" y="4230575"/>
          <a:ext cx="393389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Само творение провозглашает славу Божию</a:t>
          </a:r>
          <a:r>
            <a:rPr lang="en" sz="2000" b="1" kern="1200" dirty="0"/>
            <a:t> (</a:t>
          </a:r>
          <a:r>
            <a:rPr lang="ru-RU" sz="2000" b="1" kern="1200" dirty="0" err="1"/>
            <a:t>Пс</a:t>
          </a:r>
          <a:r>
            <a:rPr lang="en" sz="2000" b="1" kern="1200" dirty="0"/>
            <a:t>. 8:</a:t>
          </a:r>
          <a:r>
            <a:rPr lang="ru-RU" sz="2000" b="1" kern="1200" dirty="0"/>
            <a:t>2</a:t>
          </a:r>
          <a:r>
            <a:rPr lang="en" sz="2000" b="1" kern="1200" dirty="0"/>
            <a:t>; 1</a:t>
          </a:r>
          <a:r>
            <a:rPr lang="ru-RU" sz="2000" b="1" kern="1200" dirty="0"/>
            <a:t>8</a:t>
          </a:r>
          <a:r>
            <a:rPr lang="en" sz="2000" b="1" kern="1200" dirty="0"/>
            <a:t>:</a:t>
          </a:r>
          <a:r>
            <a:rPr lang="ru-RU" sz="2000" b="1" kern="1200" dirty="0"/>
            <a:t>2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677195" y="4230575"/>
        <a:ext cx="393389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имеет власть над природой</a:t>
          </a:r>
          <a:r>
            <a:rPr lang="en" sz="2000" b="1" kern="1200" dirty="0"/>
            <a:t>                 (</a:t>
          </a:r>
          <a:r>
            <a:rPr lang="ru-RU" sz="2000" b="1" kern="1200" dirty="0" err="1"/>
            <a:t>Пс</a:t>
          </a:r>
          <a:r>
            <a:rPr lang="en" sz="2000" b="1" kern="1200" dirty="0"/>
            <a:t>. 2</a:t>
          </a:r>
          <a:r>
            <a:rPr lang="ru-RU" sz="2000" b="1" kern="1200" dirty="0"/>
            <a:t>8</a:t>
          </a:r>
          <a:r>
            <a:rPr lang="en" sz="2000" b="1" kern="1200" dirty="0"/>
            <a:t>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Мир принадлежит Богу, потому что Он создал его</a:t>
          </a:r>
          <a:r>
            <a:rPr lang="en" sz="2000" b="1" kern="1200" dirty="0"/>
            <a:t>    (</a:t>
          </a:r>
          <a:r>
            <a:rPr lang="ru-RU" sz="2000" b="1" kern="1200" dirty="0" err="1"/>
            <a:t>Пс</a:t>
          </a:r>
          <a:r>
            <a:rPr lang="en" sz="2000" b="1" kern="1200" dirty="0"/>
            <a:t>. 8</a:t>
          </a:r>
          <a:r>
            <a:rPr lang="ru-RU" sz="2000" b="1" kern="1200" dirty="0"/>
            <a:t>8</a:t>
          </a:r>
          <a:r>
            <a:rPr lang="en" sz="2000" b="1" kern="1200" dirty="0"/>
            <a:t>:1</a:t>
          </a:r>
          <a:r>
            <a:rPr lang="ru-RU" sz="2000" b="1" kern="1200" dirty="0"/>
            <a:t>2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Создатель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Спаситель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утверждает мир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милостив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правда и суд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9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объединяет Небо и Землю в хвале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Судья назначил время, когда он начнет суд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будет принято и исполнено до того, как человечество само уничтожит Землю.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Прежде чем судить каждый случай, Бог предупреждает и дает возможность нечестивым покаяться. </a:t>
          </a: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. 7</a:t>
          </a:r>
          <a:r>
            <a:rPr lang="ru-RU" sz="2000" b="1" kern="1200" dirty="0">
              <a:solidFill>
                <a:schemeClr val="tx1"/>
              </a:solidFill>
            </a:rPr>
            <a:t>4</a:t>
          </a:r>
          <a:r>
            <a:rPr lang="en" sz="2000" b="1" kern="1200" dirty="0">
              <a:solidFill>
                <a:schemeClr val="tx1"/>
              </a:solidFill>
            </a:rPr>
            <a:t>:</a:t>
          </a:r>
          <a:r>
            <a:rPr lang="ru-RU" sz="2000" b="1" kern="1200" dirty="0">
              <a:solidFill>
                <a:schemeClr val="tx1"/>
              </a:solidFill>
            </a:rPr>
            <a:t>5</a:t>
          </a:r>
          <a:r>
            <a:rPr lang="en" sz="2000" b="1" kern="1200" dirty="0">
              <a:solidFill>
                <a:schemeClr val="tx1"/>
              </a:solidFill>
            </a:rPr>
            <a:t>-</a:t>
          </a:r>
          <a:r>
            <a:rPr lang="ru-RU" sz="2000" b="1" kern="1200" dirty="0">
              <a:solidFill>
                <a:schemeClr val="tx1"/>
              </a:solidFill>
            </a:rPr>
            <a:t>8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конце суда Бог изольет язвы из чаши гнева, наполненной смешанным вином, на нечестивых.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75: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52618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то время на Земле останется верный остаток, который будет славить Бога.</a:t>
          </a:r>
          <a:b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7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618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36965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324898" y="3287532"/>
          <a:ext cx="3971414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Наконец, все нераскаявшиеся грешники будут уничтожены навсегда; и праведники будут жить вечно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75:1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4898" y="3287532"/>
        <a:ext cx="3971414" cy="1437157"/>
      </dsp:txXfrm>
    </dsp:sp>
    <dsp:sp modelId="{AA31C130-0B72-4A42-B2E8-9BE4262C9D79}">
      <dsp:nvSpPr>
        <dsp:cNvPr id="0" name=""/>
        <dsp:cNvSpPr/>
      </dsp:nvSpPr>
      <dsp:spPr>
        <a:xfrm>
          <a:off x="4240607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Он заключил Завет с патриархами </a:t>
          </a: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ru-RU" sz="2000" b="1" kern="1200" dirty="0" err="1">
              <a:solidFill>
                <a:schemeClr val="tx1"/>
              </a:solidFill>
              <a:effectLst/>
            </a:rPr>
            <a:t>Пс</a:t>
          </a:r>
          <a:r>
            <a:rPr lang="en" sz="2000" b="1" kern="1200" dirty="0">
              <a:solidFill>
                <a:schemeClr val="tx1"/>
              </a:solidFill>
              <a:effectLst/>
            </a:rPr>
            <a:t>. 10</a:t>
          </a:r>
          <a:r>
            <a:rPr lang="ru-RU" sz="2000" b="1" kern="1200" dirty="0">
              <a:solidFill>
                <a:schemeClr val="tx1"/>
              </a:solidFill>
              <a:effectLst/>
            </a:rPr>
            <a:t>4</a:t>
          </a:r>
          <a:r>
            <a:rPr lang="en" sz="2000" b="1" kern="1200" dirty="0">
              <a:solidFill>
                <a:schemeClr val="tx1"/>
              </a:solidFill>
              <a:effectLst/>
            </a:rPr>
            <a:t>:9)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Он утвердил его с Израилем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(Ps. 10</a:t>
          </a:r>
          <a:r>
            <a:rPr lang="ru-RU" sz="2000" b="1" kern="1200" dirty="0">
              <a:solidFill>
                <a:schemeClr val="tx1"/>
              </a:solidFill>
              <a:effectLst/>
            </a:rPr>
            <a:t>4</a:t>
          </a:r>
          <a:r>
            <a:rPr lang="en" sz="2000" b="1" kern="1200" dirty="0">
              <a:solidFill>
                <a:schemeClr val="tx1"/>
              </a:solidFill>
              <a:effectLst/>
            </a:rPr>
            <a:t>:10-11)</a:t>
          </a: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Поскольку их было мало и они были слабы, он защитил их. </a:t>
          </a: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ru-RU" sz="2000" b="1" kern="1200" dirty="0" err="1">
              <a:solidFill>
                <a:schemeClr val="tx1"/>
              </a:solidFill>
              <a:effectLst/>
            </a:rPr>
            <a:t>Пс</a:t>
          </a:r>
          <a:r>
            <a:rPr lang="en" sz="2000" b="1" kern="1200" dirty="0">
              <a:solidFill>
                <a:schemeClr val="tx1"/>
              </a:solidFill>
              <a:effectLst/>
            </a:rPr>
            <a:t>. 10</a:t>
          </a:r>
          <a:r>
            <a:rPr lang="ru-RU" sz="2000" b="1" kern="1200" dirty="0">
              <a:solidFill>
                <a:schemeClr val="tx1"/>
              </a:solidFill>
              <a:effectLst/>
            </a:rPr>
            <a:t>4</a:t>
          </a:r>
          <a:r>
            <a:rPr lang="en" sz="2000" b="1" kern="1200" dirty="0">
              <a:solidFill>
                <a:schemeClr val="tx1"/>
              </a:solidFill>
              <a:effectLst/>
            </a:rPr>
            <a:t>:12-15)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спас Израиль через Иосифа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они были порабощены, он освободил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защитил их в пустыне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поселил их в Ханаане, Земле Обетованной.          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завету, люди должны были соблюдать Закон.    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1:1-3. </a:t>
          </a:r>
          <a:r>
            <a:rPr lang="ru-RU" sz="2000" b="1" kern="1200" dirty="0">
              <a:solidFill>
                <a:schemeClr val="tx1"/>
              </a:solidFill>
            </a:rPr>
            <a:t>Они делают нас счастливыми и плодотворными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2</a:t>
          </a:r>
          <a:r>
            <a:rPr lang="ru-RU" sz="2000" b="1" kern="1200" dirty="0">
              <a:solidFill>
                <a:schemeClr val="tx1"/>
              </a:solidFill>
            </a:rPr>
            <a:t>4</a:t>
          </a:r>
          <a:r>
            <a:rPr lang="en" sz="2000" b="1" kern="1200" dirty="0">
              <a:solidFill>
                <a:schemeClr val="tx1"/>
              </a:solidFill>
            </a:rPr>
            <a:t>:10. </a:t>
          </a:r>
          <a:r>
            <a:rPr lang="ru-RU" sz="2000" b="1" kern="1200" dirty="0">
              <a:solidFill>
                <a:schemeClr val="tx1"/>
              </a:solidFill>
            </a:rPr>
            <a:t>Они ведут нас путями милосердия и истины.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9</a:t>
          </a:r>
          <a:r>
            <a:rPr lang="ru-RU" sz="2000" b="1" kern="1200" dirty="0">
              <a:solidFill>
                <a:schemeClr val="tx1"/>
              </a:solidFill>
            </a:rPr>
            <a:t>2</a:t>
          </a:r>
          <a:r>
            <a:rPr lang="en" sz="2000" b="1" kern="1200" dirty="0">
              <a:solidFill>
                <a:schemeClr val="tx1"/>
              </a:solidFill>
            </a:rPr>
            <a:t>:5. </a:t>
          </a:r>
          <a:r>
            <a:rPr lang="ru-RU" sz="2000" b="1" kern="1200" dirty="0">
              <a:solidFill>
                <a:schemeClr val="tx1"/>
              </a:solidFill>
            </a:rPr>
            <a:t>Они дают нам безопасность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11</a:t>
          </a:r>
          <a:r>
            <a:rPr lang="ru-RU" sz="2000" b="1" kern="1200" dirty="0">
              <a:solidFill>
                <a:schemeClr val="tx1"/>
              </a:solidFill>
            </a:rPr>
            <a:t>1</a:t>
          </a:r>
          <a:r>
            <a:rPr lang="en" sz="2000" b="1" kern="1200" dirty="0">
              <a:solidFill>
                <a:schemeClr val="tx1"/>
              </a:solidFill>
            </a:rPr>
            <a:t>:1-</a:t>
          </a:r>
          <a:r>
            <a:rPr lang="ru-RU" sz="2000" b="1" kern="1200" dirty="0">
              <a:solidFill>
                <a:schemeClr val="tx1"/>
              </a:solidFill>
            </a:rPr>
            <a:t>3</a:t>
          </a:r>
          <a:r>
            <a:rPr lang="en" sz="2000" b="1" kern="1200" dirty="0">
              <a:solidFill>
                <a:schemeClr val="tx1"/>
              </a:solidFill>
            </a:rPr>
            <a:t>. </a:t>
          </a:r>
          <a:r>
            <a:rPr lang="ru-RU" sz="2000" b="1" kern="1200" dirty="0">
              <a:solidFill>
                <a:schemeClr val="tx1"/>
              </a:solidFill>
            </a:rPr>
            <a:t>Они благословение для нашей семьи</a:t>
          </a:r>
          <a:r>
            <a:rPr lang="en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11</a:t>
          </a:r>
          <a:r>
            <a:rPr lang="ru-RU" sz="2000" b="1" kern="1200" dirty="0">
              <a:solidFill>
                <a:schemeClr val="tx1"/>
              </a:solidFill>
            </a:rPr>
            <a:t>8</a:t>
          </a:r>
          <a:r>
            <a:rPr lang="en" sz="2000" b="1" kern="1200" dirty="0">
              <a:solidFill>
                <a:schemeClr val="tx1"/>
              </a:solidFill>
            </a:rPr>
            <a:t>:165. </a:t>
          </a:r>
          <a:r>
            <a:rPr lang="ru-RU" sz="2000" b="1" kern="1200" dirty="0">
              <a:solidFill>
                <a:schemeClr val="tx1"/>
              </a:solidFill>
            </a:rPr>
            <a:t>Они дают нам мир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</a:rPr>
            <a:t>Пс</a:t>
          </a:r>
          <a:r>
            <a:rPr lang="en" sz="2000" b="1" kern="1200" dirty="0">
              <a:solidFill>
                <a:schemeClr val="tx1"/>
              </a:solidFill>
            </a:rPr>
            <a:t> 11</a:t>
          </a:r>
          <a:r>
            <a:rPr lang="ru-RU" sz="2000" b="1" kern="1200" dirty="0">
              <a:solidFill>
                <a:schemeClr val="tx1"/>
              </a:solidFill>
            </a:rPr>
            <a:t>8</a:t>
          </a:r>
          <a:r>
            <a:rPr lang="en" sz="2000" b="1" kern="1200" dirty="0">
              <a:solidFill>
                <a:schemeClr val="tx1"/>
              </a:solidFill>
            </a:rPr>
            <a:t>:110. </a:t>
          </a:r>
          <a:r>
            <a:rPr lang="ru-RU" sz="2000" b="1" kern="1200" dirty="0">
              <a:solidFill>
                <a:schemeClr val="tx1"/>
              </a:solidFill>
            </a:rPr>
            <a:t>Они не дают нам попасть в ловушки врага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583324" y="110938"/>
            <a:ext cx="109255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ГОСПОДЬ ЦАРСТВУЕТ</a:t>
            </a:r>
            <a:endParaRPr lang="en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 20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Января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21772" y="0"/>
            <a:ext cx="435555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Господь царствует; Он облечен величием, облечен Господь могуществом и препоясан: потому вселенная тверда, не подвигнется</a:t>
            </a: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</a:t>
            </a:r>
            <a:r>
              <a:rPr kumimoji="0" lang="ru-RU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579407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-38954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/>
              <a:t>Псалмы провозглашают владычество Бога над всей Землей. Он Царь над каждым земным правительством и над каждым человеком, живущим на нашей планете</a:t>
            </a:r>
            <a:r>
              <a:rPr lang="en" sz="2400" b="1" dirty="0"/>
              <a:t>.</a:t>
            </a:r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7" y="1436112"/>
            <a:ext cx="70533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/>
              <a:t>Хотя многие правительства не признают божественного суверенитета или даже открыто восстают против него, у Бога есть верные подданные по всему миру, которые придерживаются завета, который предлагает нам Создатель, Царь и Судья.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СОЗДАТЕЛЬ</a:t>
            </a:r>
            <a:endParaRPr lang="en" sz="5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Когда взираю я на небеса Твои — дело Твоих перстов, на луну и звезды, которые Ты поставил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Пс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8: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2E7A76"/>
                </a:solidFill>
              </a:rPr>
              <a:t>Почему Бог — Господь всей Земли</a:t>
            </a:r>
            <a:r>
              <a:rPr lang="en" sz="2000" b="1" dirty="0">
                <a:solidFill>
                  <a:srgbClr val="2E7A76"/>
                </a:solidFill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052023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Глядя вокруг, мы можем подумать, что человечество велико, что оно совершило великие подвиги и чудеса. Но псалмопевец уверенно заявляет: «Познайте, что Господь есть Бог, что Он сотворил нас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</a:t>
            </a:r>
            <a:r>
              <a:rPr lang="ru-RU" sz="2000" b="1" dirty="0"/>
              <a:t>99</a:t>
            </a:r>
            <a:r>
              <a:rPr lang="en" sz="2000" b="1" dirty="0"/>
              <a:t>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всего лишь управители того, что создал </a:t>
            </a:r>
            <a:r>
              <a:rPr lang="ru-RU" sz="2000" b="1" dirty="0" err="1"/>
              <a:t>Бог.Только</a:t>
            </a:r>
            <a:r>
              <a:rPr lang="ru-RU" sz="2000" b="1" dirty="0"/>
              <a:t> Он заслуживает нашего высшего поклонения и преданности.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Господь царствует: да радуется земля; да веселятся многочисленные острова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Псалмы изображают Бога как царя, облаченного в честь, величие и силу (</a:t>
            </a:r>
            <a:r>
              <a:rPr lang="ru-RU" sz="2000" b="1" dirty="0" err="1"/>
              <a:t>Пс</a:t>
            </a:r>
            <a:r>
              <a:rPr lang="ru-RU" sz="2000" b="1" dirty="0"/>
              <a:t>. 91:2), покрытого светом (</a:t>
            </a:r>
            <a:r>
              <a:rPr lang="ru-RU" sz="2000" b="1" dirty="0" err="1"/>
              <a:t>Пс</a:t>
            </a:r>
            <a:r>
              <a:rPr lang="ru-RU" sz="2000" b="1" dirty="0"/>
              <a:t>. 103:2). Согласно Псалмам, почему Бог провозглашен Царем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876579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743752"/>
            <a:ext cx="8125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Несмотря на то, что он является Царем всей Земли и правит справедливо и милосердно, немногие признают Его власть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495" y="4443530"/>
            <a:ext cx="1785670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65" y="4443529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451638"/>
            <a:ext cx="8125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его ученики наслаждаются Его праведными судами (</a:t>
            </a:r>
            <a:r>
              <a:rPr lang="ru-RU" sz="2000" b="1" dirty="0" err="1"/>
              <a:t>Пс</a:t>
            </a:r>
            <a:r>
              <a:rPr lang="ru-RU" sz="2000" b="1" dirty="0"/>
              <a:t>. 96:8, 12). Верой народ Божий радуется установлению Царства Божьего через искупительное служение Христа и с нетерпением ожидает завершения Царства при Его Втором Пришествии (Дан. 2:44).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</a:t>
            </a:r>
            <a:endParaRPr lang="es-E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СУДЬЯ</a:t>
            </a:r>
            <a:endParaRPr lang="en" sz="5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Когда изберу время, Я произведу суд по правде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Будучи суверенным Царем, Бог также является Законодателем и Судьей (</a:t>
            </a:r>
            <a:r>
              <a:rPr lang="ru-RU" sz="2000" b="1" dirty="0" err="1"/>
              <a:t>Пс</a:t>
            </a:r>
            <a:r>
              <a:rPr lang="ru-RU" sz="2000" b="1" dirty="0"/>
              <a:t>. 98:7; 7:11). Псалом 74 ярко описывает работу Судьи, а также процесс и кульминацию его суда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45729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495675"/>
            <a:ext cx="3648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Почему, прежде чем говорить о суде, псалмопевец благодарит Бога (</a:t>
            </a:r>
            <a:r>
              <a:rPr lang="ru-RU" sz="2000" b="1" dirty="0" err="1"/>
              <a:t>Пс</a:t>
            </a:r>
            <a:r>
              <a:rPr lang="ru-RU" sz="2000" b="1" dirty="0"/>
              <a:t>. 74:2)</a:t>
            </a:r>
            <a:r>
              <a:rPr lang="en" sz="2000" b="1" dirty="0"/>
              <a:t>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Потому что тем из нас, кто доверяет любви Божией, нечего бояться суда, поскольку наши грехи прощены и мы доверяем Ходатаю, который не проигрывает ни одного дела (</a:t>
            </a:r>
            <a:r>
              <a:rPr lang="ru-RU" sz="2000" b="1" dirty="0" err="1"/>
              <a:t>Иак</a:t>
            </a:r>
            <a:r>
              <a:rPr lang="ru-RU" sz="2000" b="1" dirty="0"/>
              <a:t>. 2:13; 1 Ин. 2:1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36437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ЗАВЕТ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10696"/>
            <a:ext cx="82296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Восстань, Господи, во гневе Твоем; подвигнись против неистовства врагов моих, пробудись для меня на суд, который Ты заповедал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дает нам Свою праведность и защиту; Он избавляет нас от зла и спасает нас. Наша задача — принять Его завет и быть готовыми подчиняться Его заповедям</a:t>
            </a:r>
            <a:r>
              <a:rPr lang="en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711587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1954625" y="1068597"/>
            <a:ext cx="818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Уверенность, которую имеет народ Божий в том, что он будет оправдан на суде, основана на завете, который Бог заключил с ним.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 10</a:t>
            </a:r>
            <a:r>
              <a:rPr lang="ru-RU" sz="2000" b="1" dirty="0"/>
              <a:t>4</a:t>
            </a:r>
            <a:r>
              <a:rPr lang="en" sz="2000" b="1" dirty="0"/>
              <a:t>:</a:t>
            </a:r>
            <a:r>
              <a:rPr lang="ru-RU" sz="2000" b="1" dirty="0"/>
              <a:t>7,8</a:t>
            </a:r>
            <a:r>
              <a:rPr lang="en" sz="2000" b="1" dirty="0"/>
              <a:t>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370" y="1090401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1005" y="1056616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призваны провозглашать завет среди народов, чтобы и они прославляли Бога.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10</a:t>
            </a:r>
            <a:r>
              <a:rPr lang="ru-RU" sz="2000" b="1" dirty="0"/>
              <a:t>4</a:t>
            </a:r>
            <a:r>
              <a:rPr lang="en" sz="2000" b="1" dirty="0"/>
              <a:t>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ЗАКОН</a:t>
            </a:r>
            <a:endParaRPr lang="en" sz="5400" b="1" spc="600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272805"/>
            <a:ext cx="712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Все пути Господни — милость и истина к хранящим завет Его и откровения Его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(Psalm 2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Заветом тесно связано «Второзаконие». Второзаконие — это свод законов и постановлений, которые Бог дал Своему народу в качестве основы управления Его Царством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82376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Псалмопевцы обращаются к Богу, который является Творцом, Царем, Судьей, Владыкой Завета и Законодателем. В мире мы можем быть в безопасности, даже посреди суматохи великой борьбы, потому что Бог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истенен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верен во всем, что Он делает и говорит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Второзаконие происходят из одного источника: десяти заповедей. Что Псалмы говорят нам о Законе или Второзаконии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Наш Создатель справедливо заявляет о своем праве поступать с творениями Своей руки по своему усмотрению. Он имеет право управлять нами, как Он пожелает, а не так, как выбирает человек. Но Он не строгий судья и не суровый как требовательный кредитор. Он — источник любви, податель бесчисленных благословений. [...] Мы не заслуживаем всех Его благ; но они продолжают даваться нам, несмотря на </a:t>
            </a:r>
            <a:r>
              <a:rPr lang="ru-RU" sz="2400" b="1">
                <a:latin typeface="Constantia" panose="02030602050306030303" pitchFamily="18" charset="0"/>
              </a:rPr>
              <a:t>наше греховность </a:t>
            </a:r>
            <a:r>
              <a:rPr lang="ru-RU" sz="2400" b="1" dirty="0">
                <a:latin typeface="Constantia" panose="02030602050306030303" pitchFamily="18" charset="0"/>
              </a:rPr>
              <a:t>и жестокую неблагодарность. Тогда перестаньте жаловаться, как если бы вы были рабами под строгим надсмотрщиком. Иисус Велик. Прославьте Его. Хвалите Того, Кто есть крепость ваша, и Бог ваш.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322124" y="5600661"/>
            <a:ext cx="422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err="1"/>
              <a:t>Е.Уайт</a:t>
            </a:r>
            <a:r>
              <a:rPr lang="en" sz="1400" b="1" dirty="0"/>
              <a:t> (</a:t>
            </a:r>
            <a:r>
              <a:rPr lang="ru-RU" sz="1400" b="1" dirty="0"/>
              <a:t>Свидетельства для Церкви, том </a:t>
            </a:r>
            <a:r>
              <a:rPr lang="en" sz="1400" b="1" dirty="0"/>
              <a:t>5, </a:t>
            </a:r>
            <a:r>
              <a:rPr lang="ru-RU" sz="1400" b="1" dirty="0" err="1"/>
              <a:t>стр</a:t>
            </a:r>
            <a:r>
              <a:rPr lang="en" sz="1400" b="1" dirty="0"/>
              <a:t>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1284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Calibri Light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2024-01-01T09:34:26Z</dcterms:created>
  <dcterms:modified xsi:type="dcterms:W3CDTF">2024-01-13T21:22:53Z</dcterms:modified>
</cp:coreProperties>
</file>