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9" r:id="rId3"/>
    <p:sldId id="301" r:id="rId4"/>
    <p:sldId id="257" r:id="rId5"/>
    <p:sldId id="307" r:id="rId6"/>
    <p:sldId id="259" r:id="rId7"/>
    <p:sldId id="260" r:id="rId8"/>
    <p:sldId id="261" r:id="rId9"/>
    <p:sldId id="262" r:id="rId10"/>
    <p:sldId id="263" r:id="rId11"/>
    <p:sldId id="264" r:id="rId12"/>
    <p:sldId id="302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585D"/>
    <a:srgbClr val="824A94"/>
    <a:srgbClr val="583264"/>
    <a:srgbClr val="442751"/>
    <a:srgbClr val="8C240A"/>
    <a:srgbClr val="0E356A"/>
    <a:srgbClr val="FCF8D0"/>
    <a:srgbClr val="FCF7C4"/>
    <a:srgbClr val="FEFCEC"/>
    <a:srgbClr val="FBF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73" autoAdjust="0"/>
  </p:normalViewPr>
  <p:slideViewPr>
    <p:cSldViewPr snapToGrid="0">
      <p:cViewPr varScale="1">
        <p:scale>
          <a:sx n="29" d="100"/>
          <a:sy n="29" d="100"/>
        </p:scale>
        <p:origin x="90" y="15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5A2BD-E9DB-5869-689E-5DA22277F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F8AFDA-3EEC-E1CC-7D63-C5685C1AB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F17DA5-0A9C-28C2-224D-D262BC76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5663F5-F2CB-2815-44AB-3BD54F0C5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09B31B-A442-A6A1-5876-012BFD19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6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74C7D-DDE9-2F2F-BF4E-80C26556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396727-471D-7D7A-3F65-749BF30B1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B74DF2-F0CB-A0E4-C68C-BA6DA561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D35A5D-2E97-8C84-EC80-A322833AA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5DECB1-E756-1934-ABF9-D3278A104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44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193A0C-C75C-36A0-03E7-7A2DCA746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0C7814-8EBB-F44C-6F93-B6E5E3068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462735-80A5-327B-703E-2020ED9AB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95347B-1F28-5A20-0FBA-54421B68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7AFE3E-D6FB-D4C3-8843-3AFAA495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470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66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276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551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77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95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2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16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6A449-5CBF-F0A5-40D2-FCBFF8B27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DF3A49-9C28-46F3-7EB2-77094D6A4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E1CFBC-ACE6-63FD-6F25-48480A6AE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4F0FB8-4CB9-91B9-03A1-C5BF73210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16BE8F-34BE-2358-D153-97D37766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951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3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35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29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7EE67-53CC-B7D3-DBCB-9BEB09633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3591BA-D889-07F5-2B50-3C55BBCE9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16F7DE-720B-C349-CF5D-3FE5C5F8E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878A2E-6B60-EA9F-708C-31102AD1F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6F464-0BDB-0C50-9427-8862822A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40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EB9F3-4E8F-3255-F53E-C50C2C80D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8855B6-D9BF-71A1-1C5D-56CFDCAD1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DDD265-C46F-EC7A-7A7B-0FC15E106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9EB085-B27C-E55F-D7A6-FE6CB7D1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6CEB3C-F0AA-B8B3-6B3B-B910AEBB4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6B4C4F-B6FC-D8AE-2C1C-C40D31A4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466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06D80-810F-3806-3B14-907AE89C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8FA06D-A52D-9AEC-A415-06E1FA65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052545-856F-4500-AFA7-EE7BBA405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0D89BE-52CA-DDB9-58F8-60420C6E4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76505B-F132-0ACA-683F-08158E597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629C94-7084-DE1A-2059-D3CF81E58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B5C784-ECB8-8683-9D41-BF759CD5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EABEF0-D178-633E-D51A-168E5D83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4277B-D909-B193-35E4-D021872FF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76901D-61B4-FCEB-393A-2178D28C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DD01D2-CA58-FDD1-A943-BA6EAC58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3DD0A8-0C21-CDCC-E6E6-233E6BCE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92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C1E38F-11F4-74D7-8475-9904F5181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D75AAC8-90C8-0FE7-9148-CC837E0AB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2E1538-D635-5F5B-3B4A-E79E3F38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58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FEC0B-D0ED-4F87-1BD8-1B45E15E0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87A9A9-9AB8-9823-69B2-6B70DF41E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024555-AF41-14CA-FD42-4095827A0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4DE4AA-54ED-6CA0-63A2-4CEA7295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CCDF37-1829-1C86-9D26-E8ACA4C9D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0F0A9B-6D91-2EDD-F998-CF08CC443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025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7D0848-1592-3E6D-280C-82F4EDBF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862371B-67B5-7D92-8963-B4DD90E67B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E1CBDA-9E8D-E17F-524F-24CF84CEF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BE9E8B-2B4F-CC76-276A-EFF1D66B4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D65B75-F2BA-2F32-F1FF-59016F477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14FB4C-3AB8-07DA-71CA-150D30D75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197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0D50AA0-31E2-34D5-D9FC-56EB027E9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A59DE5-EFE8-BE17-B07F-79ADB965A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32931C-C39D-D3F3-6682-0C333BDC2C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714C0B-CA40-4302-A50D-3E3CA6A9D9BC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30C099-9814-7401-842B-FD7323C49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ACA7FB-34CE-9414-C43F-E047F0C7F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7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01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B6BC413-07C1-E945-E8CB-D0C62108FB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753" y="10"/>
            <a:ext cx="10872249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32226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D5D5D5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26003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4B15FA-7224-BC37-9E52-AD3D3010755C}"/>
              </a:ext>
            </a:extLst>
          </p:cNvPr>
          <p:cNvSpPr txBox="1"/>
          <p:nvPr/>
        </p:nvSpPr>
        <p:spPr>
          <a:xfrm rot="5400000">
            <a:off x="-1880159" y="2653497"/>
            <a:ext cx="6478634" cy="1551004"/>
          </a:xfrm>
          <a:prstGeom prst="rect">
            <a:avLst/>
          </a:prstGeom>
          <a:noFill/>
        </p:spPr>
        <p:txBody>
          <a:bodyPr vert="wordArtVert" wrap="non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C240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Я ВОССТАНУ</a:t>
            </a:r>
            <a:endParaRPr lang="en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8C240A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73856C-292E-F8DF-2E2E-6772B8B18C56}"/>
              </a:ext>
            </a:extLst>
          </p:cNvPr>
          <p:cNvSpPr txBox="1"/>
          <p:nvPr/>
        </p:nvSpPr>
        <p:spPr>
          <a:xfrm>
            <a:off x="3432043" y="6499039"/>
            <a:ext cx="2791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>
                <a:solidFill>
                  <a:srgbClr val="74585D"/>
                </a:solidFill>
              </a:rPr>
              <a:t>Урок</a:t>
            </a:r>
            <a:r>
              <a:rPr lang="en" sz="1600" b="1" dirty="0">
                <a:solidFill>
                  <a:srgbClr val="74585D"/>
                </a:solidFill>
              </a:rPr>
              <a:t> 6 </a:t>
            </a:r>
            <a:r>
              <a:rPr lang="ru-RU" sz="1600" b="1" dirty="0">
                <a:solidFill>
                  <a:srgbClr val="74585D"/>
                </a:solidFill>
              </a:rPr>
              <a:t>         </a:t>
            </a:r>
            <a:r>
              <a:rPr lang="en" sz="1600" b="1" dirty="0">
                <a:solidFill>
                  <a:srgbClr val="74585D"/>
                </a:solidFill>
              </a:rPr>
              <a:t>10</a:t>
            </a:r>
            <a:r>
              <a:rPr lang="ru-RU" sz="1600" b="1" dirty="0">
                <a:solidFill>
                  <a:srgbClr val="74585D"/>
                </a:solidFill>
              </a:rPr>
              <a:t> февраля</a:t>
            </a:r>
            <a:r>
              <a:rPr lang="en" sz="1600" b="1" dirty="0">
                <a:solidFill>
                  <a:srgbClr val="74585D"/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25033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272D6F6-7600-B71B-E6FF-8E3257DE1C1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rgbClr val="C00000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СВЯТИЛИЩЕ</a:t>
            </a:r>
            <a:endParaRPr lang="en" sz="4400" b="1" spc="3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63500">
                  <a:srgbClr val="C00000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067534-71FE-5208-E5B6-FA05B1E5C3D7}"/>
              </a:ext>
            </a:extLst>
          </p:cNvPr>
          <p:cNvSpPr txBox="1"/>
          <p:nvPr/>
        </p:nvSpPr>
        <p:spPr>
          <a:xfrm>
            <a:off x="1084728" y="678080"/>
            <a:ext cx="10022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доколе не вошёл я во святилище Божие и не уразумел конца их</a:t>
            </a:r>
            <a:r>
              <a:rPr lang="en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Псалтирь</a:t>
            </a:r>
            <a:r>
              <a:rPr lang="en" sz="1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</a:t>
            </a:r>
            <a:r>
              <a:rPr lang="ru-RU" sz="1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" sz="1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:17)</a:t>
            </a:r>
            <a:endParaRPr lang="es-ES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C74B038-1F6E-C27A-EA1F-69168514BEF7}"/>
              </a:ext>
            </a:extLst>
          </p:cNvPr>
          <p:cNvSpPr txBox="1"/>
          <p:nvPr/>
        </p:nvSpPr>
        <p:spPr>
          <a:xfrm>
            <a:off x="206189" y="1210235"/>
            <a:ext cx="8547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Небесное Святилище тесно связано с Судом. В Святом Святых, где Господь царствует «сидя на херувимах» (</a:t>
            </a:r>
            <a:r>
              <a:rPr lang="ru-RU" sz="2000" b="1" dirty="0" err="1"/>
              <a:t>Пс</a:t>
            </a:r>
            <a:r>
              <a:rPr lang="ru-RU" sz="2000" b="1" dirty="0"/>
              <a:t>. 98:1), совершается дело суда (Дан. </a:t>
            </a:r>
            <a:r>
              <a:rPr lang="en" sz="2000" b="1" dirty="0"/>
              <a:t>. 7:9-10).</a:t>
            </a:r>
          </a:p>
        </p:txBody>
      </p:sp>
      <p:pic>
        <p:nvPicPr>
          <p:cNvPr id="4" name="Imagen 3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F23A830F-9177-6642-F6A0-DC4BE72A8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3930" y="1257860"/>
            <a:ext cx="3051880" cy="441007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199CC46-E9E7-471B-7070-D5138D3807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189" y="2270137"/>
            <a:ext cx="4403911" cy="2146276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9D75075-D8B9-2740-C542-87EF8F98221D}"/>
              </a:ext>
            </a:extLst>
          </p:cNvPr>
          <p:cNvSpPr txBox="1"/>
          <p:nvPr/>
        </p:nvSpPr>
        <p:spPr>
          <a:xfrm>
            <a:off x="4770985" y="1899887"/>
            <a:ext cx="416294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Это место, где происходит прощение грехов и восстановление справедливости. Это подразумевает как отпущение грехов тем, кто цепляется за Спасителя, так и осуждение тех, кто отвергает Его. </a:t>
            </a:r>
            <a:r>
              <a:rPr lang="en" sz="2000" b="1" dirty="0"/>
              <a:t>(</a:t>
            </a:r>
            <a:r>
              <a:rPr lang="ru-RU" sz="2000" b="1" dirty="0" err="1"/>
              <a:t>Пс</a:t>
            </a:r>
            <a:r>
              <a:rPr lang="en" sz="2000" b="1" dirty="0"/>
              <a:t>. 1:5-6).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9381D9E-A00C-BDB6-B9C9-F58EB4C47A47}"/>
              </a:ext>
            </a:extLst>
          </p:cNvPr>
          <p:cNvSpPr txBox="1"/>
          <p:nvPr/>
        </p:nvSpPr>
        <p:spPr>
          <a:xfrm>
            <a:off x="3265640" y="4637943"/>
            <a:ext cx="61366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Как ясно символизирует ковчег свидетельства, Суд основан на исполнении или нарушении Закона Божьего, Десяти Заповедей</a:t>
            </a:r>
            <a:r>
              <a:rPr lang="en" sz="2000" b="1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0CADA1-1B70-C925-527F-6637D6F2D7CA}"/>
              </a:ext>
            </a:extLst>
          </p:cNvPr>
          <p:cNvSpPr txBox="1"/>
          <p:nvPr/>
        </p:nvSpPr>
        <p:spPr>
          <a:xfrm>
            <a:off x="3258071" y="5768206"/>
            <a:ext cx="89339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Уверенные в божественном прощении, Божьи слуги жаждут часа Суда и взывают о его наступлении, чтобы справедливость наконец свершилась.</a:t>
            </a:r>
            <a:r>
              <a:rPr lang="en" sz="2000" b="1" dirty="0"/>
              <a:t> (</a:t>
            </a:r>
            <a:r>
              <a:rPr lang="ru-RU" sz="2000" b="1" dirty="0" err="1"/>
              <a:t>Пс</a:t>
            </a:r>
            <a:r>
              <a:rPr lang="en" sz="2000" b="1" dirty="0"/>
              <a:t>. 7:</a:t>
            </a:r>
            <a:r>
              <a:rPr lang="ru-RU" sz="2000" b="1" dirty="0"/>
              <a:t>7</a:t>
            </a:r>
            <a:r>
              <a:rPr lang="en" sz="2000" b="1" dirty="0"/>
              <a:t>-</a:t>
            </a:r>
            <a:r>
              <a:rPr lang="ru-RU" sz="2000" b="1" dirty="0"/>
              <a:t>9</a:t>
            </a:r>
            <a:r>
              <a:rPr lang="en" sz="2000" b="1" dirty="0"/>
              <a:t>; 9:19; 6</a:t>
            </a:r>
            <a:r>
              <a:rPr lang="ru-RU" sz="2000" b="1" dirty="0"/>
              <a:t>6</a:t>
            </a:r>
            <a:r>
              <a:rPr lang="en" sz="2000" b="1" dirty="0"/>
              <a:t>:4; 9</a:t>
            </a:r>
            <a:r>
              <a:rPr lang="ru-RU" sz="2000" b="1" dirty="0"/>
              <a:t>8</a:t>
            </a:r>
            <a:r>
              <a:rPr lang="en" sz="2000" b="1" dirty="0"/>
              <a:t>:</a:t>
            </a:r>
            <a:r>
              <a:rPr lang="ru-RU" sz="2000" b="1" dirty="0"/>
              <a:t>5</a:t>
            </a:r>
            <a:r>
              <a:rPr lang="en" sz="2000" b="1" dirty="0"/>
              <a:t>; 13</a:t>
            </a:r>
            <a:r>
              <a:rPr lang="ru-RU" sz="2000" b="1" dirty="0"/>
              <a:t>4</a:t>
            </a:r>
            <a:r>
              <a:rPr lang="en" sz="2000" b="1" dirty="0"/>
              <a:t> :14).</a:t>
            </a:r>
          </a:p>
        </p:txBody>
      </p:sp>
      <p:pic>
        <p:nvPicPr>
          <p:cNvPr id="15" name="Imagen 14" descr="Imagen que contiene interior, tabla, pequeño, cuarto&#10;&#10;Descripción generada automáticamente">
            <a:extLst>
              <a:ext uri="{FF2B5EF4-FFF2-40B4-BE49-F238E27FC236}">
                <a16:creationId xmlns:a16="http://schemas.microsoft.com/office/drawing/2014/main" id="{51E67664-DC4E-127B-1451-376212BE78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189" y="4564309"/>
            <a:ext cx="3004777" cy="2146276"/>
          </a:xfrm>
          <a:prstGeom prst="rect">
            <a:avLst/>
          </a:prstGeom>
          <a:ln w="38100" cap="sq">
            <a:solidFill>
              <a:srgbClr val="E7915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EA1681-1E77-83AD-1C04-5F493CC91976}"/>
              </a:ext>
            </a:extLst>
          </p:cNvPr>
          <p:cNvSpPr txBox="1"/>
          <p:nvPr/>
        </p:nvSpPr>
        <p:spPr>
          <a:xfrm>
            <a:off x="2563761" y="1515542"/>
            <a:ext cx="88392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ru-RU" sz="2800" b="1" dirty="0">
                <a:latin typeface="Constantia" panose="02030602050306030303" pitchFamily="18" charset="0"/>
              </a:rPr>
              <a:t>Как лук в облаке образован союзом солнечного света и дождя, так и радуга, окружающая трон, представляет собой объединенную силу милосердия и справедливости. Необходимо поддерживать не только справедливость; ибо это затмило бы славу радуги обетования над престолом; люди могли видеть только наказание закона. Если бы не было справедливости и наказания, не было бы стабильности в правлении Бога. Именно сочетание суда и милости делает спасение полным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BC2816-4317-5B28-E069-0C43D5CFF784}"/>
              </a:ext>
            </a:extLst>
          </p:cNvPr>
          <p:cNvSpPr txBox="1"/>
          <p:nvPr/>
        </p:nvSpPr>
        <p:spPr>
          <a:xfrm>
            <a:off x="7978969" y="6347634"/>
            <a:ext cx="4092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 dirty="0"/>
              <a:t>E</a:t>
            </a:r>
            <a:r>
              <a:rPr lang="ru-RU" sz="1400" b="1" dirty="0"/>
              <a:t>.Уайт </a:t>
            </a:r>
            <a:r>
              <a:rPr lang="en" sz="1400" b="1" dirty="0"/>
              <a:t> (</a:t>
            </a:r>
            <a:r>
              <a:rPr lang="ru-RU" sz="1400" b="1" dirty="0" err="1"/>
              <a:t>Маранафа</a:t>
            </a:r>
            <a:r>
              <a:rPr lang="ru-RU" sz="1400" b="1" dirty="0"/>
              <a:t>: Господь грядет, ноябрь </a:t>
            </a:r>
            <a:r>
              <a:rPr lang="en" sz="1400" b="1" dirty="0"/>
              <a:t>14)</a:t>
            </a:r>
          </a:p>
        </p:txBody>
      </p:sp>
    </p:spTree>
    <p:extLst>
      <p:ext uri="{BB962C8B-B14F-4D97-AF65-F5344CB8AC3E}">
        <p14:creationId xmlns:p14="http://schemas.microsoft.com/office/powerpoint/2010/main" val="28004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 descr="Imagen que contiene edificio, hombre, frente, joven&#10;&#10;Descripción generada automáticamente">
            <a:extLst>
              <a:ext uri="{FF2B5EF4-FFF2-40B4-BE49-F238E27FC236}">
                <a16:creationId xmlns:a16="http://schemas.microsoft.com/office/drawing/2014/main" id="{AB9F0B21-FDCC-2CE1-2D9C-C4DB636A91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9AB3E1C-A701-7E61-249D-4BE96098BF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95947" y="386499"/>
            <a:ext cx="3115570" cy="0"/>
          </a:xfrm>
          <a:prstGeom prst="line">
            <a:avLst/>
          </a:prstGeom>
          <a:ln w="76200">
            <a:solidFill>
              <a:srgbClr val="41938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88D4598-1435-3019-164E-155D6BCBE65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95947" y="6468361"/>
            <a:ext cx="3115570" cy="0"/>
          </a:xfrm>
          <a:prstGeom prst="line">
            <a:avLst/>
          </a:prstGeom>
          <a:ln w="76200">
            <a:solidFill>
              <a:srgbClr val="41938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E4644BC6-DAC1-9BD1-56B8-7CA3C1DA4F8A}"/>
              </a:ext>
            </a:extLst>
          </p:cNvPr>
          <p:cNvSpPr txBox="1"/>
          <p:nvPr/>
        </p:nvSpPr>
        <p:spPr>
          <a:xfrm>
            <a:off x="7615262" y="400467"/>
            <a:ext cx="4557266" cy="61555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36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ru-RU" sz="3600" b="1" dirty="0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Ради страдания нищих и воздыхания бедных ныне восстану, говорит Господь, поставлю в безопасности того, кого уловить хотят</a:t>
            </a:r>
            <a:r>
              <a:rPr kumimoji="0" lang="en" sz="36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.’”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ru-RU" sz="2400" b="1" dirty="0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Псалом</a:t>
            </a:r>
            <a:r>
              <a:rPr kumimoji="0" lang="en" sz="24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</a:t>
            </a:r>
            <a:r>
              <a:rPr kumimoji="0" lang="ru-RU" sz="24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en" sz="24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</a:t>
            </a:r>
            <a:r>
              <a:rPr kumimoji="0" lang="ru-RU" sz="24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</a:t>
            </a:r>
            <a:r>
              <a:rPr kumimoji="0" lang="en" sz="24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600" b="1" i="0" u="none" strike="noStrike" kern="1200" cap="none" spc="0" normalizeH="0" baseline="0" noProof="0" dirty="0">
              <a:ln w="0"/>
              <a:solidFill>
                <a:srgbClr val="41938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85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2A17356-2065-EA82-2A65-3CC961C67405}"/>
              </a:ext>
            </a:extLst>
          </p:cNvPr>
          <p:cNvSpPr txBox="1"/>
          <p:nvPr/>
        </p:nvSpPr>
        <p:spPr>
          <a:xfrm>
            <a:off x="6902824" y="3637493"/>
            <a:ext cx="5289176" cy="30777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tabLst>
                <a:tab pos="538163" algn="l"/>
              </a:tabLst>
            </a:pPr>
            <a:r>
              <a:rPr lang="ru-RU" sz="2600" b="1" dirty="0">
                <a:solidFill>
                  <a:srgbClr val="FE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Воин </a:t>
            </a:r>
            <a:r>
              <a:rPr lang="en" sz="2600" b="1" dirty="0">
                <a:solidFill>
                  <a:srgbClr val="FE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600" b="1" dirty="0" err="1">
                <a:solidFill>
                  <a:srgbClr val="FE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</a:t>
            </a:r>
            <a:r>
              <a:rPr lang="ru-RU" sz="2600" b="1" dirty="0">
                <a:solidFill>
                  <a:srgbClr val="FE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600" b="1" dirty="0">
                <a:solidFill>
                  <a:srgbClr val="FE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600" b="1" dirty="0">
                <a:solidFill>
                  <a:srgbClr val="FE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" sz="2600" b="1" dirty="0">
                <a:solidFill>
                  <a:srgbClr val="FE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spcBef>
                <a:spcPts val="1200"/>
              </a:spcBef>
              <a:tabLst>
                <a:tab pos="538163" algn="l"/>
              </a:tabLst>
            </a:pPr>
            <a:r>
              <a:rPr lang="ru-RU" sz="2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Справедливость </a:t>
            </a:r>
            <a:r>
              <a:rPr lang="en" sz="2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tabLst>
                <a:tab pos="538163" algn="l"/>
              </a:tabLst>
            </a:pPr>
            <a:r>
              <a:rPr lang="ru-RU" sz="2400" b="1" dirty="0">
                <a:solidFill>
                  <a:srgbClr val="F6BCE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Божественная </a:t>
            </a:r>
            <a:r>
              <a:rPr lang="en" sz="2400" b="1" dirty="0">
                <a:solidFill>
                  <a:srgbClr val="F6BCE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2400" b="1" dirty="0" err="1">
                <a:solidFill>
                  <a:srgbClr val="F6BCE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Пс</a:t>
            </a:r>
            <a:r>
              <a:rPr lang="en" sz="2400" b="1" dirty="0">
                <a:solidFill>
                  <a:srgbClr val="F6BCE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4</a:t>
            </a:r>
            <a:r>
              <a:rPr lang="ru-RU" sz="2400" b="1" dirty="0">
                <a:solidFill>
                  <a:srgbClr val="F6BCE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" sz="2400" b="1" dirty="0">
                <a:solidFill>
                  <a:srgbClr val="F6BCE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</a:p>
          <a:p>
            <a:pPr>
              <a:tabLst>
                <a:tab pos="538163" algn="l"/>
              </a:tabLst>
            </a:pPr>
            <a:r>
              <a:rPr lang="ru-RU" sz="2400" b="1" dirty="0">
                <a:solidFill>
                  <a:srgbClr val="FEE0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Человеческая </a:t>
            </a:r>
            <a:r>
              <a:rPr lang="en" sz="2400" b="1" dirty="0">
                <a:solidFill>
                  <a:srgbClr val="FEE0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ru-RU" sz="2400" b="1" dirty="0" err="1">
                <a:solidFill>
                  <a:srgbClr val="FEE0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Пс</a:t>
            </a:r>
            <a:r>
              <a:rPr lang="ru-RU" sz="2400" b="1" dirty="0">
                <a:solidFill>
                  <a:srgbClr val="FEE0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2400" b="1" dirty="0">
                <a:solidFill>
                  <a:srgbClr val="FEE0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82).</a:t>
            </a:r>
          </a:p>
          <a:p>
            <a:pPr>
              <a:spcBef>
                <a:spcPts val="1200"/>
              </a:spcBef>
              <a:tabLst>
                <a:tab pos="538163" algn="l"/>
              </a:tabLst>
            </a:pPr>
            <a:r>
              <a:rPr lang="ru-RU" sz="2600" b="1" dirty="0">
                <a:solidFill>
                  <a:srgbClr val="C7B4D6"/>
                </a:solidFill>
                <a:effectLst>
                  <a:outerShdw blurRad="38100" dist="38100" dir="2700000" algn="tl">
                    <a:srgbClr val="000000">
                      <a:alpha val="93000"/>
                    </a:srgbClr>
                  </a:outerShdw>
                </a:effectLst>
              </a:rPr>
              <a:t>Судебный процесс </a:t>
            </a:r>
            <a:r>
              <a:rPr lang="en" sz="2600" b="1" dirty="0">
                <a:solidFill>
                  <a:srgbClr val="C7B4D6"/>
                </a:solidFill>
                <a:effectLst>
                  <a:outerShdw blurRad="38100" dist="38100" dir="2700000" algn="tl">
                    <a:srgbClr val="000000">
                      <a:alpha val="93000"/>
                    </a:srgbClr>
                  </a:outerShdw>
                </a:effectLst>
              </a:rPr>
              <a:t>:</a:t>
            </a:r>
          </a:p>
          <a:p>
            <a:pPr>
              <a:tabLst>
                <a:tab pos="538163" algn="l"/>
              </a:tabLst>
            </a:pPr>
            <a:r>
              <a:rPr lang="ru-RU" sz="2400" b="1" dirty="0">
                <a:solidFill>
                  <a:srgbClr val="A3FB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Божественный гнев</a:t>
            </a:r>
            <a:r>
              <a:rPr lang="en" sz="2400" b="1" dirty="0">
                <a:solidFill>
                  <a:srgbClr val="A3FB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tabLst>
                <a:tab pos="538163" algn="l"/>
              </a:tabLst>
            </a:pPr>
            <a:r>
              <a:rPr lang="ru-RU" sz="2400" b="1" dirty="0">
                <a:solidFill>
                  <a:srgbClr val="FAC5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Святилище </a:t>
            </a:r>
            <a:r>
              <a:rPr lang="en" sz="2400" b="1" dirty="0">
                <a:solidFill>
                  <a:srgbClr val="FAC5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2400" b="1" dirty="0" err="1">
                <a:solidFill>
                  <a:srgbClr val="FAC5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Пс</a:t>
            </a:r>
            <a:r>
              <a:rPr lang="en" sz="2400" b="1" dirty="0">
                <a:solidFill>
                  <a:srgbClr val="FAC5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9</a:t>
            </a:r>
            <a:r>
              <a:rPr lang="ru-RU" sz="2400" b="1" dirty="0">
                <a:solidFill>
                  <a:srgbClr val="FAC5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r>
              <a:rPr lang="en" sz="2400" b="1" dirty="0">
                <a:solidFill>
                  <a:srgbClr val="FAC5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53A4E5F-A9AA-53A1-3E8D-39D37DB4DFBB}"/>
              </a:ext>
            </a:extLst>
          </p:cNvPr>
          <p:cNvSpPr txBox="1"/>
          <p:nvPr/>
        </p:nvSpPr>
        <p:spPr>
          <a:xfrm>
            <a:off x="170999" y="59792"/>
            <a:ext cx="6481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трудности или несправедливость окружают псалмопевца, он восклицает: «Восстань, Иегова!»</a:t>
            </a:r>
            <a:r>
              <a:rPr lang="en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</a:t>
            </a:r>
            <a:r>
              <a:rPr lang="en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3:</a:t>
            </a:r>
            <a:r>
              <a:rPr lang="ru-RU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7:</a:t>
            </a:r>
            <a:r>
              <a:rPr lang="ru-RU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9:</a:t>
            </a:r>
            <a:r>
              <a:rPr lang="ru-RU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10:1</a:t>
            </a:r>
            <a:r>
              <a:rPr lang="ru-RU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1</a:t>
            </a:r>
            <a:r>
              <a:rPr lang="ru-RU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:1</a:t>
            </a:r>
            <a:r>
              <a:rPr lang="ru-RU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3</a:t>
            </a:r>
            <a:r>
              <a:rPr lang="ru-RU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4</a:t>
            </a:r>
            <a:r>
              <a:rPr lang="ru-RU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:2</a:t>
            </a:r>
            <a:r>
              <a:rPr lang="ru-RU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7</a:t>
            </a:r>
            <a:r>
              <a:rPr lang="ru-RU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:22; 8</a:t>
            </a:r>
            <a:r>
              <a:rPr lang="ru-RU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:8; 13</a:t>
            </a:r>
            <a:r>
              <a:rPr lang="ru-RU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:8).</a:t>
            </a:r>
          </a:p>
        </p:txBody>
      </p:sp>
      <p:pic>
        <p:nvPicPr>
          <p:cNvPr id="7" name="Imagen 6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5761D635-5F33-CDCE-CD3F-B4CE878CD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400" y="177776"/>
            <a:ext cx="2724601" cy="340658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>
                <a:lumMod val="25000"/>
                <a:lumOff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hombre, viendo, vistiendo, parado&#10;&#10;Descripción generada automáticamente">
            <a:extLst>
              <a:ext uri="{FF2B5EF4-FFF2-40B4-BE49-F238E27FC236}">
                <a16:creationId xmlns:a16="http://schemas.microsoft.com/office/drawing/2014/main" id="{10CE79C1-0EA8-0015-783E-4B6C4B1C0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96409" y="177775"/>
            <a:ext cx="2052502" cy="340658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Dibujo de una persona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E4A9918C-9367-6A04-70E8-F94337CEBA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216" y="3289080"/>
            <a:ext cx="2008478" cy="3251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34392BF-A5E4-47E7-8ABE-5F8AE6757529}"/>
              </a:ext>
            </a:extLst>
          </p:cNvPr>
          <p:cNvSpPr txBox="1"/>
          <p:nvPr/>
        </p:nvSpPr>
        <p:spPr>
          <a:xfrm>
            <a:off x="170999" y="3032730"/>
            <a:ext cx="376682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Бога также есть установленный срок, чтобы подняться со своего места в Святилище, чтобы совершить Свой гнев – Свое «странное дело» (Ис. 28:21) – и помиловать Свой народ.</a:t>
            </a:r>
            <a:r>
              <a:rPr lang="en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</a:t>
            </a:r>
            <a:r>
              <a:rPr lang="en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10</a:t>
            </a:r>
            <a:r>
              <a:rPr lang="ru-RU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:1).</a:t>
            </a:r>
          </a:p>
        </p:txBody>
      </p:sp>
      <p:pic>
        <p:nvPicPr>
          <p:cNvPr id="17" name="Imagen 16" descr="Forma&#10;&#10;Descripción generada automáticamente">
            <a:extLst>
              <a:ext uri="{FF2B5EF4-FFF2-40B4-BE49-F238E27FC236}">
                <a16:creationId xmlns:a16="http://schemas.microsoft.com/office/drawing/2014/main" id="{799786BA-D832-F398-0908-F29199BE15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929" y="6283877"/>
            <a:ext cx="432214" cy="387953"/>
          </a:xfrm>
          <a:prstGeom prst="rect">
            <a:avLst/>
          </a:prstGeom>
        </p:spPr>
      </p:pic>
      <p:pic>
        <p:nvPicPr>
          <p:cNvPr id="18" name="Imagen 17" descr="Forma&#10;&#10;Descripción generada automáticamente">
            <a:extLst>
              <a:ext uri="{FF2B5EF4-FFF2-40B4-BE49-F238E27FC236}">
                <a16:creationId xmlns:a16="http://schemas.microsoft.com/office/drawing/2014/main" id="{A8A3E326-04A0-4934-4D24-9E573DDDEE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410" y="4620157"/>
            <a:ext cx="432214" cy="387953"/>
          </a:xfrm>
          <a:prstGeom prst="rect">
            <a:avLst/>
          </a:prstGeom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id="{B2F0C152-6FB4-D565-9F58-31FEBB8E35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196" y="5855510"/>
            <a:ext cx="432214" cy="387953"/>
          </a:xfrm>
          <a:prstGeom prst="rect">
            <a:avLst/>
          </a:prstGeom>
        </p:spPr>
      </p:pic>
      <p:pic>
        <p:nvPicPr>
          <p:cNvPr id="20" name="Imagen 19" descr="Forma&#10;&#10;Descripción generada automáticamente">
            <a:extLst>
              <a:ext uri="{FF2B5EF4-FFF2-40B4-BE49-F238E27FC236}">
                <a16:creationId xmlns:a16="http://schemas.microsoft.com/office/drawing/2014/main" id="{23F355BD-F338-823F-3D8D-1269C8F7EC82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410" y="4993384"/>
            <a:ext cx="432000" cy="388800"/>
          </a:xfrm>
          <a:prstGeom prst="rect">
            <a:avLst/>
          </a:prstGeom>
        </p:spPr>
      </p:pic>
      <p:pic>
        <p:nvPicPr>
          <p:cNvPr id="23" name="Imagen 2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3815DEF5-1DB4-5E4F-B7EC-88DAFE2DB32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926" y="3780368"/>
            <a:ext cx="654424" cy="405718"/>
          </a:xfrm>
          <a:prstGeom prst="rect">
            <a:avLst/>
          </a:prstGeom>
        </p:spPr>
      </p:pic>
      <p:pic>
        <p:nvPicPr>
          <p:cNvPr id="24" name="Imagen 23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FD4D30EE-786B-45B1-160C-80EAF65AAB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926" y="4334470"/>
            <a:ext cx="654424" cy="405718"/>
          </a:xfrm>
          <a:prstGeom prst="rect">
            <a:avLst/>
          </a:prstGeom>
        </p:spPr>
      </p:pic>
      <p:pic>
        <p:nvPicPr>
          <p:cNvPr id="25" name="Imagen 24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95A2D555-4986-A17A-B7C7-1A70FB3239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926" y="5580593"/>
            <a:ext cx="654424" cy="40571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045ECC-E928-1CBF-9783-141B78B22954}"/>
              </a:ext>
            </a:extLst>
          </p:cNvPr>
          <p:cNvSpPr txBox="1"/>
          <p:nvPr/>
        </p:nvSpPr>
        <p:spPr>
          <a:xfrm>
            <a:off x="170998" y="1526216"/>
            <a:ext cx="64814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лицом крика Господь восстает, как воин, на защиту беззащитного (</a:t>
            </a:r>
            <a:r>
              <a:rPr lang="ru-RU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</a:t>
            </a:r>
            <a:r>
              <a:rPr lang="ru-RU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12:6); и судить и спасать «кротких земли» (</a:t>
            </a:r>
            <a:r>
              <a:rPr lang="ru-RU" sz="2400" b="1" dirty="0" err="1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</a:t>
            </a:r>
            <a:r>
              <a:rPr lang="ru-RU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75:9,10).</a:t>
            </a:r>
            <a:endParaRPr lang="en" sz="2400" b="1" dirty="0">
              <a:solidFill>
                <a:schemeClr val="bg1"/>
              </a:solidFill>
              <a:effectLst>
                <a:glow rad="127000">
                  <a:srgbClr val="004A4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810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5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307654-471F-A608-08EA-D36A4C9D7534}"/>
              </a:ext>
            </a:extLst>
          </p:cNvPr>
          <p:cNvSpPr txBox="1"/>
          <p:nvPr/>
        </p:nvSpPr>
        <p:spPr>
          <a:xfrm>
            <a:off x="0" y="-95250"/>
            <a:ext cx="833128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w="38100" h="38100"/>
              <a:contourClr>
                <a:schemeClr val="bg1"/>
              </a:contourClr>
            </a:sp3d>
          </a:bodyPr>
          <a:lstStyle/>
          <a:p>
            <a:pPr algn="ctr"/>
            <a:r>
              <a:rPr lang="ru-RU" sz="4400" b="1" spc="3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ВОИН</a:t>
            </a:r>
            <a:endParaRPr lang="en" sz="4400" b="1" spc="300" dirty="0">
              <a:ln w="9525">
                <a:noFill/>
                <a:prstDash val="solid"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567207-ED4F-A8FA-A471-049453D56FBE}"/>
              </a:ext>
            </a:extLst>
          </p:cNvPr>
          <p:cNvSpPr txBox="1"/>
          <p:nvPr/>
        </p:nvSpPr>
        <p:spPr>
          <a:xfrm>
            <a:off x="535915" y="498226"/>
            <a:ext cx="74138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Избавил меня от врага моего сильного и от ненавидящих меня, которые были сильнее меня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Псалтирь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</a:t>
            </a:r>
            <a:r>
              <a:rPr lang="ru-RU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:1</a:t>
            </a:r>
            <a:r>
              <a:rPr lang="ru-RU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2EC0F1-0316-6456-7245-EE71BD6EBFB5}"/>
              </a:ext>
            </a:extLst>
          </p:cNvPr>
          <p:cNvSpPr txBox="1"/>
          <p:nvPr/>
        </p:nvSpPr>
        <p:spPr>
          <a:xfrm>
            <a:off x="247651" y="1110101"/>
            <a:ext cx="842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Есть ли у Бога сила защитить нас? Конечно </a:t>
            </a:r>
            <a:r>
              <a:rPr lang="en" sz="2000" b="1" dirty="0"/>
              <a:t>(</a:t>
            </a:r>
            <a:r>
              <a:rPr lang="ru-RU" sz="2000" b="1" dirty="0" err="1"/>
              <a:t>Пс</a:t>
            </a:r>
            <a:r>
              <a:rPr lang="en" sz="2000" b="1" dirty="0"/>
              <a:t>. 1</a:t>
            </a:r>
            <a:r>
              <a:rPr lang="ru-RU" sz="2000" b="1" dirty="0"/>
              <a:t>7</a:t>
            </a:r>
            <a:r>
              <a:rPr lang="en" sz="2000" b="1" dirty="0"/>
              <a:t>:</a:t>
            </a:r>
            <a:r>
              <a:rPr lang="ru-RU" sz="2000" b="1" dirty="0"/>
              <a:t>3</a:t>
            </a:r>
            <a:r>
              <a:rPr lang="en" sz="2000" b="1" dirty="0"/>
              <a:t>).</a:t>
            </a:r>
          </a:p>
        </p:txBody>
      </p:sp>
      <p:pic>
        <p:nvPicPr>
          <p:cNvPr id="2" name="Imagen 1" descr="Un dibujo de una persona con un caballo&#10;&#10;Descripción generada automáticamente con confianza media">
            <a:extLst>
              <a:ext uri="{FF2B5EF4-FFF2-40B4-BE49-F238E27FC236}">
                <a16:creationId xmlns:a16="http://schemas.microsoft.com/office/drawing/2014/main" id="{C2A925AE-0DD7-B848-1A8F-A2EC7A08AC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2525" y="142875"/>
            <a:ext cx="3255035" cy="657548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920807C-0941-6443-2D69-7595FB15D428}"/>
              </a:ext>
            </a:extLst>
          </p:cNvPr>
          <p:cNvSpPr txBox="1"/>
          <p:nvPr/>
        </p:nvSpPr>
        <p:spPr>
          <a:xfrm>
            <a:off x="3902779" y="2763748"/>
            <a:ext cx="49745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      Хотя Давид был воином, привыкшим к битвам, он никогда не доверял ни своей силе, ни своему уму, ни своему умению обращаться с оружием. Всеми своими победами он был обязан Богу, который всегда боролся за него.</a:t>
            </a:r>
            <a:br>
              <a:rPr lang="en" sz="2000" b="1" dirty="0"/>
            </a:br>
            <a:r>
              <a:rPr lang="en" sz="2000" b="1" dirty="0"/>
              <a:t>(</a:t>
            </a:r>
            <a:r>
              <a:rPr lang="ru-RU" sz="2000" b="1" dirty="0" err="1"/>
              <a:t>Пс</a:t>
            </a:r>
            <a:r>
              <a:rPr lang="en" sz="2000" b="1" dirty="0"/>
              <a:t>. 1</a:t>
            </a:r>
            <a:r>
              <a:rPr lang="ru-RU" sz="2000" b="1" dirty="0"/>
              <a:t>7</a:t>
            </a:r>
            <a:r>
              <a:rPr lang="en" sz="2000" b="1" dirty="0"/>
              <a:t>:4</a:t>
            </a:r>
            <a:r>
              <a:rPr lang="ru-RU" sz="2000" b="1" dirty="0"/>
              <a:t>8</a:t>
            </a:r>
            <a:r>
              <a:rPr lang="en" sz="2000" b="1" dirty="0"/>
              <a:t>-4</a:t>
            </a:r>
            <a:r>
              <a:rPr lang="ru-RU" sz="2000" b="1" dirty="0"/>
              <a:t>9</a:t>
            </a:r>
            <a:r>
              <a:rPr lang="en" sz="2000" b="1" dirty="0"/>
              <a:t>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7313FE9-DFD4-4ADF-5785-D613B067B6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04" y="3145087"/>
            <a:ext cx="2559136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7332A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3A70865-4C8C-60AE-FDBD-D138CDF1C7EC}"/>
              </a:ext>
            </a:extLst>
          </p:cNvPr>
          <p:cNvSpPr txBox="1"/>
          <p:nvPr/>
        </p:nvSpPr>
        <p:spPr>
          <a:xfrm>
            <a:off x="2827668" y="4899219"/>
            <a:ext cx="59448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                     Сама решимость и масштабность действий Бога должны рассеять любые сомнения в великой заботе и сострадании Бога к страждущим или в Его способности победить зло. Нам просто нужно подождать, пока Он это сделает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2" name="Imagen 11" descr="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760787CE-1C94-D4BA-01E2-59BA3DA22D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509" y="3146918"/>
            <a:ext cx="1454737" cy="201593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EE82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6510570-8E4D-E7E8-7691-795658A74E7D}"/>
              </a:ext>
            </a:extLst>
          </p:cNvPr>
          <p:cNvSpPr txBox="1"/>
          <p:nvPr/>
        </p:nvSpPr>
        <p:spPr>
          <a:xfrm>
            <a:off x="247651" y="1510211"/>
            <a:ext cx="84201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Мы можем видеть Бога, проявляющегося как воин, едущий на коне; заставляя землю дрожать и поднимая за собой дым и огонь; парализующий врага своим мощным голосом; используя силы природы в качестве своих стрел; и таким образом избавляя взывающих к Нему </a:t>
            </a:r>
            <a:r>
              <a:rPr lang="en" sz="2000" b="1" dirty="0"/>
              <a:t>(</a:t>
            </a:r>
            <a:r>
              <a:rPr lang="ru-RU" sz="2000" b="1" dirty="0" err="1"/>
              <a:t>Пс</a:t>
            </a:r>
            <a:r>
              <a:rPr lang="en" sz="2000" b="1" dirty="0"/>
              <a:t>. 1</a:t>
            </a:r>
            <a:r>
              <a:rPr lang="ru-RU" sz="2000" b="1" dirty="0"/>
              <a:t>7</a:t>
            </a:r>
            <a:r>
              <a:rPr lang="en" sz="2000" b="1" dirty="0"/>
              <a:t>:</a:t>
            </a:r>
            <a:r>
              <a:rPr lang="ru-RU" sz="2000" b="1" dirty="0"/>
              <a:t>8</a:t>
            </a:r>
            <a:r>
              <a:rPr lang="en" sz="2000" b="1" dirty="0"/>
              <a:t>-1</a:t>
            </a:r>
            <a:r>
              <a:rPr lang="ru-RU" sz="2000" b="1" dirty="0"/>
              <a:t>9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6598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ECD480B-178A-1381-49BE-752BBCB2214B}"/>
              </a:ext>
            </a:extLst>
          </p:cNvPr>
          <p:cNvSpPr txBox="1"/>
          <p:nvPr/>
        </p:nvSpPr>
        <p:spPr>
          <a:xfrm>
            <a:off x="2047875" y="2767280"/>
            <a:ext cx="809625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spc="300" dirty="0">
                <a:ln/>
                <a:solidFill>
                  <a:schemeClr val="accent3"/>
                </a:solidFill>
              </a:rPr>
              <a:t>СПРАВЕДЛИВОСТЬ</a:t>
            </a:r>
            <a:endParaRPr lang="en" sz="6000" b="1" spc="300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7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B7D70E2-ADD5-60C7-7C33-35364C53B5BB}"/>
              </a:ext>
            </a:extLst>
          </p:cNvPr>
          <p:cNvSpPr txBox="1"/>
          <p:nvPr/>
        </p:nvSpPr>
        <p:spPr>
          <a:xfrm>
            <a:off x="0" y="-76200"/>
            <a:ext cx="95345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БОЖЕСТВЕННАЯ СПРАВЕДЛИВОСТЬ</a:t>
            </a:r>
            <a:endParaRPr lang="en" sz="3600" b="1" spc="3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90000"/>
                  <a:lumOff val="1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B0ED325-24B3-1AF1-E3D8-8792E4AB9A92}"/>
              </a:ext>
            </a:extLst>
          </p:cNvPr>
          <p:cNvSpPr txBox="1"/>
          <p:nvPr/>
        </p:nvSpPr>
        <p:spPr>
          <a:xfrm>
            <a:off x="206188" y="440859"/>
            <a:ext cx="900448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Ради страдания нищих и воздыхания бедных ныне восстану, говорит Господь, поставлю в безопасности того, кого уловить хотят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Псалтирь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788044-3A47-5592-FF8C-E25B8B78F507}"/>
              </a:ext>
            </a:extLst>
          </p:cNvPr>
          <p:cNvSpPr txBox="1"/>
          <p:nvPr/>
        </p:nvSpPr>
        <p:spPr>
          <a:xfrm>
            <a:off x="4730311" y="1302633"/>
            <a:ext cx="7535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Библия ясно дает понять, что Бог не терпит несправедливости. Если нуждающийся или угнетенный взывают к Богу, Он восстает, чтобы воздать им справедливость.</a:t>
            </a:r>
            <a:r>
              <a:rPr lang="en" sz="2000" b="1" dirty="0"/>
              <a:t>(</a:t>
            </a:r>
            <a:r>
              <a:rPr lang="ru-RU" sz="2000" b="1" dirty="0" err="1"/>
              <a:t>Пс</a:t>
            </a:r>
            <a:r>
              <a:rPr lang="en" sz="2000" b="1" dirty="0"/>
              <a:t>. 1</a:t>
            </a:r>
            <a:r>
              <a:rPr lang="ru-RU" sz="2000" b="1" dirty="0"/>
              <a:t>1</a:t>
            </a:r>
            <a:r>
              <a:rPr lang="en" sz="2000" b="1" dirty="0"/>
              <a:t>:</a:t>
            </a:r>
            <a:r>
              <a:rPr lang="ru-RU" sz="2000" b="1" dirty="0"/>
              <a:t>6</a:t>
            </a:r>
            <a:r>
              <a:rPr lang="en" sz="2000" b="1" dirty="0"/>
              <a:t>).</a:t>
            </a:r>
          </a:p>
        </p:txBody>
      </p:sp>
      <p:pic>
        <p:nvPicPr>
          <p:cNvPr id="4" name="Imagen 3" descr="Imagen que contiene tabla, sostener, pequeño, comida&#10;&#10;Descripción generada automáticamente">
            <a:extLst>
              <a:ext uri="{FF2B5EF4-FFF2-40B4-BE49-F238E27FC236}">
                <a16:creationId xmlns:a16="http://schemas.microsoft.com/office/drawing/2014/main" id="{EB40B221-05F2-03FB-EC43-1CA16CB86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7817" y="1302633"/>
            <a:ext cx="4854388" cy="242719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74140E5-54AA-FFD3-C48E-2E16BC128132}"/>
              </a:ext>
            </a:extLst>
          </p:cNvPr>
          <p:cNvSpPr txBox="1"/>
          <p:nvPr/>
        </p:nvSpPr>
        <p:spPr>
          <a:xfrm>
            <a:off x="206188" y="3909752"/>
            <a:ext cx="89007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Отношение Бога к нуждающимся призывает нас чувствовать то же самое, то есть мы должны заботиться о них. Господь вознаграждает тех, кто имеет такое отношение </a:t>
            </a:r>
            <a:r>
              <a:rPr lang="en" sz="2000" b="1" dirty="0"/>
              <a:t>(</a:t>
            </a:r>
            <a:r>
              <a:rPr lang="ru-RU" sz="2000" b="1" dirty="0" err="1"/>
              <a:t>Пс</a:t>
            </a:r>
            <a:r>
              <a:rPr lang="en" sz="2000" b="1" dirty="0"/>
              <a:t>. 4</a:t>
            </a:r>
            <a:r>
              <a:rPr lang="ru-RU" sz="2000" b="1" dirty="0"/>
              <a:t>0</a:t>
            </a:r>
            <a:r>
              <a:rPr lang="en" sz="2000" b="1" dirty="0"/>
              <a:t>:1-3).</a:t>
            </a:r>
          </a:p>
        </p:txBody>
      </p:sp>
      <p:pic>
        <p:nvPicPr>
          <p:cNvPr id="12" name="Imagen 11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C51039F8-93B7-8A1C-07E2-184FBDC33A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851" y="4644576"/>
            <a:ext cx="2790824" cy="210445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294FA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Imagen que contiene edificio, exterior, persona, hombre&#10;&#10;Descripción generada automáticamente">
            <a:extLst>
              <a:ext uri="{FF2B5EF4-FFF2-40B4-BE49-F238E27FC236}">
                <a16:creationId xmlns:a16="http://schemas.microsoft.com/office/drawing/2014/main" id="{F4AFACAF-B3E7-1D9C-2B13-BF5221E539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4525" y="4437695"/>
            <a:ext cx="2451287" cy="23113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11B0E81-9DE9-E428-728C-C775D0621E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0833" y="106999"/>
            <a:ext cx="2334979" cy="1069364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96C7DD1-9291-E98F-A9B4-8C95B9CBB7A9}"/>
              </a:ext>
            </a:extLst>
          </p:cNvPr>
          <p:cNvSpPr txBox="1"/>
          <p:nvPr/>
        </p:nvSpPr>
        <p:spPr>
          <a:xfrm>
            <a:off x="206188" y="4896125"/>
            <a:ext cx="61503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Мы должны восстать против угнетения, полагаясь не на свою мудрость или способности, а на мудрость и силу Бога. Только Он может поступить справедливо. Бог осудит всякое плохое обращение, а также небрежность в помощи угнетенным</a:t>
            </a:r>
            <a:r>
              <a:rPr lang="en" sz="2000" b="1" dirty="0"/>
              <a:t> (M</a:t>
            </a:r>
            <a:r>
              <a:rPr lang="ru-RU" sz="2000" b="1" dirty="0"/>
              <a:t>ф</a:t>
            </a:r>
            <a:r>
              <a:rPr lang="en" sz="2000" b="1" dirty="0"/>
              <a:t>. 25:31-46).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BD6E6DF-EB6F-5876-6A87-B042E648C2F3}"/>
              </a:ext>
            </a:extLst>
          </p:cNvPr>
          <p:cNvSpPr txBox="1"/>
          <p:nvPr/>
        </p:nvSpPr>
        <p:spPr>
          <a:xfrm>
            <a:off x="4715563" y="2460043"/>
            <a:ext cx="753542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Когда он почувствовал себя уязвимым и больным, а его собственные друзья тайно желали его смерти, Давид воззвал к Богу (</a:t>
            </a:r>
            <a:r>
              <a:rPr lang="ru-RU" sz="2000" b="1" dirty="0" err="1"/>
              <a:t>Пс</a:t>
            </a:r>
            <a:r>
              <a:rPr lang="ru-RU" sz="2000" b="1" dirty="0"/>
              <a:t>. 40:7-9). Признав свою греховность, он предоставил свое дело в милостивые руки Божии, уверенный, что Он услышит его.</a:t>
            </a:r>
            <a:r>
              <a:rPr lang="en" sz="2000" b="1" dirty="0"/>
              <a:t> (</a:t>
            </a:r>
            <a:r>
              <a:rPr lang="ru-RU" sz="2000" b="1" dirty="0" err="1"/>
              <a:t>Пс</a:t>
            </a:r>
            <a:r>
              <a:rPr lang="en" sz="2000" b="1" dirty="0"/>
              <a:t>. 4</a:t>
            </a:r>
            <a:r>
              <a:rPr lang="ru-RU" sz="2000" b="1" dirty="0"/>
              <a:t>0</a:t>
            </a:r>
            <a:r>
              <a:rPr lang="en" sz="2000" b="1" dirty="0"/>
              <a:t>:4, 11-13).</a:t>
            </a:r>
          </a:p>
        </p:txBody>
      </p:sp>
    </p:spTree>
    <p:extLst>
      <p:ext uri="{BB962C8B-B14F-4D97-AF65-F5344CB8AC3E}">
        <p14:creationId xmlns:p14="http://schemas.microsoft.com/office/powerpoint/2010/main" val="339626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5B1772E-0613-2BFC-7FB7-1EAE5D81774B}"/>
              </a:ext>
            </a:extLst>
          </p:cNvPr>
          <p:cNvSpPr txBox="1"/>
          <p:nvPr/>
        </p:nvSpPr>
        <p:spPr>
          <a:xfrm>
            <a:off x="2066924" y="0"/>
            <a:ext cx="1012507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spc="300" dirty="0">
                <a:ln/>
                <a:solidFill>
                  <a:schemeClr val="accent4"/>
                </a:solidFill>
              </a:rPr>
              <a:t>ЧЕЛОВЕЧЕСКАЯ СПРАВЕДЛИВОСТЬ</a:t>
            </a:r>
            <a:endParaRPr lang="en" sz="4000" b="1" spc="300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DC0E97-4DD7-3D6F-F1FD-A0A28808816A}"/>
              </a:ext>
            </a:extLst>
          </p:cNvPr>
          <p:cNvSpPr txBox="1"/>
          <p:nvPr/>
        </p:nvSpPr>
        <p:spPr>
          <a:xfrm>
            <a:off x="2066924" y="603759"/>
            <a:ext cx="101250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Давайте суд бедному и сироте; угнетённому и нищему оказывайте справедливость</a:t>
            </a:r>
            <a:r>
              <a:rPr lang="en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 </a:t>
            </a:r>
            <a:r>
              <a:rPr lang="en" sz="1400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Псалтирь</a:t>
            </a:r>
            <a:r>
              <a:rPr lang="en" sz="1400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8</a:t>
            </a:r>
            <a:r>
              <a:rPr lang="ru-RU" sz="1400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" sz="1400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C62C7C5-1AD4-5504-8204-479DE2850C32}"/>
              </a:ext>
            </a:extLst>
          </p:cNvPr>
          <p:cNvSpPr txBox="1"/>
          <p:nvPr/>
        </p:nvSpPr>
        <p:spPr>
          <a:xfrm>
            <a:off x="98611" y="1213262"/>
            <a:ext cx="6992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Бог делегировал право судить вождям народа, при этом царь был главным судьей Израиля (</a:t>
            </a:r>
            <a:r>
              <a:rPr lang="ru-RU" sz="2000" b="1" dirty="0" err="1"/>
              <a:t>Пс</a:t>
            </a:r>
            <a:r>
              <a:rPr lang="ru-RU" sz="2000" b="1" dirty="0"/>
              <a:t>. 71:1-2). Тех, кто судит по божественному поручению, называют «богами». </a:t>
            </a:r>
            <a:r>
              <a:rPr lang="en" sz="2000" b="1" dirty="0"/>
              <a:t>(</a:t>
            </a:r>
            <a:r>
              <a:rPr lang="ru-RU" sz="2000" b="1" dirty="0" err="1"/>
              <a:t>Пс</a:t>
            </a:r>
            <a:r>
              <a:rPr lang="en" sz="2000" b="1" dirty="0"/>
              <a:t>. 8</a:t>
            </a:r>
            <a:r>
              <a:rPr lang="ru-RU" sz="2000" b="1" dirty="0"/>
              <a:t>1</a:t>
            </a:r>
            <a:r>
              <a:rPr lang="en" sz="2000" b="1" dirty="0"/>
              <a:t>:1).</a:t>
            </a:r>
          </a:p>
        </p:txBody>
      </p:sp>
      <p:pic>
        <p:nvPicPr>
          <p:cNvPr id="12" name="Imagen 11" descr="Imagen que contiene persona, tabla, interior, hombre&#10;&#10;Descripción generada automáticamente">
            <a:extLst>
              <a:ext uri="{FF2B5EF4-FFF2-40B4-BE49-F238E27FC236}">
                <a16:creationId xmlns:a16="http://schemas.microsoft.com/office/drawing/2014/main" id="{F9644A3B-C13D-7C78-F1F4-29F3626810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79" y="1285875"/>
            <a:ext cx="4923836" cy="3286125"/>
          </a:xfrm>
          <a:prstGeom prst="roundRect">
            <a:avLst>
              <a:gd name="adj" fmla="val 768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631E74D-5848-63E3-ABBC-EDB7DDDD086E}"/>
              </a:ext>
            </a:extLst>
          </p:cNvPr>
          <p:cNvSpPr txBox="1"/>
          <p:nvPr/>
        </p:nvSpPr>
        <p:spPr>
          <a:xfrm>
            <a:off x="6961092" y="4720918"/>
            <a:ext cx="50818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Бог указывает, как должен судить человек-судья (</a:t>
            </a:r>
            <a:r>
              <a:rPr lang="ru-RU" sz="2000" b="1" dirty="0" err="1"/>
              <a:t>Пс</a:t>
            </a:r>
            <a:r>
              <a:rPr lang="ru-RU" sz="2000" b="1" dirty="0"/>
              <a:t>. 81:3-4). Если они делают это правильно, их считают «сыновьями Всевышнего» (</a:t>
            </a:r>
            <a:r>
              <a:rPr lang="ru-RU" sz="2000" b="1" dirty="0" err="1"/>
              <a:t>Пс</a:t>
            </a:r>
            <a:r>
              <a:rPr lang="ru-RU" sz="2000" b="1" dirty="0"/>
              <a:t>. 81:6). В противном случае они сами попадут под Божий суд </a:t>
            </a:r>
            <a:r>
              <a:rPr lang="en" sz="2000" b="1" dirty="0"/>
              <a:t>(Ps. 8</a:t>
            </a:r>
            <a:r>
              <a:rPr lang="ru-RU" sz="2000" b="1" dirty="0"/>
              <a:t>1</a:t>
            </a:r>
            <a:r>
              <a:rPr lang="en" sz="2000" b="1" dirty="0"/>
              <a:t>:7-8).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B3C21FF-F638-0428-87E5-ACA6B8A66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985" y="4302139"/>
            <a:ext cx="4238625" cy="2386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7CC9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Un hombre con un traje de color negro&#10;&#10;Descripción generada automáticamente con confianza baja">
            <a:extLst>
              <a:ext uri="{FF2B5EF4-FFF2-40B4-BE49-F238E27FC236}">
                <a16:creationId xmlns:a16="http://schemas.microsoft.com/office/drawing/2014/main" id="{62A0703F-E42A-1F40-CBD2-F82A93944B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812" y="4302139"/>
            <a:ext cx="2151152" cy="2386345"/>
          </a:xfrm>
          <a:prstGeom prst="roundRect">
            <a:avLst>
              <a:gd name="adj" fmla="val 914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2" name="Imagen 21" descr="Imagen que contiene parado, oscuro, hombre, sostener&#10;&#10;Descripción generada automáticamente">
            <a:extLst>
              <a:ext uri="{FF2B5EF4-FFF2-40B4-BE49-F238E27FC236}">
                <a16:creationId xmlns:a16="http://schemas.microsoft.com/office/drawing/2014/main" id="{2DA5E613-F72D-5855-A2C8-E94975B27C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2" y="60797"/>
            <a:ext cx="2101664" cy="1161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A61FA3-EEBB-8A27-E97A-547E104BD21F}"/>
              </a:ext>
            </a:extLst>
          </p:cNvPr>
          <p:cNvSpPr txBox="1"/>
          <p:nvPr/>
        </p:nvSpPr>
        <p:spPr>
          <a:xfrm>
            <a:off x="60506" y="3305637"/>
            <a:ext cx="69925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Власть, которую они получают, делает их ответственными перед Богом за то, как они отправляют правосудие.</a:t>
            </a:r>
            <a:r>
              <a:rPr lang="en" sz="2000" b="1" dirty="0"/>
              <a:t>(</a:t>
            </a:r>
            <a:r>
              <a:rPr lang="ru-RU" sz="2000" b="1" dirty="0" err="1"/>
              <a:t>Пс</a:t>
            </a:r>
            <a:r>
              <a:rPr lang="en" sz="2000" b="1" dirty="0"/>
              <a:t>. 8</a:t>
            </a:r>
            <a:r>
              <a:rPr lang="ru-RU" sz="2000" b="1" dirty="0"/>
              <a:t>1</a:t>
            </a:r>
            <a:r>
              <a:rPr lang="en" sz="2000" b="1" dirty="0"/>
              <a:t>:2).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4ED2D43-7010-7C9D-BFDA-68641BA5D835}"/>
              </a:ext>
            </a:extLst>
          </p:cNvPr>
          <p:cNvSpPr txBox="1"/>
          <p:nvPr/>
        </p:nvSpPr>
        <p:spPr>
          <a:xfrm>
            <a:off x="79559" y="2139126"/>
            <a:ext cx="69925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                                                Эта делегация выходит за рамки народа Божьего. Каждый, имеющий способность судить, делает это божественной властью, даже если и не признает ее (Ин. 19:10-11; Рим. 13:1).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64835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7D89299-46C5-AAA2-DB37-E70A3D2A2644}"/>
              </a:ext>
            </a:extLst>
          </p:cNvPr>
          <p:cNvSpPr txBox="1"/>
          <p:nvPr/>
        </p:nvSpPr>
        <p:spPr>
          <a:xfrm>
            <a:off x="2043112" y="2151727"/>
            <a:ext cx="8105775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000" b="1">
                <a:ln/>
                <a:solidFill>
                  <a:schemeClr val="accent3"/>
                </a:solidFill>
              </a:defRPr>
            </a:lvl1pPr>
          </a:lstStyle>
          <a:p>
            <a:r>
              <a:rPr lang="ru-RU" spc="300" dirty="0">
                <a:solidFill>
                  <a:schemeClr val="accent5">
                    <a:lumMod val="75000"/>
                  </a:schemeClr>
                </a:solidFill>
              </a:rPr>
              <a:t>СУДЕБНЫЙ ПРОЦЕСС</a:t>
            </a:r>
            <a:endParaRPr lang="en" spc="3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5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EE9EF62-6552-ED14-B6D4-ADDAB49E0D2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БОЖЕСТВЕННЫЙ ГНЕВ</a:t>
            </a:r>
            <a:endParaRPr lang="en" sz="4400" b="1" spc="3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3EE01B-734A-7AC1-4DB8-9D16C8B7C56D}"/>
              </a:ext>
            </a:extLst>
          </p:cNvPr>
          <p:cNvSpPr txBox="1"/>
          <p:nvPr/>
        </p:nvSpPr>
        <p:spPr>
          <a:xfrm>
            <a:off x="515389" y="584775"/>
            <a:ext cx="11635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Излей на них ярость Твою, и пламень гнева Твоего да обымет их</a:t>
            </a:r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Псалтирь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6</a:t>
            </a:r>
            <a:r>
              <a:rPr lang="ru-RU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:2</a:t>
            </a:r>
            <a:r>
              <a:rPr lang="ru-RU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CAEC78-421D-BAC4-7F53-693653843F3F}"/>
              </a:ext>
            </a:extLst>
          </p:cNvPr>
          <p:cNvSpPr txBox="1"/>
          <p:nvPr/>
        </p:nvSpPr>
        <p:spPr>
          <a:xfrm>
            <a:off x="5279922" y="1216924"/>
            <a:ext cx="6750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Как мы можем согласовать слова Псалма 136:9 – «Блажен, кто возьмёт и разобьёт младенцев твоих о камень» – с просьбой Иисуса любить даже наших врагов</a:t>
            </a:r>
            <a:r>
              <a:rPr lang="en" sz="2000" b="1" dirty="0"/>
              <a:t>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15C7F5-9B58-E98A-0F3B-3A872DBCF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24" y="1088102"/>
            <a:ext cx="4970515" cy="3109333"/>
          </a:xfrm>
          <a:prstGeom prst="snip2DiagRect">
            <a:avLst>
              <a:gd name="adj1" fmla="val 10287"/>
              <a:gd name="adj2" fmla="val 1082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386D8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tabla, hombre, vistiendo, pequeño&#10;&#10;Descripción generada automáticamente">
            <a:extLst>
              <a:ext uri="{FF2B5EF4-FFF2-40B4-BE49-F238E27FC236}">
                <a16:creationId xmlns:a16="http://schemas.microsoft.com/office/drawing/2014/main" id="{5E5F2BE6-FB75-946B-A9A0-FA92C9956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3" y="4765285"/>
            <a:ext cx="1725188" cy="1457645"/>
          </a:xfrm>
          <a:prstGeom prst="snip2DiagRect">
            <a:avLst>
              <a:gd name="adj1" fmla="val 1697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7DE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de la pantalla de un video juego&#10;&#10;Descripción generada automáticamente con confianza media">
            <a:extLst>
              <a:ext uri="{FF2B5EF4-FFF2-40B4-BE49-F238E27FC236}">
                <a16:creationId xmlns:a16="http://schemas.microsoft.com/office/drawing/2014/main" id="{4DC7F4BC-77F7-B526-A7CC-381BA35A45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4273" y="4815580"/>
            <a:ext cx="2144470" cy="145764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4A4E3BB-55D8-9AD5-8B18-AF0BA1D87D7B}"/>
              </a:ext>
            </a:extLst>
          </p:cNvPr>
          <p:cNvSpPr txBox="1"/>
          <p:nvPr/>
        </p:nvSpPr>
        <p:spPr>
          <a:xfrm>
            <a:off x="4325906" y="5364900"/>
            <a:ext cx="77041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Вдохновение оставило эти слова, чтобы мы могли ясно увидеть, что к добру и злу нельзя относиться легкомысленно. Зло имеет свои последствия, и гнев Божий проявляется как единственное средство его искоренения.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D67C346-A172-B4C0-49BD-154F8BDCC850}"/>
              </a:ext>
            </a:extLst>
          </p:cNvPr>
          <p:cNvSpPr txBox="1"/>
          <p:nvPr/>
        </p:nvSpPr>
        <p:spPr>
          <a:xfrm>
            <a:off x="4325902" y="4170668"/>
            <a:ext cx="77041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Однако псалмопевец никогда не намерен мстить самому себе. Оставьте эти действия Богу, потому что только Бог может творить истинное правосудие и воздать людям заслуженную плату за их действия</a:t>
            </a:r>
            <a:r>
              <a:rPr lang="en" sz="2000" b="1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5145DC9-5855-6754-F7AE-78F451E982E0}"/>
              </a:ext>
            </a:extLst>
          </p:cNvPr>
          <p:cNvSpPr txBox="1"/>
          <p:nvPr/>
        </p:nvSpPr>
        <p:spPr>
          <a:xfrm>
            <a:off x="5279923" y="2597599"/>
            <a:ext cx="67501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Псалмы, призывающие Бога отомстить и излить Свой гнев на людей, резки и приводят в замешательство. Особенно, когда мы имеем в виду наш собственный гнев и наш собственный способ отомстить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893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002060"/>
      </a:accent1>
      <a:accent2>
        <a:srgbClr val="A6B727"/>
      </a:accent2>
      <a:accent3>
        <a:srgbClr val="7030A0"/>
      </a:accent3>
      <a:accent4>
        <a:srgbClr val="33CCCC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1148</Words>
  <Application>Microsoft Office PowerPoint</Application>
  <PresentationFormat>Panorámica</PresentationFormat>
  <Paragraphs>48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Aptos Display</vt:lpstr>
      <vt:lpstr>Calibri</vt:lpstr>
      <vt:lpstr>Constantia</vt:lpstr>
      <vt:lpstr>Comic Sans MS</vt:lpstr>
      <vt:lpstr>Aptos</vt:lpstr>
      <vt:lpstr>Arial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99</cp:revision>
  <dcterms:created xsi:type="dcterms:W3CDTF">2024-01-21T15:46:05Z</dcterms:created>
  <dcterms:modified xsi:type="dcterms:W3CDTF">2024-01-30T05:02:17Z</dcterms:modified>
</cp:coreProperties>
</file>