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66" y="14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Когда Давид перенес ковчег в Иерусалим, он пел: «Ибо милость Его вовек» (1Пар.16:34)</a:t>
          </a:r>
          <a:r>
            <a:rPr lang="es-ES" sz="2000" b="1" dirty="0"/>
            <a:t>.</a:t>
          </a:r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Когда ковчег был помещен в храме Соломона, левиты пели: «Ибо милость Его пребывает вовек» (2Пар.5:13</a:t>
          </a:r>
          <a:r>
            <a:rPr lang="es-ES" sz="2000" b="1" dirty="0"/>
            <a:t>).</a:t>
          </a:r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Когда божественный огонь пожрал всесожжение, они повторили: «Ибо милость Его вовек» (2Пар.7:3</a:t>
          </a:r>
          <a:r>
            <a:rPr lang="es-ES" sz="2000" b="1" dirty="0"/>
            <a:t>).</a:t>
          </a:r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Когда Иосафат выходил на битву, левиты пели: «Ибо любовь его вовек» (2Пар. 20:21</a:t>
          </a:r>
          <a:r>
            <a:rPr lang="es-ES" sz="2000" b="1" dirty="0"/>
            <a:t>).</a:t>
          </a:r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Когда </a:t>
          </a:r>
          <a:r>
            <a:rPr lang="ru-RU" sz="2000" b="1" dirty="0" err="1"/>
            <a:t>Зоровавель</a:t>
          </a:r>
          <a:r>
            <a:rPr lang="ru-RU" sz="2000" b="1" dirty="0"/>
            <a:t> заложил основание нового Храма, было воспето: «Ибо милость Его любовь... вечна» (Ездра 3:11</a:t>
          </a:r>
          <a:r>
            <a:rPr lang="es-ES" sz="2000" b="1" dirty="0"/>
            <a:t>).</a:t>
          </a:r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Эта же фраза повторяется в Псалмах 100, 103, 106, 107, 118, 136 и 138</a:t>
          </a:r>
          <a:r>
            <a:rPr lang="es-ES" sz="2000" b="1" dirty="0"/>
            <a:t>.</a:t>
          </a:r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Иеремия предсказал, что, когда Иерусалим будет восстановлен, будет воспето: «Ибо любовь Его пребывает вовек» (</a:t>
          </a:r>
          <a:r>
            <a:rPr lang="ru-RU" sz="2000" b="1" dirty="0" err="1"/>
            <a:t>Иер</a:t>
          </a:r>
          <a:r>
            <a:rPr lang="ru-RU" sz="2000" b="1" dirty="0"/>
            <a:t>. 33:11</a:t>
          </a:r>
          <a:r>
            <a:rPr lang="es-ES" sz="2000" b="1" dirty="0"/>
            <a:t>).</a:t>
          </a:r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chemeClr val="accent2"/>
              </a:solidFill>
            </a:rPr>
            <a:t>Он совершил чудесные дела, создав все вокруг нас. </a:t>
          </a:r>
          <a:r>
            <a:rPr lang="es-ES" sz="2000" b="1" dirty="0">
              <a:solidFill>
                <a:schemeClr val="accent2"/>
              </a:solidFill>
            </a:rPr>
            <a:t>(</a:t>
          </a:r>
          <a:r>
            <a:rPr lang="ru-RU" sz="2000" b="1" dirty="0" err="1">
              <a:solidFill>
                <a:schemeClr val="accent2"/>
              </a:solidFill>
            </a:rPr>
            <a:t>Пс</a:t>
          </a:r>
          <a:r>
            <a:rPr lang="es-ES" sz="2000" b="1" dirty="0">
              <a:solidFill>
                <a:schemeClr val="accent2"/>
              </a:solidFill>
            </a:rPr>
            <a:t>. 13</a:t>
          </a:r>
          <a:r>
            <a:rPr lang="ru-RU" sz="2000" b="1" dirty="0">
              <a:solidFill>
                <a:schemeClr val="accent2"/>
              </a:solidFill>
            </a:rPr>
            <a:t>5</a:t>
          </a:r>
          <a:r>
            <a:rPr lang="es-ES" sz="2000" b="1" dirty="0">
              <a:solidFill>
                <a:schemeClr val="accent2"/>
              </a:solidFill>
            </a:rPr>
            <a:t>:1-9)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chemeClr val="accent4">
                  <a:lumMod val="75000"/>
                </a:schemeClr>
              </a:solidFill>
            </a:rPr>
            <a:t>Он освободил Израиль от рабства и утвердил его в Земле Обетованной. </a:t>
          </a:r>
          <a:r>
            <a:rPr lang="es-ES" sz="2000" b="1" dirty="0">
              <a:solidFill>
                <a:schemeClr val="accent4">
                  <a:lumMod val="75000"/>
                </a:schemeClr>
              </a:solidFill>
            </a:rPr>
            <a:t>(</a:t>
          </a:r>
          <a:r>
            <a:rPr lang="ru-RU" sz="2000" b="1" dirty="0" err="1">
              <a:solidFill>
                <a:schemeClr val="accent4">
                  <a:lumMod val="75000"/>
                </a:schemeClr>
              </a:solidFill>
            </a:rPr>
            <a:t>Пс</a:t>
          </a:r>
          <a:r>
            <a:rPr lang="es-ES" sz="2000" b="1" dirty="0">
              <a:solidFill>
                <a:schemeClr val="accent4">
                  <a:lumMod val="75000"/>
                </a:schemeClr>
              </a:solidFill>
            </a:rPr>
            <a:t>. 136:10-22)</a:t>
          </a:r>
          <a:endParaRPr lang="es-E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ru-RU" sz="2000" b="1" dirty="0">
              <a:solidFill>
                <a:schemeClr val="accent1"/>
              </a:solidFill>
            </a:rPr>
            <a:t>Он заботится о нас, освобождает нас и поддерживает.</a:t>
          </a:r>
          <a:r>
            <a:rPr lang="es-ES" sz="2000" b="1" dirty="0">
              <a:solidFill>
                <a:schemeClr val="accent1"/>
              </a:solidFill>
            </a:rPr>
            <a:t>(</a:t>
          </a:r>
          <a:r>
            <a:rPr lang="ru-RU" sz="2000" b="1" dirty="0" err="1">
              <a:solidFill>
                <a:schemeClr val="accent1"/>
              </a:solidFill>
            </a:rPr>
            <a:t>Пс</a:t>
          </a:r>
          <a:r>
            <a:rPr lang="es-ES" sz="2000" b="1" dirty="0">
              <a:solidFill>
                <a:schemeClr val="accent1"/>
              </a:solidFill>
            </a:rPr>
            <a:t>.136:23-26)</a:t>
          </a:r>
          <a:endParaRPr lang="es-ES" sz="20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 custLinFactNeighborY="-8559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ScaleY="146410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 custLinFactNeighborY="-8559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68041" custScaleY="146410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 custLinFactNeighborY="-8559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60801" custScaleY="146410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ru-RU" sz="2000" b="1" dirty="0"/>
            <a:t>Есть две основные темы Псалма </a:t>
          </a:r>
          <a:r>
            <a:rPr lang="en-US" sz="2000" b="1" dirty="0"/>
            <a:t>1</a:t>
          </a:r>
          <a:r>
            <a:rPr lang="ru-RU" sz="2000" b="1" dirty="0"/>
            <a:t>29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ru-RU" sz="2000" b="1" dirty="0"/>
            <a:t>Грех – это глубокая бездна, из которой грешник взывает к Богу (</a:t>
          </a:r>
          <a:r>
            <a:rPr lang="ru-RU" sz="2000" b="1" dirty="0" err="1"/>
            <a:t>Пс</a:t>
          </a:r>
          <a:r>
            <a:rPr lang="ru-RU" sz="2000" b="1" dirty="0"/>
            <a:t>. 129:1-2). Слушая нас, Господь смотрит на нас и... что он видит</a:t>
          </a:r>
          <a:r>
            <a:rPr lang="es-ES" sz="2000" b="1" dirty="0"/>
            <a:t>?</a:t>
          </a:r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ru-RU" sz="2000" b="1" dirty="0"/>
            <a:t>Если Он сосредоточит Свой взгляд на нашем грехе, нам конец</a:t>
          </a:r>
          <a:br>
            <a:rPr lang="en-US" sz="2000" b="1" dirty="0"/>
          </a:br>
          <a:r>
            <a:rPr lang="en-US" sz="2000" b="1" dirty="0"/>
            <a:t>(</a:t>
          </a:r>
          <a:r>
            <a:rPr lang="ru-RU" sz="2000" b="1" dirty="0" err="1"/>
            <a:t>Пс</a:t>
          </a:r>
          <a:r>
            <a:rPr lang="en-US" sz="2000" b="1" dirty="0"/>
            <a:t>. 1</a:t>
          </a:r>
          <a:r>
            <a:rPr lang="ru-RU" sz="2000" b="1" dirty="0"/>
            <a:t>29</a:t>
          </a:r>
          <a:r>
            <a:rPr lang="en-US" sz="2000" b="1" dirty="0"/>
            <a:t>:3</a:t>
          </a:r>
          <a:r>
            <a:rPr lang="es-ES" sz="2000" b="1" dirty="0"/>
            <a:t>).</a:t>
          </a:r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ru-RU" sz="2000" b="1" dirty="0"/>
            <a:t>Но любящие очи Бога устремлены на кающегося грешника, и Он дарует ему прощение</a:t>
          </a:r>
          <a:r>
            <a:rPr lang="en-US" sz="2000" b="1" dirty="0"/>
            <a:t>       (</a:t>
          </a:r>
          <a:r>
            <a:rPr lang="ru-RU" sz="2000" b="1" dirty="0" err="1"/>
            <a:t>Пс</a:t>
          </a:r>
          <a:r>
            <a:rPr lang="en-US" sz="2000" b="1" dirty="0"/>
            <a:t>. 1</a:t>
          </a:r>
          <a:r>
            <a:rPr lang="ru-RU" sz="2000" b="1" dirty="0"/>
            <a:t>29</a:t>
          </a:r>
          <a:r>
            <a:rPr lang="en-US" sz="2000" b="1" dirty="0"/>
            <a:t>:4</a:t>
          </a:r>
          <a:r>
            <a:rPr lang="es-ES" sz="2000" b="1" dirty="0"/>
            <a:t>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ru-RU" sz="2000" b="1" dirty="0"/>
            <a:t>Это божественное отношение порождает надежду. Поэтому мы с уверенностью ждем получения Божьего прощения</a:t>
          </a:r>
          <a:r>
            <a:rPr lang="es-ES" sz="2000" b="1" dirty="0"/>
            <a:t>.</a:t>
          </a:r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ru-RU" sz="2000" b="1" kern="1200" dirty="0"/>
            <a:t>Весь народ Божий участвует в этом нетерпеливом ожидании, когда «Он искупит Израиль от всех грехов его»</a:t>
          </a:r>
          <a:br>
            <a:rPr lang="en-US" sz="2000" b="1" kern="1200" dirty="0"/>
          </a:br>
          <a:r>
            <a:rPr lang="en-US" sz="2000" b="1" kern="1200" dirty="0"/>
            <a:t>(</a:t>
          </a:r>
          <a:r>
            <a:rPr lang="ru-RU" sz="2000" b="1" kern="1200" dirty="0" err="1"/>
            <a:t>Пс</a:t>
          </a:r>
          <a:r>
            <a:rPr lang="en-US" sz="2000" b="1" kern="1200" dirty="0"/>
            <a:t>. 1</a:t>
          </a:r>
          <a:r>
            <a:rPr lang="ru-RU" sz="2000" b="1" kern="1200" dirty="0"/>
            <a:t>29</a:t>
          </a:r>
          <a:r>
            <a:rPr lang="en-US" sz="2000" b="1" kern="1200" dirty="0"/>
            <a:t>:7-8</a:t>
          </a:r>
          <a:r>
            <a:rPr lang="es-ES" sz="2000" b="1" kern="1200" dirty="0"/>
            <a:t>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Прощение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Ожидание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ru-RU" sz="2000" b="1" dirty="0"/>
            <a:t>Особенно мы ждем славного утра, в которое услышим из его уст: «Войди в радость господина твоего</a:t>
          </a:r>
          <a:r>
            <a:rPr lang="en-US" sz="2000" b="1" dirty="0"/>
            <a:t>” (M</a:t>
          </a:r>
          <a:r>
            <a:rPr lang="ru-RU" sz="2000" b="1" dirty="0"/>
            <a:t>ф</a:t>
          </a:r>
          <a:r>
            <a:rPr lang="en-US" sz="2000" b="1" dirty="0"/>
            <a:t> 25:21; </a:t>
          </a:r>
          <a:r>
            <a:rPr lang="ru-RU" sz="2000" b="1" dirty="0" err="1"/>
            <a:t>Пс</a:t>
          </a:r>
          <a:r>
            <a:rPr lang="en-US" sz="2000" b="1" dirty="0"/>
            <a:t>. 1</a:t>
          </a:r>
          <a:r>
            <a:rPr lang="ru-RU" sz="2000" b="1" dirty="0"/>
            <a:t>29</a:t>
          </a:r>
          <a:r>
            <a:rPr lang="en-US" sz="2000" b="1" dirty="0"/>
            <a:t>:5-6</a:t>
          </a:r>
          <a:r>
            <a:rPr lang="es-ES" sz="2000" b="1" dirty="0"/>
            <a:t>).  </a:t>
          </a:r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ru-RU" sz="1800" b="1" dirty="0">
              <a:effectLst/>
            </a:rPr>
            <a:t>Потому что Его Слава возвышена над небом и землей</a:t>
          </a:r>
          <a:endParaRPr lang="es-ES" sz="18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ru-RU" sz="1800" b="1" dirty="0">
              <a:effectLst/>
            </a:rPr>
            <a:t>Потому что, хотя Он и живет на высоте, но смиряется и опускается до нашего уровня</a:t>
          </a:r>
          <a:endParaRPr lang="es-ES" sz="18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ru-RU" sz="1800" b="1" dirty="0">
              <a:effectLst/>
            </a:rPr>
            <a:t>Потому что Он поднимает бедных и нуждающихся</a:t>
          </a:r>
          <a:endParaRPr lang="es-ES" sz="18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ru-RU" sz="2000" b="1" dirty="0">
              <a:effectLst/>
            </a:rPr>
            <a:t>Потому что Он творит дивные чудеса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ru-RU" sz="1800" b="1" dirty="0">
              <a:effectLst/>
            </a:rPr>
            <a:t>Потому что Он милует нас, когда мы презираемы</a:t>
          </a:r>
          <a:endParaRPr lang="es-ES" sz="18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 custScaleY="10645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Прости мои беззакония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:3a)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Спаси мою жизнь из ямы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:4a)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Он венчает меня милостями и любовью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Он удовлетворяет меня хорошим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:5a)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Он омолаживает меня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:5b)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Он творит справедливость, когда я терплю насилие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:6)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Он сообщает мне о своих планах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:7)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Он любит меня и не будет на меня злиться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:8-9)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не воздает мне по греху моему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10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:10-11)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не помнит моих грехов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:12)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знает, что я скоро умру, и милует меня. 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-18)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Исцели мои недуги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u-RU" sz="2000" b="1" dirty="0" err="1">
              <a:solidFill>
                <a:schemeClr val="tx1"/>
              </a:solidFill>
              <a:effectLst/>
            </a:rPr>
            <a:t>Пс</a:t>
          </a:r>
          <a:r>
            <a:rPr lang="es-ES" sz="2000" b="1" dirty="0">
              <a:solidFill>
                <a:schemeClr val="tx1"/>
              </a:solidFill>
              <a:effectLst/>
            </a:rPr>
            <a:t>. 10</a:t>
          </a:r>
          <a:r>
            <a:rPr lang="ru-RU" sz="2000" b="1" dirty="0">
              <a:solidFill>
                <a:schemeClr val="tx1"/>
              </a:solidFill>
              <a:effectLst/>
            </a:rPr>
            <a:t>2</a:t>
          </a:r>
          <a:r>
            <a:rPr lang="es-ES" sz="2000" b="1" dirty="0">
              <a:solidFill>
                <a:schemeClr val="tx1"/>
              </a:solidFill>
              <a:effectLst/>
            </a:rPr>
            <a:t>:3b)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Когда Давид перенес ковчег в Иерусалим, он пел: «Ибо милость Его вовек» (1Пар.16:34)</a:t>
          </a:r>
          <a:r>
            <a:rPr lang="es-ES" sz="2000" b="1" kern="1200" dirty="0"/>
            <a:t>.</a:t>
          </a:r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Когда ковчег был помещен в храме Соломона, левиты пели: «Ибо милость Его пребывает вовек» (2Пар.5:13</a:t>
          </a:r>
          <a:r>
            <a:rPr lang="es-ES" sz="2000" b="1" kern="1200" dirty="0"/>
            <a:t>).</a:t>
          </a:r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Когда божественный огонь пожрал всесожжение, они повторили: «Ибо милость Его вовек» (2Пар.7:3</a:t>
          </a:r>
          <a:r>
            <a:rPr lang="es-ES" sz="2000" b="1" kern="1200" dirty="0"/>
            <a:t>).</a:t>
          </a:r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Когда Иосафат выходил на битву, левиты пели: «Ибо любовь его вовек» (2Пар. 20:21</a:t>
          </a:r>
          <a:r>
            <a:rPr lang="es-ES" sz="2000" b="1" kern="1200" dirty="0"/>
            <a:t>).</a:t>
          </a:r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Когда </a:t>
          </a:r>
          <a:r>
            <a:rPr lang="ru-RU" sz="2000" b="1" kern="1200" dirty="0" err="1"/>
            <a:t>Зоровавель</a:t>
          </a:r>
          <a:r>
            <a:rPr lang="ru-RU" sz="2000" b="1" kern="1200" dirty="0"/>
            <a:t> заложил основание нового Храма, было воспето: «Ибо милость Его любовь... вечна» (Ездра 3:11</a:t>
          </a:r>
          <a:r>
            <a:rPr lang="es-ES" sz="2000" b="1" kern="1200" dirty="0"/>
            <a:t>).</a:t>
          </a:r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Эта же фраза повторяется в Псалмах 100, 103, 106, 107, 118, 136 и 138</a:t>
          </a:r>
          <a:r>
            <a:rPr lang="es-ES" sz="2000" b="1" kern="1200" dirty="0"/>
            <a:t>.</a:t>
          </a:r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Иеремия предсказал, что, когда Иерусалим будет восстановлен, будет воспето: «Ибо любовь Его пребывает вовек» (</a:t>
          </a:r>
          <a:r>
            <a:rPr lang="ru-RU" sz="2000" b="1" kern="1200" dirty="0" err="1"/>
            <a:t>Иер</a:t>
          </a:r>
          <a:r>
            <a:rPr lang="ru-RU" sz="2000" b="1" kern="1200" dirty="0"/>
            <a:t>. 33:11</a:t>
          </a:r>
          <a:r>
            <a:rPr lang="es-ES" sz="2000" b="1" kern="1200" dirty="0"/>
            <a:t>).</a:t>
          </a:r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413351" y="0"/>
          <a:ext cx="2405202" cy="1657184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4586" y="1484949"/>
          <a:ext cx="3221119" cy="1306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/>
              </a:solidFill>
            </a:rPr>
            <a:t>Он совершил чудесные дела, создав все вокруг нас. </a:t>
          </a:r>
          <a:r>
            <a:rPr lang="es-ES" sz="2000" b="1" kern="1200" dirty="0">
              <a:solidFill>
                <a:schemeClr val="accent2"/>
              </a:solidFill>
            </a:rPr>
            <a:t>(</a:t>
          </a:r>
          <a:r>
            <a:rPr lang="ru-RU" sz="2000" b="1" kern="1200" dirty="0" err="1">
              <a:solidFill>
                <a:schemeClr val="accent2"/>
              </a:solidFill>
            </a:rPr>
            <a:t>Пс</a:t>
          </a:r>
          <a:r>
            <a:rPr lang="es-ES" sz="2000" b="1" kern="1200" dirty="0">
              <a:solidFill>
                <a:schemeClr val="accent2"/>
              </a:solidFill>
            </a:rPr>
            <a:t>. 13</a:t>
          </a:r>
          <a:r>
            <a:rPr lang="ru-RU" sz="2000" b="1" kern="1200" dirty="0">
              <a:solidFill>
                <a:schemeClr val="accent2"/>
              </a:solidFill>
            </a:rPr>
            <a:t>5</a:t>
          </a:r>
          <a:r>
            <a:rPr lang="es-ES" sz="2000" b="1" kern="1200" dirty="0">
              <a:solidFill>
                <a:schemeClr val="accent2"/>
              </a:solidFill>
            </a:rPr>
            <a:t>:1-9)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4586" y="1484949"/>
        <a:ext cx="3221119" cy="1306460"/>
      </dsp:txXfrm>
    </dsp:sp>
    <dsp:sp modelId="{C4506082-FA2A-45B0-8363-91F6A8A0AA87}">
      <dsp:nvSpPr>
        <dsp:cNvPr id="0" name=""/>
        <dsp:cNvSpPr/>
      </dsp:nvSpPr>
      <dsp:spPr>
        <a:xfrm>
          <a:off x="4285395" y="0"/>
          <a:ext cx="2405202" cy="1657184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3486327" y="1484949"/>
          <a:ext cx="4041726" cy="1306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4">
                  <a:lumMod val="75000"/>
                </a:schemeClr>
              </a:solidFill>
            </a:rPr>
            <a:t>Он освободил Израиль от рабства и утвердил его в Земле Обетованной. </a:t>
          </a:r>
          <a:r>
            <a:rPr lang="es-ES" sz="2000" b="1" kern="1200" dirty="0">
              <a:solidFill>
                <a:schemeClr val="accent4">
                  <a:lumMod val="75000"/>
                </a:schemeClr>
              </a:solidFill>
            </a:rPr>
            <a:t>(</a:t>
          </a:r>
          <a:r>
            <a:rPr lang="ru-RU" sz="2000" b="1" kern="1200" dirty="0" err="1">
              <a:solidFill>
                <a:schemeClr val="accent4">
                  <a:lumMod val="75000"/>
                </a:schemeClr>
              </a:solidFill>
            </a:rPr>
            <a:t>Пс</a:t>
          </a:r>
          <a:r>
            <a:rPr lang="es-ES" sz="2000" b="1" kern="1200" dirty="0">
              <a:solidFill>
                <a:schemeClr val="accent4">
                  <a:lumMod val="75000"/>
                </a:schemeClr>
              </a:solidFill>
            </a:rPr>
            <a:t>. 136:10-22)</a:t>
          </a:r>
          <a:endParaRPr lang="es-E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3486327" y="1484949"/>
        <a:ext cx="4041726" cy="1306460"/>
      </dsp:txXfrm>
    </dsp:sp>
    <dsp:sp modelId="{D19EBBB1-267D-4E61-8FD0-293387917E4F}">
      <dsp:nvSpPr>
        <dsp:cNvPr id="0" name=""/>
        <dsp:cNvSpPr/>
      </dsp:nvSpPr>
      <dsp:spPr>
        <a:xfrm>
          <a:off x="8480675" y="0"/>
          <a:ext cx="2405202" cy="1657184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754874" y="1484949"/>
          <a:ext cx="3867590" cy="1306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1"/>
              </a:solidFill>
            </a:rPr>
            <a:t>Он заботится о нас, освобождает нас и поддерживает.</a:t>
          </a:r>
          <a:r>
            <a:rPr lang="es-ES" sz="2000" b="1" kern="1200" dirty="0">
              <a:solidFill>
                <a:schemeClr val="accent1"/>
              </a:solidFill>
            </a:rPr>
            <a:t>(</a:t>
          </a:r>
          <a:r>
            <a:rPr lang="ru-RU" sz="2000" b="1" kern="1200" dirty="0" err="1">
              <a:solidFill>
                <a:schemeClr val="accent1"/>
              </a:solidFill>
            </a:rPr>
            <a:t>Пс</a:t>
          </a:r>
          <a:r>
            <a:rPr lang="es-ES" sz="2000" b="1" kern="1200" dirty="0">
              <a:solidFill>
                <a:schemeClr val="accent1"/>
              </a:solidFill>
            </a:rPr>
            <a:t>.136:23-26)</a:t>
          </a:r>
          <a:endParaRPr lang="es-ES" sz="2000" kern="1200" dirty="0">
            <a:solidFill>
              <a:schemeClr val="accent1"/>
            </a:solidFill>
          </a:endParaRPr>
        </a:p>
      </dsp:txBody>
      <dsp:txXfrm>
        <a:off x="7754874" y="1484949"/>
        <a:ext cx="3867590" cy="1306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Есть две основные темы Псалма </a:t>
          </a:r>
          <a:r>
            <a:rPr lang="en-US" sz="2000" b="1" kern="1200" dirty="0"/>
            <a:t>1</a:t>
          </a:r>
          <a:r>
            <a:rPr lang="ru-RU" sz="2000" b="1" kern="1200" dirty="0"/>
            <a:t>29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Прощение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Грех – это глубокая бездна, из которой грешник взывает к Богу (</a:t>
          </a:r>
          <a:r>
            <a:rPr lang="ru-RU" sz="2000" b="1" kern="1200" dirty="0" err="1"/>
            <a:t>Пс</a:t>
          </a:r>
          <a:r>
            <a:rPr lang="ru-RU" sz="2000" b="1" kern="1200" dirty="0"/>
            <a:t>. 129:1-2). Слушая нас, Господь смотрит на нас и... что он видит</a:t>
          </a:r>
          <a:r>
            <a:rPr lang="es-ES" sz="2000" b="1" kern="1200" dirty="0"/>
            <a:t>?</a:t>
          </a:r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Если Он сосредоточит Свой взгляд на нашем грехе, нам конец</a:t>
          </a:r>
          <a:br>
            <a:rPr lang="en-US" sz="2000" b="1" kern="1200" dirty="0"/>
          </a:br>
          <a:r>
            <a:rPr lang="en-US" sz="2000" b="1" kern="1200" dirty="0"/>
            <a:t>(</a:t>
          </a:r>
          <a:r>
            <a:rPr lang="ru-RU" sz="2000" b="1" kern="1200" dirty="0" err="1"/>
            <a:t>Пс</a:t>
          </a:r>
          <a:r>
            <a:rPr lang="en-US" sz="2000" b="1" kern="1200" dirty="0"/>
            <a:t>. 1</a:t>
          </a:r>
          <a:r>
            <a:rPr lang="ru-RU" sz="2000" b="1" kern="1200" dirty="0"/>
            <a:t>29</a:t>
          </a:r>
          <a:r>
            <a:rPr lang="en-US" sz="2000" b="1" kern="1200" dirty="0"/>
            <a:t>:3</a:t>
          </a:r>
          <a:r>
            <a:rPr lang="es-ES" sz="2000" b="1" kern="1200" dirty="0"/>
            <a:t>).</a:t>
          </a:r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Но любящие очи Бога устремлены на кающегося грешника, и Он дарует ему прощение</a:t>
          </a:r>
          <a:r>
            <a:rPr lang="en-US" sz="2000" b="1" kern="1200" dirty="0"/>
            <a:t>       (</a:t>
          </a:r>
          <a:r>
            <a:rPr lang="ru-RU" sz="2000" b="1" kern="1200" dirty="0" err="1"/>
            <a:t>Пс</a:t>
          </a:r>
          <a:r>
            <a:rPr lang="en-US" sz="2000" b="1" kern="1200" dirty="0"/>
            <a:t>. 1</a:t>
          </a:r>
          <a:r>
            <a:rPr lang="ru-RU" sz="2000" b="1" kern="1200" dirty="0"/>
            <a:t>29</a:t>
          </a:r>
          <a:r>
            <a:rPr lang="en-US" sz="2000" b="1" kern="1200" dirty="0"/>
            <a:t>:4</a:t>
          </a:r>
          <a:r>
            <a:rPr lang="es-ES" sz="2000" b="1" kern="1200" dirty="0"/>
            <a:t>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Ожидание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Это божественное отношение порождает надежду. Поэтому мы с уверенностью ждем получения Божьего прощения</a:t>
          </a:r>
          <a:r>
            <a:rPr lang="es-ES" sz="2000" b="1" kern="1200" dirty="0"/>
            <a:t>.</a:t>
          </a:r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Особенно мы ждем славного утра, в которое услышим из его уст: «Войди в радость господина твоего</a:t>
          </a:r>
          <a:r>
            <a:rPr lang="en-US" sz="2000" b="1" kern="1200" dirty="0"/>
            <a:t>” (M</a:t>
          </a:r>
          <a:r>
            <a:rPr lang="ru-RU" sz="2000" b="1" kern="1200" dirty="0"/>
            <a:t>ф</a:t>
          </a:r>
          <a:r>
            <a:rPr lang="en-US" sz="2000" b="1" kern="1200" dirty="0"/>
            <a:t> 25:21; </a:t>
          </a:r>
          <a:r>
            <a:rPr lang="ru-RU" sz="2000" b="1" kern="1200" dirty="0" err="1"/>
            <a:t>Пс</a:t>
          </a:r>
          <a:r>
            <a:rPr lang="en-US" sz="2000" b="1" kern="1200" dirty="0"/>
            <a:t>. 1</a:t>
          </a:r>
          <a:r>
            <a:rPr lang="ru-RU" sz="2000" b="1" kern="1200" dirty="0"/>
            <a:t>29</a:t>
          </a:r>
          <a:r>
            <a:rPr lang="en-US" sz="2000" b="1" kern="1200" dirty="0"/>
            <a:t>:5-6</a:t>
          </a:r>
          <a:r>
            <a:rPr lang="es-ES" sz="2000" b="1" kern="1200" dirty="0"/>
            <a:t>).  </a:t>
          </a:r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Весь народ Божий участвует в этом нетерпеливом ожидании, когда «Он искупит Израиль от всех грехов его»</a:t>
          </a:r>
          <a:br>
            <a:rPr lang="en-US" sz="2000" b="1" kern="1200" dirty="0"/>
          </a:br>
          <a:r>
            <a:rPr lang="en-US" sz="2000" b="1" kern="1200" dirty="0"/>
            <a:t>(</a:t>
          </a:r>
          <a:r>
            <a:rPr lang="ru-RU" sz="2000" b="1" kern="1200" dirty="0" err="1"/>
            <a:t>Пс</a:t>
          </a:r>
          <a:r>
            <a:rPr lang="en-US" sz="2000" b="1" kern="1200" dirty="0"/>
            <a:t>. 1</a:t>
          </a:r>
          <a:r>
            <a:rPr lang="ru-RU" sz="2000" b="1" kern="1200" dirty="0"/>
            <a:t>29</a:t>
          </a:r>
          <a:r>
            <a:rPr lang="en-US" sz="2000" b="1" kern="1200" dirty="0"/>
            <a:t>:7-8</a:t>
          </a:r>
          <a:r>
            <a:rPr lang="es-ES" sz="2000" b="1" kern="1200" dirty="0"/>
            <a:t>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726" y="-2164444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effectLst/>
            </a:rPr>
            <a:t>Потому что Его Слава возвышена над небом и землей</a:t>
          </a:r>
          <a:endParaRPr lang="es-ES" sz="1800" b="1" kern="1200" dirty="0">
            <a:effectLst/>
          </a:endParaRPr>
        </a:p>
      </dsp:txBody>
      <dsp:txXfrm rot="-5400000">
        <a:off x="1854979" y="86090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66006" y="-1524890"/>
          <a:ext cx="51871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effectLst/>
            </a:rPr>
            <a:t>Потому что, хотя Он и живет на высоте, но смиряется и опускается до нашего уровня</a:t>
          </a:r>
          <a:endParaRPr lang="es-ES" sz="1800" b="1" kern="1200" dirty="0">
            <a:effectLst/>
          </a:endParaRPr>
        </a:p>
      </dsp:txBody>
      <dsp:txXfrm rot="-5400000">
        <a:off x="1854979" y="711459"/>
        <a:ext cx="4915451" cy="46807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:5-6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081726" y="-885337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effectLst/>
            </a:rPr>
            <a:t>Потому что Он поднимает бедных и нуждающихся</a:t>
          </a:r>
          <a:endParaRPr lang="es-ES" sz="1800" b="1" kern="1200" dirty="0">
            <a:effectLst/>
          </a:endParaRPr>
        </a:p>
      </dsp:txBody>
      <dsp:txXfrm rot="-5400000">
        <a:off x="1854979" y="1365197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:7-8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effectLst/>
            </a:rPr>
            <a:t>Потому что Он творит дивные чудеса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effectLst/>
            </a:rPr>
            <a:t>Потому что Он милует нас, когда мы презираемы</a:t>
          </a:r>
          <a:endParaRPr lang="es-ES" sz="18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Прости мои беззакония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:3a)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Исцели мои недуги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:3b)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Спаси мою жизнь из ямы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:4a)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Он венчает меня милостями и любовью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Он удовлетворяет меня хорошим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:5a)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Он омолаживает меня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:5b)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Он творит справедливость, когда я терплю насилие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:6)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Он сообщает мне о своих планах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:7)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Он любит меня и не будет на меня злиться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Пс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</a:t>
          </a:r>
          <a:r>
            <a:rPr lang="ru-RU" sz="2000" b="1" kern="1200" dirty="0">
              <a:solidFill>
                <a:schemeClr val="tx1"/>
              </a:solidFill>
              <a:effectLst/>
            </a:rPr>
            <a:t>2</a:t>
          </a:r>
          <a:r>
            <a:rPr lang="es-ES" sz="2000" b="1" kern="1200" dirty="0">
              <a:solidFill>
                <a:schemeClr val="tx1"/>
              </a:solidFill>
              <a:effectLst/>
            </a:rPr>
            <a:t>:8-9)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не воздает мне по греху моему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10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:10-11)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не помнит моих грехов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:12)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знает, что я скоро умру, и милует меня. 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10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:1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-18)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18/02/2024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1" y="47296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ru-RU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МИЛОСТЬ ТВОЯ ДО НЕБЕС</a:t>
            </a:r>
            <a:endParaRPr lang="es-ES" sz="4400" b="1" spc="300" dirty="0">
              <a:ln w="9525">
                <a:noFill/>
                <a:prstDash val="solid"/>
              </a:ln>
              <a:solidFill>
                <a:srgbClr val="92D050"/>
              </a:solidFill>
              <a:effectLst>
                <a:outerShdw blurRad="12700" dist="50800" dir="2700000" algn="tl" rotWithShape="0">
                  <a:srgbClr val="00B05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8972142" y="6519446"/>
            <a:ext cx="3219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  <a:r>
              <a:rPr lang="ru-RU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февраля 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ХВАЛА И ДОВЕРИЕ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646331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8B6245"/>
                </a:solidFill>
                <a:latin typeface="Comic Sans MS" panose="030F0702030302020204" pitchFamily="66" charset="0"/>
              </a:rPr>
              <a:t>Аллилуия. Хвалите, рабы Господни, хвалите имя Господне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Псалтирь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 11</a:t>
            </a:r>
            <a:r>
              <a:rPr lang="ru-RU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2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:1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12015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Какие причины описанные в Псалмах 112 и 122 являются основанием для  хвалы и доверия Господу</a:t>
            </a:r>
            <a:r>
              <a:rPr lang="es-ES" sz="2000" b="1" dirty="0"/>
              <a:t>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700133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Короче говоря, мы славим Бога за Его силу, за Его чудеса, за Его любовь и за то, что Он смиряет себя, несмотря на свое величие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038" y="1998152"/>
            <a:ext cx="2590899" cy="376352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114952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Кресте мы можем видеть вместе все эти божественные атрибуты. Его великая любовь побудила Иисуса смириться за нас «до смерти» (</a:t>
            </a:r>
            <a:r>
              <a:rPr lang="ru-RU" sz="2000" b="1" dirty="0" err="1"/>
              <a:t>Флп</a:t>
            </a:r>
            <a:r>
              <a:rPr lang="ru-RU" sz="2000" b="1" dirty="0"/>
              <a:t>. 2:8). Разве это не достойно похвалы? Разве мы не полностью доверимся этому могущественному и любящему Спасителю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БЛАГОСЛОВЕНИЕ И ВОСХИЩЕНИЕ</a:t>
            </a:r>
            <a:endParaRPr lang="es-ES" sz="4400" b="1" dirty="0">
              <a:ln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1093693" y="648385"/>
            <a:ext cx="10225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«Благослови, душа моя, Господа и не забывай всех благодеяний Его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Какие блага дает нам Господь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059565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870511"/>
            <a:ext cx="1173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ответ на эту доброту мы присоединяемся к ангелам и благословляем Господа (</a:t>
            </a:r>
            <a:r>
              <a:rPr lang="ru-RU" sz="2000" b="1" dirty="0" err="1"/>
              <a:t>Пс</a:t>
            </a:r>
            <a:r>
              <a:rPr lang="ru-RU" sz="2000" b="1" dirty="0"/>
              <a:t>. 102:19-22). Хвала начинается тогда, когда человек признает величие и дела Бога и отвечает поклонением Его доброте, милосердию и мудрости.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685968"/>
            <a:ext cx="1021528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ru-RU" sz="2400" b="1" dirty="0">
                <a:latin typeface="Constantia" panose="02030602050306030303" pitchFamily="18" charset="0"/>
              </a:rPr>
              <a:t>Вы не должны падать духом. Малодушные станут сильными; отчаявшиеся обретут надежду. Бог нежно заботится о Своем народе. Его ухо открыто для их молений. У меня нет страха за дело Божье. Он позаботится о Своем собственном деле. Наш долг — выполнить свой долг, жить… смиренно у подножия креста  верной, святой жизнью перед Ним. Делая это, мы не постыдимся,  наши души могут доверится Богу со святым дерзновением. […]</a:t>
            </a:r>
          </a:p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Мое сердце твердо, доверяя Богу. У нас есть Спаситель. Мы можем радоваться Его всеобъемлющей  полноте. Я хочу быть более преданной Богу, более посвященной Ему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947983" y="5548564"/>
            <a:ext cx="3367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</a:t>
            </a:r>
            <a:r>
              <a:rPr lang="ru-RU" sz="1600" b="1" dirty="0"/>
              <a:t>.Уайт</a:t>
            </a:r>
            <a:r>
              <a:rPr lang="en-US" sz="1600" b="1" dirty="0"/>
              <a:t> (</a:t>
            </a:r>
            <a:r>
              <a:rPr lang="ru-RU" sz="1600" b="1" dirty="0"/>
              <a:t>Отражая Иисуса</a:t>
            </a:r>
            <a:r>
              <a:rPr lang="en-US" sz="1600" b="1" dirty="0"/>
              <a:t>, </a:t>
            </a:r>
            <a:r>
              <a:rPr lang="ru-RU" sz="1600" b="1" dirty="0"/>
              <a:t>Декабрь</a:t>
            </a:r>
            <a:r>
              <a:rPr lang="en-US" sz="1600" b="1" dirty="0"/>
              <a:t> 3)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799002" y="927031"/>
            <a:ext cx="361989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ru-RU" sz="3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Буду славить Тебя, Господи, между народами; буду воспевать Тебя среди племён, ибо до небес велика милость Твоя и до облаков истина Твоя</a:t>
            </a: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ru-RU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5</a:t>
            </a:r>
            <a:r>
              <a:rPr lang="ru-RU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6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:10</a:t>
            </a:r>
            <a:r>
              <a:rPr lang="ru-RU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,11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ru-RU" sz="2000" b="1" dirty="0">
                <a:solidFill>
                  <a:srgbClr val="991807"/>
                </a:solidFill>
              </a:rPr>
              <a:t>Божья любовь</a:t>
            </a:r>
            <a:r>
              <a:rPr lang="es-ES" sz="2000" b="1" dirty="0">
                <a:solidFill>
                  <a:srgbClr val="991807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ru-RU" sz="2000" b="1" dirty="0"/>
              <a:t> Любовь, которая длится вечно</a:t>
            </a:r>
            <a:r>
              <a:rPr lang="en-US" sz="2000" b="1" dirty="0"/>
              <a:t> (</a:t>
            </a:r>
            <a:r>
              <a:rPr lang="ru-RU" sz="2000" b="1" dirty="0" err="1"/>
              <a:t>Пс</a:t>
            </a:r>
            <a:r>
              <a:rPr lang="en-US" sz="2000" b="1" dirty="0"/>
              <a:t> 13</a:t>
            </a:r>
            <a:r>
              <a:rPr lang="ru-RU" sz="2000" b="1" dirty="0"/>
              <a:t>5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ru-RU" sz="2000" b="1" dirty="0"/>
              <a:t> Любовь, которая преображает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 5</a:t>
            </a:r>
            <a:r>
              <a:rPr lang="ru-RU" sz="2000" b="1" dirty="0"/>
              <a:t>0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ru-RU" sz="2000" b="1" dirty="0"/>
              <a:t> Прощающая любовь</a:t>
            </a:r>
            <a:r>
              <a:rPr lang="es-ES" sz="2000" b="1" dirty="0"/>
              <a:t> (</a:t>
            </a:r>
            <a:r>
              <a:rPr lang="ru-RU" sz="2000" b="1" dirty="0" err="1"/>
              <a:t>Пс</a:t>
            </a:r>
            <a:r>
              <a:rPr lang="es-ES" sz="2000" b="1" dirty="0"/>
              <a:t> 1</a:t>
            </a:r>
            <a:r>
              <a:rPr lang="ru-RU" sz="2000" b="1" dirty="0"/>
              <a:t>29</a:t>
            </a:r>
            <a:r>
              <a:rPr lang="es-ES" sz="2000" b="1" dirty="0"/>
              <a:t>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ru-RU" sz="2000" b="1" dirty="0">
                <a:solidFill>
                  <a:srgbClr val="082474"/>
                </a:solidFill>
              </a:rPr>
              <a:t>Человеческий ответ на любовь Бога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ru-RU" sz="2000" b="1" dirty="0"/>
              <a:t> Хвала и доверие</a:t>
            </a:r>
            <a:r>
              <a:rPr lang="en-US" sz="2000" b="1" dirty="0"/>
              <a:t> (</a:t>
            </a:r>
            <a:r>
              <a:rPr lang="ru-RU" sz="2000" b="1" dirty="0" err="1"/>
              <a:t>Пс</a:t>
            </a:r>
            <a:r>
              <a:rPr lang="en-US" sz="2000" b="1" dirty="0"/>
              <a:t> 11</a:t>
            </a:r>
            <a:r>
              <a:rPr lang="ru-RU" sz="2000" b="1" dirty="0"/>
              <a:t>2</a:t>
            </a:r>
            <a:r>
              <a:rPr lang="en-US" sz="2000" b="1" dirty="0"/>
              <a:t> </a:t>
            </a:r>
            <a:r>
              <a:rPr lang="ru-RU" sz="2000" b="1" dirty="0"/>
              <a:t>и</a:t>
            </a:r>
            <a:r>
              <a:rPr lang="en-US" sz="2000" b="1" dirty="0"/>
              <a:t> 12</a:t>
            </a:r>
            <a:r>
              <a:rPr lang="ru-RU" sz="2000" b="1" dirty="0"/>
              <a:t>2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ru-RU" sz="2000" b="1" dirty="0"/>
              <a:t> Благословение и восхищение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 10</a:t>
            </a:r>
            <a:r>
              <a:rPr lang="ru-RU" sz="2000" b="1" dirty="0"/>
              <a:t>2</a:t>
            </a:r>
            <a:r>
              <a:rPr lang="es-ES" sz="2000" b="1" dirty="0"/>
              <a:t>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984776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86847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200" b="1" dirty="0"/>
              <a:t>Что для меня значит, что Божья любовь вечна?</a:t>
            </a:r>
          </a:p>
          <a:p>
            <a:pPr algn="ctr">
              <a:spcBef>
                <a:spcPts val="600"/>
              </a:spcBef>
            </a:pPr>
            <a:r>
              <a:rPr lang="ru-RU" sz="2200" b="1" dirty="0"/>
              <a:t>В чем состоит эта любовь?</a:t>
            </a:r>
          </a:p>
          <a:p>
            <a:pPr algn="ctr">
              <a:spcBef>
                <a:spcPts val="600"/>
              </a:spcBef>
            </a:pPr>
            <a:r>
              <a:rPr lang="ru-RU" sz="2200" b="1" dirty="0"/>
              <a:t>Какую пользу мне это приносит?</a:t>
            </a:r>
          </a:p>
          <a:p>
            <a:pPr algn="ctr">
              <a:spcBef>
                <a:spcPts val="600"/>
              </a:spcBef>
            </a:pPr>
            <a:r>
              <a:rPr lang="ru-RU" sz="2200" b="1" dirty="0"/>
              <a:t>Как я могу ответить на эту любовь</a:t>
            </a:r>
            <a:r>
              <a:rPr lang="es-ES" sz="2200" b="1" dirty="0"/>
              <a:t>?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98" y="4210770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0" y="31576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БОЖЬЯ ЛЮБОВЬ</a:t>
            </a:r>
            <a:endParaRPr lang="es-ES" sz="66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ЛЮБОВЬ, КОТОРАЯ ДЛИТСЯ ВЕЧНО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Славьте Господа, ибо Он благ, ибо вовек милость Его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</a:t>
            </a:r>
            <a:r>
              <a:rPr lang="ru-RU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:1)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Псалом 135 – </a:t>
            </a:r>
            <a:r>
              <a:rPr lang="ru-RU" sz="2000" b="1" dirty="0" err="1"/>
              <a:t>антифонная</a:t>
            </a:r>
            <a:r>
              <a:rPr lang="ru-RU" sz="2000" b="1" dirty="0"/>
              <a:t> песня. В каждом из 26 куплетов одна часть припева восхваляет Бога, а другая часть отвечает, оправдывая эту хвалу: «Потому что милость Его пребывает вовек»</a:t>
            </a:r>
            <a:r>
              <a:rPr lang="en-US" sz="2000" b="1" dirty="0"/>
              <a:t>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983970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70054" y="5842337"/>
            <a:ext cx="11861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Божья любовь действует не только на тех, кто любит Его, ибо Он «даёт пищу всему живому</a:t>
            </a:r>
            <a:r>
              <a:rPr lang="en-US" sz="2000" b="1" dirty="0"/>
              <a:t>” (</a:t>
            </a:r>
            <a:r>
              <a:rPr lang="ru-RU" sz="2000" b="1" dirty="0" err="1"/>
              <a:t>Пс</a:t>
            </a:r>
            <a:r>
              <a:rPr lang="en-US" sz="2000" b="1" dirty="0"/>
              <a:t>. 13</a:t>
            </a:r>
            <a:r>
              <a:rPr lang="ru-RU" sz="2000" b="1" dirty="0"/>
              <a:t>5</a:t>
            </a:r>
            <a:r>
              <a:rPr lang="en-US" sz="2000" b="1" dirty="0"/>
              <a:t>:25). </a:t>
            </a:r>
            <a:r>
              <a:rPr lang="ru-RU" sz="2000" b="1" dirty="0"/>
              <a:t>Размышляя об этой любви, псалмопевец начинает и заканчивает свой гимн, призывая нас славить Бога. </a:t>
            </a:r>
            <a:r>
              <a:rPr lang="en-US" sz="2000" b="1" dirty="0"/>
              <a:t>(</a:t>
            </a:r>
            <a:r>
              <a:rPr lang="ru-RU" sz="2000" b="1" dirty="0" err="1"/>
              <a:t>Пс</a:t>
            </a:r>
            <a:r>
              <a:rPr lang="en-US" sz="2000" b="1" dirty="0"/>
              <a:t>. 13</a:t>
            </a:r>
            <a:r>
              <a:rPr lang="ru-RU" sz="2000" b="1" dirty="0"/>
              <a:t>5</a:t>
            </a:r>
            <a:r>
              <a:rPr lang="en-US" sz="2000" b="1" dirty="0"/>
              <a:t>:1, 26</a:t>
            </a:r>
            <a:r>
              <a:rPr lang="es-ES" sz="2000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Еврейское слово, переведенное как «милосердие», можно перевести как «любящая доброта», «любовь». Что делает Бог, движимый Своей вечной любовью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ЛЮБОВЬ, КОТОРАЯ ПРЕОБРАЖАЕТ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Сердце чистое сотвори во мне, Боже, и дух правый обнови внутри меня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:1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1" y="1003821"/>
            <a:ext cx="89875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100" b="1" dirty="0"/>
              <a:t>Псалом 50 был написан Давидом, «когда он пришел в Вирсавию, пришел к нему </a:t>
            </a:r>
            <a:r>
              <a:rPr lang="ru-RU" sz="2100" b="1" dirty="0" err="1"/>
              <a:t>Нафан</a:t>
            </a:r>
            <a:r>
              <a:rPr lang="ru-RU" sz="2100" b="1" dirty="0"/>
              <a:t> пророк». До этого момента душу Дэвида грызло раскаяние. Теперь он открыл свое сердце перед Богом и исповедал свой грех, не смягчая и не оправдывая его, осознавая свою неспособность перестать грешить.</a:t>
            </a:r>
            <a:r>
              <a:rPr lang="en-US" sz="2100" b="1" dirty="0"/>
              <a:t>        (</a:t>
            </a:r>
            <a:r>
              <a:rPr lang="ru-RU" sz="2100" b="1" dirty="0" err="1"/>
              <a:t>Пс</a:t>
            </a:r>
            <a:r>
              <a:rPr lang="en-US" sz="2100" b="1" dirty="0"/>
              <a:t>. 5</a:t>
            </a:r>
            <a:r>
              <a:rPr lang="ru-RU" sz="2100" b="1" dirty="0"/>
              <a:t>0</a:t>
            </a:r>
            <a:r>
              <a:rPr lang="en-US" sz="2100" b="1" dirty="0"/>
              <a:t>:3-5</a:t>
            </a:r>
            <a:r>
              <a:rPr lang="es-ES" sz="2100" b="1" dirty="0"/>
              <a:t>).</a:t>
            </a:r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3428999"/>
            <a:ext cx="1858191" cy="321945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182495" y="2787497"/>
            <a:ext cx="36776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100" b="1" dirty="0"/>
              <a:t>Он знал, что по своей великой любви Бог очистит его грех и полностью изгладит его преступление (</a:t>
            </a:r>
            <a:r>
              <a:rPr lang="ru-RU" sz="2100" b="1" dirty="0" err="1"/>
              <a:t>Пс</a:t>
            </a:r>
            <a:r>
              <a:rPr lang="ru-RU" sz="2100" b="1" dirty="0"/>
              <a:t>. 50:1-2, 7-9). Но, что удивительно, Дэвид идет дальше. Он не удовлетворен прощением. Если в нашей жизни не произойдет перемен, мы и дальше не сможем перестать грешить. Нам нужна трансформация</a:t>
            </a:r>
            <a:r>
              <a:rPr lang="es-ES" sz="2100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100" b="1" dirty="0"/>
              <a:t>Бог может и хочет сотворить это чудо: сотворить в нас чистое сердце и дух правый. </a:t>
            </a:r>
            <a:r>
              <a:rPr lang="en-US" sz="2100" b="1" dirty="0"/>
              <a:t>(</a:t>
            </a:r>
            <a:r>
              <a:rPr lang="ru-RU" sz="2100" b="1" dirty="0" err="1"/>
              <a:t>Пс</a:t>
            </a:r>
            <a:r>
              <a:rPr lang="en-US" sz="2100" b="1" dirty="0"/>
              <a:t>. 5</a:t>
            </a:r>
            <a:r>
              <a:rPr lang="ru-RU" sz="2100" b="1" dirty="0"/>
              <a:t>0</a:t>
            </a:r>
            <a:r>
              <a:rPr lang="en-US" sz="2100" b="1" dirty="0"/>
              <a:t>:10</a:t>
            </a:r>
            <a:r>
              <a:rPr lang="es-ES" sz="21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44773"/>
            <a:ext cx="62362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100" b="1" dirty="0"/>
              <a:t>Прощение и обновление нашего существа приводит к радости, свидетельству, песням и хвале (</a:t>
            </a:r>
            <a:r>
              <a:rPr lang="ru-RU" sz="2100" b="1" dirty="0" err="1"/>
              <a:t>Пс</a:t>
            </a:r>
            <a:r>
              <a:rPr lang="ru-RU" sz="2100" b="1" dirty="0"/>
              <a:t>. 50:12-15). И Богу приятно получать нашу скромную похвалу любви </a:t>
            </a:r>
            <a:r>
              <a:rPr lang="en-US" sz="2100" b="1" dirty="0"/>
              <a:t>(</a:t>
            </a:r>
            <a:r>
              <a:rPr lang="ru-RU" sz="2100" b="1" dirty="0" err="1"/>
              <a:t>Пс</a:t>
            </a:r>
            <a:r>
              <a:rPr lang="en-US" sz="2100" b="1" dirty="0"/>
              <a:t>. 5</a:t>
            </a:r>
            <a:r>
              <a:rPr lang="ru-RU" sz="2100" b="1" dirty="0"/>
              <a:t>0</a:t>
            </a:r>
            <a:r>
              <a:rPr lang="en-US" sz="2100" b="1" dirty="0"/>
              <a:t>:16-19</a:t>
            </a:r>
            <a:r>
              <a:rPr lang="es-ES" sz="21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ПРОЩАЮЩАЯ ЛЮБОВЬ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Если Ты, Господи, будешь замечать беззакония, — Господи! кто устоит? Но у Тебя прощение, да благоговеют пред Тобою 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ru-RU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ru-RU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29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:3-4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773084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012181" y="1128370"/>
            <a:ext cx="877976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ru-RU" sz="3200" b="1" dirty="0">
                <a:latin typeface="Constantia" panose="02030602050306030303" pitchFamily="18" charset="0"/>
              </a:rPr>
              <a:t>Мы укроемся в Иисусе Христе. Мы будем доверять Его любви. Мы будем верить изо дня в день, что Он любит нас бесконечной любовью. Пусть ничто и никогда не расстраивает вас и не огорчает. Подумайте о доброте Божией. Вспомните Его милости и благословения. […]</a:t>
            </a:r>
          </a:p>
          <a:p>
            <a:pPr>
              <a:spcBef>
                <a:spcPts val="600"/>
              </a:spcBef>
            </a:pPr>
            <a:r>
              <a:rPr lang="ru-RU" sz="3200" b="1" dirty="0">
                <a:latin typeface="Constantia" panose="02030602050306030303" pitchFamily="18" charset="0"/>
              </a:rPr>
              <a:t>Пусть хвала Господу всегда будет в наших сердцах, в наших умах и на наших устах.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395507" y="6298266"/>
            <a:ext cx="3396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ru-RU" sz="1600" b="1" dirty="0"/>
              <a:t>.Уайт</a:t>
            </a:r>
            <a:r>
              <a:rPr lang="en-US" sz="1600" b="1" dirty="0"/>
              <a:t> (</a:t>
            </a:r>
            <a:r>
              <a:rPr lang="ru-RU" sz="1600" b="1" dirty="0"/>
              <a:t>Взгляните вверх</a:t>
            </a:r>
            <a:r>
              <a:rPr lang="en-US" sz="1600" b="1" dirty="0"/>
              <a:t>, </a:t>
            </a:r>
            <a:r>
              <a:rPr lang="ru-RU" sz="1600" b="1" dirty="0"/>
              <a:t> Январь</a:t>
            </a:r>
            <a:r>
              <a:rPr lang="en-US" sz="1600" b="1" dirty="0"/>
              <a:t> 16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-283779" y="262580"/>
            <a:ext cx="1160342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ЧЕЛОВЕЧЕСКИЙ ОТВЕТ НА ЛЮБОВЬ БОГА</a:t>
            </a:r>
            <a:endParaRPr lang="es-ES" sz="48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1484</Words>
  <Application>Microsoft Office PowerPoint</Application>
  <PresentationFormat>Panorámica</PresentationFormat>
  <Paragraphs>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95</cp:revision>
  <dcterms:created xsi:type="dcterms:W3CDTF">2024-01-28T15:07:00Z</dcterms:created>
  <dcterms:modified xsi:type="dcterms:W3CDTF">2024-02-18T06:24:56Z</dcterms:modified>
</cp:coreProperties>
</file>