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6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ru-R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 псалма – напомнить нам, как Бог вел Свой народ и почему это заслуживает нашей похвалы.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ru-RU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послал язвы на Египет, разделил море, сопровождал народ облаком днем и огнем ночью и вывел воду из скалы.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ru-RU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Они получили Ханаан, потому что Бог изгнал его жителей.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ru-RU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Наконец, Бог восстал, чтобы снова избавить Свой народ через Давида.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78DD70-983C-4B0F-B48D-940ECA7D65D6}">
      <dgm:prSet phldrT="[Texto]" custT="1"/>
      <dgm:spPr/>
      <dgm:t>
        <a:bodyPr/>
        <a:lstStyle/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495C-8A6A-42EE-8E7D-6EA9FD49F06B}" type="par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5088E-9587-4BC0-BAD0-299429759015}" type="sib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1B5021-3D8E-4F9C-BEC8-7BC1996304B9}">
      <dgm:prSet phldrT="[Texto]" custT="1"/>
      <dgm:spPr/>
      <dgm:t>
        <a:bodyPr/>
        <a:lstStyle/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0C188-2D19-4685-A297-220763765FE0}" type="par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83595-10D1-4C12-AF91-23F6660B3DC1}" type="sib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E2591-2F51-4995-B95B-1500517C108F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5E5F0-5FCA-4A76-8F53-9260A1567487}" type="parTrans" cxnId="{C7A056D3-687F-46F6-884A-6A19DB1A8ABC}">
      <dgm:prSet/>
      <dgm:spPr/>
      <dgm:t>
        <a:bodyPr/>
        <a:lstStyle/>
        <a:p>
          <a:endParaRPr lang="es-ES"/>
        </a:p>
      </dgm:t>
    </dgm:pt>
    <dgm:pt modelId="{8D4DD733-646E-4E28-889A-115F44F33F53}" type="sibTrans" cxnId="{C7A056D3-687F-46F6-884A-6A19DB1A8ABC}">
      <dgm:prSet/>
      <dgm:spPr/>
      <dgm:t>
        <a:bodyPr/>
        <a:lstStyle/>
        <a:p>
          <a:endParaRPr lang="es-ES"/>
        </a:p>
      </dgm:t>
    </dgm:pt>
    <dgm:pt modelId="{6F8120E1-973B-48A3-8492-27FCA4425423}">
      <dgm:prSet custT="1"/>
      <dgm:spPr/>
      <dgm:t>
        <a:bodyPr/>
        <a:lstStyle/>
        <a:p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F946D1-E59A-4956-A453-772E58654E3A}" type="parTrans" cxnId="{E39DF433-3ECC-4F44-82B0-C78D6EE6741A}">
      <dgm:prSet/>
      <dgm:spPr/>
      <dgm:t>
        <a:bodyPr/>
        <a:lstStyle/>
        <a:p>
          <a:endParaRPr lang="es-ES"/>
        </a:p>
      </dgm:t>
    </dgm:pt>
    <dgm:pt modelId="{F5C3A122-E48C-488D-B531-37279765B19D}" type="sibTrans" cxnId="{E39DF433-3ECC-4F44-82B0-C78D6EE6741A}">
      <dgm:prSet/>
      <dgm:spPr/>
      <dgm:t>
        <a:bodyPr/>
        <a:lstStyle/>
        <a:p>
          <a:endParaRPr lang="es-ES"/>
        </a:p>
      </dgm:t>
    </dgm:pt>
    <dgm:pt modelId="{5F66AE7D-7FEC-47FF-85A7-69825B0305E8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должны научить этому наших детей, чтобы они не были бунтовщиками, как их предки.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E9FAA-E2CF-4554-ADDE-B19EF9E71D73}" type="parTrans" cxnId="{625B1DEF-7250-40F6-B6F9-C5E2F6F01242}">
      <dgm:prSet/>
      <dgm:spPr/>
      <dgm:t>
        <a:bodyPr/>
        <a:lstStyle/>
        <a:p>
          <a:endParaRPr lang="en-US"/>
        </a:p>
      </dgm:t>
    </dgm:pt>
    <dgm:pt modelId="{2CBF0456-5E5E-4414-A613-C52FF7FBDA4D}" type="sibTrans" cxnId="{625B1DEF-7250-40F6-B6F9-C5E2F6F01242}">
      <dgm:prSet/>
      <dgm:spPr/>
      <dgm:t>
        <a:bodyPr/>
        <a:lstStyle/>
        <a:p>
          <a:endParaRPr lang="en-US"/>
        </a:p>
      </dgm:t>
    </dgm:pt>
    <dgm:pt modelId="{5D6B897A-0441-4CC9-A0DC-4CCAE3BA8E38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 не верили, что Бог может дать им мясо и хлеб.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A56042-78D4-4E8F-8CAE-D4D6FE14BB0A}" type="parTrans" cxnId="{5EEB41EA-1EBD-42F0-A089-EA6DC6FE29C7}">
      <dgm:prSet/>
      <dgm:spPr/>
      <dgm:t>
        <a:bodyPr/>
        <a:lstStyle/>
        <a:p>
          <a:endParaRPr lang="en-US"/>
        </a:p>
      </dgm:t>
    </dgm:pt>
    <dgm:pt modelId="{1D622BE1-22F9-4209-9D20-F1BE05E8747B}" type="sibTrans" cxnId="{5EEB41EA-1EBD-42F0-A089-EA6DC6FE29C7}">
      <dgm:prSet/>
      <dgm:spPr/>
      <dgm:t>
        <a:bodyPr/>
        <a:lstStyle/>
        <a:p>
          <a:endParaRPr lang="en-US"/>
        </a:p>
      </dgm:t>
    </dgm:pt>
    <dgm:pt modelId="{C597CDB8-8C9D-4A7E-88B3-C004705F2C6B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Несмотря на их восстание, Он не уничтожил их.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C713FA-F320-4411-8F45-3DEF75EC304F}" type="parTrans" cxnId="{920802B9-B007-431F-887A-653464887C30}">
      <dgm:prSet/>
      <dgm:spPr/>
      <dgm:t>
        <a:bodyPr/>
        <a:lstStyle/>
        <a:p>
          <a:endParaRPr lang="en-US"/>
        </a:p>
      </dgm:t>
    </dgm:pt>
    <dgm:pt modelId="{E0E42285-DB09-41D5-A331-D4DED488943C}" type="sibTrans" cxnId="{920802B9-B007-431F-887A-653464887C30}">
      <dgm:prSet/>
      <dgm:spPr/>
      <dgm:t>
        <a:bodyPr/>
        <a:lstStyle/>
        <a:p>
          <a:endParaRPr lang="en-US"/>
        </a:p>
      </dgm:t>
    </dgm:pt>
    <dgm:pt modelId="{C033347A-2882-4231-85A5-6AE1D262412B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 они снова восстали, и Бог предал их во власть врагов.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497D31-F7EB-4010-8B1B-E07E49098EAA}" type="parTrans" cxnId="{101B44F8-3B0F-4D10-9D7E-3CCEC0F668FD}">
      <dgm:prSet/>
      <dgm:spPr/>
      <dgm:t>
        <a:bodyPr/>
        <a:lstStyle/>
        <a:p>
          <a:endParaRPr lang="en-US"/>
        </a:p>
      </dgm:t>
    </dgm:pt>
    <dgm:pt modelId="{74127DE8-056D-4F99-82FA-4709E1070346}" type="sibTrans" cxnId="{101B44F8-3B0F-4D10-9D7E-3CCEC0F668FD}">
      <dgm:prSet/>
      <dgm:spPr/>
      <dgm:t>
        <a:bodyPr/>
        <a:lstStyle/>
        <a:p>
          <a:endParaRPr lang="en-US"/>
        </a:p>
      </dgm:t>
    </dgm:pt>
    <dgm:pt modelId="{03ACFC49-0A85-4732-9914-01968C8133E7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призвал пастыря пасти свой народ. Он вложил скипетр в руку Иуды и выбрал Иерусалим своей столицей.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E53D06-0463-436F-BC36-7F1AA648F798}" type="parTrans" cxnId="{319558F1-C0B0-4E09-BAAE-10F2465ADBDC}">
      <dgm:prSet/>
      <dgm:spPr/>
      <dgm:t>
        <a:bodyPr/>
        <a:lstStyle/>
        <a:p>
          <a:endParaRPr lang="en-US"/>
        </a:p>
      </dgm:t>
    </dgm:pt>
    <dgm:pt modelId="{30047F35-EA18-4EFE-A51B-3821ABC6CF71}" type="sibTrans" cxnId="{319558F1-C0B0-4E09-BAAE-10F2465ADBDC}">
      <dgm:prSet/>
      <dgm:spPr/>
      <dgm:t>
        <a:bodyPr/>
        <a:lstStyle/>
        <a:p>
          <a:endParaRPr lang="en-US"/>
        </a:p>
      </dgm:t>
    </dgm:pt>
    <dgm:pt modelId="{CAD24B33-5A41-4942-8D5D-C0CACECBF165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Несмотря на восстание, Бог был верен тогда и остается верным сегодня.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2F732D-0E06-452D-B4C6-4158111EA240}" type="parTrans" cxnId="{2EF008C7-7853-42D3-ABB7-146AA1FAC33B}">
      <dgm:prSet/>
      <dgm:spPr/>
      <dgm:t>
        <a:bodyPr/>
        <a:lstStyle/>
        <a:p>
          <a:endParaRPr lang="en-US"/>
        </a:p>
      </dgm:t>
    </dgm:pt>
    <dgm:pt modelId="{886A4D5F-DE25-44A9-8029-696E254FF0EC}" type="sibTrans" cxnId="{2EF008C7-7853-42D3-ABB7-146AA1FAC33B}">
      <dgm:prSet/>
      <dgm:spPr/>
      <dgm:t>
        <a:bodyPr/>
        <a:lstStyle/>
        <a:p>
          <a:endParaRPr lang="en-US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2D6B7609-BF28-487F-83DD-B2DB5F082F3C}" type="presOf" srcId="{C597CDB8-8C9D-4A7E-88B3-C004705F2C6B}" destId="{4FCE9408-7AE8-475C-B65B-C23FD39CF8A4}" srcOrd="0" destOrd="2" presId="urn:microsoft.com/office/officeart/2005/8/layout/hProcess7"/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DAABA314-F4B0-4525-866A-05653B6C24D5}" type="presOf" srcId="{881B5021-3D8E-4F9C-BEC8-7BC1996304B9}" destId="{FC0AE595-90B8-43E5-8FB2-EC52E6D3EE84}" srcOrd="0" destOrd="2" presId="urn:microsoft.com/office/officeart/2005/8/layout/hProcess7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E39DF433-3ECC-4F44-82B0-C78D6EE6741A}" srcId="{6BA9E67D-619A-4BDF-8E23-D444633326A0}" destId="{6F8120E1-973B-48A3-8492-27FCA4425423}" srcOrd="3" destOrd="0" parTransId="{59F946D1-E59A-4956-A453-772E58654E3A}" sibTransId="{F5C3A122-E48C-488D-B531-37279765B19D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FE818F46-F731-4C04-AE95-F119986775BD}" type="presOf" srcId="{6F8120E1-973B-48A3-8492-27FCA4425423}" destId="{4FCE9408-7AE8-475C-B65B-C23FD39CF8A4}" srcOrd="0" destOrd="3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D439706A-38B1-4D6C-B61A-EC7EBC5AB25F}" srcId="{CAD511DF-0D1E-440B-868B-A640CA4A2E2C}" destId="{1878DD70-983C-4B0F-B48D-940ECA7D65D6}" srcOrd="3" destOrd="0" parTransId="{DCA1495C-8A6A-42EE-8E7D-6EA9FD49F06B}" sibTransId="{2605088E-9587-4BC0-BAD0-299429759015}"/>
    <dgm:cxn modelId="{3268766D-F447-46F4-8527-F52B8944B23B}" type="presOf" srcId="{337E2591-2F51-4995-B95B-1500517C108F}" destId="{72310E31-B128-4E2F-A2F6-781A79A43A1F}" srcOrd="0" destOrd="2" presId="urn:microsoft.com/office/officeart/2005/8/layout/hProcess7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E7D1FF50-5C85-4D64-B64E-E01E5C5887DE}" type="presOf" srcId="{CAD24B33-5A41-4942-8D5D-C0CACECBF165}" destId="{2F6849B7-C06E-43F3-AA5F-EDB49ECCF8FD}" srcOrd="0" destOrd="2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4BA21259-DA51-4706-8EF9-03ADC97E8AEB}" type="presOf" srcId="{1878DD70-983C-4B0F-B48D-940ECA7D65D6}" destId="{72310E31-B128-4E2F-A2F6-781A79A43A1F}" srcOrd="0" destOrd="3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7AFC52A5-9C15-4BD8-A6B4-5A08BFEE9E2A}" srcId="{FD540F99-3EA7-4754-A877-4FB00C27ACCB}" destId="{881B5021-3D8E-4F9C-BEC8-7BC1996304B9}" srcOrd="2" destOrd="0" parTransId="{E300C188-2D19-4685-A297-220763765FE0}" sibTransId="{D1883595-10D1-4C12-AF91-23F6660B3DC1}"/>
    <dgm:cxn modelId="{F51DC1A8-749A-4174-B9DC-04EFBB3C215F}" type="presOf" srcId="{5F66AE7D-7FEC-47FF-85A7-69825B0305E8}" destId="{72310E31-B128-4E2F-A2F6-781A79A43A1F}" srcOrd="0" destOrd="1" presId="urn:microsoft.com/office/officeart/2005/8/layout/hProcess7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03AFE1AF-25EF-4C23-9257-E6F4FC7C97AF}" type="presOf" srcId="{5D6B897A-0441-4CC9-A0DC-4CCAE3BA8E38}" destId="{4FCE9408-7AE8-475C-B65B-C23FD39CF8A4}" srcOrd="0" destOrd="1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920802B9-B007-431F-887A-653464887C30}" srcId="{6BA9E67D-619A-4BDF-8E23-D444633326A0}" destId="{C597CDB8-8C9D-4A7E-88B3-C004705F2C6B}" srcOrd="2" destOrd="0" parTransId="{E5C713FA-F320-4411-8F45-3DEF75EC304F}" sibTransId="{E0E42285-DB09-41D5-A331-D4DED488943C}"/>
    <dgm:cxn modelId="{EAFA16BC-EF17-4F96-B46D-2CD8A6D90736}" type="presOf" srcId="{03ACFC49-0A85-4732-9914-01968C8133E7}" destId="{2F6849B7-C06E-43F3-AA5F-EDB49ECCF8FD}" srcOrd="0" destOrd="1" presId="urn:microsoft.com/office/officeart/2005/8/layout/hProcess7"/>
    <dgm:cxn modelId="{2EF008C7-7853-42D3-ABB7-146AA1FAC33B}" srcId="{D929726C-8027-4049-83BB-5F8720DB2DD5}" destId="{CAD24B33-5A41-4942-8D5D-C0CACECBF165}" srcOrd="2" destOrd="0" parTransId="{3E2F732D-0E06-452D-B4C6-4158111EA240}" sibTransId="{886A4D5F-DE25-44A9-8029-696E254FF0EC}"/>
    <dgm:cxn modelId="{C7A056D3-687F-46F6-884A-6A19DB1A8ABC}" srcId="{CAD511DF-0D1E-440B-868B-A640CA4A2E2C}" destId="{337E2591-2F51-4995-B95B-1500517C108F}" srcOrd="2" destOrd="0" parTransId="{9C25E5F0-5FCA-4A76-8F53-9260A1567487}" sibTransId="{8D4DD733-646E-4E28-889A-115F44F33F53}"/>
    <dgm:cxn modelId="{5EEB41EA-1EBD-42F0-A089-EA6DC6FE29C7}" srcId="{6BA9E67D-619A-4BDF-8E23-D444633326A0}" destId="{5D6B897A-0441-4CC9-A0DC-4CCAE3BA8E38}" srcOrd="1" destOrd="0" parTransId="{D8A56042-78D4-4E8F-8CAE-D4D6FE14BB0A}" sibTransId="{1D622BE1-22F9-4209-9D20-F1BE05E8747B}"/>
    <dgm:cxn modelId="{625B1DEF-7250-40F6-B6F9-C5E2F6F01242}" srcId="{CAD511DF-0D1E-440B-868B-A640CA4A2E2C}" destId="{5F66AE7D-7FEC-47FF-85A7-69825B0305E8}" srcOrd="1" destOrd="0" parTransId="{406E9FAA-E2CF-4554-ADDE-B19EF9E71D73}" sibTransId="{2CBF0456-5E5E-4414-A613-C52FF7FBDA4D}"/>
    <dgm:cxn modelId="{319558F1-C0B0-4E09-BAAE-10F2465ADBDC}" srcId="{D929726C-8027-4049-83BB-5F8720DB2DD5}" destId="{03ACFC49-0A85-4732-9914-01968C8133E7}" srcOrd="1" destOrd="0" parTransId="{2BE53D06-0463-436F-BC36-7F1AA648F798}" sibTransId="{30047F35-EA18-4EFE-A51B-3821ABC6CF71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101B44F8-3B0F-4D10-9D7E-3CCEC0F668FD}" srcId="{FD540F99-3EA7-4754-A877-4FB00C27ACCB}" destId="{C033347A-2882-4231-85A5-6AE1D262412B}" srcOrd="1" destOrd="0" parTransId="{16497D31-F7EB-4010-8B1B-E07E49098EAA}" sibTransId="{74127DE8-056D-4F99-82FA-4709E1070346}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16AEA3FF-A958-41B8-A39D-0A506014E792}" type="presOf" srcId="{C033347A-2882-4231-85A5-6AE1D262412B}" destId="{FC0AE595-90B8-43E5-8FB2-EC52E6D3EE84}" srcOrd="0" destOrd="1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заключил завет с Авраамом, Исааком и Иаковом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8-11)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защищал их, пока они были слабы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(12-15)</a:t>
          </a: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Спас Израиль от голода через Иосифа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(16-24)</a:t>
          </a: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Когда они были порабощены, он послал Моисея и наказал Египет.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(25-38)</a:t>
          </a: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повел Израиль через пустыню в землю Ханаанскую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(39-44) 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Мы славим Бога за Его доброту и силу </a:t>
          </a:r>
          <a:r>
            <a:rPr lang="en-US" sz="2000" b="1" dirty="0">
              <a:solidFill>
                <a:schemeClr val="tx1"/>
              </a:solidFill>
              <a:effectLst/>
            </a:rPr>
            <a:t>(13</a:t>
          </a:r>
          <a:r>
            <a:rPr lang="ru-RU" sz="2000" b="1" dirty="0">
              <a:solidFill>
                <a:schemeClr val="tx1"/>
              </a:solidFill>
              <a:effectLst/>
            </a:rPr>
            <a:t>4</a:t>
          </a:r>
          <a:r>
            <a:rPr lang="en-US" sz="2000" b="1" dirty="0">
              <a:solidFill>
                <a:schemeClr val="tx1"/>
              </a:solidFill>
              <a:effectLst/>
            </a:rPr>
            <a:t>:1-5</a:t>
          </a:r>
          <a:r>
            <a:rPr lang="es-ES" sz="2000" b="1" dirty="0">
              <a:solidFill>
                <a:schemeClr val="tx1"/>
              </a:solidFill>
              <a:effectLst/>
            </a:rPr>
            <a:t>)</a:t>
          </a: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Бог показал Свою доброту и силу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Творении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время Исхода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 завоевании Ханаана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X="123541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6663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:1-8</a:t>
          </a:r>
        </a:p>
      </dsp:txBody>
      <dsp:txXfrm rot="16200000">
        <a:off x="-1425162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36094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 псалма – напомнить нам, как Бог вел Свой народ и почему это заслуживает нашей похвалы.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должны научить этому наших детей, чтобы они не были бунтовщиками, как их предки.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094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послал язвы на Египет, разделил море, сопровождал народ облаком днем и огнем ночью и вывел воду из скалы.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 не верили, что Бог может дать им мясо и хлеб.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Несмотря на их восстание, Он не уничтожил их.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:55-64</a:t>
          </a: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Они получили Ханаан, потому что Бог изгнал его жителей.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 они снова восстали, и Бог предал их во власть врагов.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Наконец, Бог восстал, чтобы снова избавить Свой народ через Давида.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призвал пастыря пасти свой народ. Он вложил скипетр в руку Иуды и выбрал Иерусалим своей столицей.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Несмотря на восстание, Бог был верен тогда и остается верным сегодня.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заключил завет с Авраамом, Исааком и Иаковом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8-11)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защищал их, пока они были слабы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(12-15)</a:t>
          </a: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Спас Израиль от голода через Иосифа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(16-24)</a:t>
          </a: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Когда они были порабощены, он послал Моисея и наказал Египет.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(25-38)</a:t>
          </a: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повел Израиль через пустыню в землю Ханаанскую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(39-44)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116371" y="734746"/>
          <a:ext cx="128872" cy="897452"/>
        </a:xfrm>
        <a:custGeom>
          <a:avLst/>
          <a:gdLst/>
          <a:ahLst/>
          <a:cxnLst/>
          <a:rect l="0" t="0" r="0" b="0"/>
          <a:pathLst>
            <a:path>
              <a:moveTo>
                <a:pt x="128872" y="0"/>
              </a:moveTo>
              <a:lnTo>
                <a:pt x="128872" y="897452"/>
              </a:lnTo>
              <a:lnTo>
                <a:pt x="0" y="89745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23826" y="3443784"/>
          <a:ext cx="227442" cy="564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582"/>
              </a:lnTo>
              <a:lnTo>
                <a:pt x="227442" y="5645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245243" y="734746"/>
          <a:ext cx="1485096" cy="1794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033"/>
              </a:lnTo>
              <a:lnTo>
                <a:pt x="1485096" y="1666033"/>
              </a:lnTo>
              <a:lnTo>
                <a:pt x="1485096" y="179490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09836" y="3443784"/>
          <a:ext cx="184102" cy="564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582"/>
              </a:lnTo>
              <a:lnTo>
                <a:pt x="184102" y="5645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100777" y="734746"/>
          <a:ext cx="144465" cy="1794905"/>
        </a:xfrm>
        <a:custGeom>
          <a:avLst/>
          <a:gdLst/>
          <a:ahLst/>
          <a:cxnLst/>
          <a:rect l="0" t="0" r="0" b="0"/>
          <a:pathLst>
            <a:path>
              <a:moveTo>
                <a:pt x="144465" y="0"/>
              </a:moveTo>
              <a:lnTo>
                <a:pt x="144465" y="1666033"/>
              </a:lnTo>
              <a:lnTo>
                <a:pt x="0" y="1666033"/>
              </a:lnTo>
              <a:lnTo>
                <a:pt x="0" y="179490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4739" y="3443784"/>
          <a:ext cx="184102" cy="564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582"/>
              </a:lnTo>
              <a:lnTo>
                <a:pt x="184102" y="5645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15680" y="734746"/>
          <a:ext cx="1629562" cy="1794905"/>
        </a:xfrm>
        <a:custGeom>
          <a:avLst/>
          <a:gdLst/>
          <a:ahLst/>
          <a:cxnLst/>
          <a:rect l="0" t="0" r="0" b="0"/>
          <a:pathLst>
            <a:path>
              <a:moveTo>
                <a:pt x="1629562" y="0"/>
              </a:moveTo>
              <a:lnTo>
                <a:pt x="1629562" y="1666033"/>
              </a:lnTo>
              <a:lnTo>
                <a:pt x="0" y="1666033"/>
              </a:lnTo>
              <a:lnTo>
                <a:pt x="0" y="179490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516737" y="121070"/>
          <a:ext cx="3457010" cy="61367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Мы славим Бога за Его доброту и силу </a:t>
          </a:r>
          <a:r>
            <a:rPr lang="en-US" sz="2000" b="1" kern="1200" dirty="0">
              <a:solidFill>
                <a:schemeClr val="tx1"/>
              </a:solidFill>
              <a:effectLst/>
            </a:rPr>
            <a:t>(13</a:t>
          </a:r>
          <a:r>
            <a:rPr lang="ru-RU" sz="2000" b="1" kern="1200" dirty="0">
              <a:solidFill>
                <a:schemeClr val="tx1"/>
              </a:solidFill>
              <a:effectLst/>
            </a:rPr>
            <a:t>4</a:t>
          </a:r>
          <a:r>
            <a:rPr lang="en-US" sz="2000" b="1" kern="1200" dirty="0">
              <a:solidFill>
                <a:schemeClr val="tx1"/>
              </a:solidFill>
              <a:effectLst/>
            </a:rPr>
            <a:t>:1-5</a:t>
          </a:r>
          <a:r>
            <a:rPr lang="es-ES" sz="2000" b="1" kern="1200" dirty="0">
              <a:solidFill>
                <a:schemeClr val="tx1"/>
              </a:solidFill>
              <a:effectLst/>
            </a:rPr>
            <a:t>)</a:t>
          </a:r>
        </a:p>
      </dsp:txBody>
      <dsp:txXfrm>
        <a:off x="516737" y="121070"/>
        <a:ext cx="3457010" cy="613676"/>
      </dsp:txXfrm>
    </dsp:sp>
    <dsp:sp modelId="{3B68829D-DE10-49D3-91F0-4295145DC96E}">
      <dsp:nvSpPr>
        <dsp:cNvPr id="0" name=""/>
        <dsp:cNvSpPr/>
      </dsp:nvSpPr>
      <dsp:spPr>
        <a:xfrm>
          <a:off x="2004" y="2529651"/>
          <a:ext cx="1227352" cy="914132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Творении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4" y="2529651"/>
        <a:ext cx="1227352" cy="914132"/>
      </dsp:txXfrm>
    </dsp:sp>
    <dsp:sp modelId="{C3B53BDE-8006-49A6-AA0C-8115A6B605FC}">
      <dsp:nvSpPr>
        <dsp:cNvPr id="0" name=""/>
        <dsp:cNvSpPr/>
      </dsp:nvSpPr>
      <dsp:spPr>
        <a:xfrm>
          <a:off x="308842" y="3701528"/>
          <a:ext cx="1227352" cy="6136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:6-7</a:t>
          </a:r>
        </a:p>
      </dsp:txBody>
      <dsp:txXfrm>
        <a:off x="308842" y="3701528"/>
        <a:ext cx="1227352" cy="613676"/>
      </dsp:txXfrm>
    </dsp:sp>
    <dsp:sp modelId="{EEEFC83B-9994-41E0-AC09-CEC28B970226}">
      <dsp:nvSpPr>
        <dsp:cNvPr id="0" name=""/>
        <dsp:cNvSpPr/>
      </dsp:nvSpPr>
      <dsp:spPr>
        <a:xfrm>
          <a:off x="1487101" y="2529651"/>
          <a:ext cx="1227352" cy="914132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время Исхода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87101" y="2529651"/>
        <a:ext cx="1227352" cy="914132"/>
      </dsp:txXfrm>
    </dsp:sp>
    <dsp:sp modelId="{31794C17-6C24-41EF-BFD3-72BAC5750B47}">
      <dsp:nvSpPr>
        <dsp:cNvPr id="0" name=""/>
        <dsp:cNvSpPr/>
      </dsp:nvSpPr>
      <dsp:spPr>
        <a:xfrm>
          <a:off x="1793939" y="3701528"/>
          <a:ext cx="1227352" cy="6136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:8-9</a:t>
          </a:r>
        </a:p>
      </dsp:txBody>
      <dsp:txXfrm>
        <a:off x="1793939" y="3701528"/>
        <a:ext cx="1227352" cy="613676"/>
      </dsp:txXfrm>
    </dsp:sp>
    <dsp:sp modelId="{04A0490F-3195-46D7-8779-FE53F51038D4}">
      <dsp:nvSpPr>
        <dsp:cNvPr id="0" name=""/>
        <dsp:cNvSpPr/>
      </dsp:nvSpPr>
      <dsp:spPr>
        <a:xfrm>
          <a:off x="2972197" y="2529651"/>
          <a:ext cx="1516283" cy="91413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 завоевании Ханаана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2197" y="2529651"/>
        <a:ext cx="1516283" cy="914132"/>
      </dsp:txXfrm>
    </dsp:sp>
    <dsp:sp modelId="{F8E70081-E574-419E-84B9-6527E0769697}">
      <dsp:nvSpPr>
        <dsp:cNvPr id="0" name=""/>
        <dsp:cNvSpPr/>
      </dsp:nvSpPr>
      <dsp:spPr>
        <a:xfrm>
          <a:off x="3351268" y="3701528"/>
          <a:ext cx="1227352" cy="6136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:10-12</a:t>
          </a:r>
        </a:p>
      </dsp:txBody>
      <dsp:txXfrm>
        <a:off x="3351268" y="3701528"/>
        <a:ext cx="1227352" cy="613676"/>
      </dsp:txXfrm>
    </dsp:sp>
    <dsp:sp modelId="{7F3D0F71-2E7B-4AA5-BC65-8192738BACA8}">
      <dsp:nvSpPr>
        <dsp:cNvPr id="0" name=""/>
        <dsp:cNvSpPr/>
      </dsp:nvSpPr>
      <dsp:spPr>
        <a:xfrm>
          <a:off x="299618" y="992490"/>
          <a:ext cx="1816752" cy="12794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Бог показал Свою доброту и силу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sp:txBody>
      <dsp:txXfrm>
        <a:off x="299618" y="992490"/>
        <a:ext cx="1816752" cy="1279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254905"/>
              </p:ext>
            </p:extLst>
          </p:nvPr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УРОКИ ПРОШЛОГО</a:t>
            </a:r>
            <a:endParaRPr lang="es-ES" sz="48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88207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-1" y="6519446"/>
            <a:ext cx="1071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10 for March 9, 2024</a:t>
            </a:r>
            <a:endParaRPr lang="es-ES" sz="16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29457" y="4633758"/>
            <a:ext cx="722376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Что слышали мы и узнали, и отцы наши рассказали нам, не скроем от детей их, возвещая роду грядущему славу Господа, и силу Его, и чудеса Его, которые Он сотворил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Псалтирь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78:3, 4)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Восстание людей </a:t>
            </a:r>
            <a:r>
              <a:rPr lang="es-ES" sz="2000" b="1" dirty="0"/>
              <a:t>(</a:t>
            </a:r>
            <a:r>
              <a:rPr lang="ru-RU" sz="2000" b="1" dirty="0"/>
              <a:t>Псалом</a:t>
            </a:r>
            <a:r>
              <a:rPr lang="es-ES" sz="2000" b="1" dirty="0"/>
              <a:t> 7</a:t>
            </a:r>
            <a:r>
              <a:rPr lang="ru-RU" sz="2000" b="1" dirty="0"/>
              <a:t>7</a:t>
            </a:r>
            <a:r>
              <a:rPr lang="es-ES" sz="2000" b="1" dirty="0"/>
              <a:t>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ru-RU" sz="2000" b="1" dirty="0"/>
              <a:t>Божьи деяния</a:t>
            </a:r>
            <a:r>
              <a:rPr lang="es-ES" sz="2000" b="1" dirty="0"/>
              <a:t> (</a:t>
            </a:r>
            <a:r>
              <a:rPr lang="ru-RU" sz="2000" b="1" dirty="0"/>
              <a:t>Псалом</a:t>
            </a:r>
            <a:r>
              <a:rPr lang="es-ES" sz="2000" b="1" dirty="0"/>
              <a:t> 10</a:t>
            </a:r>
            <a:r>
              <a:rPr lang="ru-RU" sz="2000" b="1" dirty="0"/>
              <a:t>4</a:t>
            </a:r>
            <a:r>
              <a:rPr lang="es-ES" sz="2000" b="1" dirty="0"/>
              <a:t>).</a:t>
            </a:r>
          </a:p>
          <a:p>
            <a:pPr>
              <a:spcBef>
                <a:spcPts val="1200"/>
              </a:spcBef>
            </a:pPr>
            <a:r>
              <a:rPr lang="ru-RU" sz="2000" b="1" dirty="0"/>
              <a:t>Покаяние</a:t>
            </a:r>
            <a:r>
              <a:rPr lang="es-ES" sz="2000" b="1" dirty="0"/>
              <a:t> (</a:t>
            </a:r>
            <a:r>
              <a:rPr lang="ru-RU" sz="2000" b="1" dirty="0"/>
              <a:t>Псалом</a:t>
            </a:r>
            <a:r>
              <a:rPr lang="es-ES" sz="2000" b="1" dirty="0"/>
              <a:t> 10</a:t>
            </a:r>
            <a:r>
              <a:rPr lang="ru-RU" sz="2000" b="1" dirty="0"/>
              <a:t>5</a:t>
            </a:r>
            <a:r>
              <a:rPr lang="es-ES" sz="2000" b="1" dirty="0"/>
              <a:t>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ru-RU" sz="2000" b="1" dirty="0"/>
              <a:t>Сияние Божьего лица </a:t>
            </a:r>
            <a:r>
              <a:rPr lang="es-ES" sz="2000" b="1" dirty="0"/>
              <a:t>(</a:t>
            </a:r>
            <a:r>
              <a:rPr lang="ru-RU" sz="2000" b="1" dirty="0"/>
              <a:t>Псалом</a:t>
            </a:r>
            <a:r>
              <a:rPr lang="es-ES" sz="2000" b="1" dirty="0"/>
              <a:t> </a:t>
            </a:r>
            <a:r>
              <a:rPr lang="ru-RU" sz="2000" b="1" dirty="0"/>
              <a:t>79</a:t>
            </a:r>
            <a:r>
              <a:rPr lang="es-ES" sz="2000" b="1" dirty="0"/>
              <a:t>).</a:t>
            </a:r>
          </a:p>
          <a:p>
            <a:pPr>
              <a:spcBef>
                <a:spcPts val="1200"/>
              </a:spcBef>
            </a:pPr>
            <a:r>
              <a:rPr lang="ru-RU" sz="2000" b="1" dirty="0"/>
              <a:t>Господин истории </a:t>
            </a:r>
            <a:r>
              <a:rPr lang="es-ES" sz="2000" b="1" dirty="0"/>
              <a:t>(</a:t>
            </a:r>
            <a:r>
              <a:rPr lang="ru-RU" sz="2000" b="1" dirty="0"/>
              <a:t>Псалом</a:t>
            </a:r>
            <a:r>
              <a:rPr lang="es-ES" sz="2000" b="1" dirty="0"/>
              <a:t> 13</a:t>
            </a:r>
            <a:r>
              <a:rPr lang="ru-RU" sz="2000" b="1" dirty="0"/>
              <a:t>4</a:t>
            </a:r>
            <a:r>
              <a:rPr lang="es-ES" sz="2000" b="1" dirty="0"/>
              <a:t>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Исторические псалмы повествуют нам об основных событиях истории народа Израиля. Особое внимание они уделяют тому, как Бог вывел их из Египта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65" y="4406627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349" y="4419414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6" y="2512384"/>
            <a:ext cx="76161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История народа Божьего показывает, что ни одно обещание, данное Богом в Своем Слове, не останется невыполненным. Это включает в себя как божественные обещания личной заботы о каждом из нас, так и обетование о Втором Пришествии Христа, которое установит Божье Царство справедливости и мира на Новой Земле.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Они рассказывают нам не эпические истории, а чистую реальность. Люди были непокорны, но Бог раз за разом прощал их и всегда действовал для их благо. Несмотря на все их восстания, он позволил им безопасно жить в Ханаане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ВОССТАНИЕ ЛЮДЕЙ 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 они продолжали грешить пред Ним и раздражать Всевышнего в пустыне</a:t>
            </a:r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ru-RU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015663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tx1"/>
                </a:solidFill>
              </a:rPr>
              <a:t>По указу Давида Асаф был выбран из числа левитов регентом хора (1Пар. 15:1-4, 16-17; 16:4-5, 37). Он и его сыновья были пророками и сочиняли псалмы (1Пар.25:1). В 78-м псалме Асаф вспоминает историю от Исхода до дней Давида, намереваясь преподать нам важные уроки. </a:t>
            </a:r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ru-RU" sz="2000" b="1" dirty="0" err="1">
                <a:solidFill>
                  <a:schemeClr val="tx1"/>
                </a:solidFill>
              </a:rPr>
              <a:t>Пс</a:t>
            </a:r>
            <a:r>
              <a:rPr lang="en-US" sz="2000" b="1" dirty="0">
                <a:solidFill>
                  <a:schemeClr val="tx1"/>
                </a:solidFill>
              </a:rPr>
              <a:t>. 7</a:t>
            </a:r>
            <a:r>
              <a:rPr lang="ru-RU" sz="2000" b="1" dirty="0">
                <a:solidFill>
                  <a:schemeClr val="tx1"/>
                </a:solidFill>
              </a:rPr>
              <a:t>7</a:t>
            </a:r>
            <a:r>
              <a:rPr lang="en-US" sz="2000" b="1" dirty="0">
                <a:solidFill>
                  <a:schemeClr val="tx1"/>
                </a:solidFill>
              </a:rPr>
              <a:t>:2</a:t>
            </a:r>
            <a:r>
              <a:rPr lang="es-ES" sz="2000" b="1" dirty="0">
                <a:solidFill>
                  <a:schemeClr val="tx1"/>
                </a:solidFill>
              </a:rPr>
              <a:t>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49229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spc="300" dirty="0">
                <a:ln/>
                <a:solidFill>
                  <a:schemeClr val="accent4"/>
                </a:solidFill>
              </a:rPr>
              <a:t>БОЖЬИ ДЕЯНИЯ</a:t>
            </a:r>
            <a:endParaRPr lang="es-ES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255917" y="465849"/>
            <a:ext cx="1134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Славьте Господа; призывайте имя Его; возвещайте в народах дела Его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112143" y="1035170"/>
            <a:ext cx="4853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Псалме 104 нет упоминания о человеческих ошибках. Чудесное действие Бога превозносится от обещания, данного Аврааму, наследовать Ханаан до его исполнения.</a:t>
            </a:r>
            <a:r>
              <a:rPr lang="en-US" sz="2000" b="1" dirty="0"/>
              <a:t> (</a:t>
            </a:r>
            <a:r>
              <a:rPr lang="ru-RU" sz="2000" b="1" dirty="0" err="1"/>
              <a:t>Пс</a:t>
            </a:r>
            <a:r>
              <a:rPr lang="en-US" sz="2000" b="1" dirty="0"/>
              <a:t>. 10</a:t>
            </a:r>
            <a:r>
              <a:rPr lang="ru-RU" sz="2000" b="1" dirty="0"/>
              <a:t>4</a:t>
            </a:r>
            <a:r>
              <a:rPr lang="en-US" sz="2000" b="1" dirty="0"/>
              <a:t>:11, 44)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265712" y="3664650"/>
            <a:ext cx="39564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Мы будем славить Бога и говорить о Его чудесах </a:t>
            </a:r>
            <a:r>
              <a:rPr lang="es-ES" sz="2000" b="1" dirty="0"/>
              <a:t>(1-2)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Будем славиться и веселиться в Боге</a:t>
            </a:r>
            <a:r>
              <a:rPr lang="en-US" sz="2000" b="1" dirty="0"/>
              <a:t> </a:t>
            </a:r>
            <a:r>
              <a:rPr lang="es-ES" sz="2000" b="1" dirty="0"/>
              <a:t>(3)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Мы будем искать Бога </a:t>
            </a:r>
            <a:r>
              <a:rPr lang="es-ES" sz="2000" b="1" dirty="0"/>
              <a:t>(4)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Мы будем знать о судах Божиих </a:t>
            </a:r>
            <a:r>
              <a:rPr lang="es-ES" sz="2000" b="1" dirty="0"/>
              <a:t>(5-7)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Мы будем соблюдать его заповеди </a:t>
            </a:r>
            <a:r>
              <a:rPr lang="es-ES" sz="2000" b="1" dirty="0"/>
              <a:t>(45)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23925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820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воспоминания истории есть цель: дать нам возможность прославить Бога. Когда вспоминаешь историю </a:t>
            </a:r>
            <a:r>
              <a:rPr lang="es-ES" sz="2000" b="1" dirty="0"/>
              <a:t>:</a:t>
            </a:r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7" y="3114887"/>
            <a:ext cx="2051280" cy="3624326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618420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24064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452572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ru-RU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ПОКАЯНИЕ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963283" y="632460"/>
            <a:ext cx="10265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Согрешили мы с отцами нашими, совершили беззаконие,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соделали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неправду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...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 Он спас их ради имени Своего, дабы показать могущество Своё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ru-R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2837793" y="1380227"/>
            <a:ext cx="9354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История Израиля – это история греха и покаяния, как и история каждого из нас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62" y="3047713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463341" cy="144242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4043440"/>
            <a:ext cx="520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Но терпение Божие имеет предел. Когда люди пошли дальше, он отдал их в плен. Однако даже в плену Бог явил Свою милость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10</a:t>
            </a:r>
            <a:r>
              <a:rPr lang="ru-RU" sz="2000" b="1" dirty="0"/>
              <a:t>5</a:t>
            </a:r>
            <a:r>
              <a:rPr lang="en-US" sz="2000" b="1" dirty="0"/>
              <a:t>:39-46).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2837791" y="2950518"/>
            <a:ext cx="61250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Выделено ходатайство Моисея и </a:t>
            </a:r>
            <a:r>
              <a:rPr lang="ru-RU" sz="2000" b="1" dirty="0" err="1"/>
              <a:t>Финееса</a:t>
            </a:r>
            <a:r>
              <a:rPr lang="ru-RU" sz="2000" b="1" dirty="0"/>
              <a:t>, которые являются прообразами ходатайства Иисуса за нас.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10</a:t>
            </a:r>
            <a:r>
              <a:rPr lang="ru-RU" sz="2000" b="1" dirty="0"/>
              <a:t>5</a:t>
            </a:r>
            <a:r>
              <a:rPr lang="en-US" sz="2000" b="1" dirty="0"/>
              <a:t>:23, 28-31).</a:t>
            </a:r>
            <a:endParaRPr lang="es-ES" sz="2000" b="1" dirty="0"/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664" y="449105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2837792" y="1652638"/>
            <a:ext cx="93542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Псалом 105 рассматривает эту историю, подчеркивая, что каждый раз, когда Израиль согрешал, он страдал от последствий, но они были смягчены божественной благодатью (</a:t>
            </a:r>
            <a:r>
              <a:rPr lang="ru-RU" sz="2000" b="1" dirty="0" err="1"/>
              <a:t>Пс</a:t>
            </a:r>
            <a:r>
              <a:rPr lang="ru-RU" sz="2000" b="1" dirty="0"/>
              <a:t>. 105:7-8). Бог простил их, и они снова стали повиноваться Ему… на какое-то время</a:t>
            </a:r>
            <a:r>
              <a:rPr lang="es-ES" sz="2000" b="1" dirty="0"/>
              <a:t>(</a:t>
            </a:r>
            <a:r>
              <a:rPr lang="ru-RU" sz="2000" b="1" dirty="0" err="1"/>
              <a:t>Пс</a:t>
            </a:r>
            <a:r>
              <a:rPr lang="es-ES" sz="2000" b="1" dirty="0"/>
              <a:t>. 10</a:t>
            </a:r>
            <a:r>
              <a:rPr lang="ru-RU" sz="2000" b="1" dirty="0"/>
              <a:t>5</a:t>
            </a:r>
            <a:r>
              <a:rPr lang="es-ES" sz="2000" b="1" dirty="0"/>
              <a:t>:12-13).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4" y="5444140"/>
            <a:ext cx="51593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История дает нам уверенность в том, что мы можем попросить у Бога прощения и получить от Него избавление. Тогда мы будем славить Его вечно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10</a:t>
            </a:r>
            <a:r>
              <a:rPr lang="ru-RU" sz="2000" b="1" dirty="0"/>
              <a:t>5</a:t>
            </a:r>
            <a:r>
              <a:rPr lang="en-US" sz="2000" b="1" dirty="0"/>
              <a:t>:47-48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СИЯНИЕ БОЖЬЕГО ЛИЦА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639792" y="612768"/>
            <a:ext cx="109124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Боже! восстанови нас; да воссияет лицо Твоё, и спасёмся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Псалом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79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книге Псалмов мы находим совершенно особенный псалом: Псалом 79, псалом-притчу</a:t>
            </a:r>
            <a:r>
              <a:rPr lang="es-ES" sz="2000" b="1" dirty="0"/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3820139"/>
            <a:ext cx="3971730" cy="286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1412" y="4530653"/>
            <a:ext cx="7623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этой причине псалмопевец умоляет «Пастыря Израилева» встать и спасти (</a:t>
            </a:r>
            <a:r>
              <a:rPr lang="ru-RU" sz="2000" b="1" dirty="0" err="1"/>
              <a:t>Пс</a:t>
            </a:r>
            <a:r>
              <a:rPr lang="ru-RU" sz="2000" b="1" dirty="0"/>
              <a:t>. 79:2,3). Он уверен, что Бог услышит его и заставит просиять лицо его над опустевшим виноградником.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</a:t>
            </a:r>
            <a:r>
              <a:rPr lang="ru-RU" sz="2000" b="1" dirty="0"/>
              <a:t>79</a:t>
            </a:r>
            <a:r>
              <a:rPr lang="en-US" sz="2000" b="1" dirty="0"/>
              <a:t>:</a:t>
            </a:r>
            <a:r>
              <a:rPr lang="ru-RU" sz="2000" b="1" dirty="0"/>
              <a:t>4</a:t>
            </a:r>
            <a:r>
              <a:rPr lang="en-US" sz="2000" b="1" dirty="0"/>
              <a:t>, </a:t>
            </a:r>
            <a:r>
              <a:rPr lang="ru-RU" sz="2000" b="1" dirty="0"/>
              <a:t>8</a:t>
            </a:r>
            <a:r>
              <a:rPr lang="en-US" sz="2000" b="1" dirty="0"/>
              <a:t>, 1</a:t>
            </a:r>
            <a:r>
              <a:rPr lang="ru-RU" sz="2000" b="1" dirty="0"/>
              <a:t>5</a:t>
            </a:r>
            <a:r>
              <a:rPr lang="en-US" sz="2000" b="1" dirty="0"/>
              <a:t>, </a:t>
            </a:r>
            <a:r>
              <a:rPr lang="ru-RU" sz="2000" b="1" dirty="0"/>
              <a:t>20</a:t>
            </a:r>
            <a:r>
              <a:rPr lang="en-US" sz="2000" b="1" dirty="0"/>
              <a:t>)</a:t>
            </a:r>
            <a:r>
              <a:rPr lang="es-ES" sz="2000" b="1" dirty="0"/>
              <a:t>.</a:t>
            </a:r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65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9276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Но Бог допустил пренебрежение виноградником и Его врагам войти в него, чтобы разрушить его.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</a:t>
            </a:r>
            <a:r>
              <a:rPr lang="ru-RU" sz="2000" b="1" dirty="0"/>
              <a:t>79</a:t>
            </a:r>
            <a:r>
              <a:rPr lang="en-US" sz="2000" b="1" dirty="0"/>
              <a:t>:13</a:t>
            </a:r>
            <a:r>
              <a:rPr lang="ru-RU" sz="2000" b="1" dirty="0"/>
              <a:t>,14</a:t>
            </a:r>
            <a:r>
              <a:rPr lang="en-US" sz="2000" b="1" dirty="0"/>
              <a:t>)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Израиль сравнивают с виноградником, который Бог перенес из Египта, посадил в Ханаане и вырастил его от Средиземноморья до Евфрата.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</a:t>
            </a:r>
            <a:r>
              <a:rPr lang="ru-RU" sz="2000" b="1" dirty="0"/>
              <a:t>79</a:t>
            </a:r>
            <a:r>
              <a:rPr lang="en-US" sz="2000" b="1" dirty="0"/>
              <a:t>:</a:t>
            </a:r>
            <a:r>
              <a:rPr lang="ru-RU" sz="2000" b="1" dirty="0"/>
              <a:t>9</a:t>
            </a:r>
            <a:r>
              <a:rPr lang="en-US" sz="2000" b="1" dirty="0"/>
              <a:t>-1</a:t>
            </a:r>
            <a:r>
              <a:rPr lang="ru-RU" sz="2000" b="1" dirty="0"/>
              <a:t>2</a:t>
            </a:r>
            <a:r>
              <a:rPr lang="en-US" sz="2000" b="1" dirty="0"/>
              <a:t>)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Лицо Божие воссияет нам, когда Он явит нам Свою милость и дарует нам мир (</a:t>
            </a:r>
            <a:r>
              <a:rPr lang="ru-RU" sz="2000" b="1" dirty="0" err="1"/>
              <a:t>Числ</a:t>
            </a:r>
            <a:r>
              <a:rPr lang="en-US" sz="2000" b="1" dirty="0"/>
              <a:t>. 6:24-26)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0397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Сияющее Божье лицо? Что это значит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ГОСПОДИН ИСТОРИИ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4000">
                    <a:schemeClr val="accent1">
                      <a:lumMod val="40000"/>
                      <a:lumOff val="60000"/>
                    </a:schemeClr>
                  </a:gs>
                  <a:gs pos="26000">
                    <a:schemeClr val="accent1">
                      <a:lumMod val="40000"/>
                      <a:lumOff val="60000"/>
                    </a:schemeClr>
                  </a:gs>
                  <a:gs pos="56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2">
                      <a:lumMod val="60000"/>
                      <a:lumOff val="40000"/>
                    </a:schemeClr>
                  </a:gs>
                  <a:gs pos="74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56000"/>
                      <a:satMod val="145000"/>
                    </a:schemeClr>
                  </a:gs>
                  <a:gs pos="88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63000"/>
                      <a:satMod val="160000"/>
                    </a:schemeClr>
                  </a:gs>
                  <a:gs pos="100000">
                    <a:schemeClr val="accent5">
                      <a:hueOff val="0"/>
                      <a:satOff val="0"/>
                      <a:lumOff val="0"/>
                      <a:alphaOff val="0"/>
                      <a:tint val="99000"/>
                      <a:shade val="100000"/>
                      <a:satMod val="155000"/>
                    </a:schemeClr>
                  </a:gs>
                </a:gsLst>
                <a:lin ang="2700000" scaled="1"/>
                <a:tileRect/>
              </a:gradFill>
              <a:effectLst>
                <a:outerShdw dist="38100" dir="2640000" algn="bl" rotWithShape="0">
                  <a:schemeClr val="tx1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Господь творит всё, что хочет, на небесах и на земле, на морях и во всех безднах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</a:t>
            </a:r>
            <a:r>
              <a:rPr lang="ru-RU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492629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Мы славим Бога, потому что Он будет судить нас милостиво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13</a:t>
            </a:r>
            <a:r>
              <a:rPr lang="ru-RU" sz="2000" b="1" dirty="0"/>
              <a:t>4</a:t>
            </a:r>
            <a:r>
              <a:rPr lang="en-US" sz="2000" b="1" dirty="0"/>
              <a:t>:13-14</a:t>
            </a:r>
            <a:r>
              <a:rPr lang="es-ES" sz="2000" b="1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038638" y="5356732"/>
            <a:ext cx="6822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Поскольку сила Бога в творении и истории не имеет себе равных в мире, народ Божий всегда должен полагаться на Него и поклоняться Ему одному. Ему одному, как нашему Создателю </a:t>
            </a:r>
            <a:r>
              <a:rPr lang="ru-RU" sz="2000" b="1"/>
              <a:t>и Искупителю.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789922" y="1397596"/>
            <a:ext cx="86121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ru-RU" sz="2400" b="1" dirty="0">
                <a:latin typeface="Constantia" panose="02030602050306030303" pitchFamily="18" charset="0"/>
              </a:rPr>
              <a:t>Мы должны чаще обращаться к истории отношений Бога и Его народа. Как часто Господь ставил вехи в Его отношениях с древним Израилем! Чтобы они не забыли историю прошлого, Он повелел Моисею сложить эти события в песни, чтобы родители могли научить им своих детей. […] Прошлая история дела Божьего должна часто доноситься до людей разных возрастов. Нам нужно чаще вспоминать о Божьей благости и славить Его за Его чудесные дела.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5714591" y="5452172"/>
            <a:ext cx="457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E</a:t>
            </a:r>
            <a:r>
              <a:rPr lang="ru-RU" sz="1400" b="1" dirty="0"/>
              <a:t>.Уайт </a:t>
            </a:r>
            <a:r>
              <a:rPr lang="en-US" sz="1400" b="1" dirty="0"/>
              <a:t> (</a:t>
            </a:r>
            <a:r>
              <a:rPr lang="ru-RU" sz="1400" b="1" dirty="0"/>
              <a:t>Свидетельства для Церкви, том 6, страница 364</a:t>
            </a:r>
            <a:r>
              <a:rPr lang="en-US" sz="1400" b="1" dirty="0"/>
              <a:t>)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1220</Words>
  <Application>Microsoft Office PowerPoint</Application>
  <PresentationFormat>Panorámica</PresentationFormat>
  <Paragraphs>82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104</cp:revision>
  <dcterms:created xsi:type="dcterms:W3CDTF">2024-02-17T14:58:19Z</dcterms:created>
  <dcterms:modified xsi:type="dcterms:W3CDTF">2024-02-25T06:26:56Z</dcterms:modified>
</cp:coreProperties>
</file>