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ru-RU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149:1-3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Радость познания своего Создателя и Царя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ru-RU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Знает, что Бог спасает его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ru-RU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Помнит, что Бог с ним, даже в болезни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ru-RU" sz="2000" b="1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Знает, что Бог наконец осудит всю несправедливость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Пс</a:t>
          </a:r>
          <a:r>
            <a:rPr lang="en" b="1" dirty="0">
              <a:solidFill>
                <a:schemeClr val="tx1"/>
              </a:solidFill>
            </a:rPr>
            <a:t> 1</a:t>
          </a:r>
          <a:r>
            <a:rPr lang="ru-RU" b="1" dirty="0">
              <a:solidFill>
                <a:schemeClr val="tx1"/>
              </a:solidFill>
            </a:rPr>
            <a:t>4</a:t>
          </a:r>
          <a:r>
            <a:rPr lang="en" b="1" dirty="0">
              <a:solidFill>
                <a:schemeClr val="tx1"/>
              </a:solidFill>
            </a:rPr>
            <a:t>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честен и не говорит лжи</a:t>
          </a:r>
          <a:r>
            <a:rPr lang="en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Пс</a:t>
          </a:r>
          <a:r>
            <a:rPr lang="en" b="1" dirty="0">
              <a:solidFill>
                <a:schemeClr val="tx1"/>
              </a:solidFill>
            </a:rPr>
            <a:t> 1</a:t>
          </a:r>
          <a:r>
            <a:rPr lang="ru-RU" b="1" dirty="0">
              <a:solidFill>
                <a:schemeClr val="tx1"/>
              </a:solidFill>
            </a:rPr>
            <a:t>4</a:t>
          </a:r>
          <a:r>
            <a:rPr lang="en" b="1" dirty="0">
              <a:solidFill>
                <a:schemeClr val="tx1"/>
              </a:solidFill>
            </a:rPr>
            <a:t>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ни на кого не клевещет и не слушает сплетни</a:t>
          </a:r>
          <a:r>
            <a:rPr lang="en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Пс</a:t>
          </a:r>
          <a:r>
            <a:rPr lang="en" b="1" dirty="0">
              <a:solidFill>
                <a:schemeClr val="tx1"/>
              </a:solidFill>
            </a:rPr>
            <a:t> 1</a:t>
          </a:r>
          <a:r>
            <a:rPr lang="ru-RU" b="1" dirty="0">
              <a:solidFill>
                <a:schemeClr val="tx1"/>
              </a:solidFill>
            </a:rPr>
            <a:t>4</a:t>
          </a:r>
          <a:r>
            <a:rPr lang="en" b="1" dirty="0">
              <a:solidFill>
                <a:schemeClr val="tx1"/>
              </a:solidFill>
            </a:rPr>
            <a:t>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чтит боящихся Бога</a:t>
          </a:r>
          <a:r>
            <a:rPr lang="en" sz="2000" b="1" dirty="0"/>
            <a:t>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Пс</a:t>
          </a:r>
          <a:r>
            <a:rPr lang="en" b="1" dirty="0">
              <a:solidFill>
                <a:schemeClr val="tx1"/>
              </a:solidFill>
            </a:rPr>
            <a:t> 1</a:t>
          </a:r>
          <a:r>
            <a:rPr lang="ru-RU" b="1" dirty="0">
              <a:solidFill>
                <a:schemeClr val="tx1"/>
              </a:solidFill>
            </a:rPr>
            <a:t>4</a:t>
          </a:r>
          <a:r>
            <a:rPr lang="en" b="1" dirty="0">
              <a:solidFill>
                <a:schemeClr val="tx1"/>
              </a:solidFill>
            </a:rPr>
            <a:t>:4</a:t>
          </a:r>
          <a:r>
            <a:rPr lang="ru-RU" b="1" dirty="0">
              <a:solidFill>
                <a:schemeClr val="tx1"/>
              </a:solidFill>
            </a:rPr>
            <a:t>б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не меняет слова, данного им, даже когда ему причиняют вред</a:t>
          </a:r>
          <a:r>
            <a:rPr lang="en" sz="2000" b="1" dirty="0"/>
            <a:t>.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помогает без желания получить от этого пользу</a:t>
          </a:r>
          <a:r>
            <a:rPr lang="en" sz="2000" b="1" dirty="0"/>
            <a:t>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не терпит несправедливости</a:t>
          </a:r>
          <a:r>
            <a:rPr lang="en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ru-RU" sz="2000" b="1" dirty="0"/>
            <a:t>Это чистые чувства и чистые желания</a:t>
          </a:r>
          <a:r>
            <a:rPr lang="en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ru-RU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ru-RU" sz="2000" b="1" dirty="0"/>
            <a:t>Тот, кто не ищет общества нечестивцев, но обличает их грехи</a:t>
          </a:r>
          <a:r>
            <a:rPr lang="en" sz="2000" b="1" dirty="0"/>
            <a:t>.</a:t>
          </a:r>
          <a:endParaRPr lang="es-ES" sz="20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Радость познания своего Создателя и Царя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Знает, что Бог спасает его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Помнит, что Бог с ним, даже в болезни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 err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Знает, что Бог наконец осудит всю несправедливость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честен и не говорит лжи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Пс</a:t>
          </a:r>
          <a:r>
            <a:rPr lang="en" sz="2300" b="1" kern="1200" dirty="0">
              <a:solidFill>
                <a:schemeClr val="tx1"/>
              </a:solidFill>
            </a:rPr>
            <a:t> 1</a:t>
          </a:r>
          <a:r>
            <a:rPr lang="ru-RU" sz="2300" b="1" kern="1200" dirty="0">
              <a:solidFill>
                <a:schemeClr val="tx1"/>
              </a:solidFill>
            </a:rPr>
            <a:t>4</a:t>
          </a:r>
          <a:r>
            <a:rPr lang="en" sz="2300" b="1" kern="1200" dirty="0">
              <a:solidFill>
                <a:schemeClr val="tx1"/>
              </a:solidFill>
            </a:rPr>
            <a:t>:2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ни на кого не клевещет и не слушает сплетни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Пс</a:t>
          </a:r>
          <a:r>
            <a:rPr lang="en" sz="2300" b="1" kern="1200" dirty="0">
              <a:solidFill>
                <a:schemeClr val="tx1"/>
              </a:solidFill>
            </a:rPr>
            <a:t> 1</a:t>
          </a:r>
          <a:r>
            <a:rPr lang="ru-RU" sz="2300" b="1" kern="1200" dirty="0">
              <a:solidFill>
                <a:schemeClr val="tx1"/>
              </a:solidFill>
            </a:rPr>
            <a:t>4</a:t>
          </a:r>
          <a:r>
            <a:rPr lang="en" sz="2300" b="1" kern="1200" dirty="0">
              <a:solidFill>
                <a:schemeClr val="tx1"/>
              </a:solidFill>
            </a:rPr>
            <a:t>:3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чтит боящихся Бога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Пс</a:t>
          </a:r>
          <a:r>
            <a:rPr lang="en" sz="2300" b="1" kern="1200" dirty="0">
              <a:solidFill>
                <a:schemeClr val="tx1"/>
              </a:solidFill>
            </a:rPr>
            <a:t> 1</a:t>
          </a:r>
          <a:r>
            <a:rPr lang="ru-RU" sz="2300" b="1" kern="1200" dirty="0">
              <a:solidFill>
                <a:schemeClr val="tx1"/>
              </a:solidFill>
            </a:rPr>
            <a:t>4</a:t>
          </a:r>
          <a:r>
            <a:rPr lang="en" sz="2300" b="1" kern="1200" dirty="0">
              <a:solidFill>
                <a:schemeClr val="tx1"/>
              </a:solidFill>
            </a:rPr>
            <a:t>:4a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не меняет слова, данного им, даже когда ему причиняют вред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Пс</a:t>
          </a:r>
          <a:r>
            <a:rPr lang="en" sz="2300" b="1" kern="1200" dirty="0">
              <a:solidFill>
                <a:schemeClr val="tx1"/>
              </a:solidFill>
            </a:rPr>
            <a:t> 1</a:t>
          </a:r>
          <a:r>
            <a:rPr lang="ru-RU" sz="2300" b="1" kern="1200" dirty="0">
              <a:solidFill>
                <a:schemeClr val="tx1"/>
              </a:solidFill>
            </a:rPr>
            <a:t>4</a:t>
          </a:r>
          <a:r>
            <a:rPr lang="en" sz="2300" b="1" kern="1200" dirty="0">
              <a:solidFill>
                <a:schemeClr val="tx1"/>
              </a:solidFill>
            </a:rPr>
            <a:t>:4</a:t>
          </a:r>
          <a:r>
            <a:rPr lang="ru-RU" sz="2300" b="1" kern="1200" dirty="0">
              <a:solidFill>
                <a:schemeClr val="tx1"/>
              </a:solidFill>
            </a:rPr>
            <a:t>б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помогает без желания получить от этого пользу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не терпит несправедливости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:5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Это чистые чувства и чистые желания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Тот, кто не ищет общества нечестивцев, но обличает их грехи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</a:t>
          </a: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197926" y="1236753"/>
            <a:ext cx="95928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ru-RU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Поклонение, которое никогда       не заканчивается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3017796"/>
            <a:ext cx="939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>
                <a:solidFill>
                  <a:srgbClr val="002060"/>
                </a:solidFill>
              </a:rPr>
              <a:t>Урок</a:t>
            </a:r>
            <a:r>
              <a:rPr lang="en" sz="1600" b="1" spc="600" dirty="0">
                <a:solidFill>
                  <a:srgbClr val="002060"/>
                </a:solidFill>
              </a:rPr>
              <a:t> 12 </a:t>
            </a:r>
            <a:r>
              <a:rPr lang="ru-RU" sz="1600" b="1" spc="600" dirty="0">
                <a:solidFill>
                  <a:srgbClr val="002060"/>
                </a:solidFill>
              </a:rPr>
              <a:t>     </a:t>
            </a:r>
            <a:r>
              <a:rPr lang="en" sz="1600" b="1" spc="600" dirty="0">
                <a:solidFill>
                  <a:srgbClr val="002060"/>
                </a:solidFill>
              </a:rPr>
              <a:t> 23</a:t>
            </a:r>
            <a:r>
              <a:rPr lang="ru-RU" sz="1600" b="1" spc="600" dirty="0">
                <a:solidFill>
                  <a:srgbClr val="002060"/>
                </a:solidFill>
              </a:rPr>
              <a:t> марта</a:t>
            </a:r>
            <a:r>
              <a:rPr lang="en" sz="1600" b="1" spc="600" dirty="0">
                <a:solidFill>
                  <a:srgbClr val="002060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319272" y="23320"/>
            <a:ext cx="6007608" cy="1877437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Буду петь Господу во всю жизнь мою, буду петь Богу моему, доколе </a:t>
            </a:r>
            <a:r>
              <a:rPr kumimoji="0" lang="ru-RU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есмь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104:33)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670891" y="4398211"/>
            <a:ext cx="636145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20055"/>
                </a:solidFill>
              </a:rPr>
              <a:t>Богослужение в святилище </a:t>
            </a:r>
            <a:r>
              <a:rPr lang="en" sz="2000" b="1" dirty="0">
                <a:solidFill>
                  <a:srgbClr val="A20055"/>
                </a:solidFill>
              </a:rPr>
              <a:t>(</a:t>
            </a:r>
            <a:r>
              <a:rPr lang="ru-RU" sz="2000" b="1" dirty="0">
                <a:solidFill>
                  <a:srgbClr val="A20055"/>
                </a:solidFill>
              </a:rPr>
              <a:t>Псалом</a:t>
            </a:r>
            <a:r>
              <a:rPr lang="en" sz="2000" b="1" dirty="0">
                <a:solidFill>
                  <a:srgbClr val="A20055"/>
                </a:solidFill>
              </a:rPr>
              <a:t> 13</a:t>
            </a:r>
            <a:r>
              <a:rPr lang="ru-RU" sz="2000" b="1" dirty="0">
                <a:solidFill>
                  <a:srgbClr val="A20055"/>
                </a:solidFill>
              </a:rPr>
              <a:t>3</a:t>
            </a:r>
            <a:r>
              <a:rPr lang="en" sz="2000" b="1" dirty="0">
                <a:solidFill>
                  <a:srgbClr val="A20055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03C85"/>
                </a:solidFill>
              </a:rPr>
              <a:t>Поклонение с новой песней </a:t>
            </a:r>
            <a:r>
              <a:rPr lang="en" sz="2000" b="1" dirty="0">
                <a:solidFill>
                  <a:srgbClr val="003C85"/>
                </a:solidFill>
              </a:rPr>
              <a:t>(</a:t>
            </a:r>
            <a:r>
              <a:rPr lang="ru-RU" sz="2000" b="1" dirty="0">
                <a:solidFill>
                  <a:srgbClr val="003C85"/>
                </a:solidFill>
              </a:rPr>
              <a:t>Псалом</a:t>
            </a:r>
            <a:r>
              <a:rPr lang="en" sz="2000" b="1" dirty="0">
                <a:solidFill>
                  <a:srgbClr val="003C85"/>
                </a:solidFill>
              </a:rPr>
              <a:t> 14</a:t>
            </a:r>
            <a:r>
              <a:rPr lang="ru-RU" sz="2000" b="1" dirty="0">
                <a:solidFill>
                  <a:srgbClr val="003C85"/>
                </a:solidFill>
              </a:rPr>
              <a:t>8</a:t>
            </a:r>
            <a:r>
              <a:rPr lang="en" sz="2000" b="1" dirty="0">
                <a:solidFill>
                  <a:srgbClr val="003C85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26000"/>
                </a:solidFill>
              </a:rPr>
              <a:t>Поклонение праведников </a:t>
            </a:r>
            <a:r>
              <a:rPr lang="en" sz="2000" b="1" dirty="0">
                <a:solidFill>
                  <a:srgbClr val="A26000"/>
                </a:solidFill>
              </a:rPr>
              <a:t>(</a:t>
            </a:r>
            <a:r>
              <a:rPr lang="ru-RU" sz="2000" b="1" dirty="0">
                <a:solidFill>
                  <a:srgbClr val="A26000"/>
                </a:solidFill>
              </a:rPr>
              <a:t>Псалом</a:t>
            </a:r>
            <a:r>
              <a:rPr lang="en" sz="2000" b="1" dirty="0">
                <a:solidFill>
                  <a:srgbClr val="A26000"/>
                </a:solidFill>
              </a:rPr>
              <a:t> 1</a:t>
            </a:r>
            <a:r>
              <a:rPr lang="ru-RU" sz="2000" b="1" dirty="0">
                <a:solidFill>
                  <a:srgbClr val="A26000"/>
                </a:solidFill>
              </a:rPr>
              <a:t>4</a:t>
            </a:r>
            <a:r>
              <a:rPr lang="en" sz="2000" b="1" dirty="0">
                <a:solidFill>
                  <a:srgbClr val="A26000"/>
                </a:solidFill>
              </a:rPr>
              <a:t>, 2</a:t>
            </a:r>
            <a:r>
              <a:rPr lang="ru-RU" sz="2000" b="1" dirty="0">
                <a:solidFill>
                  <a:srgbClr val="A26000"/>
                </a:solidFill>
              </a:rPr>
              <a:t>3</a:t>
            </a:r>
            <a:r>
              <a:rPr lang="en" sz="2000" b="1" dirty="0">
                <a:solidFill>
                  <a:srgbClr val="A26000"/>
                </a:solidFill>
              </a:rPr>
              <a:t> </a:t>
            </a:r>
            <a:r>
              <a:rPr lang="ru-RU" sz="2000" b="1" dirty="0">
                <a:solidFill>
                  <a:srgbClr val="A26000"/>
                </a:solidFill>
              </a:rPr>
              <a:t>и</a:t>
            </a:r>
            <a:r>
              <a:rPr lang="en" sz="2000" b="1" dirty="0">
                <a:solidFill>
                  <a:srgbClr val="A26000"/>
                </a:solidFill>
              </a:rPr>
              <a:t> 10</a:t>
            </a:r>
            <a:r>
              <a:rPr lang="ru-RU" sz="2000" b="1" dirty="0">
                <a:solidFill>
                  <a:srgbClr val="A26000"/>
                </a:solidFill>
              </a:rPr>
              <a:t>0</a:t>
            </a:r>
            <a:r>
              <a:rPr lang="en" sz="2000" b="1" dirty="0">
                <a:solidFill>
                  <a:srgbClr val="A26000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28500"/>
                </a:solidFill>
              </a:rPr>
              <a:t>Многообразное поклонение </a:t>
            </a:r>
            <a:r>
              <a:rPr lang="en" sz="2000" b="1" dirty="0">
                <a:solidFill>
                  <a:srgbClr val="028500"/>
                </a:solidFill>
              </a:rPr>
              <a:t>(</a:t>
            </a:r>
            <a:r>
              <a:rPr lang="ru-RU" sz="2000" b="1" dirty="0">
                <a:solidFill>
                  <a:srgbClr val="028500"/>
                </a:solidFill>
              </a:rPr>
              <a:t>Псалом</a:t>
            </a:r>
            <a:r>
              <a:rPr lang="en" sz="2000" b="1" dirty="0">
                <a:solidFill>
                  <a:srgbClr val="028500"/>
                </a:solidFill>
              </a:rPr>
              <a:t> 9</a:t>
            </a:r>
            <a:r>
              <a:rPr lang="ru-RU" sz="2000" b="1" dirty="0">
                <a:solidFill>
                  <a:srgbClr val="028500"/>
                </a:solidFill>
              </a:rPr>
              <a:t>5</a:t>
            </a:r>
            <a:r>
              <a:rPr lang="en" sz="2000" b="1" dirty="0">
                <a:solidFill>
                  <a:srgbClr val="028500"/>
                </a:solidFill>
              </a:rPr>
              <a:t>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5C0085"/>
                </a:solidFill>
              </a:rPr>
              <a:t>Поклонение в духе и истине </a:t>
            </a:r>
            <a:r>
              <a:rPr lang="en" sz="2000" b="1" dirty="0">
                <a:solidFill>
                  <a:srgbClr val="5C0085"/>
                </a:solidFill>
              </a:rPr>
              <a:t>(</a:t>
            </a:r>
            <a:r>
              <a:rPr lang="ru-RU" sz="2000" b="1" dirty="0">
                <a:solidFill>
                  <a:srgbClr val="5C0085"/>
                </a:solidFill>
              </a:rPr>
              <a:t>Псалом</a:t>
            </a:r>
            <a:r>
              <a:rPr lang="en" sz="2000" b="1" dirty="0">
                <a:solidFill>
                  <a:srgbClr val="5C0085"/>
                </a:solidFill>
              </a:rPr>
              <a:t> </a:t>
            </a:r>
            <a:r>
              <a:rPr lang="ru-RU" sz="2000" b="1" dirty="0">
                <a:solidFill>
                  <a:srgbClr val="5C0085"/>
                </a:solidFill>
              </a:rPr>
              <a:t>39</a:t>
            </a:r>
            <a:r>
              <a:rPr lang="en" sz="2000" b="1" dirty="0">
                <a:solidFill>
                  <a:srgbClr val="5C0085"/>
                </a:solidFill>
              </a:rPr>
              <a:t>, </a:t>
            </a:r>
            <a:r>
              <a:rPr lang="ru-RU" sz="2000" b="1" dirty="0">
                <a:solidFill>
                  <a:srgbClr val="5C0085"/>
                </a:solidFill>
              </a:rPr>
              <a:t>49</a:t>
            </a:r>
            <a:r>
              <a:rPr lang="en" sz="2000" b="1" dirty="0">
                <a:solidFill>
                  <a:srgbClr val="5C0085"/>
                </a:solidFill>
              </a:rPr>
              <a:t> </a:t>
            </a:r>
            <a:r>
              <a:rPr lang="ru-RU" sz="2000" b="1" dirty="0">
                <a:solidFill>
                  <a:srgbClr val="5C0085"/>
                </a:solidFill>
              </a:rPr>
              <a:t>и</a:t>
            </a:r>
            <a:r>
              <a:rPr lang="en" sz="2000" b="1" dirty="0">
                <a:solidFill>
                  <a:srgbClr val="5C0085"/>
                </a:solidFill>
              </a:rPr>
              <a:t> 5</a:t>
            </a:r>
            <a:r>
              <a:rPr lang="ru-RU" sz="2000" b="1" dirty="0">
                <a:solidFill>
                  <a:srgbClr val="5C0085"/>
                </a:solidFill>
              </a:rPr>
              <a:t>0</a:t>
            </a:r>
            <a:r>
              <a:rPr lang="en" sz="2000" b="1" dirty="0">
                <a:solidFill>
                  <a:srgbClr val="5C0085"/>
                </a:solidFill>
              </a:rPr>
              <a:t>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 – это ответ творения на дары Творца. В этом кратком изложении очевидны две библейские истины</a:t>
            </a:r>
            <a:r>
              <a:rPr lang="en" sz="2000" b="1" dirty="0"/>
              <a:t>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65868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дал человечеству много благословений. Эти благословения должны пробудить в человеческом сердце благодарность за величие любви Божией</a:t>
            </a:r>
            <a:r>
              <a:rPr lang="en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Человеческие существа наделены врожденной предрасположенностью реагировать на чудеса Божии с благодарностью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952672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 должно исходить из сердца. Книга Псалмов учит нас, как мы можем совершать это поклонение в соответствии с тем, чего ожидает от нас Бог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БОГОСЛУЖЕНИЕ В СВЯТИЛИЩЕ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Песнь восхождения. Благословите ныне Господа все рабы Господни, стоящие в доме Господнем, во время ночи.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Воздвигните руки ваши к святилищу и благословите Господа.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Благословит тебя Господь с Сиона, сотворивший небо и землю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</a:t>
            </a:r>
          </a:p>
          <a:p>
            <a:pPr algn="ctr"/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Псалтирь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13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53566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Священники подняли руки, чтобы благословить народ (</a:t>
            </a:r>
            <a:r>
              <a:rPr lang="ru-RU" sz="2000" b="1" dirty="0" err="1"/>
              <a:t>Числ</a:t>
            </a:r>
            <a:r>
              <a:rPr lang="ru-RU" sz="2000" b="1" dirty="0"/>
              <a:t>. 6:23-26; Лев. 9:22). Но в этом псалме левитам предлагается поднять руки к святилищу и благословить Господа (</a:t>
            </a:r>
            <a:r>
              <a:rPr lang="ru-RU" sz="2000" b="1" dirty="0" err="1"/>
              <a:t>Пс</a:t>
            </a:r>
            <a:r>
              <a:rPr lang="ru-RU" sz="2000" b="1" dirty="0"/>
              <a:t>. 133:2). В обоих случаях результат один и тот же: Бог отвечает благословением.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Числ</a:t>
            </a:r>
            <a:r>
              <a:rPr lang="en" sz="2000" b="1" dirty="0"/>
              <a:t>. 6:27; </a:t>
            </a:r>
            <a:r>
              <a:rPr lang="ru-RU" sz="2000" b="1" dirty="0" err="1"/>
              <a:t>Пс</a:t>
            </a:r>
            <a:r>
              <a:rPr lang="en" sz="2000" b="1" dirty="0"/>
              <a:t>. 13</a:t>
            </a:r>
            <a:r>
              <a:rPr lang="ru-RU" sz="2000" b="1" dirty="0"/>
              <a:t>3</a:t>
            </a:r>
            <a:r>
              <a:rPr lang="en" sz="2000" b="1" dirty="0"/>
              <a:t>:3).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36050" y="4860568"/>
            <a:ext cx="449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Те, кто служит в Святилище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13</a:t>
            </a:r>
            <a:r>
              <a:rPr lang="ru-RU" sz="2000" b="1" dirty="0"/>
              <a:t>3</a:t>
            </a:r>
            <a:r>
              <a:rPr lang="en" sz="2000" b="1" dirty="0"/>
              <a:t>:1-2)</a:t>
            </a:r>
          </a:p>
          <a:p>
            <a:r>
              <a:rPr lang="ru-RU" sz="2000" b="1" dirty="0"/>
              <a:t>Все, кто служит Господу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11</a:t>
            </a:r>
            <a:r>
              <a:rPr lang="ru-RU" sz="2000" b="1" dirty="0"/>
              <a:t>2</a:t>
            </a:r>
            <a:r>
              <a:rPr lang="en" sz="2000" b="1" dirty="0"/>
              <a:t>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5989323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Поскольку мы все священники, призванные нести Евангелие миру, мы все призваны воздевать руки к Небесному Святилищу, благословлять и славить нашего Бога </a:t>
            </a:r>
            <a:r>
              <a:rPr lang="en" sz="2000" b="1" dirty="0"/>
              <a:t>(1 </a:t>
            </a:r>
            <a:r>
              <a:rPr lang="ru-RU" sz="2000" b="1" dirty="0"/>
              <a:t>Петр</a:t>
            </a:r>
            <a:r>
              <a:rPr lang="en" sz="2000" b="1" dirty="0"/>
              <a:t>. 2:4-5).</a:t>
            </a:r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992" y="2336278"/>
            <a:ext cx="6458607" cy="32293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66675" y="4395165"/>
            <a:ext cx="55143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2000" b="1" dirty="0"/>
              <a:t>Кто может благословлять и славить Господа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ru-RU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С НОВОЙ ПЕСНЕЙ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660405"/>
            <a:ext cx="11942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Аллилуия. Пойте Господу песнь новую; хвала Ему в собрании святых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Псалтирь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Что побуждает псалмопевца петь новую песню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8718965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4058946"/>
            <a:ext cx="585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Новая песня является выражением каждого нового опыта, который мы проживаем с Богом: каждый раз мы узнаем что-то новое о Его Творении; каждый раз мы чувствуем радость его присутствия; каждый раз Он утешает нас; каждый раз, когда Он прощает наши грехи </a:t>
            </a:r>
            <a:r>
              <a:rPr lang="en" sz="1900" b="1" dirty="0"/>
              <a:t>…</a:t>
            </a:r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Исаия предлагает всем также спеть новую песнь (Ис. 42:10-12). Но из чего состоит эта песня</a:t>
            </a:r>
            <a:r>
              <a:rPr lang="en" sz="2000" b="1" dirty="0"/>
              <a:t>?</a:t>
            </a:r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791313"/>
            <a:ext cx="585151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Это песня, которую никто другой не может спеть. Только искупленные смогут петь эту новую песню на Небесах к радости и изумлению ангелов. </a:t>
            </a:r>
            <a:r>
              <a:rPr lang="en" sz="1900" b="1" dirty="0"/>
              <a:t>(</a:t>
            </a:r>
            <a:r>
              <a:rPr lang="ru-RU" sz="1900" b="1" dirty="0" err="1"/>
              <a:t>Отк</a:t>
            </a:r>
            <a:r>
              <a:rPr lang="en" sz="1900" b="1" dirty="0"/>
              <a:t>. 14:3).</a:t>
            </a:r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ПОКЛОНЕНИЕ ПРАВЕДНИКОВ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4666593" y="560398"/>
            <a:ext cx="6534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Господи! кто может пребывать в жилище Твоём? кто может обитать на святой горе Твоей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</a:t>
            </a:r>
            <a:r>
              <a:rPr lang="ru-RU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Кто достоин поклонения перед Богом</a:t>
            </a:r>
            <a:r>
              <a:rPr lang="en" sz="2000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3289816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257452" y="5539186"/>
            <a:ext cx="593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Короче говоря, тот, кто соблюдает заповеди и живет в святости (Евр. 12:14). Помните, что не тот, кто не грешит, праведен и свят, а тот, кто кается и стремится служить Богу от всего сердца</a:t>
            </a:r>
            <a:r>
              <a:rPr lang="en" sz="2000" b="1" dirty="0"/>
              <a:t>.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31" y="5622440"/>
            <a:ext cx="3309938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МНОГООБРАЗНОЕ ПОКЛОНЕНИЕ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418730" y="676896"/>
            <a:ext cx="11354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Воздайте Господу славу имени Его, несите дары и идите во дворы Его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Псалом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9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123083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 включает в себя множество аспектов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16" y="1523193"/>
            <a:ext cx="2591199" cy="1835495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9129" y="2156013"/>
            <a:ext cx="1852871" cy="277616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116" y="3511505"/>
            <a:ext cx="1739687" cy="2282388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9779617" y="3918273"/>
            <a:ext cx="437846" cy="38799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5545" y="5034376"/>
            <a:ext cx="2216205" cy="151903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49" y="5406813"/>
            <a:ext cx="762077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Поклоняемся ли мы Богу, потому что Он собирается нас судить? Ага! Потому что суд Его справедлив, и все творение радуется ему.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9</a:t>
            </a:r>
            <a:r>
              <a:rPr lang="ru-RU" sz="2000" b="1" dirty="0"/>
              <a:t>5</a:t>
            </a:r>
            <a:r>
              <a:rPr lang="en" sz="2000" b="1" dirty="0"/>
              <a:t>:11-13).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49" y="4083374"/>
            <a:ext cx="7683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 включает в себя провозглашение того, что Бог — Царь и Судья человечества (</a:t>
            </a:r>
            <a:r>
              <a:rPr lang="ru-RU" sz="2000" b="1" dirty="0" err="1"/>
              <a:t>Пс</a:t>
            </a:r>
            <a:r>
              <a:rPr lang="ru-RU" sz="2000" b="1" dirty="0"/>
              <a:t>. 96:10). Именно, весть, которая должна быть провозглашена миру в этом поколении, включает в себя поклонение, «ибо настал час суда Его».</a:t>
            </a:r>
            <a:r>
              <a:rPr lang="en" sz="2000" b="1" dirty="0"/>
              <a:t>” </a:t>
            </a:r>
            <a:r>
              <a:rPr lang="ru-RU" sz="2000" b="1" dirty="0"/>
              <a:t> </a:t>
            </a:r>
            <a:r>
              <a:rPr lang="en" sz="2000" b="1" dirty="0"/>
              <a:t>(</a:t>
            </a:r>
            <a:r>
              <a:rPr lang="ru-RU" sz="2000" b="1" dirty="0" err="1"/>
              <a:t>Откр</a:t>
            </a:r>
            <a:r>
              <a:rPr lang="en" sz="2000" b="1" dirty="0"/>
              <a:t>. 14:7).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2899196"/>
            <a:ext cx="7683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поклоняемся Богу, потому что Он </a:t>
            </a:r>
            <a:r>
              <a:rPr lang="ru-RU" sz="2000" b="1"/>
              <a:t>«страшен» </a:t>
            </a:r>
            <a:r>
              <a:rPr lang="ru-RU" sz="2000" b="1" dirty="0"/>
              <a:t>(</a:t>
            </a:r>
            <a:r>
              <a:rPr lang="ru-RU" sz="2000" b="1" dirty="0" err="1"/>
              <a:t>Пс</a:t>
            </a:r>
            <a:r>
              <a:rPr lang="ru-RU" sz="2000" b="1" dirty="0"/>
              <a:t>. 95:4). Однако это подразумевает не чувство страха, а скорее уважение. Это страх, который рождается от созерцания «красоты святости».</a:t>
            </a:r>
            <a:r>
              <a:rPr lang="en" sz="2000" b="1" dirty="0"/>
              <a:t>” (</a:t>
            </a:r>
            <a:r>
              <a:rPr lang="ru-RU" sz="2000" b="1" dirty="0" err="1"/>
              <a:t>Пс</a:t>
            </a:r>
            <a:r>
              <a:rPr lang="en" sz="2000" b="1" dirty="0"/>
              <a:t>. 9</a:t>
            </a:r>
            <a:r>
              <a:rPr lang="ru-RU" sz="2000" b="1" dirty="0"/>
              <a:t>5</a:t>
            </a:r>
            <a:r>
              <a:rPr lang="en" sz="2000" b="1" dirty="0"/>
              <a:t>:9).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49" y="1494294"/>
            <a:ext cx="80220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Мы поклоняемся Богу песнями (</a:t>
            </a:r>
            <a:r>
              <a:rPr lang="ru-RU" sz="2000" b="1" dirty="0" err="1"/>
              <a:t>Пс</a:t>
            </a:r>
            <a:r>
              <a:rPr lang="ru-RU" sz="2000" b="1" dirty="0"/>
              <a:t>. 95:1-2). Мы поклоняемся Ему, когда рассказываем о Нем другим (</a:t>
            </a:r>
            <a:r>
              <a:rPr lang="ru-RU" sz="2000" b="1" dirty="0" err="1"/>
              <a:t>Пс</a:t>
            </a:r>
            <a:r>
              <a:rPr lang="ru-RU" sz="2000" b="1" dirty="0"/>
              <a:t>. 95:3) или приглашая их присоединиться к нашему поклонению (</a:t>
            </a:r>
            <a:r>
              <a:rPr lang="ru-RU" sz="2000" b="1" dirty="0" err="1"/>
              <a:t>Пс</a:t>
            </a:r>
            <a:r>
              <a:rPr lang="ru-RU" sz="2000" b="1" dirty="0"/>
              <a:t>. 95:7). Мы поклоняемся, когда чтим Его имя и приносим Ему приношения. </a:t>
            </a:r>
            <a:r>
              <a:rPr lang="en" sz="2000" b="1" dirty="0"/>
              <a:t>(</a:t>
            </a:r>
            <a:r>
              <a:rPr lang="ru-RU" sz="2000" b="1" dirty="0" err="1"/>
              <a:t>Пс</a:t>
            </a:r>
            <a:r>
              <a:rPr lang="en" sz="2000" b="1" dirty="0"/>
              <a:t>. 9</a:t>
            </a:r>
            <a:r>
              <a:rPr lang="ru-RU" sz="2000" b="1" dirty="0"/>
              <a:t>5</a:t>
            </a:r>
            <a:r>
              <a:rPr lang="en" sz="2000" b="1" dirty="0"/>
              <a:t>:8).</a:t>
            </a:r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В ДУХЕ И ИСТИНЕ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637192"/>
            <a:ext cx="11239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Ибо жертвы Ты не желаешь, — я дал бы её; к всесожжению не благоволишь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(Псалтирь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</a:t>
            </a: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:1</a:t>
            </a:r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4957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Основополагающей частью богослужения в Храме были жертвоприношения животных. Однако в Псалмах Бог отказывается от жертв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39:6; 50:18). Почему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8150" y="1235235"/>
            <a:ext cx="3995363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643065"/>
            <a:ext cx="49573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не желает жертв, когда приносящий их поступает несправедливо по отношению к ближнему; или неспособен распознать в них духовную реальность, которую они представляют; или просто выполняет их как простой ритуал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784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желает, чтобы мы поклонялись Ему в духе и истине (Иоанна 4:23-24). Поэтому сокрушенный дух он принимает в жертву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50:19); хвала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49:14, 23; 69:31-33); и послушание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:6-8).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504654"/>
            <a:ext cx="49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Давайте проясним: Богу не нужны жертвы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49:9-13). Однако он просит нас представить их ему (</a:t>
            </a:r>
            <a:r>
              <a:rPr lang="ru-RU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49:5). Каких жертв Бог требует от нас сегодня?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418922"/>
            <a:ext cx="6755907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ru-RU" sz="2200" b="1" dirty="0">
                <a:latin typeface="Constantia" panose="02030602050306030303" pitchFamily="18" charset="0"/>
              </a:rPr>
              <a:t>Я подумал, с какой радостью ангелы смотрели бы на нас с небес, если бы мы все славили Бога и пребывали во Христе. Если действительно есть радость в полной мере для христианина, почему бы нам не обладать ею и не явить ее миру? ...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latin typeface="Constantia" panose="02030602050306030303" pitchFamily="18" charset="0"/>
              </a:rPr>
              <a:t>Совсем немного времени придет Христос в силе и великой славе, […] начните петь песнь хвалы и радуйтесь здесь, внизу… Пусть ваши уста поют хвалу Богу […]</a:t>
            </a:r>
          </a:p>
          <a:p>
            <a:pPr>
              <a:spcBef>
                <a:spcPts val="600"/>
              </a:spcBef>
            </a:pPr>
            <a:r>
              <a:rPr lang="ru-RU" sz="2200" b="1" dirty="0">
                <a:latin typeface="Constantia" panose="02030602050306030303" pitchFamily="18" charset="0"/>
              </a:rPr>
              <a:t>Если вы сидите на небесах со Христом, вы не сможете удержаться от восхваления Бога. Начните приучать свои языки славить Его и приучайте свои сердца воспевать Бога; и когда лукавый начнет рассеивать о тебе мрак свой, воспой Богу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ru-RU" sz="1600" b="1" dirty="0"/>
              <a:t>В Небесных обителях</a:t>
            </a:r>
            <a:r>
              <a:rPr lang="en" sz="1600" b="1" dirty="0"/>
              <a:t>, M</a:t>
            </a:r>
            <a:r>
              <a:rPr lang="ru-RU" sz="1600" b="1" dirty="0"/>
              <a:t>арт</a:t>
            </a:r>
            <a:r>
              <a:rPr lang="en" sz="1600" b="1" dirty="0"/>
              <a:t> 29)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908334" y="665144"/>
            <a:ext cx="39953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dirty="0">
                <a:latin typeface="Constantia" panose="02030602050306030303" pitchFamily="18" charset="0"/>
              </a:rPr>
              <a:t>“</a:t>
            </a:r>
            <a:r>
              <a:rPr lang="ru-RU" sz="2200" b="1" dirty="0">
                <a:latin typeface="Constantia" panose="02030602050306030303" pitchFamily="18" charset="0"/>
              </a:rPr>
              <a:t>Тот, кто верует во Христа, становится един со Христом, чтобы являть славу Божию, ибо Бог вложил в уста его новую песнь, хвалу Господу. Он каждый день желает больше узнать о Христе, чтобы стать более похожим на Него. Он различает духовные вещи и наслаждается созерцанием Христа, и, созерцая Его, незаметно для себя преображается в образ Христов</a:t>
            </a:r>
            <a:r>
              <a:rPr lang="en" sz="22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</a:t>
            </a:r>
            <a:r>
              <a:rPr lang="ru-RU" sz="1600" b="1" dirty="0"/>
              <a:t>.Уайт</a:t>
            </a:r>
            <a:r>
              <a:rPr lang="en" sz="1600" b="1" dirty="0"/>
              <a:t> (</a:t>
            </a:r>
            <a:r>
              <a:rPr lang="ru-RU" sz="1600" b="1" dirty="0"/>
              <a:t>Я знаю Его</a:t>
            </a:r>
            <a:r>
              <a:rPr lang="en-US" sz="1600" b="1" dirty="0"/>
              <a:t>- </a:t>
            </a:r>
            <a:r>
              <a:rPr lang="ru-RU" sz="1600" b="1" dirty="0"/>
              <a:t>стр.</a:t>
            </a:r>
            <a:r>
              <a:rPr lang="en-US" sz="1600" b="1" dirty="0"/>
              <a:t> 158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1282</Words>
  <Application>Microsoft Office PowerPoint</Application>
  <PresentationFormat>Panorámica</PresentationFormat>
  <Paragraphs>75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Calibri</vt:lpstr>
      <vt:lpstr>Arial</vt:lpstr>
      <vt:lpstr>Calibri Light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95</cp:revision>
  <dcterms:created xsi:type="dcterms:W3CDTF">2024-03-08T18:40:23Z</dcterms:created>
  <dcterms:modified xsi:type="dcterms:W3CDTF">2024-03-17T06:33:34Z</dcterms:modified>
</cp:coreProperties>
</file>