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2" r:id="rId3"/>
    <p:sldId id="309" r:id="rId4"/>
    <p:sldId id="257" r:id="rId5"/>
    <p:sldId id="258" r:id="rId6"/>
    <p:sldId id="259" r:id="rId7"/>
    <p:sldId id="313" r:id="rId8"/>
    <p:sldId id="261" r:id="rId9"/>
    <p:sldId id="262" r:id="rId10"/>
    <p:sldId id="31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8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ru-RU" sz="2000" b="1" dirty="0"/>
            <a:t>Мы</a:t>
          </a:r>
          <a:r>
            <a:rPr lang="en" sz="2000" b="1" dirty="0"/>
            <a:t>“</a:t>
          </a:r>
          <a:r>
            <a:rPr lang="ru-RU" sz="2000" b="1" dirty="0"/>
            <a:t>помазанники</a:t>
          </a:r>
          <a:r>
            <a:rPr lang="en" sz="2000" b="1" dirty="0"/>
            <a:t>.” </a:t>
          </a:r>
          <a:r>
            <a:rPr lang="ru-RU" sz="2000" b="1" dirty="0"/>
            <a:t>Здесь используется особое слово </a:t>
          </a:r>
          <a:r>
            <a:rPr lang="ru-RU" sz="2000" b="1" dirty="0" err="1"/>
            <a:t>обознач</a:t>
          </a:r>
          <a:r>
            <a:rPr lang="ru-RU" sz="2000" b="1" dirty="0"/>
            <a:t>. масло смешанное с </a:t>
          </a:r>
          <a:r>
            <a:rPr lang="ru-RU" sz="2000" b="1" dirty="0" err="1"/>
            <a:t>жертвопринош</a:t>
          </a:r>
          <a:r>
            <a:rPr lang="ru-RU" sz="2000" b="1" dirty="0"/>
            <a:t>. (Лев.2:5</a:t>
          </a:r>
          <a:r>
            <a:rPr lang="en" sz="2000" b="1" dirty="0"/>
            <a:t>).</a:t>
          </a:r>
          <a:r>
            <a:rPr lang="ru-RU" sz="2000" b="1" dirty="0"/>
            <a:t> Мы жертва Богу (Рим12:1).</a:t>
          </a:r>
          <a:endParaRPr lang="es-ES" sz="20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ru-RU" sz="2000" b="1"/>
            <a:t>Мы делимся своей надеждой с другими.</a:t>
          </a:r>
          <a:endParaRPr lang="es-ES" sz="2000" dirty="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BEB2FA0C-67CD-4D3A-B20A-64A74EA10ADF}">
      <dgm:prSet custT="1"/>
      <dgm:spPr/>
      <dgm:t>
        <a:bodyPr/>
        <a:lstStyle/>
        <a:p>
          <a:pPr marL="0" indent="0" algn="ctr">
            <a:buNone/>
          </a:pPr>
          <a:r>
            <a:rPr lang="ru-RU" sz="2000" b="1" dirty="0"/>
            <a:t>«провозглашать: Господь праведен; Он моя Скала, и в нем нет </a:t>
          </a:r>
          <a:r>
            <a:rPr lang="ru-RU" sz="2000" b="1" dirty="0" err="1"/>
            <a:t>несправедливост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ru-RU" sz="2000" b="1" dirty="0" err="1"/>
            <a:t>Пс</a:t>
          </a:r>
          <a:r>
            <a:rPr lang="en" sz="2000" b="1" dirty="0"/>
            <a:t> 92:1</a:t>
          </a:r>
          <a:r>
            <a:rPr lang="ru-RU" sz="2000" b="1" dirty="0"/>
            <a:t>6</a:t>
          </a:r>
          <a:r>
            <a:rPr lang="en" sz="2000" b="1" dirty="0"/>
            <a:t>)</a:t>
          </a:r>
          <a:endParaRPr lang="en-US" sz="2000" b="1" dirty="0"/>
        </a:p>
      </dgm:t>
    </dgm:pt>
    <dgm:pt modelId="{FE7884F3-6A87-4F08-8D89-732CBD9C9CE2}" type="parTrans" cxnId="{BC8A4131-B1B5-4495-8480-DBCBC32F5E3A}">
      <dgm:prSet/>
      <dgm:spPr/>
      <dgm:t>
        <a:bodyPr/>
        <a:lstStyle/>
        <a:p>
          <a:endParaRPr lang="en-US"/>
        </a:p>
      </dgm:t>
    </dgm:pt>
    <dgm:pt modelId="{A6BB4C1B-F2C3-44C4-B182-D735E8B1FB04}" type="sibTrans" cxnId="{BC8A4131-B1B5-4495-8480-DBCBC32F5E3A}">
      <dgm:prSet/>
      <dgm:spPr/>
      <dgm:t>
        <a:bodyPr/>
        <a:lstStyle/>
        <a:p>
          <a:endParaRPr lang="en-US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 custScaleX="111123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BC8A4131-B1B5-4495-8480-DBCBC32F5E3A}" srcId="{BB35305A-EDE9-410F-87D7-18B58237182A}" destId="{BEB2FA0C-67CD-4D3A-B20A-64A74EA10ADF}" srcOrd="1" destOrd="0" parTransId="{FE7884F3-6A87-4F08-8D89-732CBD9C9CE2}" sibTransId="{A6BB4C1B-F2C3-44C4-B182-D735E8B1FB04}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F6E6D7D4-44BD-4171-8DFB-085CD27CCD19}" type="presOf" srcId="{BEB2FA0C-67CD-4D3A-B20A-64A74EA10ADF}" destId="{D88324E7-C2A0-49F7-AA83-B993CAC7C3BA}" srcOrd="0" destOrd="1" presId="urn:microsoft.com/office/officeart/2008/layout/TitlePictureLineup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Тьма смерти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Превращается в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путь, по которому я иду уверенно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Место захоронения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ru-RU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становится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землей праведности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(</a:t>
          </a:r>
          <a:r>
            <a:rPr lang="ru-RU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7616" y="991148"/>
          <a:ext cx="0" cy="40992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21483" y="1127788"/>
          <a:ext cx="2155952" cy="1844640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579" y="2972429"/>
          <a:ext cx="2395758" cy="211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Мы</a:t>
          </a:r>
          <a:r>
            <a:rPr lang="en" sz="2000" b="1" kern="1200" dirty="0"/>
            <a:t>“</a:t>
          </a:r>
          <a:r>
            <a:rPr lang="ru-RU" sz="2000" b="1" kern="1200" dirty="0"/>
            <a:t>помазанники</a:t>
          </a:r>
          <a:r>
            <a:rPr lang="en" sz="2000" b="1" kern="1200" dirty="0"/>
            <a:t>.” </a:t>
          </a:r>
          <a:r>
            <a:rPr lang="ru-RU" sz="2000" b="1" kern="1200" dirty="0"/>
            <a:t>Здесь используется особое слово </a:t>
          </a:r>
          <a:r>
            <a:rPr lang="ru-RU" sz="2000" b="1" kern="1200" dirty="0" err="1"/>
            <a:t>обознач</a:t>
          </a:r>
          <a:r>
            <a:rPr lang="ru-RU" sz="2000" b="1" kern="1200" dirty="0"/>
            <a:t>. масло смешанное с </a:t>
          </a:r>
          <a:r>
            <a:rPr lang="ru-RU" sz="2000" b="1" kern="1200" dirty="0" err="1"/>
            <a:t>жертвопринош</a:t>
          </a:r>
          <a:r>
            <a:rPr lang="ru-RU" sz="2000" b="1" kern="1200" dirty="0"/>
            <a:t>. (Лев.2:5</a:t>
          </a:r>
          <a:r>
            <a:rPr lang="en" sz="2000" b="1" kern="1200" dirty="0"/>
            <a:t>).</a:t>
          </a:r>
          <a:r>
            <a:rPr lang="ru-RU" sz="2000" b="1" kern="1200" dirty="0"/>
            <a:t> Мы жертва Богу (Рим12:1).</a:t>
          </a:r>
          <a:endParaRPr lang="es-ES" sz="2000" kern="1200" dirty="0"/>
        </a:p>
      </dsp:txBody>
      <dsp:txXfrm>
        <a:off x="1579" y="2972429"/>
        <a:ext cx="2395758" cy="2117920"/>
      </dsp:txXfrm>
    </dsp:sp>
    <dsp:sp modelId="{84558AA3-C098-455A-B404-0EEC16954F1D}">
      <dsp:nvSpPr>
        <dsp:cNvPr id="0" name=""/>
        <dsp:cNvSpPr/>
      </dsp:nvSpPr>
      <dsp:spPr>
        <a:xfrm>
          <a:off x="7616" y="535681"/>
          <a:ext cx="2277334" cy="455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6" y="535681"/>
        <a:ext cx="2277334" cy="455466"/>
      </dsp:txXfrm>
    </dsp:sp>
    <dsp:sp modelId="{389BD8E6-28DF-491E-BFC3-C806AD482421}">
      <dsp:nvSpPr>
        <dsp:cNvPr id="0" name=""/>
        <dsp:cNvSpPr/>
      </dsp:nvSpPr>
      <dsp:spPr>
        <a:xfrm>
          <a:off x="2594611" y="991148"/>
          <a:ext cx="0" cy="40992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708478" y="1127788"/>
          <a:ext cx="2155952" cy="1844640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708478" y="2972429"/>
          <a:ext cx="2155952" cy="211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/>
            <a:t>Мы делимся своей надеждой с другими.</a:t>
          </a:r>
          <a:endParaRPr lang="es-ES" sz="2000" kern="1200" dirty="0"/>
        </a:p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«провозглашать: Господь праведен; Он моя Скала, и в нем нет </a:t>
          </a:r>
          <a:r>
            <a:rPr lang="ru-RU" sz="2000" b="1" kern="1200" dirty="0" err="1"/>
            <a:t>несправедливост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ru-RU" sz="2000" b="1" kern="1200" dirty="0" err="1"/>
            <a:t>Пс</a:t>
          </a:r>
          <a:r>
            <a:rPr lang="en" sz="2000" b="1" kern="1200" dirty="0"/>
            <a:t> 92:1</a:t>
          </a:r>
          <a:r>
            <a:rPr lang="ru-RU" sz="2000" b="1" kern="1200" dirty="0"/>
            <a:t>6</a:t>
          </a:r>
          <a:r>
            <a:rPr lang="en" sz="2000" b="1" kern="1200" dirty="0"/>
            <a:t>)</a:t>
          </a:r>
          <a:endParaRPr lang="en-US" sz="2000" b="1" kern="1200" dirty="0"/>
        </a:p>
      </dsp:txBody>
      <dsp:txXfrm>
        <a:off x="2708478" y="2972429"/>
        <a:ext cx="2155952" cy="2117920"/>
      </dsp:txXfrm>
    </dsp:sp>
    <dsp:sp modelId="{8AC2DEEC-C2DC-435C-9636-6D87B1B74708}">
      <dsp:nvSpPr>
        <dsp:cNvPr id="0" name=""/>
        <dsp:cNvSpPr/>
      </dsp:nvSpPr>
      <dsp:spPr>
        <a:xfrm>
          <a:off x="2594611" y="535681"/>
          <a:ext cx="2277334" cy="455466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4611" y="535681"/>
        <a:ext cx="2277334" cy="455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Тьма смерти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Превращается в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путь, по которому я иду уверенно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Место захоронения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ru-RU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становится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землей праведности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(</a:t>
          </a:r>
          <a:r>
            <a:rPr lang="ru-RU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10)</a:t>
          </a:r>
        </a:p>
      </dsp:txBody>
      <dsp:txXfrm>
        <a:off x="5745117" y="29716"/>
        <a:ext cx="1977994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1.xml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6.jpeg"/><Relationship Id="rId2" Type="http://schemas.openxmlformats.org/officeDocument/2006/relationships/image" Target="../media/image42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4.jp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azul, vivo, cuarto&#10;&#10;Descripción generada automáticamente">
            <a:extLst>
              <a:ext uri="{FF2B5EF4-FFF2-40B4-BE49-F238E27FC236}">
                <a16:creationId xmlns:a16="http://schemas.microsoft.com/office/drawing/2014/main" id="{2FF9B2C0-E7AE-91D7-7C56-3A8873202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458822" y="888451"/>
            <a:ext cx="5161156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49872" y="3601043"/>
            <a:ext cx="3291840" cy="3200400"/>
          </a:xfrm>
          <a:prstGeom prst="rtTriangle">
            <a:avLst/>
          </a:prstGeom>
          <a:solidFill>
            <a:srgbClr val="0F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353" y="888451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B990EA3-C153-CD08-122C-53A95A45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2" y="888449"/>
            <a:ext cx="5627411" cy="5607881"/>
          </a:xfrm>
          <a:prstGeom prst="rect">
            <a:avLst/>
          </a:prstGeom>
          <a:ln w="19050">
            <a:noFill/>
          </a:ln>
        </p:spPr>
      </p:pic>
      <p:sp>
        <p:nvSpPr>
          <p:cNvPr id="6" name="Right Triangle 10">
            <a:extLst>
              <a:ext uri="{FF2B5EF4-FFF2-40B4-BE49-F238E27FC236}">
                <a16:creationId xmlns:a16="http://schemas.microsoft.com/office/drawing/2014/main" id="{1529B1C2-6CF5-B32A-DC1E-B0DDA577D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894" y="5750903"/>
            <a:ext cx="1080554" cy="1050539"/>
          </a:xfrm>
          <a:prstGeom prst="rtTriangle">
            <a:avLst/>
          </a:prstGeom>
          <a:solidFill>
            <a:srgbClr val="DD8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DEEB78-74A4-E85A-D337-15917D05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92" y="888448"/>
            <a:ext cx="5627411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E919EC-137C-08DC-86C1-CB3D03A652F8}"/>
              </a:ext>
            </a:extLst>
          </p:cNvPr>
          <p:cNvSpPr txBox="1"/>
          <p:nvPr/>
        </p:nvSpPr>
        <p:spPr>
          <a:xfrm>
            <a:off x="0" y="50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НАДЕЙСЯ НА ГОСПОДА</a:t>
            </a:r>
            <a:r>
              <a:rPr lang="en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D0635D-7EC1-B2BA-5390-92600E4A1E76}"/>
              </a:ext>
            </a:extLst>
          </p:cNvPr>
          <p:cNvSpPr txBox="1"/>
          <p:nvPr/>
        </p:nvSpPr>
        <p:spPr>
          <a:xfrm>
            <a:off x="1298448" y="6507886"/>
            <a:ext cx="735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75D72"/>
                </a:solidFill>
              </a:rPr>
              <a:t>Урок</a:t>
            </a:r>
            <a:r>
              <a:rPr lang="en" sz="1600" b="1" dirty="0">
                <a:solidFill>
                  <a:srgbClr val="375D72"/>
                </a:solidFill>
              </a:rPr>
              <a:t> 13 </a:t>
            </a:r>
            <a:r>
              <a:rPr lang="ru-RU" sz="1600" b="1" dirty="0">
                <a:solidFill>
                  <a:srgbClr val="375D72"/>
                </a:solidFill>
              </a:rPr>
              <a:t>        </a:t>
            </a:r>
            <a:r>
              <a:rPr lang="en" sz="1600" b="1" dirty="0">
                <a:solidFill>
                  <a:srgbClr val="375D72"/>
                </a:solidFill>
              </a:rPr>
              <a:t> 30</a:t>
            </a:r>
            <a:r>
              <a:rPr lang="ru-RU" sz="1600" b="1" dirty="0">
                <a:solidFill>
                  <a:srgbClr val="375D72"/>
                </a:solidFill>
              </a:rPr>
              <a:t> марта</a:t>
            </a:r>
            <a:r>
              <a:rPr lang="en" sz="1600" b="1" dirty="0">
                <a:solidFill>
                  <a:srgbClr val="375D72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0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709757" y="1018180"/>
            <a:ext cx="3442595" cy="51090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Надейся на Господа, мужайся, и да укрепляется сердце твоё, и надейся на Господа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!”</a:t>
            </a:r>
            <a:endParaRPr kumimoji="0" lang="en" sz="40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8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Псалом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27:14)</a:t>
            </a:r>
            <a:endParaRPr kumimoji="0" lang="es-ES" sz="40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7239894" y="3943950"/>
            <a:ext cx="4952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27043"/>
                </a:solidFill>
              </a:rPr>
              <a:t>Надейся на Господа</a:t>
            </a:r>
            <a:r>
              <a:rPr lang="en" sz="2000" b="1" dirty="0">
                <a:solidFill>
                  <a:srgbClr val="127043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7A543E"/>
                </a:solidFill>
              </a:rPr>
              <a:t>Ожидай со смирением </a:t>
            </a:r>
            <a:r>
              <a:rPr lang="en" sz="2000" b="1" dirty="0">
                <a:solidFill>
                  <a:srgbClr val="7A543E"/>
                </a:solidFill>
              </a:rPr>
              <a:t>(</a:t>
            </a:r>
            <a:r>
              <a:rPr lang="ru-RU" sz="2000" b="1" dirty="0" err="1">
                <a:solidFill>
                  <a:srgbClr val="7A543E"/>
                </a:solidFill>
              </a:rPr>
              <a:t>Пс</a:t>
            </a:r>
            <a:r>
              <a:rPr lang="en" sz="2000" b="1" dirty="0">
                <a:solidFill>
                  <a:srgbClr val="7A543E"/>
                </a:solidFill>
              </a:rPr>
              <a:t> 13</a:t>
            </a:r>
            <a:r>
              <a:rPr lang="ru-RU" sz="2000" b="1" dirty="0">
                <a:solidFill>
                  <a:srgbClr val="7A543E"/>
                </a:solidFill>
              </a:rPr>
              <a:t>0</a:t>
            </a:r>
            <a:r>
              <a:rPr lang="en" sz="2000" b="1" dirty="0">
                <a:solidFill>
                  <a:srgbClr val="7A543E"/>
                </a:solidFill>
              </a:rPr>
              <a:t>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814456"/>
                </a:solidFill>
              </a:rPr>
              <a:t>Ожидай в тяжелые времена </a:t>
            </a:r>
            <a:r>
              <a:rPr lang="en" sz="2000" b="1" dirty="0">
                <a:solidFill>
                  <a:srgbClr val="814456"/>
                </a:solidFill>
              </a:rPr>
              <a:t>(</a:t>
            </a:r>
            <a:r>
              <a:rPr lang="ru-RU" sz="2000" b="1" dirty="0" err="1">
                <a:solidFill>
                  <a:srgbClr val="814456"/>
                </a:solidFill>
              </a:rPr>
              <a:t>Пс</a:t>
            </a:r>
            <a:r>
              <a:rPr lang="en" sz="2000" b="1" dirty="0">
                <a:solidFill>
                  <a:srgbClr val="814456"/>
                </a:solidFill>
              </a:rPr>
              <a:t> 12</a:t>
            </a:r>
            <a:r>
              <a:rPr lang="ru-RU" sz="2000" b="1" dirty="0">
                <a:solidFill>
                  <a:srgbClr val="814456"/>
                </a:solidFill>
              </a:rPr>
              <a:t>5</a:t>
            </a:r>
            <a:r>
              <a:rPr lang="en" sz="2000" b="1" dirty="0">
                <a:solidFill>
                  <a:srgbClr val="814456"/>
                </a:solidFill>
              </a:rPr>
              <a:t>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784574"/>
                </a:solidFill>
              </a:rPr>
              <a:t>Ожидай Искупителя </a:t>
            </a:r>
            <a:r>
              <a:rPr lang="en" sz="2000" b="1" dirty="0">
                <a:solidFill>
                  <a:srgbClr val="784574"/>
                </a:solidFill>
              </a:rPr>
              <a:t>(</a:t>
            </a:r>
            <a:r>
              <a:rPr lang="ru-RU" sz="2000" b="1" dirty="0" err="1">
                <a:solidFill>
                  <a:srgbClr val="784574"/>
                </a:solidFill>
              </a:rPr>
              <a:t>Пс</a:t>
            </a:r>
            <a:r>
              <a:rPr lang="en" sz="2000" b="1" dirty="0">
                <a:solidFill>
                  <a:srgbClr val="784574"/>
                </a:solidFill>
              </a:rPr>
              <a:t> 9</a:t>
            </a:r>
            <a:r>
              <a:rPr lang="ru-RU" sz="2000" b="1" dirty="0">
                <a:solidFill>
                  <a:srgbClr val="784574"/>
                </a:solidFill>
              </a:rPr>
              <a:t>1</a:t>
            </a:r>
            <a:r>
              <a:rPr lang="en" sz="2000" b="1" dirty="0">
                <a:solidFill>
                  <a:srgbClr val="784574"/>
                </a:solidFill>
              </a:rPr>
              <a:t>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484575"/>
                </a:solidFill>
              </a:rPr>
              <a:t>Ожидай утро радости </a:t>
            </a:r>
            <a:r>
              <a:rPr lang="en" sz="2000" b="1" dirty="0">
                <a:solidFill>
                  <a:srgbClr val="484575"/>
                </a:solidFill>
              </a:rPr>
              <a:t>(</a:t>
            </a:r>
            <a:r>
              <a:rPr lang="ru-RU" sz="2000" b="1" dirty="0" err="1">
                <a:solidFill>
                  <a:srgbClr val="484575"/>
                </a:solidFill>
              </a:rPr>
              <a:t>Пс</a:t>
            </a:r>
            <a:r>
              <a:rPr lang="en" sz="2000" b="1" dirty="0">
                <a:solidFill>
                  <a:srgbClr val="484575"/>
                </a:solidFill>
              </a:rPr>
              <a:t> 14</a:t>
            </a:r>
            <a:r>
              <a:rPr lang="ru-RU" sz="2000" b="1" dirty="0">
                <a:solidFill>
                  <a:srgbClr val="484575"/>
                </a:solidFill>
              </a:rPr>
              <a:t>2</a:t>
            </a:r>
            <a:r>
              <a:rPr lang="en" sz="2000" b="1" dirty="0">
                <a:solidFill>
                  <a:srgbClr val="484575"/>
                </a:solidFill>
              </a:rPr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708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Надежда – это то, что помогает нам идти вперед, когда у нас уже нет сил</a:t>
            </a:r>
            <a:r>
              <a:rPr lang="en" sz="2000" b="1" dirty="0"/>
              <a:t>.</a:t>
            </a:r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7467600" y="127808"/>
            <a:ext cx="4566644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3" y="3762375"/>
            <a:ext cx="6188777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2037501"/>
            <a:ext cx="7409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Поэтому псалмопевцы призывают нас подождать. Переждите эту ночь скорби, в которой мы живем, пока не наступит славное утро, когда «не будет больше ни смерти, ни печали, ни плача. Боли уже не будет, ибо прежнее прошло» (Откровение </a:t>
            </a:r>
            <a:r>
              <a:rPr lang="en" sz="2000" b="1" dirty="0"/>
              <a:t>21:4).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0" y="720524"/>
            <a:ext cx="7409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этом мире, погрязшем в грехе и страданиях, нет надежды на лучшую жизнь, свободную от болезней, боли и смерти. Это потому, что только Бог имеет силу уничтожить грех, который является корнем всех этих зол.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НАДЕЙСЯ НА ГОСПОДА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DD41E0-4461-9B89-1CF6-1D252082CB85}"/>
              </a:ext>
            </a:extLst>
          </p:cNvPr>
          <p:cNvSpPr txBox="1"/>
          <p:nvPr/>
        </p:nvSpPr>
        <p:spPr>
          <a:xfrm>
            <a:off x="548384" y="667435"/>
            <a:ext cx="10314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ныне чего ожидать мне, Господи? надежда моя — на Тебя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153104" y="1144794"/>
            <a:ext cx="6034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Наша жизнь полна маленьких и больших ожиданий. Ждем рождения ребенка, результата обследования, излечения болезни</a:t>
            </a:r>
            <a:r>
              <a:rPr lang="en" sz="2000" b="1" dirty="0"/>
              <a:t>...</a:t>
            </a:r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095999" y="2671356"/>
            <a:ext cx="6095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ожидание Господа выходит за рамки такого ожидания. Прежде всего, это позитивное ожидание. Результатом экзамена может быть провал; или лекарство может никогда не прийти. Однако ожидание Бога обязательно приведет к счастливой жизни, свободной от греха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5" y="2532102"/>
            <a:ext cx="2769384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3" y="2532102"/>
            <a:ext cx="2648719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37830" y="4608618"/>
            <a:ext cx="6909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Но это ожидание предполагает настойчивость. Ожидание долгое, но мы не должны поддаваться отчаянию (</a:t>
            </a:r>
            <a:r>
              <a:rPr lang="ru-RU" sz="2000" b="1" dirty="0" err="1"/>
              <a:t>Ав</a:t>
            </a:r>
            <a:r>
              <a:rPr lang="ru-RU" sz="2000" b="1" dirty="0"/>
              <a:t>.</a:t>
            </a:r>
            <a:r>
              <a:rPr lang="en" sz="2000" b="1" dirty="0"/>
              <a:t>. 2:3).</a:t>
            </a:r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40" y="4869796"/>
            <a:ext cx="238885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1" y="4869795"/>
            <a:ext cx="2559320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269206"/>
            <a:ext cx="67213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не ждем в одиночестве. Все творение с нетерпением ожидает нашего избавления (Рим. 8:18-25). Это не пассивное ожидание, а активное. Мы должны жаждать этого и стремиться сохранить его.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6</a:t>
            </a:r>
            <a:r>
              <a:rPr lang="ru-RU" sz="2000" b="1" dirty="0"/>
              <a:t>2</a:t>
            </a:r>
            <a:r>
              <a:rPr lang="en" sz="2000" b="1" dirty="0"/>
              <a:t>:</a:t>
            </a:r>
            <a:r>
              <a:rPr lang="ru-RU" sz="2000" b="1" dirty="0"/>
              <a:t>2</a:t>
            </a:r>
            <a:r>
              <a:rPr lang="en" sz="2000" b="1" dirty="0"/>
              <a:t>; 2</a:t>
            </a:r>
            <a:r>
              <a:rPr lang="ru-RU" sz="2000" b="1" dirty="0"/>
              <a:t>6</a:t>
            </a:r>
            <a:r>
              <a:rPr lang="en" sz="2000" b="1" dirty="0"/>
              <a:t>:14).</a:t>
            </a:r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66095" y="4190653"/>
            <a:ext cx="73311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Он чувствовал себя «отнятым от груди ребенком» перед Господом. Самопроизвольное отлучение происходит у ребенка в возрасте от 2 до 7 лет. Сознавая свою слабость и невежество, ребенок все еще ищет нежные объятия матери, чтобы найти в них утешение и защиту.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0" y="46166"/>
            <a:ext cx="360772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ОЖИДАЙ СО СМИРЕНИЕМ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3358056" y="30777"/>
            <a:ext cx="8833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Песнь восхождения. Давида. Господи! не </a:t>
            </a:r>
            <a:r>
              <a:rPr lang="ru-RU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надмевалось</a:t>
            </a:r>
            <a:r>
              <a:rPr lang="ru-RU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сердце моё и не возносились очи мои, и я не входил в великое и для меня недосягаемое. Не смирял ли я и не успокаивал ли души моей, как дитяти, отнятого от груди матери? душа моя была во мне, как дитя, отнятое от груди. Да уповает Израиль на Господа отныне и вовек</a:t>
            </a:r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 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  <a:r>
              <a:rPr lang="ru-RU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5076479" y="1593830"/>
            <a:ext cx="711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Давид, автор 130-го псалма, был помазан в будущего царя, когда был смиренным пастырем. Он победил великана, выиграл тысячу сражений и, наконец, был провозглашен царем Израиля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2" y="2075566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83" y="2058930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75" y="2066359"/>
            <a:ext cx="2267783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6179" y="4190872"/>
            <a:ext cx="1817656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394" y="3938952"/>
            <a:ext cx="2752726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5076479" y="2830767"/>
            <a:ext cx="7115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Несмотря на постепенное возвышение, Давид сохранил смирение. Он не пытался присвоить себе почести, которых не дал ему Бог, даже когда обстоятельства казались благоприятными (1 </a:t>
            </a:r>
            <a:r>
              <a:rPr lang="ru-RU" sz="2000" b="1" dirty="0" err="1"/>
              <a:t>Цар</a:t>
            </a:r>
            <a:r>
              <a:rPr lang="en" sz="2000" b="1" dirty="0"/>
              <a:t>. 24:6).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26394" y="5776970"/>
            <a:ext cx="7493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Подобным образом мы призваны быть подобными этому маленькому ребенку, уверенно и смиренно ожидающему в вечных объятиях нашего Отца (Мф. 18:3; Втор. 33:27).</a:t>
            </a:r>
            <a:r>
              <a:rPr lang="en" sz="2000" b="1" dirty="0"/>
              <a:t>; </a:t>
            </a:r>
            <a:r>
              <a:rPr lang="ru-RU" sz="2000" b="1" dirty="0" err="1"/>
              <a:t>Пс</a:t>
            </a:r>
            <a:r>
              <a:rPr lang="en" sz="2000" b="1" dirty="0"/>
              <a:t>. 13</a:t>
            </a:r>
            <a:r>
              <a:rPr lang="ru-RU" sz="2000" b="1" dirty="0"/>
              <a:t>0</a:t>
            </a:r>
            <a:r>
              <a:rPr lang="en" sz="2000" b="1" dirty="0"/>
              <a:t>:3).</a:t>
            </a:r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ОЖИДАЙ В ТЯЖЕЛЫЕ ВРЕМЕНА 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rgbClr val="E699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-374073" y="632782"/>
            <a:ext cx="125660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ru-RU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Когда возвращал Господь плен Сиона, мы были как бы видящие во сне</a:t>
            </a:r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ru-RU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Псалом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12</a:t>
            </a:r>
            <a:r>
              <a:rPr lang="ru-RU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5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80" y="1110108"/>
            <a:ext cx="640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Контекст, в котором был написан Псалом 125, очень скучен: Израиль находился в плену в Вавилоне, а Иерусалим и Храм были разрушены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818268"/>
            <a:ext cx="6409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Счастлив в плену? Радостно от боли? Можем ли мы радоваться сегодня в мире, находящемся в плену греха?</a:t>
            </a:r>
            <a:endParaRPr lang="en" sz="2000" b="1" dirty="0"/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6580636" y="1229032"/>
            <a:ext cx="5462587" cy="2735359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4391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302267" y="3730356"/>
            <a:ext cx="2465925" cy="29888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4878554" y="4072323"/>
            <a:ext cx="5017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Да, счастливы. Счастливы, потому что мы не смотрим на нынешние страдания. Наш взгляд возвращается назад, чтобы увидеть великие дела, сотворенные Богом.</a:t>
            </a:r>
            <a:endParaRPr lang="en" sz="2000" b="1" dirty="0"/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4153702"/>
            <a:ext cx="2067409" cy="257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125771"/>
            <a:ext cx="6409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псалмопевец поет: «Великое сотворил для нас Господь, и мы рады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12</a:t>
            </a:r>
            <a:r>
              <a:rPr lang="ru-RU" sz="2000" b="1" dirty="0"/>
              <a:t>5</a:t>
            </a:r>
            <a:r>
              <a:rPr lang="en" sz="2000" b="1" dirty="0"/>
              <a:t>:3).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4878554" y="5395762"/>
            <a:ext cx="5017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Тогда мы с радостью будем смотреть в будущее. Когда придет Иисус, плач сменится радостью (</a:t>
            </a:r>
            <a:r>
              <a:rPr lang="ru-RU" sz="2000" b="1" dirty="0" err="1"/>
              <a:t>Пс</a:t>
            </a:r>
            <a:r>
              <a:rPr lang="ru-RU" sz="2000" b="1" dirty="0"/>
              <a:t>. 125:6). «Мы были подобны тем, кто мечтает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12</a:t>
            </a:r>
            <a:r>
              <a:rPr lang="ru-RU" sz="2000" b="1" dirty="0"/>
              <a:t>5</a:t>
            </a:r>
            <a:r>
              <a:rPr lang="en" sz="2000" b="1" dirty="0"/>
              <a:t>:1).</a:t>
            </a:r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2274069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те из нас, кто примет Спасителя, будут созданы заново. Как пальмы, мы будем процветать, мы будем приносить плоды, мы будем бодры.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9</a:t>
            </a:r>
            <a:r>
              <a:rPr lang="ru-RU" sz="2000" b="1" dirty="0"/>
              <a:t>1</a:t>
            </a:r>
            <a:r>
              <a:rPr lang="en" sz="2000" b="1" dirty="0"/>
              <a:t>:1</a:t>
            </a:r>
            <a:r>
              <a:rPr lang="ru-RU" sz="2000" b="1" dirty="0"/>
              <a:t>3</a:t>
            </a:r>
            <a:r>
              <a:rPr lang="en" sz="2000" b="1" dirty="0"/>
              <a:t>-1</a:t>
            </a:r>
            <a:r>
              <a:rPr lang="ru-RU" sz="2000" b="1" dirty="0"/>
              <a:t>5</a:t>
            </a:r>
            <a:r>
              <a:rPr lang="en" sz="2000" b="1" dirty="0"/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23941" y="-98133"/>
            <a:ext cx="101894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ru-RU" sz="4400" b="1" spc="300" dirty="0">
                <a:ln/>
                <a:solidFill>
                  <a:srgbClr val="28C646"/>
                </a:solidFill>
              </a:rPr>
              <a:t>ОЖИДАЙ ИСКУПИТЕЛЯ </a:t>
            </a:r>
            <a:endParaRPr lang="en" sz="4400" b="1" spc="300" dirty="0">
              <a:ln/>
              <a:solidFill>
                <a:srgbClr val="28C64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2054995" y="484297"/>
            <a:ext cx="1009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Праведник цветёт, как пальма, возвышается подобно кедру на Ливане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9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:1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923941" y="948947"/>
            <a:ext cx="996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описании 9-го псалма можно прочитать: «Песнь субботы». Мы можем найти в нем два аспекта субботы: творение и искупление</a:t>
            </a:r>
            <a:r>
              <a:rPr lang="en" sz="2000" b="1" dirty="0"/>
              <a:t>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383382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4948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радуемся созерцанию того, что сотворил Бог (</a:t>
            </a:r>
            <a:r>
              <a:rPr lang="ru-RU" sz="2000" b="1" dirty="0" err="1"/>
              <a:t>Пс</a:t>
            </a:r>
            <a:r>
              <a:rPr lang="ru-RU" sz="2000" b="1" dirty="0"/>
              <a:t>. 91:5,6). Но многие не принимают ни Творца, ни искупления, которое Он предлагает (</a:t>
            </a:r>
            <a:r>
              <a:rPr lang="ru-RU" sz="2000" b="1" dirty="0" err="1"/>
              <a:t>Пс</a:t>
            </a:r>
            <a:r>
              <a:rPr lang="ru-RU" sz="2000" b="1" dirty="0"/>
              <a:t>. 91:7,8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6026112"/>
            <a:ext cx="678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Пока мы ждем этого момента, каждую субботу мы обновляем нашу надежду двумя способами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ru-RU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ОЖИДАЙ УТРО РАДОСТИ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-99754" y="614928"/>
            <a:ext cx="124580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“‘</a:t>
            </a:r>
            <a:r>
              <a:rPr lang="ru-RU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Господи! рано услышь голос мой, — рано предстану пред Тобою и буду ожидать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ru-RU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</a:t>
            </a:r>
            <a:r>
              <a:rPr lang="ru-RU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Утро положит конец ночи отчаяния и тоски (</a:t>
            </a:r>
            <a:r>
              <a:rPr lang="ru-RU" sz="2000" b="1" dirty="0" err="1"/>
              <a:t>Пс</a:t>
            </a:r>
            <a:r>
              <a:rPr lang="ru-RU" sz="2000" b="1" dirty="0"/>
              <a:t>. 129:5-6; 29:6). Преобразование, которое производит утро, описано в Псалме 142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2531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7648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871020" y="4723439"/>
            <a:ext cx="540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Петр призывает нас доверять Слову Божьему, которое будет вести нас до рассвета (2 Пет. 1:19). Но когда наступит утро</a:t>
            </a:r>
            <a:r>
              <a:rPr lang="en" sz="2000" b="1" dirty="0"/>
              <a:t>?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341804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871020" y="5837447"/>
            <a:ext cx="9320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– «Яркая утренняя звезда» (</a:t>
            </a:r>
            <a:r>
              <a:rPr lang="ru-RU" sz="2000" b="1" dirty="0" err="1"/>
              <a:t>Откр</a:t>
            </a:r>
            <a:r>
              <a:rPr lang="ru-RU" sz="2000" b="1" dirty="0"/>
              <a:t>. 22:16). Когда Он придет: «Ночи там уже не будет; и не имеют нужды ни в свете светильника, ни в свете солнечном, ибо Господь Бог просветит их» (</a:t>
            </a:r>
            <a:r>
              <a:rPr lang="ru-RU" sz="2000" b="1" dirty="0" err="1"/>
              <a:t>Откр</a:t>
            </a:r>
            <a:r>
              <a:rPr lang="ru-RU" sz="2000" b="1" dirty="0"/>
              <a:t>. 22:5). Ожидание того стоит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452060" y="820671"/>
            <a:ext cx="9186443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Мы ожидаем Второго Пришествия Христа. Наша надежда на то, что Он вскоре явится на облаках небесных с силой и великой славой, наполняет наши сердца радостью. Когда придет Спаситель, те, кто готов встретить Его, воскликнут: «Вот, это Бог наш; мы ждали Его, и Он спасет нас: это Господь; мы ждали Его, возвеселимся и возрадуемся спасению Его» [Ис. 25:9] […]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Неувядающий венец жизни сохраняется на небесах для искупленных, которые на небесах будут царями и священниками Богу. Это надежда, стоящая перед нами. Какая это надежда! О, если бы все были готовы к пришествию Христа! Дай Бог, чтобы вы были победителями</a:t>
            </a:r>
            <a:r>
              <a:rPr lang="en" sz="2400" b="1" dirty="0">
                <a:latin typeface="Constantia" panose="02030602050306030303" pitchFamily="18" charset="0"/>
              </a:rPr>
              <a:t>!”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6815091" y="6519446"/>
            <a:ext cx="452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.Уайт 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Проповеди и беседы т.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ru-RU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гл.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24, </a:t>
            </a:r>
            <a:r>
              <a:rPr lang="ru-RU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179 )</a:t>
            </a: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1216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Calibri Light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2024-03-16T08:41:41Z</dcterms:created>
  <dcterms:modified xsi:type="dcterms:W3CDTF">2024-03-24T05:29:42Z</dcterms:modified>
</cp:coreProperties>
</file>