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9" d="100"/>
          <a:sy n="29" d="100"/>
        </p:scale>
        <p:origin x="96" y="15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hr" sz="2200" b="1" dirty="0">
              <a:effectLst>
                <a:outerShdw blurRad="38100" dist="38100" dir="2700000" algn="tl">
                  <a:srgbClr val="000000">
                    <a:alpha val="43137"/>
                  </a:srgbClr>
                </a:outerShdw>
              </a:effectLst>
            </a:rPr>
            <a:t>Verovali su u Isusovo poučavanje</a:t>
          </a:r>
        </a:p>
      </dgm:t>
    </dgm:pt>
    <dgm:pt modelId="{82D34D38-13DB-4576-8486-04428C319685}" type="parTrans" cxnId="{D2B874D4-B677-45C5-A322-1A1403208C89}">
      <dgm:prSet/>
      <dgm:spPr/>
      <dgm:t>
        <a:bodyPr/>
        <a:lstStyle/>
        <a:p>
          <a:endParaRPr lang="es-ES" sz="22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200" b="1">
            <a:effectLst>
              <a:outerShdw blurRad="38100" dist="38100" dir="2700000" algn="tl">
                <a:srgbClr val="000000">
                  <a:alpha val="43137"/>
                </a:srgbClr>
              </a:outerShdw>
            </a:effectLst>
          </a:endParaRPr>
        </a:p>
      </dgm:t>
    </dgm:pt>
    <dgm:pt modelId="{088AA768-3988-4FE5-A467-5AD924F75B99}">
      <dgm:prSet custT="1"/>
      <dgm:spPr/>
      <dgm:t>
        <a:bodyPr/>
        <a:lstStyle/>
        <a:p>
          <a:r>
            <a:rPr lang="hr" sz="2200" b="1" dirty="0">
              <a:effectLst>
                <a:outerShdw blurRad="38100" dist="38100" dir="2700000" algn="tl">
                  <a:srgbClr val="000000">
                    <a:alpha val="43137"/>
                  </a:srgbClr>
                </a:outerShdw>
              </a:effectLst>
            </a:rPr>
            <a:t>Oni koji su imali dar lečili su bolesne.</a:t>
          </a:r>
        </a:p>
      </dgm:t>
    </dgm:pt>
    <dgm:pt modelId="{9253D168-7D2B-43BA-8551-4908C1FA4E55}" type="parTrans" cxnId="{7747CF89-EA84-4840-A20B-FBBAE87E49F7}">
      <dgm:prSet/>
      <dgm:spPr/>
      <dgm:t>
        <a:bodyPr/>
        <a:lstStyle/>
        <a:p>
          <a:endParaRPr lang="es-ES" sz="22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200" b="1">
            <a:effectLst>
              <a:outerShdw blurRad="38100" dist="38100" dir="2700000" algn="tl">
                <a:srgbClr val="000000">
                  <a:alpha val="43137"/>
                </a:srgbClr>
              </a:outerShdw>
            </a:effectLst>
          </a:endParaRPr>
        </a:p>
      </dgm:t>
    </dgm:pt>
    <dgm:pt modelId="{2D528160-BE34-47B7-80F9-866245272F21}">
      <dgm:prSet custT="1"/>
      <dgm:spPr/>
      <dgm:t>
        <a:bodyPr/>
        <a:lstStyle/>
        <a:p>
          <a:r>
            <a:rPr lang="hr" sz="2200" b="1" dirty="0">
              <a:effectLst>
                <a:outerShdw blurRad="38100" dist="38100" dir="2700000" algn="tl">
                  <a:srgbClr val="000000">
                    <a:alpha val="43137"/>
                  </a:srgbClr>
                </a:outerShdw>
              </a:effectLst>
            </a:rPr>
            <a:t>Sve im je bilo zajedničko</a:t>
          </a:r>
        </a:p>
      </dgm:t>
    </dgm:pt>
    <dgm:pt modelId="{59ECCE45-B0B9-48EA-A41F-318C44FA2E8F}" type="parTrans" cxnId="{7B483920-DD1A-449F-BD31-5340E248E581}">
      <dgm:prSet/>
      <dgm:spPr/>
      <dgm:t>
        <a:bodyPr/>
        <a:lstStyle/>
        <a:p>
          <a:endParaRPr lang="es-ES" sz="22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200" b="1">
            <a:effectLst>
              <a:outerShdw blurRad="38100" dist="38100" dir="2700000" algn="tl">
                <a:srgbClr val="000000">
                  <a:alpha val="43137"/>
                </a:srgbClr>
              </a:outerShdw>
            </a:effectLst>
          </a:endParaRPr>
        </a:p>
      </dgm:t>
    </dgm:pt>
    <dgm:pt modelId="{F95CB98C-BF16-460D-969A-F34A202CA300}">
      <dgm:prSet custT="1"/>
      <dgm:spPr/>
      <dgm:t>
        <a:bodyPr/>
        <a:lstStyle/>
        <a:p>
          <a:r>
            <a:rPr lang="hr" sz="2200" b="1" dirty="0">
              <a:effectLst>
                <a:outerShdw blurRad="38100" dist="38100" dir="2700000" algn="tl">
                  <a:srgbClr val="000000">
                    <a:alpha val="43137"/>
                  </a:srgbClr>
                </a:outerShdw>
              </a:effectLst>
            </a:rPr>
            <a:t>Delili su ono što su imali s onima u potrebi.</a:t>
          </a:r>
        </a:p>
      </dgm:t>
    </dgm:pt>
    <dgm:pt modelId="{B590490C-A7EC-4EE6-A9FC-B68FDFB30BA3}" type="parTrans" cxnId="{8F021B66-F95D-48F4-AC4A-CDA93298A6A8}">
      <dgm:prSet/>
      <dgm:spPr/>
      <dgm:t>
        <a:bodyPr/>
        <a:lstStyle/>
        <a:p>
          <a:endParaRPr lang="es-ES" sz="22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200" b="1">
            <a:effectLst>
              <a:outerShdw blurRad="38100" dist="38100" dir="2700000" algn="tl">
                <a:srgbClr val="000000">
                  <a:alpha val="43137"/>
                </a:srgbClr>
              </a:outerShdw>
            </a:effectLst>
          </a:endParaRPr>
        </a:p>
      </dgm:t>
    </dgm:pt>
    <dgm:pt modelId="{65413416-36FB-4EBF-A892-AB0B194B409A}">
      <dgm:prSet custT="1"/>
      <dgm:spPr/>
      <dgm:t>
        <a:bodyPr/>
        <a:lstStyle/>
        <a:p>
          <a:r>
            <a:rPr lang="hr" sz="2200" b="1" dirty="0">
              <a:effectLst>
                <a:outerShdw blurRad="38100" dist="38100" dir="2700000" algn="tl">
                  <a:srgbClr val="000000">
                    <a:alpha val="43137"/>
                  </a:srgbClr>
                </a:outerShdw>
              </a:effectLst>
            </a:rPr>
            <a:t>Imali su javne sastanke</a:t>
          </a:r>
        </a:p>
      </dgm:t>
    </dgm:pt>
    <dgm:pt modelId="{408D0389-1E33-40F5-BEAD-C6440870BF5F}" type="parTrans" cxnId="{B14C8772-A738-47E5-B65E-A114432E02D8}">
      <dgm:prSet/>
      <dgm:spPr/>
      <dgm:t>
        <a:bodyPr/>
        <a:lstStyle/>
        <a:p>
          <a:endParaRPr lang="es-ES" sz="22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200" b="1">
            <a:effectLst>
              <a:outerShdw blurRad="38100" dist="38100" dir="2700000" algn="tl">
                <a:srgbClr val="000000">
                  <a:alpha val="43137"/>
                </a:srgbClr>
              </a:outerShdw>
            </a:effectLst>
          </a:endParaRPr>
        </a:p>
      </dgm:t>
    </dgm:pt>
    <dgm:pt modelId="{4993E7D9-ADC1-4828-B208-EE6ACC549708}">
      <dgm:prSet custT="1"/>
      <dgm:spPr/>
      <dgm:t>
        <a:bodyPr/>
        <a:lstStyle/>
        <a:p>
          <a:r>
            <a:rPr lang="hr" sz="2200" b="1" dirty="0">
              <a:effectLst>
                <a:outerShdw blurRad="38100" dist="38100" dir="2700000" algn="tl">
                  <a:srgbClr val="000000">
                    <a:alpha val="43137"/>
                  </a:srgbClr>
                </a:outerShdw>
              </a:effectLst>
            </a:rPr>
            <a:t>Imali su susrete po domovima, gde su slavili Večeru Gospodnju</a:t>
          </a:r>
        </a:p>
      </dgm:t>
    </dgm:pt>
    <dgm:pt modelId="{2494712F-D82E-4388-B8A0-C17701945099}" type="parTrans" cxnId="{CDCEA70A-3A7E-4F80-AED1-901E3BA440DA}">
      <dgm:prSet/>
      <dgm:spPr/>
      <dgm:t>
        <a:bodyPr/>
        <a:lstStyle/>
        <a:p>
          <a:endParaRPr lang="es-ES" sz="22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200" b="1">
            <a:effectLst>
              <a:outerShdw blurRad="38100" dist="38100" dir="2700000" algn="tl">
                <a:srgbClr val="000000">
                  <a:alpha val="43137"/>
                </a:srgbClr>
              </a:outerShdw>
            </a:effectLst>
          </a:endParaRPr>
        </a:p>
      </dgm:t>
    </dgm:pt>
    <dgm:pt modelId="{141650AB-FF20-4BDD-969A-CFBDCEAF1BA6}">
      <dgm:prSet custT="1"/>
      <dgm:spPr/>
      <dgm:t>
        <a:bodyPr/>
        <a:lstStyle/>
        <a:p>
          <a:r>
            <a:rPr lang="hr" sz="2200" b="1" dirty="0">
              <a:effectLst>
                <a:outerShdw blurRad="38100" dist="38100" dir="2700000" algn="tl">
                  <a:srgbClr val="000000">
                    <a:alpha val="43137"/>
                  </a:srgbClr>
                </a:outerShdw>
              </a:effectLst>
            </a:rPr>
            <a:t>Živeli su u radosti i jednostavnosti srca</a:t>
          </a:r>
        </a:p>
      </dgm:t>
    </dgm:pt>
    <dgm:pt modelId="{B276DC85-5A87-4FF0-B546-F2E43F72B709}" type="parTrans" cxnId="{E0F42A2C-FA0F-4B92-B088-DD2AAE769D58}">
      <dgm:prSet/>
      <dgm:spPr/>
      <dgm:t>
        <a:bodyPr/>
        <a:lstStyle/>
        <a:p>
          <a:endParaRPr lang="es-ES" sz="22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200" b="1">
            <a:effectLst>
              <a:outerShdw blurRad="38100" dist="38100" dir="2700000" algn="tl">
                <a:srgbClr val="000000">
                  <a:alpha val="43137"/>
                </a:srgbClr>
              </a:outerShdw>
            </a:effectLst>
          </a:endParaRPr>
        </a:p>
      </dgm:t>
    </dgm:pt>
    <dgm:pt modelId="{93A148E9-B8AA-407B-B1F2-22A51E813557}">
      <dgm:prSet custT="1"/>
      <dgm:spPr/>
      <dgm:t>
        <a:bodyPr/>
        <a:lstStyle/>
        <a:p>
          <a:r>
            <a:rPr lang="hr" sz="2200" b="1" dirty="0">
              <a:effectLst>
                <a:outerShdw blurRad="38100" dist="38100" dir="2700000" algn="tl">
                  <a:srgbClr val="000000">
                    <a:alpha val="43137"/>
                  </a:srgbClr>
                </a:outerShdw>
              </a:effectLst>
            </a:rPr>
            <a:t>Slavili su Boga</a:t>
          </a:r>
        </a:p>
      </dgm:t>
    </dgm:pt>
    <dgm:pt modelId="{7593432B-D79D-49F0-AFB8-77FCC91097F5}" type="parTrans" cxnId="{AAB56C2B-05B7-494E-AE48-F64CDE4A990D}">
      <dgm:prSet/>
      <dgm:spPr/>
      <dgm:t>
        <a:bodyPr/>
        <a:lstStyle/>
        <a:p>
          <a:endParaRPr lang="es-ES" sz="22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2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54777" y="2418"/>
          <a:ext cx="8177899" cy="370671"/>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Verovali su u Isusovo poučavanje</a:t>
          </a:r>
        </a:p>
      </dsp:txBody>
      <dsp:txXfrm rot="10800000">
        <a:off x="547445" y="2418"/>
        <a:ext cx="8085231" cy="370671"/>
      </dsp:txXfrm>
    </dsp:sp>
    <dsp:sp modelId="{593C632F-6E4E-4DF9-875E-7FAFF6294EA5}">
      <dsp:nvSpPr>
        <dsp:cNvPr id="0" name=""/>
        <dsp:cNvSpPr/>
      </dsp:nvSpPr>
      <dsp:spPr>
        <a:xfrm>
          <a:off x="288939" y="2418"/>
          <a:ext cx="370671" cy="370671"/>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54777" y="483738"/>
          <a:ext cx="8177899" cy="370671"/>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Oni koji su imali dar lečili su bolesne.</a:t>
          </a:r>
        </a:p>
      </dsp:txBody>
      <dsp:txXfrm rot="10800000">
        <a:off x="547445" y="483738"/>
        <a:ext cx="8085231" cy="370671"/>
      </dsp:txXfrm>
    </dsp:sp>
    <dsp:sp modelId="{B771A9FD-1A36-4F4E-B943-39A76BEC5DD4}">
      <dsp:nvSpPr>
        <dsp:cNvPr id="0" name=""/>
        <dsp:cNvSpPr/>
      </dsp:nvSpPr>
      <dsp:spPr>
        <a:xfrm>
          <a:off x="288939" y="483738"/>
          <a:ext cx="370671" cy="370671"/>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54777" y="965058"/>
          <a:ext cx="8177899" cy="370671"/>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Sve im je bilo zajedničko</a:t>
          </a:r>
        </a:p>
      </dsp:txBody>
      <dsp:txXfrm rot="10800000">
        <a:off x="547445" y="965058"/>
        <a:ext cx="8085231" cy="370671"/>
      </dsp:txXfrm>
    </dsp:sp>
    <dsp:sp modelId="{B9DA2D1F-B724-43FA-9BD2-EB7F13A6627D}">
      <dsp:nvSpPr>
        <dsp:cNvPr id="0" name=""/>
        <dsp:cNvSpPr/>
      </dsp:nvSpPr>
      <dsp:spPr>
        <a:xfrm>
          <a:off x="288939" y="965058"/>
          <a:ext cx="370671" cy="370671"/>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54777" y="1446378"/>
          <a:ext cx="8177899" cy="370671"/>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Delili su ono što su imali s onima u potrebi.</a:t>
          </a:r>
        </a:p>
      </dsp:txBody>
      <dsp:txXfrm rot="10800000">
        <a:off x="547445" y="1446378"/>
        <a:ext cx="8085231" cy="370671"/>
      </dsp:txXfrm>
    </dsp:sp>
    <dsp:sp modelId="{36EA4B06-54A1-42F3-9F9F-6E6B3E2C1CAB}">
      <dsp:nvSpPr>
        <dsp:cNvPr id="0" name=""/>
        <dsp:cNvSpPr/>
      </dsp:nvSpPr>
      <dsp:spPr>
        <a:xfrm>
          <a:off x="288939" y="1446378"/>
          <a:ext cx="370671" cy="370671"/>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54777" y="1927699"/>
          <a:ext cx="8177899" cy="370671"/>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Imali su javne sastanke</a:t>
          </a:r>
        </a:p>
      </dsp:txBody>
      <dsp:txXfrm rot="10800000">
        <a:off x="547445" y="1927699"/>
        <a:ext cx="8085231" cy="370671"/>
      </dsp:txXfrm>
    </dsp:sp>
    <dsp:sp modelId="{8CC3E3EE-2716-4106-81EA-17A7E5630B27}">
      <dsp:nvSpPr>
        <dsp:cNvPr id="0" name=""/>
        <dsp:cNvSpPr/>
      </dsp:nvSpPr>
      <dsp:spPr>
        <a:xfrm>
          <a:off x="288939" y="1927699"/>
          <a:ext cx="370671" cy="370671"/>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54777" y="2409019"/>
          <a:ext cx="8177899" cy="370671"/>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Imali su susrete po domovima, gde su slavili Večeru Gospodnju</a:t>
          </a:r>
        </a:p>
      </dsp:txBody>
      <dsp:txXfrm rot="10800000">
        <a:off x="547445" y="2409019"/>
        <a:ext cx="8085231" cy="370671"/>
      </dsp:txXfrm>
    </dsp:sp>
    <dsp:sp modelId="{8B3316BC-2B74-4B7F-B9A7-E865537FF35F}">
      <dsp:nvSpPr>
        <dsp:cNvPr id="0" name=""/>
        <dsp:cNvSpPr/>
      </dsp:nvSpPr>
      <dsp:spPr>
        <a:xfrm>
          <a:off x="288939" y="2409019"/>
          <a:ext cx="370671" cy="370671"/>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54777" y="2890339"/>
          <a:ext cx="8177899" cy="370671"/>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Živeli su u radosti i jednostavnosti srca</a:t>
          </a:r>
        </a:p>
      </dsp:txBody>
      <dsp:txXfrm rot="10800000">
        <a:off x="547445" y="2890339"/>
        <a:ext cx="8085231" cy="370671"/>
      </dsp:txXfrm>
    </dsp:sp>
    <dsp:sp modelId="{D889E4A5-8C3E-4785-B1C9-3C540E8153A9}">
      <dsp:nvSpPr>
        <dsp:cNvPr id="0" name=""/>
        <dsp:cNvSpPr/>
      </dsp:nvSpPr>
      <dsp:spPr>
        <a:xfrm>
          <a:off x="288939" y="2890339"/>
          <a:ext cx="370671" cy="370671"/>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54777" y="3371659"/>
          <a:ext cx="8177899" cy="370671"/>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456"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Slavili su Boga</a:t>
          </a:r>
        </a:p>
      </dsp:txBody>
      <dsp:txXfrm rot="10800000">
        <a:off x="547445" y="3371659"/>
        <a:ext cx="8085231" cy="370671"/>
      </dsp:txXfrm>
    </dsp:sp>
    <dsp:sp modelId="{E89E5BB7-EFAE-4919-B748-BE6D906FFF66}">
      <dsp:nvSpPr>
        <dsp:cNvPr id="0" name=""/>
        <dsp:cNvSpPr/>
      </dsp:nvSpPr>
      <dsp:spPr>
        <a:xfrm>
          <a:off x="288939" y="3371659"/>
          <a:ext cx="370671" cy="370671"/>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04/04/2024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04/04/2024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04/04/2024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1754326"/>
          </a:xfrm>
          <a:prstGeom prst="rect">
            <a:avLst/>
          </a:prstGeom>
          <a:noFill/>
        </p:spPr>
        <p:txBody>
          <a:bodyPr wrap="square" rtlCol="0">
            <a:spAutoFit/>
          </a:bodyPr>
          <a:lstStyle/>
          <a:p>
            <a:pPr algn="ctr"/>
            <a:r>
              <a:rPr lang="hr" sz="5400" b="1" spc="50" dirty="0">
                <a:ln w="0"/>
                <a:solidFill>
                  <a:schemeClr val="bg2"/>
                </a:solidFill>
                <a:effectLst>
                  <a:innerShdw blurRad="63500" dist="50800" dir="13500000">
                    <a:srgbClr val="000000">
                      <a:alpha val="50000"/>
                    </a:srgbClr>
                  </a:innerShdw>
                </a:effectLst>
              </a:rPr>
              <a:t>GLAVNI PROBLEM:</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9329" y="3640216"/>
            <a:ext cx="5055556" cy="1754326"/>
          </a:xfrm>
          <a:prstGeom prst="rect">
            <a:avLst/>
          </a:prstGeom>
          <a:noFill/>
        </p:spPr>
        <p:txBody>
          <a:bodyPr wrap="square" rtlCol="0">
            <a:spAutoFit/>
          </a:bodyPr>
          <a:lstStyle/>
          <a:p>
            <a:pPr algn="ctr"/>
            <a:r>
              <a:rPr lang="hr" sz="5400" b="1" spc="50" dirty="0">
                <a:ln w="0"/>
                <a:solidFill>
                  <a:srgbClr val="9E4066"/>
                </a:solidFill>
                <a:effectLst>
                  <a:innerShdw blurRad="63500" dist="50800" dir="13500000">
                    <a:srgbClr val="000000">
                      <a:alpha val="50000"/>
                    </a:srgbClr>
                  </a:innerShdw>
                </a:effectLst>
              </a:rPr>
              <a:t>LJUBAV ILI SEBIČNOST?</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pPr algn="ctr"/>
            <a:r>
              <a:rPr lang="hr" sz="1600" b="1" dirty="0">
                <a:solidFill>
                  <a:schemeClr val="accent1">
                    <a:lumMod val="75000"/>
                  </a:schemeClr>
                </a:solidFill>
              </a:rPr>
              <a:t>2. pouka za 13.</a:t>
            </a:r>
            <a:br>
              <a:rPr lang="hr" sz="1600" b="1" dirty="0">
                <a:solidFill>
                  <a:schemeClr val="accent1">
                    <a:lumMod val="75000"/>
                  </a:schemeClr>
                </a:solidFill>
              </a:rPr>
            </a:br>
            <a:r>
              <a:rPr lang="hr" sz="1600" b="1" dirty="0">
                <a:solidFill>
                  <a:schemeClr val="accent1">
                    <a:lumMod val="75000"/>
                  </a:schemeClr>
                </a:solidFill>
              </a:rPr>
              <a:t>april 2024</a:t>
            </a: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hr"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POMAGANJE ONIMA U POTREBI</a:t>
            </a: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06662"/>
            <a:ext cx="7476565" cy="707886"/>
          </a:xfrm>
          <a:prstGeom prst="rect">
            <a:avLst/>
          </a:prstGeom>
          <a:noFill/>
        </p:spPr>
        <p:txBody>
          <a:bodyPr wrap="square">
            <a:spAutoFit/>
          </a:bodyPr>
          <a:lstStyle/>
          <a:p>
            <a:pPr algn="ctr"/>
            <a:r>
              <a:rPr lang="sr-Latn-RS" sz="2000" b="1" dirty="0">
                <a:solidFill>
                  <a:srgbClr val="82DAEF"/>
                </a:solidFill>
                <a:effectLst>
                  <a:outerShdw blurRad="38100" dist="38100" dir="2700000" algn="tl">
                    <a:srgbClr val="000000">
                      <a:alpha val="43137"/>
                    </a:srgbClr>
                  </a:outerShdw>
                </a:effectLst>
                <a:latin typeface="Comic Sans MS" panose="030F0702030302020204" pitchFamily="66" charset="0"/>
              </a:rPr>
              <a:t>„Imanja i dobra svoja prodavahu i razdavahu svima, kako kome trebaše.“</a:t>
            </a:r>
            <a:r>
              <a:rPr lang="hr" sz="2000"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hr" sz="1400" b="1" dirty="0">
                <a:solidFill>
                  <a:srgbClr val="82DAEF"/>
                </a:solidFill>
                <a:effectLst>
                  <a:outerShdw blurRad="38100" dist="38100" dir="2700000" algn="tl">
                    <a:srgbClr val="000000">
                      <a:alpha val="43137"/>
                    </a:srgbClr>
                  </a:outerShdw>
                </a:effectLst>
                <a:latin typeface="Comic Sans MS" panose="030F0702030302020204" pitchFamily="66" charset="0"/>
              </a:rPr>
              <a:t>(Dela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430887"/>
          </a:xfrm>
          <a:prstGeom prst="rect">
            <a:avLst/>
          </a:prstGeom>
          <a:noFill/>
        </p:spPr>
        <p:txBody>
          <a:bodyPr wrap="square" rtlCol="0">
            <a:spAutoFit/>
          </a:bodyPr>
          <a:lstStyle/>
          <a:p>
            <a:pPr>
              <a:spcBef>
                <a:spcPts val="600"/>
              </a:spcBef>
            </a:pPr>
            <a:r>
              <a:rPr lang="hr" sz="2200" b="1" dirty="0"/>
              <a:t>Kakav je učinak evanđelje imalo na prve hrišćane (Dela 2,42-47)?</a:t>
            </a: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3018038892"/>
              </p:ext>
            </p:extLst>
          </p:nvPr>
        </p:nvGraphicFramePr>
        <p:xfrm>
          <a:off x="-144858" y="1710274"/>
          <a:ext cx="8632677"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69441"/>
          </a:xfrm>
          <a:prstGeom prst="rect">
            <a:avLst/>
          </a:prstGeom>
          <a:noFill/>
        </p:spPr>
        <p:txBody>
          <a:bodyPr wrap="square" rtlCol="0">
            <a:spAutoFit/>
          </a:bodyPr>
          <a:lstStyle/>
          <a:p>
            <a:pPr>
              <a:spcBef>
                <a:spcPts val="600"/>
              </a:spcBef>
            </a:pPr>
            <a:r>
              <a:rPr lang="hr" sz="2200" b="1" dirty="0"/>
              <a:t>Kao Hristovi poslanici, oponašali su Isusa. Brinući se za potrebe svoje okoline stekli su naklonost celog grada.</a:t>
            </a: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69441"/>
          </a:xfrm>
          <a:prstGeom prst="rect">
            <a:avLst/>
          </a:prstGeom>
          <a:noFill/>
        </p:spPr>
        <p:txBody>
          <a:bodyPr wrap="square">
            <a:spAutoFit/>
          </a:bodyPr>
          <a:lstStyle/>
          <a:p>
            <a:pPr>
              <a:spcBef>
                <a:spcPts val="600"/>
              </a:spcBef>
            </a:pPr>
            <a:r>
              <a:rPr lang="hr" sz="2200" b="1" dirty="0"/>
              <a:t>Kao i tada, Crkvu mora karakterisati ljubav hrišćana jednih prema drugima i briga za njihovu zajednicu.</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hr"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LJUBAV, NAŠ ZNAK IDENTITETA</a:t>
            </a: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707886"/>
          </a:xfrm>
          <a:prstGeom prst="rect">
            <a:avLst/>
          </a:prstGeom>
          <a:noFill/>
        </p:spPr>
        <p:txBody>
          <a:bodyPr wrap="square">
            <a:spAutoFit/>
          </a:bodyPr>
          <a:lstStyle/>
          <a:p>
            <a:pPr algn="ctr"/>
            <a:r>
              <a:rPr lang="hr" sz="2000" b="1" dirty="0">
                <a:solidFill>
                  <a:schemeClr val="bg1"/>
                </a:solidFill>
                <a:effectLst>
                  <a:outerShdw blurRad="38100" dist="38100" dir="2700000" algn="tl">
                    <a:srgbClr val="000000">
                      <a:alpha val="43137"/>
                    </a:srgbClr>
                  </a:outerShdw>
                </a:effectLst>
                <a:latin typeface="Comic Sans MS" panose="030F0702030302020204" pitchFamily="66" charset="0"/>
              </a:rPr>
              <a:t>„Po tome će svi poznati da ste moji učenici, ako budete imali ljubavi jedni za druge” </a:t>
            </a:r>
            <a:r>
              <a:rPr lang="hr" sz="1400" b="1" dirty="0">
                <a:solidFill>
                  <a:schemeClr val="bg1"/>
                </a:solidFill>
                <a:effectLst>
                  <a:outerShdw blurRad="38100" dist="38100" dir="2700000" algn="tl">
                    <a:srgbClr val="000000">
                      <a:alpha val="43137"/>
                    </a:srgbClr>
                  </a:outerShdw>
                </a:effectLst>
                <a:latin typeface="Comic Sans MS" panose="030F0702030302020204" pitchFamily="66" charset="0"/>
              </a:rPr>
              <a:t>(Jovan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9218" y="2332286"/>
            <a:ext cx="7018020" cy="769441"/>
          </a:xfrm>
          <a:prstGeom prst="rect">
            <a:avLst/>
          </a:prstGeom>
          <a:noFill/>
        </p:spPr>
        <p:txBody>
          <a:bodyPr wrap="square" rtlCol="0">
            <a:spAutoFit/>
          </a:bodyPr>
          <a:lstStyle/>
          <a:p>
            <a:pPr>
              <a:spcBef>
                <a:spcPts val="600"/>
              </a:spcBef>
            </a:pPr>
            <a:r>
              <a:rPr lang="hr" sz="2200" b="1" dirty="0"/>
              <a:t>Svaka od strana uključenih u kosmički sukob ima svoje karakteristike: sotona mrzi i uništava; Bog voli i obnavlja.</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139567" y="5475954"/>
            <a:ext cx="7018019" cy="1107996"/>
          </a:xfrm>
          <a:prstGeom prst="rect">
            <a:avLst/>
          </a:prstGeom>
          <a:noFill/>
        </p:spPr>
        <p:txBody>
          <a:bodyPr wrap="square">
            <a:spAutoFit/>
          </a:bodyPr>
          <a:lstStyle/>
          <a:p>
            <a:pPr>
              <a:spcBef>
                <a:spcPts val="600"/>
              </a:spcBef>
            </a:pPr>
            <a:r>
              <a:rPr lang="hr" sz="2200" b="1" dirty="0"/>
              <a:t>Dali su se iz ljubavi i koristili su milionima ljudi. Ali nisu time skretali pažnju na sebe, nego na Onoga za koga su bili spremni da daju svoj život, na svog Spasitelja: Isusa.</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5134682" y="4315213"/>
            <a:ext cx="7027790" cy="1107996"/>
          </a:xfrm>
          <a:prstGeom prst="rect">
            <a:avLst/>
          </a:prstGeom>
          <a:noFill/>
        </p:spPr>
        <p:txBody>
          <a:bodyPr wrap="square">
            <a:spAutoFit/>
          </a:bodyPr>
          <a:lstStyle/>
          <a:p>
            <a:pPr>
              <a:spcBef>
                <a:spcPts val="600"/>
              </a:spcBef>
            </a:pPr>
            <a:r>
              <a:rPr lang="hr" sz="2200" b="1" dirty="0"/>
              <a:t>Hrišćani 2. i 3. veka praktikuju nesebičnu ljubav. Tokom dve velike pandemije (160. i 265. godine) posvetili su se brizi za obolele ne vodeći računa o ličnoj sigurnosti.</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44453" y="3154472"/>
            <a:ext cx="7018019" cy="1107996"/>
          </a:xfrm>
          <a:prstGeom prst="rect">
            <a:avLst/>
          </a:prstGeom>
          <a:noFill/>
        </p:spPr>
        <p:txBody>
          <a:bodyPr wrap="square">
            <a:spAutoFit/>
          </a:bodyPr>
          <a:lstStyle/>
          <a:p>
            <a:pPr>
              <a:spcBef>
                <a:spcPts val="600"/>
              </a:spcBef>
            </a:pPr>
            <a:r>
              <a:rPr lang="hr" sz="2200" b="1" dirty="0"/>
              <a:t>Sedbenici jedne ili druge strane deluju prema tim obrascima. Ako sledimo Boga, to ćemo pokazati kroz ljubav pokazanu prema drugima (1. Jn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143668" y="1166842"/>
            <a:ext cx="10055274" cy="5016758"/>
          </a:xfrm>
          <a:prstGeom prst="rect">
            <a:avLst/>
          </a:prstGeom>
          <a:noFill/>
        </p:spPr>
        <p:txBody>
          <a:bodyPr wrap="square">
            <a:spAutoFit/>
          </a:bodyPr>
          <a:lstStyle/>
          <a:p>
            <a:pPr>
              <a:spcBef>
                <a:spcPts val="600"/>
              </a:spcBef>
            </a:pPr>
            <a:r>
              <a:rPr lang="sr-Latn-RS" sz="3200" b="1" dirty="0">
                <a:latin typeface="Constantia" panose="02030602050306030303" pitchFamily="18" charset="0"/>
              </a:rPr>
              <a:t>„Povlastica je svake duše da bude živi kanal kroz kojeg Bog može da saopšti svetu blago svoje blagodati, </a:t>
            </a:r>
            <a:r>
              <a:rPr lang="sr-Latn-RS" sz="3200" b="1" dirty="0" err="1">
                <a:latin typeface="Constantia" panose="02030602050306030303" pitchFamily="18" charset="0"/>
              </a:rPr>
              <a:t>neistraživo</a:t>
            </a:r>
            <a:r>
              <a:rPr lang="sr-Latn-RS" sz="3200" b="1" dirty="0">
                <a:latin typeface="Constantia" panose="02030602050306030303" pitchFamily="18" charset="0"/>
              </a:rPr>
              <a:t> Hristovo bogatstvo. Ne postoji ništa što Hristos ne želi toliko želi kao što su oruđa koja će svetu predstavljati Njegov Duh i karakter. Ne postoji ništa što je svetu toliko potrebno kao što je ispoljavanje Spasiteljeve ljubavi kroz ljude. „Celo Nebo čeka kanale kroz koje se sveto ulje može izliti da bude radost i blagoslov ljudskim srcima .“</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7614748" y="6519446"/>
            <a:ext cx="4246804" cy="338554"/>
          </a:xfrm>
          <a:prstGeom prst="rect">
            <a:avLst/>
          </a:prstGeom>
          <a:noFill/>
        </p:spPr>
        <p:txBody>
          <a:bodyPr wrap="none" rtlCol="0">
            <a:spAutoFit/>
          </a:bodyPr>
          <a:lstStyle/>
          <a:p>
            <a:r>
              <a:rPr lang="hr" sz="1600" b="1" dirty="0"/>
              <a:t>Elen Vajt, Božija zadivljujuća blagodat, 28. juni</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35468"/>
            <a:ext cx="6096000" cy="1846659"/>
          </a:xfrm>
          <a:prstGeom prst="rect">
            <a:avLst/>
          </a:prstGeom>
          <a:noFill/>
        </p:spPr>
        <p:txBody>
          <a:bodyPr wrap="square">
            <a:spAutoFit/>
            <a:scene3d>
              <a:camera prst="orthographicFront"/>
              <a:lightRig rig="threePt" dir="t"/>
            </a:scene3d>
            <a:sp3d extrusionH="57150">
              <a:bevelT w="38100" h="38100"/>
            </a:sp3d>
          </a:bodyPr>
          <a:lstStyle/>
          <a:p>
            <a:pPr algn="ctr"/>
            <a:r>
              <a:rPr lang="sr-Latn-RS" sz="2400" b="1" dirty="0">
                <a:solidFill>
                  <a:srgbClr val="166588"/>
                </a:solidFill>
                <a:latin typeface="Comic Sans MS" panose="030F0702030302020204" pitchFamily="66" charset="0"/>
              </a:rPr>
              <a:t>„Ne boj se, jer sam ja s tobom; ne plaši se, jer sam ja Bog tvoj; ukrepiću te i pomoći ću ti, i podupreću te desnicom pravde svoje.“</a:t>
            </a:r>
          </a:p>
          <a:p>
            <a:pPr algn="ctr"/>
            <a:r>
              <a:rPr lang="sr-Latn-RS" b="1" dirty="0">
                <a:solidFill>
                  <a:srgbClr val="166588"/>
                </a:solidFill>
                <a:latin typeface="Comic Sans MS" panose="030F0702030302020204" pitchFamily="66" charset="0"/>
              </a:rPr>
              <a:t>(Isaija 41,10)</a:t>
            </a: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3541"/>
          </a:xfrm>
          <a:prstGeom prst="rect">
            <a:avLst/>
          </a:prstGeom>
          <a:noFill/>
        </p:spPr>
        <p:txBody>
          <a:bodyPr wrap="square" rtlCol="0">
            <a:spAutoFit/>
          </a:bodyPr>
          <a:lstStyle/>
          <a:p>
            <a:pPr>
              <a:lnSpc>
                <a:spcPts val="2400"/>
              </a:lnSpc>
              <a:spcBef>
                <a:spcPts val="600"/>
              </a:spcBef>
              <a:tabLst>
                <a:tab pos="538163" algn="l"/>
              </a:tabLst>
            </a:pPr>
            <a:r>
              <a:rPr lang="hr" sz="2200" b="1" dirty="0">
                <a:solidFill>
                  <a:schemeClr val="bg1"/>
                </a:solidFill>
                <a:effectLst>
                  <a:glow rad="127000">
                    <a:srgbClr val="AC2850"/>
                  </a:glow>
                </a:effectLst>
              </a:rPr>
              <a:t>Pouke iz razaranja Jerusalima:</a:t>
            </a:r>
          </a:p>
          <a:p>
            <a:pPr lvl="1">
              <a:lnSpc>
                <a:spcPts val="2400"/>
              </a:lnSpc>
              <a:spcBef>
                <a:spcPts val="600"/>
              </a:spcBef>
              <a:tabLst>
                <a:tab pos="538163" algn="l"/>
              </a:tabLst>
            </a:pPr>
            <a:r>
              <a:rPr lang="hr" sz="2200" b="1" dirty="0">
                <a:solidFill>
                  <a:schemeClr val="bg1"/>
                </a:solidFill>
                <a:effectLst>
                  <a:glow rad="127000">
                    <a:srgbClr val="A23292"/>
                  </a:glow>
                </a:effectLst>
              </a:rPr>
              <a:t>Odbacivanje Božije ljubavi.</a:t>
            </a:r>
          </a:p>
          <a:p>
            <a:pPr lvl="1">
              <a:lnSpc>
                <a:spcPts val="2400"/>
              </a:lnSpc>
              <a:spcBef>
                <a:spcPts val="600"/>
              </a:spcBef>
              <a:tabLst>
                <a:tab pos="538163" algn="l"/>
              </a:tabLst>
            </a:pPr>
            <a:r>
              <a:rPr lang="hr" sz="2200" b="1" dirty="0">
                <a:solidFill>
                  <a:schemeClr val="bg1"/>
                </a:solidFill>
                <a:effectLst>
                  <a:glow rad="127000">
                    <a:srgbClr val="51A54C"/>
                  </a:glow>
                </a:effectLst>
              </a:rPr>
              <a:t>Božija briga za svoj narod.</a:t>
            </a:r>
          </a:p>
          <a:p>
            <a:pPr>
              <a:lnSpc>
                <a:spcPts val="2400"/>
              </a:lnSpc>
              <a:spcBef>
                <a:spcPts val="1800"/>
              </a:spcBef>
              <a:tabLst>
                <a:tab pos="538163" algn="l"/>
              </a:tabLst>
            </a:pPr>
            <a:r>
              <a:rPr lang="hr" sz="2200" b="1" dirty="0">
                <a:solidFill>
                  <a:schemeClr val="bg1"/>
                </a:solidFill>
                <a:effectLst>
                  <a:glow rad="127000">
                    <a:srgbClr val="AC2850"/>
                  </a:glow>
                </a:effectLst>
              </a:rPr>
              <a:t>Pouke prvih hrišćana:</a:t>
            </a:r>
          </a:p>
          <a:p>
            <a:pPr lvl="1">
              <a:lnSpc>
                <a:spcPts val="2400"/>
              </a:lnSpc>
              <a:spcBef>
                <a:spcPts val="600"/>
              </a:spcBef>
              <a:tabLst>
                <a:tab pos="538163" algn="l"/>
              </a:tabLst>
            </a:pPr>
            <a:r>
              <a:rPr lang="hr" sz="2200" b="1" dirty="0">
                <a:solidFill>
                  <a:schemeClr val="bg1"/>
                </a:solidFill>
                <a:effectLst>
                  <a:glow rad="127000">
                    <a:srgbClr val="C5600D"/>
                  </a:glow>
                </a:effectLst>
              </a:rPr>
              <a:t>Vernost u potrazi.</a:t>
            </a:r>
          </a:p>
          <a:p>
            <a:pPr lvl="1">
              <a:lnSpc>
                <a:spcPts val="2400"/>
              </a:lnSpc>
              <a:spcBef>
                <a:spcPts val="600"/>
              </a:spcBef>
              <a:tabLst>
                <a:tab pos="538163" algn="l"/>
              </a:tabLst>
            </a:pPr>
            <a:r>
              <a:rPr lang="hr" sz="2200" b="1" dirty="0">
                <a:solidFill>
                  <a:schemeClr val="bg1"/>
                </a:solidFill>
                <a:effectLst>
                  <a:glow rad="127000">
                    <a:srgbClr val="228F9E"/>
                  </a:glow>
                </a:effectLst>
              </a:rPr>
              <a:t>Pomaganje onima u potrebi.</a:t>
            </a:r>
          </a:p>
          <a:p>
            <a:pPr lvl="1">
              <a:lnSpc>
                <a:spcPts val="2400"/>
              </a:lnSpc>
              <a:spcBef>
                <a:spcPts val="600"/>
              </a:spcBef>
              <a:tabLst>
                <a:tab pos="538163" algn="l"/>
              </a:tabLst>
            </a:pPr>
            <a:r>
              <a:rPr lang="hr" sz="2200" b="1" dirty="0">
                <a:solidFill>
                  <a:schemeClr val="bg1"/>
                </a:solidFill>
                <a:effectLst>
                  <a:glow rad="127000">
                    <a:srgbClr val="A68702"/>
                  </a:glow>
                </a:effectLst>
              </a:rPr>
              <a:t>Ljubav, naš znak identiteta.</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1107996"/>
          </a:xfrm>
          <a:prstGeom prst="rect">
            <a:avLst/>
          </a:prstGeom>
          <a:noFill/>
        </p:spPr>
        <p:txBody>
          <a:bodyPr wrap="square" rtlCol="0">
            <a:spAutoFit/>
          </a:bodyPr>
          <a:lstStyle/>
          <a:p>
            <a:pPr>
              <a:spcBef>
                <a:spcPts val="600"/>
              </a:spcBef>
            </a:pPr>
            <a:r>
              <a:rPr lang="hr" sz="2200" b="1" dirty="0"/>
              <a:t>Sedamdeseta godina označila je kraj Izraela kao nacije. Iako je Rim bio taj koji je razorio Jerusalim i Hram, druge sile su bile uključene u taj rat.</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10" y="1918485"/>
            <a:ext cx="6687669" cy="1446550"/>
          </a:xfrm>
          <a:prstGeom prst="rect">
            <a:avLst/>
          </a:prstGeom>
          <a:noFill/>
        </p:spPr>
        <p:txBody>
          <a:bodyPr wrap="square">
            <a:spAutoFit/>
          </a:bodyPr>
          <a:lstStyle/>
          <a:p>
            <a:pPr>
              <a:spcBef>
                <a:spcPts val="600"/>
              </a:spcBef>
            </a:pPr>
            <a:r>
              <a:rPr lang="hr" sz="2200" b="1" dirty="0"/>
              <a:t>S druge strane, Bog je uvek iznova upozoravao na posledice njegovog odbijanja, odgodio izvršenje kazne i pripremio narod, Crkvu, da uzme baklju istine i obasja svet porukom Božje ljubavi.</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9" y="1221070"/>
            <a:ext cx="6919518" cy="769441"/>
          </a:xfrm>
          <a:prstGeom prst="rect">
            <a:avLst/>
          </a:prstGeom>
          <a:noFill/>
        </p:spPr>
        <p:txBody>
          <a:bodyPr wrap="square">
            <a:spAutoFit/>
          </a:bodyPr>
          <a:lstStyle/>
          <a:p>
            <a:pPr>
              <a:spcBef>
                <a:spcPts val="600"/>
              </a:spcBef>
            </a:pPr>
            <a:r>
              <a:rPr lang="hr" sz="2200" b="1" dirty="0"/>
              <a:t>S jedne strane, sotona je pokrenuo Izrael da odbaci Mesiju a zatim se pozvao na svoje pravo da uništi naciju.</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hr" sz="4800" b="1" dirty="0">
                <a:ln w="13462">
                  <a:solidFill>
                    <a:srgbClr val="7D4837"/>
                  </a:solidFill>
                  <a:prstDash val="solid"/>
                </a:ln>
                <a:solidFill>
                  <a:srgbClr val="FFFF00"/>
                </a:solidFill>
                <a:effectLst>
                  <a:outerShdw dist="38100" dir="2700000" algn="bl" rotWithShape="0">
                    <a:schemeClr val="accent5"/>
                  </a:outerShdw>
                </a:effectLst>
              </a:rPr>
              <a:t>POUKE IZ UNIŠTENJA JERUSALIMA</a:t>
            </a: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hr"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ODBACIVANJE BOŽIJE LJUBAVI</a:t>
            </a:r>
          </a:p>
        </p:txBody>
      </p:sp>
      <p:sp>
        <p:nvSpPr>
          <p:cNvPr id="5" name="CuadroTexto 4">
            <a:extLst>
              <a:ext uri="{FF2B5EF4-FFF2-40B4-BE49-F238E27FC236}">
                <a16:creationId xmlns:a16="http://schemas.microsoft.com/office/drawing/2014/main" id="{55B9B411-2013-EDB3-013A-C7E30FCFCF9A}"/>
              </a:ext>
            </a:extLst>
          </p:cNvPr>
          <p:cNvSpPr txBox="1"/>
          <p:nvPr/>
        </p:nvSpPr>
        <p:spPr>
          <a:xfrm>
            <a:off x="3241964" y="587659"/>
            <a:ext cx="8907337" cy="1015663"/>
          </a:xfrm>
          <a:prstGeom prst="rect">
            <a:avLst/>
          </a:prstGeom>
          <a:noFill/>
        </p:spPr>
        <p:txBody>
          <a:bodyPr wrap="square">
            <a:spAutoFit/>
          </a:bodyPr>
          <a:lstStyle/>
          <a:p>
            <a:pPr algn="ctr"/>
            <a:r>
              <a:rPr lang="sr-Latn-RS" sz="2000" b="1" dirty="0">
                <a:solidFill>
                  <a:schemeClr val="accent5">
                    <a:lumMod val="75000"/>
                  </a:schemeClr>
                </a:solidFill>
                <a:latin typeface="Comic Sans MS" panose="030F0702030302020204" pitchFamily="66" charset="0"/>
              </a:rPr>
              <a:t>„Jerusalime, Jerusalime, koji ubijaš proroke i zasipaš kamenjem poslane k sebi! Koliko puta </a:t>
            </a:r>
            <a:r>
              <a:rPr lang="sr-Latn-RS" sz="2000" b="1" dirty="0" err="1">
                <a:solidFill>
                  <a:schemeClr val="accent5">
                    <a:lumMod val="75000"/>
                  </a:schemeClr>
                </a:solidFill>
                <a:latin typeface="Comic Sans MS" panose="030F0702030302020204" pitchFamily="66" charset="0"/>
              </a:rPr>
              <a:t>hteh</a:t>
            </a:r>
            <a:r>
              <a:rPr lang="sr-Latn-RS" sz="2000" b="1" dirty="0">
                <a:solidFill>
                  <a:schemeClr val="accent5">
                    <a:lumMod val="75000"/>
                  </a:schemeClr>
                </a:solidFill>
                <a:latin typeface="Comic Sans MS" panose="030F0702030302020204" pitchFamily="66" charset="0"/>
              </a:rPr>
              <a:t> da skupim čeda tvoja kao što kokoš skuplja piliće svoje pod krila i ne </a:t>
            </a:r>
            <a:r>
              <a:rPr lang="sr-Latn-RS" sz="2000" b="1" dirty="0" err="1">
                <a:solidFill>
                  <a:schemeClr val="accent5">
                    <a:lumMod val="75000"/>
                  </a:schemeClr>
                </a:solidFill>
                <a:latin typeface="Comic Sans MS" panose="030F0702030302020204" pitchFamily="66" charset="0"/>
              </a:rPr>
              <a:t>hteste</a:t>
            </a:r>
            <a:r>
              <a:rPr lang="sr-Latn-RS" sz="2000" b="1" dirty="0">
                <a:solidFill>
                  <a:schemeClr val="accent5">
                    <a:lumMod val="75000"/>
                  </a:schemeClr>
                </a:solidFill>
                <a:latin typeface="Comic Sans MS" panose="030F0702030302020204" pitchFamily="66" charset="0"/>
              </a:rPr>
              <a:t>!“</a:t>
            </a:r>
            <a:r>
              <a:rPr lang="hr" sz="2000" b="1" dirty="0">
                <a:solidFill>
                  <a:schemeClr val="accent5">
                    <a:lumMod val="75000"/>
                  </a:schemeClr>
                </a:solidFill>
                <a:latin typeface="Comic Sans MS" panose="030F0702030302020204" pitchFamily="66" charset="0"/>
              </a:rPr>
              <a:t> </a:t>
            </a:r>
            <a:r>
              <a:rPr lang="hr" sz="1400" b="1" dirty="0">
                <a:solidFill>
                  <a:schemeClr val="accent5">
                    <a:lumMod val="75000"/>
                  </a:schemeClr>
                </a:solidFill>
                <a:latin typeface="Comic Sans MS" panose="030F0702030302020204" pitchFamily="66" charset="0"/>
              </a:rPr>
              <a:t>(Matej 23,37)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10989"/>
            <a:ext cx="8567523" cy="1107996"/>
          </a:xfrm>
          <a:prstGeom prst="rect">
            <a:avLst/>
          </a:prstGeom>
          <a:noFill/>
        </p:spPr>
        <p:txBody>
          <a:bodyPr wrap="square" rtlCol="0">
            <a:spAutoFit/>
          </a:bodyPr>
          <a:lstStyle/>
          <a:p>
            <a:pPr>
              <a:spcBef>
                <a:spcPts val="600"/>
              </a:spcBef>
            </a:pPr>
            <a:r>
              <a:rPr lang="hr" sz="2200" b="1" dirty="0">
                <a:solidFill>
                  <a:schemeClr val="bg1"/>
                </a:solidFill>
                <a:effectLst>
                  <a:glow rad="127000">
                    <a:srgbClr val="1A0613"/>
                  </a:glow>
                  <a:outerShdw blurRad="38100" dist="38100" dir="2700000" algn="tl">
                    <a:srgbClr val="000000">
                      <a:alpha val="43137"/>
                    </a:srgbClr>
                  </a:outerShdw>
                </a:effectLst>
              </a:rPr>
              <a:t>Isus se približio Jerusalimu (Luka 19,41-44). Znao je da će grad trpeti zaslužene posledice svog tvrdoglavog odbijanja Božjih poziva punih ljubavi (Mt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7259055" cy="1785104"/>
          </a:xfrm>
          <a:prstGeom prst="rect">
            <a:avLst/>
          </a:prstGeom>
          <a:noFill/>
        </p:spPr>
        <p:txBody>
          <a:bodyPr wrap="square">
            <a:spAutoFit/>
          </a:bodyPr>
          <a:lstStyle/>
          <a:p>
            <a:pPr>
              <a:spcBef>
                <a:spcPts val="600"/>
              </a:spcBef>
            </a:pPr>
            <a:r>
              <a:rPr lang="hr" sz="2200" b="1" dirty="0">
                <a:solidFill>
                  <a:schemeClr val="bg1"/>
                </a:solidFill>
                <a:effectLst>
                  <a:glow rad="127000">
                    <a:srgbClr val="1A0613"/>
                  </a:glow>
                  <a:outerShdw blurRad="38100" dist="38100" dir="2700000" algn="tl">
                    <a:srgbClr val="000000">
                      <a:alpha val="43137"/>
                    </a:srgbClr>
                  </a:outerShdw>
                </a:effectLst>
              </a:rPr>
              <a:t>Istorija nam govori da su se Jevreji 66. godine pobunili protiv rimskog zlostavljanja. Različite jevrejske frakcije borile su se međusobno dok su Rimljani opsedali grad. Godine 70. sve je završilo. Tit je uništio Jerusalim i Hram. Izginulo je milion Jevreja.</a:t>
            </a: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1107996"/>
          </a:xfrm>
          <a:prstGeom prst="rect">
            <a:avLst/>
          </a:prstGeom>
          <a:noFill/>
        </p:spPr>
        <p:txBody>
          <a:bodyPr wrap="square">
            <a:spAutoFit/>
          </a:bodyPr>
          <a:lstStyle/>
          <a:p>
            <a:pPr>
              <a:spcBef>
                <a:spcPts val="600"/>
              </a:spcBef>
            </a:pPr>
            <a:r>
              <a:rPr lang="hr" sz="2200" b="1" dirty="0">
                <a:solidFill>
                  <a:schemeClr val="bg1"/>
                </a:solidFill>
                <a:effectLst>
                  <a:glow rad="127000">
                    <a:srgbClr val="1A0613"/>
                  </a:glow>
                  <a:outerShdw blurRad="38100" dist="38100" dir="2700000" algn="tl">
                    <a:srgbClr val="000000">
                      <a:alpha val="43137"/>
                    </a:srgbClr>
                  </a:outerShdw>
                </a:effectLst>
              </a:rPr>
              <a:t>Plakao je jer se tragedija mogla izbeći. Zato što nas Bog toliko voli da ne želi da iko umre, nego da svi imaju život večni (Jn 5,39-40; Jez 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7256714" cy="1785104"/>
          </a:xfrm>
          <a:prstGeom prst="rect">
            <a:avLst/>
          </a:prstGeom>
          <a:noFill/>
        </p:spPr>
        <p:txBody>
          <a:bodyPr wrap="square">
            <a:spAutoFit/>
          </a:bodyPr>
          <a:lstStyle/>
          <a:p>
            <a:pPr>
              <a:spcBef>
                <a:spcPts val="600"/>
              </a:spcBef>
            </a:pPr>
            <a:r>
              <a:rPr lang="hr" sz="2200" b="1" dirty="0">
                <a:solidFill>
                  <a:schemeClr val="bg1"/>
                </a:solidFill>
                <a:effectLst>
                  <a:glow rad="127000">
                    <a:srgbClr val="1A0613"/>
                  </a:glow>
                  <a:outerShdw blurRad="38100" dist="38100" dir="2700000" algn="tl">
                    <a:srgbClr val="000000">
                      <a:alpha val="43137"/>
                    </a:srgbClr>
                  </a:outerShdw>
                </a:effectLst>
              </a:rPr>
              <a:t>Ali istorija nam ne govori kako je sotona podstakao Jevreje na pobunu a Rimljane na osvetu. Uništenje Jerusalima bilo je neposredno delo đavola. Okrećući se od izvora života Izrael je bio prepušten na milost i nemilost neprijatelju koji traži samo uništenje i smrt.</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h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BOŽJA BRIGA ZA SVOJ NAROD</a:t>
            </a: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707886"/>
          </a:xfrm>
          <a:prstGeom prst="rect">
            <a:avLst/>
          </a:prstGeom>
          <a:noFill/>
        </p:spPr>
        <p:txBody>
          <a:bodyPr wrap="square">
            <a:spAutoFit/>
          </a:bodyPr>
          <a:lstStyle/>
          <a:p>
            <a:pPr algn="ctr"/>
            <a:r>
              <a:rPr lang="sr-Latn-RS" sz="2000" b="1" dirty="0">
                <a:solidFill>
                  <a:srgbClr val="002060"/>
                </a:solidFill>
                <a:latin typeface="Comic Sans MS" panose="030F0702030302020204" pitchFamily="66" charset="0"/>
              </a:rPr>
              <a:t>„Ne boj se, jer sam ja s tobom; ne plaši se, jer sam ja Bog tvoj; ukrepiću te i pomoći ću ti, i podupreću te desnicom pravde svoje.“ </a:t>
            </a:r>
            <a:r>
              <a:rPr lang="sr-Latn-RS" b="1" dirty="0">
                <a:solidFill>
                  <a:srgbClr val="002060"/>
                </a:solidFill>
                <a:latin typeface="Comic Sans MS" panose="030F0702030302020204" pitchFamily="66" charset="0"/>
              </a:rPr>
              <a:t>(Isaija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8412476" cy="769441"/>
          </a:xfrm>
          <a:prstGeom prst="rect">
            <a:avLst/>
          </a:prstGeom>
          <a:noFill/>
        </p:spPr>
        <p:txBody>
          <a:bodyPr wrap="square" rtlCol="0">
            <a:spAutoFit/>
          </a:bodyPr>
          <a:lstStyle/>
          <a:p>
            <a:pPr>
              <a:spcBef>
                <a:spcPts val="600"/>
              </a:spcBef>
            </a:pPr>
            <a:r>
              <a:rPr lang="hr" sz="2200" b="1" dirty="0"/>
              <a:t>U svojoj ljubavi Bog je dao priliku svakome ko je želeo da izbegne uništenje. Dao je znak: Jerusalim opkoljen vojskama (Lk. 21,20).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62113" y="2940095"/>
            <a:ext cx="8233186" cy="769441"/>
          </a:xfrm>
          <a:prstGeom prst="rect">
            <a:avLst/>
          </a:prstGeom>
          <a:noFill/>
        </p:spPr>
        <p:txBody>
          <a:bodyPr wrap="square">
            <a:spAutoFit/>
          </a:bodyPr>
          <a:lstStyle/>
          <a:p>
            <a:pPr>
              <a:spcBef>
                <a:spcPts val="600"/>
              </a:spcBef>
            </a:pPr>
            <a:r>
              <a:rPr lang="hr" sz="2200" b="1" dirty="0"/>
              <a:t>Svi koji su verovali Isusovim rečima iskoristili su taj trenutak za beg kada se oko Jerusalima rimska vojska razišla</a:t>
            </a:r>
          </a:p>
        </p:txBody>
      </p:sp>
      <p:sp>
        <p:nvSpPr>
          <p:cNvPr id="14" name="CuadroTexto 13">
            <a:extLst>
              <a:ext uri="{FF2B5EF4-FFF2-40B4-BE49-F238E27FC236}">
                <a16:creationId xmlns:a16="http://schemas.microsoft.com/office/drawing/2014/main" id="{8AB8C218-B9D7-06DE-8B62-E1708B319DA7}"/>
              </a:ext>
            </a:extLst>
          </p:cNvPr>
          <p:cNvSpPr txBox="1"/>
          <p:nvPr/>
        </p:nvSpPr>
        <p:spPr>
          <a:xfrm>
            <a:off x="179293" y="4926938"/>
            <a:ext cx="6191938" cy="1446550"/>
          </a:xfrm>
          <a:prstGeom prst="rect">
            <a:avLst/>
          </a:prstGeom>
          <a:noFill/>
        </p:spPr>
        <p:txBody>
          <a:bodyPr wrap="square">
            <a:spAutoFit/>
          </a:bodyPr>
          <a:lstStyle/>
          <a:p>
            <a:pPr>
              <a:spcBef>
                <a:spcPts val="600"/>
              </a:spcBef>
            </a:pPr>
            <a:r>
              <a:rPr lang="hr" sz="2200" b="1" dirty="0"/>
              <a:t>Bog može i želi da zaštiti svoju decu čak i u najtežim vremenima (Ps. 46,1; Is. 41,10). Međutim, mnogi su izgubili život zbog svoje vernosti Bogu (Jev.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62113" y="3764239"/>
            <a:ext cx="6304547" cy="1107996"/>
          </a:xfrm>
          <a:prstGeom prst="rect">
            <a:avLst/>
          </a:prstGeom>
          <a:noFill/>
        </p:spPr>
        <p:txBody>
          <a:bodyPr wrap="square">
            <a:spAutoFit/>
          </a:bodyPr>
          <a:lstStyle/>
          <a:p>
            <a:pPr>
              <a:spcBef>
                <a:spcPts val="600"/>
              </a:spcBef>
            </a:pPr>
            <a:r>
              <a:rPr lang="hr" sz="2200" b="1" dirty="0"/>
              <a:t>Nekoliko meseci kasnije Neron je poslao Vespazijana da uguši pobunu. Od 67. do 70. godine opsada je bila neprestana.</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3" y="2115951"/>
            <a:ext cx="8233187" cy="769441"/>
          </a:xfrm>
          <a:prstGeom prst="rect">
            <a:avLst/>
          </a:prstGeom>
          <a:noFill/>
        </p:spPr>
        <p:txBody>
          <a:bodyPr wrap="square">
            <a:spAutoFit/>
          </a:bodyPr>
          <a:lstStyle/>
          <a:p>
            <a:pPr>
              <a:spcBef>
                <a:spcPts val="600"/>
              </a:spcBef>
            </a:pPr>
            <a:r>
              <a:rPr lang="hr" sz="2200" b="1" dirty="0"/>
              <a:t>Gaj </a:t>
            </a:r>
            <a:r>
              <a:rPr lang="hr" sz="2200" b="1" dirty="0" err="1"/>
              <a:t>Cestije </a:t>
            </a:r>
            <a:r>
              <a:rPr lang="hr" sz="2200" b="1" dirty="0"/>
              <a:t>Gal ispunio je taj znak 66. godine. Opsada je prekinuta, a zelotski vođa Eleazar ben Šimun progonio je Rimljane i porazio ih.</a:t>
            </a:r>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3" y="6333797"/>
            <a:ext cx="6321727" cy="430887"/>
          </a:xfrm>
          <a:prstGeom prst="rect">
            <a:avLst/>
          </a:prstGeom>
          <a:noFill/>
        </p:spPr>
        <p:txBody>
          <a:bodyPr wrap="square">
            <a:spAutoFit/>
          </a:bodyPr>
          <a:lstStyle/>
          <a:p>
            <a:pPr>
              <a:spcBef>
                <a:spcPts val="600"/>
              </a:spcBef>
            </a:pPr>
            <a:r>
              <a:rPr lang="hr" sz="2200" b="1" dirty="0"/>
              <a:t>Zašto jedne Bog štiti, a druge, očito, napušta?</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4832092"/>
          </a:xfrm>
          <a:prstGeom prst="rect">
            <a:avLst/>
          </a:prstGeom>
          <a:noFill/>
        </p:spPr>
        <p:txBody>
          <a:bodyPr wrap="square">
            <a:spAutoFit/>
          </a:bodyPr>
          <a:lstStyle/>
          <a:p>
            <a:pPr>
              <a:spcBef>
                <a:spcPts val="600"/>
              </a:spcBef>
            </a:pPr>
            <a:r>
              <a:rPr lang="hr" sz="2800" b="1" dirty="0">
                <a:latin typeface="Constantia" panose="02030602050306030303" pitchFamily="18" charset="0"/>
              </a:rPr>
              <a:t>„Tajanstveno proviđenje koje dopušta da pravednici trpe progon zlikovaca bila je razlog velike zbunjenosti za mnoge koji su slabi u veri. Neki su čak spremni da odbace svoje poverenje u Boga jer On dopušta da najniži ljudi napreduju, dok su najbolji i najčišći pogođeni i mučeni njihovom okrutnom moći. Kako, postavlja se pitanje, može Onaj koji je pravedan i milosrdan i koji je isto tako beskrajne moći, tolerisati takvu nepravdu i ugnjetavanje? To je pitanje s kojim mi nemamo ništa. Bog nam je dao dovoljno dokaza svoje ljubavi i ne smemo da sumnjamo u Njegovu dobrotu samo zato što ne možemo razumeti delovanje Njegovog proviđenja.</a:t>
            </a:r>
            <a:r>
              <a:rPr lang="sr-Latn-RS"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hr" sz="1600" b="1" dirty="0"/>
              <a:t>Elen Vajt, Velika borba, str.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1754326"/>
          </a:xfrm>
          <a:prstGeom prst="rect">
            <a:avLst/>
          </a:prstGeom>
          <a:noFill/>
        </p:spPr>
        <p:txBody>
          <a:bodyPr wrap="square">
            <a:spAutoFit/>
          </a:bodyPr>
          <a:lstStyle/>
          <a:p>
            <a:pPr algn="ctr"/>
            <a:r>
              <a:rPr lang="hr"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POUKE PRVIH HRIŠĆANA</a:t>
            </a: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b="-1000"/>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hr"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VERNOST U PROGONIMA</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589447"/>
            <a:ext cx="8470262" cy="707886"/>
          </a:xfrm>
          <a:prstGeom prst="rect">
            <a:avLst/>
          </a:prstGeom>
          <a:noFill/>
        </p:spPr>
        <p:txBody>
          <a:bodyPr wrap="square">
            <a:spAutoFit/>
          </a:bodyPr>
          <a:lstStyle/>
          <a:p>
            <a:pPr algn="ctr"/>
            <a:r>
              <a:rPr lang="hr"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 Savle dosađivaše crkvi, jer iđaše po kućama, i vucijaše ljude i žene te predavaše u tamnicu.“</a:t>
            </a:r>
            <a:r>
              <a:rPr lang="hr"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hr"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(Dela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258698"/>
            <a:ext cx="9854137" cy="769441"/>
          </a:xfrm>
          <a:prstGeom prst="rect">
            <a:avLst/>
          </a:prstGeom>
          <a:noFill/>
        </p:spPr>
        <p:txBody>
          <a:bodyPr wrap="square" rtlCol="0">
            <a:spAutoFit/>
          </a:bodyPr>
          <a:lstStyle/>
          <a:p>
            <a:pPr>
              <a:spcBef>
                <a:spcPts val="600"/>
              </a:spcBef>
            </a:pPr>
            <a:r>
              <a:rPr lang="hr" sz="2200" b="1" dirty="0"/>
              <a:t>Počeci su bili istinski puni nade: obraćenja su se broj</a:t>
            </a:r>
            <a:r>
              <a:rPr lang="en-US" sz="2200" b="1" dirty="0"/>
              <a:t>a</a:t>
            </a:r>
            <a:r>
              <a:rPr lang="hr" sz="2200" b="1" dirty="0"/>
              <a:t>la u </a:t>
            </a:r>
            <a:r>
              <a:rPr lang="en-US" sz="2200" b="1" dirty="0"/>
              <a:t>h</a:t>
            </a:r>
            <a:r>
              <a:rPr lang="sr-Latn-RS" sz="2200" b="1" dirty="0"/>
              <a:t>i</a:t>
            </a:r>
            <a:r>
              <a:rPr lang="en-US" sz="2200" b="1" dirty="0" err="1"/>
              <a:t>ljadama</a:t>
            </a:r>
            <a:r>
              <a:rPr lang="hr" sz="2200" b="1" dirty="0"/>
              <a:t> </a:t>
            </a:r>
            <a:br>
              <a:rPr lang="en" sz="2200" b="1" dirty="0"/>
            </a:br>
            <a:r>
              <a:rPr lang="hr" sz="2200" b="1" dirty="0"/>
              <a:t>(Dela 2,41; 4,4); vernici su propovedali sa silom (Dela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06174"/>
            <a:ext cx="8587991" cy="1446550"/>
          </a:xfrm>
          <a:prstGeom prst="rect">
            <a:avLst/>
          </a:prstGeom>
          <a:noFill/>
        </p:spPr>
        <p:txBody>
          <a:bodyPr wrap="square">
            <a:spAutoFit/>
          </a:bodyPr>
          <a:lstStyle/>
          <a:p>
            <a:pPr>
              <a:spcBef>
                <a:spcPts val="600"/>
              </a:spcBef>
            </a:pPr>
            <a:r>
              <a:rPr lang="hr" sz="2200" b="1" dirty="0"/>
              <a:t>Zbog progonstva koje je pokrenuo Savle, učenici su se raspršili (</a:t>
            </a:r>
            <a:r>
              <a:rPr lang="sr-Latn-RS" sz="2200" b="1" dirty="0"/>
              <a:t>Dela</a:t>
            </a:r>
            <a:r>
              <a:rPr lang="hr" sz="2200" b="1" dirty="0"/>
              <a:t> 8,1). Ali, daleko od toga da će svetlost da se ugasi, zahvaljujući vernosti vernika, ono sjaji s mnogo više sjaja u čitavom poznatom svetu (Dela 8,4; 11,19-21; Rimljanima 15,19; Kol. 1,2.3).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785447" y="1950705"/>
            <a:ext cx="3350948" cy="2123658"/>
          </a:xfrm>
          <a:prstGeom prst="rect">
            <a:avLst/>
          </a:prstGeom>
          <a:noFill/>
        </p:spPr>
        <p:txBody>
          <a:bodyPr wrap="square">
            <a:spAutoFit/>
          </a:bodyPr>
          <a:lstStyle/>
          <a:p>
            <a:pPr>
              <a:spcBef>
                <a:spcPts val="600"/>
              </a:spcBef>
            </a:pPr>
            <a:r>
              <a:rPr lang="hr" sz="2200" b="1" dirty="0"/>
              <a:t>Ali neprijatelj </a:t>
            </a:r>
            <a:r>
              <a:rPr lang="en-US" sz="2200" b="1" dirty="0" err="1"/>
              <a:t>ni</a:t>
            </a:r>
            <a:r>
              <a:rPr lang="hr" sz="2200" b="1" dirty="0"/>
              <a:t>je </a:t>
            </a:r>
            <a:r>
              <a:rPr lang="en-US" sz="2200" b="1" dirty="0" err="1"/>
              <a:t>mirovao</a:t>
            </a:r>
            <a:r>
              <a:rPr lang="hr" sz="2200" b="1" dirty="0"/>
              <a:t>. Prvo su došle pretnje (</a:t>
            </a:r>
            <a:r>
              <a:rPr lang="sr-Latn-RS" sz="2200" b="1" dirty="0"/>
              <a:t>Dela</a:t>
            </a:r>
            <a:r>
              <a:rPr lang="hr" sz="2200" b="1" dirty="0"/>
              <a:t> 4,17-18), zatim kazne (</a:t>
            </a:r>
            <a:r>
              <a:rPr lang="sr-Latn-RS" sz="2200" b="1" dirty="0"/>
              <a:t>Dela</a:t>
            </a:r>
            <a:r>
              <a:rPr lang="hr" sz="2200" b="1" dirty="0"/>
              <a:t> 5,40) a konačno i smrt (Dela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399" y="5405886"/>
            <a:ext cx="8587991" cy="1107996"/>
          </a:xfrm>
          <a:prstGeom prst="rect">
            <a:avLst/>
          </a:prstGeom>
          <a:noFill/>
        </p:spPr>
        <p:txBody>
          <a:bodyPr wrap="square">
            <a:spAutoFit/>
          </a:bodyPr>
          <a:lstStyle/>
          <a:p>
            <a:pPr>
              <a:spcBef>
                <a:spcPts val="600"/>
              </a:spcBef>
            </a:pPr>
            <a:r>
              <a:rPr lang="hr" sz="2200" b="1" dirty="0"/>
              <a:t>Isus je svojoj Crkvi dao nalog i silu da ga izvršava (Dela 1,8). Nikakva sila, fizička ili duhovna, ne može zaustaviti napredovanje evanđelja (Mt 16,18). „</a:t>
            </a:r>
            <a:r>
              <a:rPr lang="pl-PL" sz="2200" b="1" dirty="0"/>
              <a:t>Ako je Bog s nama, ko će na nas</a:t>
            </a:r>
            <a:r>
              <a:rPr lang="sr-Latn-RS" sz="2200" b="1" dirty="0"/>
              <a:t>?“</a:t>
            </a:r>
            <a:r>
              <a:rPr lang="hr" sz="2200" b="1" dirty="0"/>
              <a:t> (Rimljanima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2458</TotalTime>
  <Words>1256</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Aptos</vt:lpstr>
      <vt:lpstr>Comic Sans MS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95</cp:revision>
  <dcterms:created xsi:type="dcterms:W3CDTF">2024-03-30T09:19:10Z</dcterms:created>
  <dcterms:modified xsi:type="dcterms:W3CDTF">2024-04-04T18:44:57Z</dcterms:modified>
</cp:coreProperties>
</file>