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14" y="10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พวกเขาเชื่อในหลักคำสอนของพระเยซู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บรรดาผู้ที่มีของประทานสามารถเยียวยารักษาคนป่วยได้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 tIns="137160"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พวกเขามีสิ่งที่คล้ายคลึงกัน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 tIns="137160"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พวกเขาแบ่งปันสิ่งที่พวกเขามีแก่คนขัดสน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พวกเขามีการประชุมในที่สาธารณะ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พวกเขามีการประชุมตามบ้าน ซึ่งเป็นที่ที่พวกเขาเฉลิมฉลองพิธีมหาสนิท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พวกเขาดำรงชีวิตด้วยความชื่นชมยินดีและมีจิตใจที่เรียบง่าย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th-TH" sz="2200" b="1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พวกเขาร้องสรรเสริญพระเจ้า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พวกเขาเชื่อในหลักคำสอนของพระเยซู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บรรดาผู้ที่มีของประทานสามารถเยียวยารักษาคนป่วยได้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13716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พวกเขามีสิ่งที่คล้ายคลึงกัน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13716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พวกเขาแบ่งปันสิ่งที่พวกเขามีแก่คนขัดสน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พวกเขามีการประชุมในที่สาธารณะ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พวกเขามีการประชุมตามบ้าน ซึ่งเป็นที่ที่พวกเขาเฉลิมฉลองพิธีมหาสนิท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พวกเขาดำรงชีวิตด้วยความชื่นชมยินดีและมีจิตใจที่เรียบง่าย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พวกเขาร้องสรรเสริญพระเจ้า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4" y="1722270"/>
            <a:ext cx="5055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หัวใจหลักคือ</a:t>
            </a:r>
            <a:endParaRPr lang="en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75245" y="3503131"/>
            <a:ext cx="4978787" cy="221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th-TH" sz="80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ความรักหรือความเห็นแก่ตัว</a:t>
            </a:r>
            <a:r>
              <a:rPr lang="en-US" sz="80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" sz="80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75245" y="5797904"/>
            <a:ext cx="497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2 สำหรับ</a:t>
            </a:r>
            <a:b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13 เมษายน  ค.ศ. 2024</a:t>
            </a:r>
            <a:endParaRPr lang="en" sz="20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1769"/>
            <a:ext cx="9499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ช่วยเหลือคนที่ขัดสน</a:t>
            </a:r>
            <a:endParaRPr lang="en" sz="48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542257" y="612992"/>
            <a:ext cx="8482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“และพวกเขาขายที่ดินและทรัพย์สิ่งของมาแบ่งให้แก่กันตามความจำเป็น” (กิจการ 2:45, </a:t>
            </a:r>
            <a:r>
              <a:rPr lang="en-US" sz="2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b="1" dirty="0">
              <a:solidFill>
                <a:srgbClr val="82DA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อะไรคือผลกระทบที่ข่าวประเสริฐมีต่อคริสเตียนในยุคแรก (กิจการ 2:42-47)?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417849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ในฐานะผู้รับใช้ของพระเจ้า พวกเขาเลียนแบบพระเยซู ด้วยการแสดงความห่วงใยต่อคนขัดสนที่อยู่รอบข้างเขา พวกเขาเป็น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ที่รักของคนทั่วทั้งเมือง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ดังเช่นนั้นแล้ว ลักษณะนิสัยของคริสตจักรจะต้องถูกบรรยายให้เห็นด้วยความรักที่คริสเตียนมีต่อกันและกัน และความห่วงใยที่พวกเขามีต่อชุมชนของเขา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325810"/>
            <a:ext cx="705231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th-TH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 สัญลักษณ์แสดงตัวตนของเรา</a:t>
            </a:r>
            <a:endParaRPr lang="en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“ถ้าท่านรักกันและกัน ดังนี้แหละทุกคนก็จะรู้ว่าท่านเป็นสาวกของเรา” (ยอห</a:t>
            </a:r>
            <a:r>
              <a:rPr lang="th-TH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13:35)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แต่ละฝ่ายที่เกี่ยวข้องกับการต่อสู้แห่งจักรวาลจะมีลักษณะเฉพาะของตนเอง: </a:t>
            </a:r>
            <a:br>
              <a:rPr lang="en-US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ซาตานเกลียดและทำลาย; พระเจ้าทรงรักและฟื้นฟู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286149"/>
            <a:ext cx="701801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พวกเขาได้อุทิศตนด้วยความรัก และได้ช่วยเหลือคนนับล้านคน แต่พวกเขาไม่ได้ให้ความสำคัญแก่ตนเอง แต่พวกเขาได้มอบทุกสำเร็จเหล่านั้นให้กับคนที่พวกเขาพร้อมที่จะมอบชีวิตของเขา ซึ่งก็คือพระผู้ช่วยให้รอดของพวกเขา นั่นคือพระเยซู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3757634"/>
            <a:ext cx="70277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คริสเตียนในศตวรรษที่ 2 และ 3 มีการปฏิบัติที่แสดงออกมาด้วยความรักที่ไม่เห็นแก่ตัว ในช่วงที่มีการระบาดครั้งใหญ่สองครั้ง (ในปี 160 และ 265) พวกเขาได้อุทิศตัวเองใน</a:t>
            </a:r>
            <a:b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การแสดงความห่วงใยต่อคนที่ได้รับผลกระทบ โดยไม่คำนึงถึงความปลอดภัย</a:t>
            </a:r>
            <a:b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ของตัวเขาเอง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2942278"/>
            <a:ext cx="701801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ผู้ติดตามฝ่ายหนึ่งหรืออีกฝ่ายหนึ่งกระทำการตามแบบแผนเหล่านี้ ถ้าเราติดตามพระเจ้า เราจะแสดงออกมาด้วยการมีความรักแก่ผู้อื่น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251489" y="1141958"/>
            <a:ext cx="980178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เป็นสิทธิพิเศษของทุกดวงวิญญาณที่จะเป็นช่องทางแห่งชีวิตซึ่งพระเจ้าสามารถใช้เพื่อสื่อสารกับโลกถึงขุมทรัพย์แห่งพระคุณของพระเจ้าและความมั่งคั่งที่ไม่สามารถเข้าถึงได้ของพระเยซูคริสต์ ไม่มีอะไรที่พระคริสต์ทรงปรารถนามากเท่ากับการที่เราจะเป็นตัวแทนแสดงให้โลกเห็นถึง</a:t>
            </a:r>
            <a:b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พระวิญญาณและพระลักษณะของพระองค์ ไม่มีสิ่งใดที่โลกจะต้องการมากเท่ากับความรักของพระผู้ช่วยให้รอดที่ถูกสำแดงผ่านทางมนุษยชาติ สวรรค์ทั้งหมดกำลังรอคอยช่องทางที่จะเทน้ำมันอันศักดิ์สิทธิ์เพื่อเป็นความชื่นชมยินดีและพระพรแก่จิตใจของมวลมนุษย์”</a:t>
            </a:r>
            <a:endParaRPr lang="en" sz="3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787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EGW (God's Amazing Grace - Unsearchable Riches, June 28</a:t>
            </a:r>
            <a:r>
              <a:rPr lang="en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(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Non-official Translation)</a:t>
            </a:r>
            <a:endParaRPr lang="en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200" b="1" dirty="0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“อย่ากลัวเลย เพราะเราอยู่กับเจ้าอย่าขยาด เพราะเราเป็นพระเจ้าของเจ้าเราจะเสริมกำลังเจ้า เราจะช่วยเจ้าเราจะชูเจ้าด้วยมือขวาอันชอบธรรมของเรา” </a:t>
            </a:r>
            <a:br>
              <a:rPr lang="th-TH" sz="3200" b="1" dirty="0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(อิสยา</a:t>
            </a:r>
            <a:r>
              <a:rPr lang="th-TH" sz="3200" b="1" dirty="0" err="1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3200" b="1" dirty="0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41:10, </a:t>
            </a:r>
            <a:r>
              <a:rPr lang="es-ES" sz="3200" b="1" dirty="0">
                <a:solidFill>
                  <a:srgbClr val="16658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607735"/>
            <a:ext cx="567465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บทเรียนจากการพินาศของกรุงเยรูซาเล็ม</a:t>
            </a:r>
            <a:r>
              <a:rPr lang="en" sz="22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การปฏิเสธความรักของพระเจ้า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A23292"/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พระเจ้าทรงห่วงใยประชากรของพระองค์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51A54C"/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บทเรียนจากคริสเตียนกลุ่มแรก</a:t>
            </a:r>
            <a:r>
              <a:rPr lang="en" sz="22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ความจงรักภักดีในการแสวงหา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C5600D"/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ช่วยเหลือคนที่ขัดสน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228F9E"/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th-TH" sz="22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 สัญลักษณ์แสดงตัวตนของเรา</a:t>
            </a:r>
            <a:endParaRPr lang="en" sz="22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ค.ศ. 70 ถือเป็นการสิ้นสุดของชนชาติอิสราเอล แม้ว่าจะเป็นอาณาจักรโรมที่เข้ามาทำลายกรุงเยรูซาเล็มและพระวิหาร ยังคงมีอำนาจอื่นที่เกี่ยวข้องกับสงครามนี้ด้วย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497018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62285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3850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0186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8505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6423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0338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2044605"/>
            <a:ext cx="668766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ในทางกลับกัน พระเจ้าได้ทรงย้ำเตือนแล้วย้ำเตือนอีกถึงผลที่ตามมาของการปฏิเสธพระองค์ พระองค์ทรงชะลอการลงโทษตามการตัดสิน และทรงเตรียมประชากรซึ่งก็คือคริสตจักร ให้ยกคบเพลิงแห่งความจริงขึ้น และทำให้โลกสว่างไสวด้วยข่าวประเสริฐแห่งความรักของพระเจ้า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115970"/>
            <a:ext cx="6687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ในด้านหนึ่ง ซาตานยุยงให้อิสราเอลปฏิเสธพระเมสิยา</a:t>
            </a:r>
            <a:r>
              <a:rPr lang="th-TH" sz="23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2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และหลังจากนั้นจะได้อ้างสิทธิ์ของเขาในการทำลายประชาชาติ</a:t>
            </a:r>
            <a:endParaRPr lang="en" sz="2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บทเรียนจากการพินาศของกรุงเยรูซาเล็ม</a:t>
            </a:r>
            <a:endParaRPr lang="en" sz="66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-640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การปฏิเสธความรักของพระเจ้า</a:t>
            </a:r>
            <a:endParaRPr lang="en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56129"/>
            <a:ext cx="8907337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th-TH" sz="23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“โอ เยรูซาเล็ม เยรูซาเล็ม เมืองที่ฆ่าบรรดาผู้เผยพระวจนะ และเอาหินขว้างพวกที่ถูกส่งให้มาหาเจ้าถึงตาย บ่อยครั้งที่เราปรารถนาจะรวบรวมลูก</a:t>
            </a:r>
            <a: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3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ๆ ของเจ้าไว้ เหมือนแม่ไก่กกลูกอยู่ใต้ปีกของมัน แต่เจ้าไม่ยอม”  </a:t>
            </a:r>
            <a:br>
              <a:rPr lang="en-US" sz="23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200" b="1" dirty="0" err="1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23:37,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s-ES" sz="22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558545" y="1611573"/>
            <a:ext cx="85675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พระเยซูทรงกันแสงในขณะที่พระองค์กำลังเข้าสู่กรุงเยรูซาเล็ม (ลูกา 19:41-44) พระองค์ทรงทราบดีว่าพวกเขาจะต้องทนทุกข์กับผลแห่งความดื้อดึง และการปฏิเสธการทรงเรียกด้วยความรักของพระเจ้า (</a:t>
            </a:r>
            <a:r>
              <a:rPr lang="th-TH" sz="23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ทธิว 23:37)</a:t>
            </a:r>
            <a:endParaRPr lang="en" sz="23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ประวัติศาสตร์ได้บอกเราว่า ชาวยิวได้กบฏและต่อต้านการข่มเหงของชาวโรมันในปี ค.ศ. 66 กลุ่มชาวยิวต่าง ๆ ต่อสู้กันเองในขณะที่ชาวโรมันได้เข้ามาล้อมเมือง </a:t>
            </a:r>
            <a:b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ในปี ค.ศ. 70 ทุกอย่างสิ้นสุดลง ไทท</a:t>
            </a:r>
            <a:r>
              <a:rPr lang="th-TH" sz="23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ัส</a:t>
            </a: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ได้เข้ามาทำลายกรุงเยรูซาเล็มและพระวิหาร ชาว</a:t>
            </a:r>
            <a:r>
              <a:rPr lang="th-TH" sz="23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ยิวห</a:t>
            </a: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นึ่งล้านคนต้องพินาศ</a:t>
            </a:r>
            <a:endParaRPr lang="en" sz="23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558545" y="2425449"/>
            <a:ext cx="848565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พระเยซูทรงกันแสงเพราะโศกนาฏกรรมนี้สามารถที่จะหลีกเลี่ยงได้ เพราะว่าพระเจ้าทรงรักพวกเราทุกคนมาก พระองค์จึงไม่ประสงค์ให้ใครสักคนต้องพบกับความตาย แต่เพื่อให้ทุกคนได้มีชีวิตนิรันดร์  </a:t>
            </a:r>
            <a:b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(ยอห</a:t>
            </a:r>
            <a:r>
              <a:rPr lang="th-TH" sz="23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5:39-40; เอเสเคียล 18:31-32)</a:t>
            </a:r>
            <a:endParaRPr lang="en" sz="23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045555"/>
            <a:ext cx="67696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แต่ประวัติศาสตร์ไม่ได้บอกเราว่าซาตานได้ยุยงการกบฏของชาว</a:t>
            </a:r>
            <a:r>
              <a:rPr lang="th-TH" sz="23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ยิวแ</a:t>
            </a:r>
            <a:r>
              <a:rPr lang="th-TH" sz="23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ละการแก้แค้นของชาวโรมันอย่างไร การทำลายกรุงเยรูซาเล็มนั้นเป็นงานโดยตรงของมาร การที่อิสราเอลได้หันจากแหล่งแห่งชีวิต พวกเขาได้แต่ขอความเมตตาจากการฆ่าและการทำลายของศัตรู</a:t>
            </a:r>
            <a:endParaRPr lang="en" sz="23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พระเจ้าทรงห่วงใยประชากรของพระองค์</a:t>
            </a:r>
            <a:endParaRPr lang="e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-127596" y="6454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“อย่ากลัวเลย เพราะเราอยู่กับเจ้าอย่าขยาด เพราะเราเป็นพระเจ้าของเจ้าเราจะเสริมกำลังเจ้า เราจะช่วยเจ้าเราจะชูเจ้าด้วยมือขวาอันชอบธรรมของเรา” </a:t>
            </a:r>
            <a:br>
              <a:rPr lang="en-US" sz="2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(อิสยา</a:t>
            </a:r>
            <a:r>
              <a:rPr lang="th-TH" sz="22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2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41:10, </a:t>
            </a:r>
            <a:r>
              <a:rPr lang="en-US" sz="2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sz="22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440669"/>
            <a:ext cx="823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สำหรับความรักของพระเจ้า พระองค์ทรงประทานโอกาสให้ทุกคนที่ปรารถนาที่จะหลีกหนีจากการถูกทำลาย พระองค์ประทานหมายสำคัญอย่างหนึ่งไว้คือ กรุงเยรูซาเล็มถูกล้อมรอบด้วยกองทัพ (ลูกา 21:20)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4" y="3058599"/>
            <a:ext cx="8233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คนที่เชื่อในพระดำรัสของพระเยซูถือโอกาสนี้ในการหลบหนีในขณะที่กรุงเยรูซาเล็มถูกทิ้งไว้โดยปราศจากการปิดล้อม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703399"/>
            <a:ext cx="6191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พระเจ้าทรงสามารถและปรารถนาที่จะปกป้องลูก ๆ ของพระองค์ แม้กระทั่งในเวลาที่ยากลำบากที่สุด (สดุดี 46:1; อิสยา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41:10) อย่างไรก็ตาม หลายคนได้สูญเสียชีวิตของเขาเพราะความสัตย์ซื่อของเขาต่อพระเจ้า  (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ฮีบ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รู 11:35-38)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78854"/>
            <a:ext cx="6304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ไม่กี่เดือนหลังจากนั้น เน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ก็ส่ง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เวส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ปาเชียนมาเพื่อจะปราบกบฏ จากปี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ค.ศ. 67 ถึงปี ค.ศ. 70 ก็มีการปิดล้อมเมืองแบบถาวร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นายพลเซสติ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อุส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กัลลุส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ได้ทำให้หมายสำคัญนี้เป็นจริงในปี ค.ศ. 66 การปิดล้อมถูกถอนตัวออกไป และผู้นำ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หัวรุนแรง เอ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เล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อาซาเบน ไซมอนไล่ตามชาวโรมันและมีชัยชนะเหนือเขา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5899250"/>
            <a:ext cx="6321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เหตุใดบางคนได้รับการปกป้อง ในขณะที่บางคนเห็นได้อย่างชัดเจนว่าพระเจ้าทอดทิ้ง?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6" y="600521"/>
            <a:ext cx="1105994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“การเตรียมการอันล้ำลึกของพระผู้เป็นเจ้าที่ทรงยอมให้คนชอบธรรมทนรับการข่มเหง</a:t>
            </a:r>
            <a:b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ที่มาจากน้ำมือของคนอธรรมสร้างความฉงนสนเท่ห์ให้แก่คนมากมายที่อ่อนแอในความเชื่อ มีบางคนถึงกับพร้อมที่จะละทิ้งความไว้วางใจในพระเจ้า เหตุเพราะพระองค์ทรงปล่อยให้คนต่ำช้าที่สุดรุ่งเรืองขึ้น ในขณะที่คนดีและบริสุทธิ์ที่สุดกลับต้องตกระกำลำบากและ</a:t>
            </a:r>
            <a:b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ทนทุกข์ทรมานจากอานาจที่โหดเหี้ยม จึงเกิดมีคำถามผุดขึ้นมาว่า เหตุไฉนพระเจ้าผู้ทรงยุติธรรม ทรงกอปรด้วยพระเมตตาคุณ และทรงฤทธานุภาพอันไพบูลย์ จึงทรงยอมทนต่อ</a:t>
            </a:r>
            <a:r>
              <a:rPr lang="th-TH" sz="36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ควา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มอยุติธรรมและการกดขี่ข่มเหงได้ถึงเพียงนี้ นี่เป็นคำถามที่เราไม่ควรจะเข้าไปข้องแวะด้วย พระเจ้าประทานสักขีพยานแห่งรักของพระองค์ให้แก่เราอย่างเพียงพอ และเราก็</a:t>
            </a:r>
            <a:b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ควรสงสัยในความรักมั่นคงของพระองค์เพียงเพราะความไม่เข้าใจของเราเองในเรื่องพระราชกิจแห่งการทรงจัดเตรียมของพระองค์”</a:t>
            </a:r>
            <a:endParaRPr lang="en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2806995" y="605742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EGW (The Great Controversy, pg. 47)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เอเลน จี ไว้</a:t>
            </a:r>
            <a:r>
              <a:rPr lang="th-TH" sz="2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ท์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(ปลายทางแห่งความหวัง บทที่ 2 หน้า 30)</a:t>
            </a:r>
            <a:endParaRPr lang="en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บทเรียนจากคริสเตียนกลุ่มแรก</a:t>
            </a:r>
            <a:endParaRPr lang="en" sz="66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36331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ความสัตย์ซื่อในการถูกกดขี่ข่มเหง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“ส่วนเซา</a:t>
            </a:r>
            <a:r>
              <a:rPr lang="th-TH" sz="22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พยายามทำลายคริสตจักรโดยเข้าไปฉุดลากเอาพวกผู้ชายและพวกผู้หญิงตามบ้านเรือนไปจำไว้ในคุก” (กิจการ 8:3, 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THSV11)</a:t>
            </a:r>
            <a:endParaRPr lang="en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302766"/>
            <a:ext cx="985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ในช่วงเริ่มต้นนั้นเป็นช่วงที่เต็มไปด้วยความหวัง มีการกลับใจนับพันคน (กิจการ 2:41; 4:4); เหล่าผู้เชื่อเทศนาด้วยฤทธิ์อำนาจ (กิจการ4:31; 5:42)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244403"/>
            <a:ext cx="84387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เพราะการกดขี่ข่มเหงที่ก่อตัวขึ้นโดยเซา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เหล่าสาวกจึงกระจัดกระจายไป (กิจการ 8:1) แต่ถึงแม้จะอยู่ไกลจากแสงที่ดับลง มันกลับฉายแสงเจิดจ้ามากกว่าเดิมไปทั่วทั้งโลก ต้องขอขอบคุณความสัตย์ซื่อของเหล่าผู้เชื่อ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(กิจการ 8:4; 11:19-21; โรม 15:19; โค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โล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สี 1:23)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แต่ศัตรูนั้นไม่ได้อยู่นิ่งเฉย ภัยคุกคาม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ครั้งแรก  (กิจการ 4:17-18); จากนั้นตามด้วยการกดขี่ข่มเหง(กิจการ 5:40);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ในที่สุดความตาย (กิจการ 7:59)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400" y="5405886"/>
            <a:ext cx="83217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พระเยซูได้ทรงมอบหมายงานและอำนาจให้คริสตจักรเดินหน้าต่อไป (กิจการ 1:8) ไม่มีอำนาจ ร่างกายหรือ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จิตวิญญาณ สามารถหยุดยั้งความก้าวหน้าของข่าวประเสริฐไปได้ (</a:t>
            </a:r>
            <a:r>
              <a:rPr lang="th-TH" sz="2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ทธิว 16:18) “ถ้าพระเจ้าทรงอยู่ฝ่ายเรา </a:t>
            </a:r>
            <a:br>
              <a:rPr lang="en-US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ใครจะขัดขวางเราได้!”</a:t>
            </a:r>
            <a:endParaRPr lang="en" sz="2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1804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Angsana New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138</cp:revision>
  <dcterms:created xsi:type="dcterms:W3CDTF">2024-03-30T09:19:10Z</dcterms:created>
  <dcterms:modified xsi:type="dcterms:W3CDTF">2024-04-09T09:18:40Z</dcterms:modified>
</cp:coreProperties>
</file>