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Anek Tamil" panose="020B0604020202020204" charset="0"/>
      <p:regular r:id="rId12"/>
      <p:bold r:id="rId13"/>
    </p:embeddedFont>
    <p:embeddedFont>
      <p:font typeface="Anek Tamil Expanded ExtraBold" panose="020B0604020202020204" charset="0"/>
      <p:bold r:id="rId14"/>
    </p:embeddedFont>
    <p:embeddedFont>
      <p:font typeface="Anek Tamil Expanded SemiBold" panose="020B0604020202020204" charset="0"/>
      <p:bold r:id="rId15"/>
    </p:embeddedFont>
    <p:embeddedFont>
      <p:font typeface="Anek Tamil SemiCondensed ExtraB" panose="020B0604020202020204" charset="0"/>
      <p:bold r:id="rId16"/>
    </p:embeddedFont>
    <p:embeddedFont>
      <p:font typeface="Webdings" panose="05030102010509060703" pitchFamily="18" charset="2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2DE"/>
    <a:srgbClr val="2F2235"/>
    <a:srgbClr val="60495A"/>
    <a:srgbClr val="7A5C72"/>
    <a:srgbClr val="BFC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E75A4-C6E9-7D35-6E34-F9EF3E85C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9F7A39-AC37-8D7B-9201-D55B4B840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0F67D-B412-820E-7A55-191CE11B5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0F580-93A0-4B90-98CE-51FAA94E5335}" type="datetimeFigureOut">
              <a:rPr lang="en-IN" smtClean="0"/>
              <a:t>18-04-2024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1E498-1339-5907-EDBC-1434312C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E85C7-D08D-A5ED-7BB6-EA9367DC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D8F1-408C-401E-8296-EC1D6148CCD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741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C9A4C-5C3E-C985-18D6-3BA0C9C49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78888-DF91-BF30-C718-16B88D5E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4B4CB-ABFC-0547-CCA3-15F726C82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0F580-93A0-4B90-98CE-51FAA94E5335}" type="datetimeFigureOut">
              <a:rPr lang="en-IN" smtClean="0"/>
              <a:t>18-04-2024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D4443-448E-F403-5ACC-08908308E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5119E-A750-9E58-662E-DB16472F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D8F1-408C-401E-8296-EC1D6148CCD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5757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A24B2D-B03D-5426-7327-51F30E3E0C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C5DD6-DB94-90B3-2D42-36FB9FE615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F75F5-0CDE-F641-560D-22E555166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0F580-93A0-4B90-98CE-51FAA94E5335}" type="datetimeFigureOut">
              <a:rPr lang="en-IN" smtClean="0"/>
              <a:t>18-04-2024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DED01-A016-B582-9D23-B78003DD8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60FFF-3186-61A9-44AB-E6C7DB41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D8F1-408C-401E-8296-EC1D6148CCD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886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9F7D-51B8-CECE-ADFD-81D367BB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0F8F8-FA0A-38A3-E8B9-81EDFC939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F1524-BE5D-D3B8-770E-2C75B243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0F580-93A0-4B90-98CE-51FAA94E5335}" type="datetimeFigureOut">
              <a:rPr lang="en-IN" smtClean="0"/>
              <a:t>18-04-2024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52F74-779F-4095-FAD4-5652BA81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22E4E-F259-09C4-C232-92036E76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D8F1-408C-401E-8296-EC1D6148CCD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882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B026-E0DA-A67A-E8F2-7D08411A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CC1F7-2FA1-BEDE-E6E2-CB2C57869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49C6F-C750-A061-7479-82C71052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0F580-93A0-4B90-98CE-51FAA94E5335}" type="datetimeFigureOut">
              <a:rPr lang="en-IN" smtClean="0"/>
              <a:t>18-04-2024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5E726-76AF-B4A1-C4DB-67A3415F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EAE7-D830-0934-E03F-08997B48A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D8F1-408C-401E-8296-EC1D6148CCD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8561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FF2DB-46E0-A998-0C02-F9ADC4B69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D69AD-4C88-C470-82DC-012D51A10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752E9-8DF8-8826-92FA-F30181DC3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FB191-F96E-0710-55CA-0C874973F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0F580-93A0-4B90-98CE-51FAA94E5335}" type="datetimeFigureOut">
              <a:rPr lang="en-IN" smtClean="0"/>
              <a:t>18-04-2024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12533-2B09-F98F-F97E-A407210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0DD9A-CE5E-E681-4DFD-04D49117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D8F1-408C-401E-8296-EC1D6148CCD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32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AA6C-394C-E1E2-F876-8E354E405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DEF53-44E6-E8A1-051E-FC9A3C8D0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1FDC6-83A5-3832-F7EE-99F4B7AD3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30D3E-8EFF-DD2A-E132-3E5EFBA54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F243D-A27B-3939-EC65-C25A3E560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C6322F-48B3-0EF0-04C9-56B3ECEEF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0F580-93A0-4B90-98CE-51FAA94E5335}" type="datetimeFigureOut">
              <a:rPr lang="en-IN" smtClean="0"/>
              <a:t>18-04-2024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19FA11-F751-2797-D2D5-613F2F23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13AF6-986D-D13F-A893-16F06886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D8F1-408C-401E-8296-EC1D6148CCD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532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B425-EAF0-3326-46F9-145BDC1AB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F0CA2B-F8C3-A543-0002-9ED9DCAA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0F580-93A0-4B90-98CE-51FAA94E5335}" type="datetimeFigureOut">
              <a:rPr lang="en-IN" smtClean="0"/>
              <a:t>18-04-2024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AAF7F-531E-FBFD-8812-2CD2AC1B2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BE2A5-5FD6-5BD4-573C-806D44AA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D8F1-408C-401E-8296-EC1D6148CCD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0108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CA601-F94A-1F0A-A11C-F62F442D3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0F580-93A0-4B90-98CE-51FAA94E5335}" type="datetimeFigureOut">
              <a:rPr lang="en-IN" smtClean="0"/>
              <a:t>18-04-2024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94FB2-3DD8-17C1-6E86-32EB5DDC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05626-AD39-DFB3-339B-0B7FB41F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D8F1-408C-401E-8296-EC1D6148CCD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7502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CD3B2-B2F8-A9D5-5EE3-43E32643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99D0D-5F3F-E526-921B-27FE6A430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27090-3058-1FD2-D836-F0A1BFC2A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DB43C-2A73-AD23-D6F9-A689D1824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0F580-93A0-4B90-98CE-51FAA94E5335}" type="datetimeFigureOut">
              <a:rPr lang="en-IN" smtClean="0"/>
              <a:t>18-04-2024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35C25-8EAE-5A61-CFE2-693BE0349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1E4FF2-6465-BAB7-19DC-1A76C4C4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D8F1-408C-401E-8296-EC1D6148CCD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661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C2395-0BCD-D011-3423-EB4369B90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696A17-4FA6-93BB-7772-93DB6ABE4C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D868B-38CD-3189-F2BE-5CB49673B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1C833-85C8-F952-2330-437F1CA1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0F580-93A0-4B90-98CE-51FAA94E5335}" type="datetimeFigureOut">
              <a:rPr lang="en-IN" smtClean="0"/>
              <a:t>18-04-2024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FA5EC-ABA1-3233-8474-4DDFB574C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E6694-1DC8-81FA-A029-E1865A79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D8F1-408C-401E-8296-EC1D6148CCD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329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271B5C-ADCB-7579-70E0-958D389B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382C9-2260-F92E-3235-E8ACAB68D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986F-03EC-E7BD-D2F4-069A9ACFF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0F580-93A0-4B90-98CE-51FAA94E5335}" type="datetimeFigureOut">
              <a:rPr lang="en-IN" smtClean="0"/>
              <a:t>18-04-2024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528F4-48BA-C63C-3149-62FA2F6F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4DE34-0E8F-0343-A881-878627952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BD8F1-408C-401E-8296-EC1D6148CCD4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830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CB7A02-BDCC-90B5-B004-AC6A892CC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81" b="98405" l="2453" r="97736">
                        <a14:foregroundMark x1="34300" y1="18245" x2="36132" y2="14457"/>
                        <a14:foregroundMark x1="29623" y1="27916" x2="34300" y2="18245"/>
                        <a14:foregroundMark x1="36132" y1="14457" x2="49717" y2="8774"/>
                        <a14:foregroundMark x1="49717" y1="8774" x2="56415" y2="9372"/>
                        <a14:foregroundMark x1="56415" y1="9372" x2="64151" y2="14756"/>
                        <a14:foregroundMark x1="64151" y1="14756" x2="69434" y2="27119"/>
                        <a14:foregroundMark x1="64717" y1="74177" x2="29340" y2="96810"/>
                        <a14:foregroundMark x1="27642" y1="75872" x2="3113" y2="93519"/>
                        <a14:foregroundMark x1="34906" y1="81655" x2="13019" y2="97807"/>
                        <a14:foregroundMark x1="13019" y1="97807" x2="12453" y2="98604"/>
                        <a14:foregroundMark x1="34340" y1="86640" x2="94245" y2="95115"/>
                        <a14:foregroundMark x1="78302" y1="76271" x2="91887" y2="83051"/>
                        <a14:foregroundMark x1="72736" y1="63011" x2="80283" y2="73878"/>
                        <a14:foregroundMark x1="80283" y1="73878" x2="80849" y2="75972"/>
                        <a14:foregroundMark x1="76792" y1="68993" x2="83774" y2="85145"/>
                        <a14:foregroundMark x1="45094" y1="93719" x2="58962" y2="97308"/>
                        <a14:foregroundMark x1="58962" y1="97308" x2="62358" y2="96810"/>
                        <a14:foregroundMark x1="63396" y1="96411" x2="63774" y2="96211"/>
                        <a14:foregroundMark x1="77830" y1="78365" x2="68113" y2="92323"/>
                        <a14:foregroundMark x1="82736" y1="75573" x2="97736" y2="88036"/>
                        <a14:foregroundMark x1="33679" y1="70987" x2="9811" y2="82353"/>
                        <a14:foregroundMark x1="9811" y1="82353" x2="2547" y2="90528"/>
                        <a14:foregroundMark x1="33396" y1="18345" x2="29717" y2="25125"/>
                        <a14:foregroundMark x1="35377" y1="14855" x2="48962" y2="8375"/>
                        <a14:foregroundMark x1="36981" y1="14058" x2="46226" y2="8774"/>
                        <a14:foregroundMark x1="46038" y1="9472" x2="48774" y2="7777"/>
                        <a14:foregroundMark x1="15094" y1="78166" x2="21132" y2="74975"/>
                        <a14:foregroundMark x1="21132" y1="74975" x2="21604" y2="74477"/>
                        <a14:foregroundMark x1="18491" y1="75972" x2="23585" y2="72383"/>
                        <a14:foregroundMark x1="34623" y1="14756" x2="41509" y2="8275"/>
                        <a14:foregroundMark x1="41509" y1="8275" x2="49906" y2="6381"/>
                        <a14:foregroundMark x1="49906" y1="6381" x2="51038" y2="6381"/>
                        <a14:foregroundMark x1="52358" y1="7876" x2="58868" y2="9571"/>
                        <a14:foregroundMark x1="58868" y1="9571" x2="62358" y2="13061"/>
                        <a14:foregroundMark x1="60566" y1="11266" x2="64623" y2="13958"/>
                        <a14:foregroundMark x1="50283" y1="6680" x2="53868" y2="7777"/>
                        <a14:foregroundMark x1="34906" y1="15055" x2="37264" y2="11565"/>
                        <a14:foregroundMark x1="30377" y1="21934" x2="31226" y2="21635"/>
                        <a14:foregroundMark x1="29528" y1="22632" x2="33491" y2="19541"/>
                        <a14:foregroundMark x1="28679" y1="70887" x2="31226" y2="69292"/>
                        <a14:foregroundMark x1="28113" y1="70289" x2="30660" y2="69990"/>
                        <a14:foregroundMark x1="29057" y1="70289" x2="32170" y2="68794"/>
                        <a14:backgroundMark x1="25283" y1="18146" x2="16887" y2="60818"/>
                        <a14:backgroundMark x1="28679" y1="63210" x2="755" y2="75174"/>
                        <a14:backgroundMark x1="7264" y1="81057" x2="15683" y2="76901"/>
                        <a14:backgroundMark x1="31792" y1="17747" x2="31792" y2="17747"/>
                        <a14:backgroundMark x1="32925" y1="18245" x2="32925" y2="18245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4516" r="8997" b="7917"/>
          <a:stretch/>
        </p:blipFill>
        <p:spPr>
          <a:xfrm>
            <a:off x="491679" y="1470033"/>
            <a:ext cx="4283965" cy="4320000"/>
          </a:xfrm>
          <a:prstGeom prst="flowChartConnector">
            <a:avLst/>
          </a:prstGeom>
          <a:solidFill>
            <a:srgbClr val="7A5C72"/>
          </a:solidFill>
          <a:effectLst>
            <a:outerShdw blurRad="266700" dist="228600" dir="6120000" sx="99000" sy="99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E6DCE96D-EBC6-9B9E-88A3-585048F68C22}"/>
              </a:ext>
            </a:extLst>
          </p:cNvPr>
          <p:cNvSpPr/>
          <p:nvPr/>
        </p:nvSpPr>
        <p:spPr>
          <a:xfrm>
            <a:off x="0" y="0"/>
            <a:ext cx="12192000" cy="776871"/>
          </a:xfrm>
          <a:prstGeom prst="flowChartOffpageConnector">
            <a:avLst/>
          </a:prstGeom>
          <a:solidFill>
            <a:srgbClr val="2F223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ta-IN" sz="2400" dirty="0">
                <a:effectLst/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கடந்த காலத்திற்கு குட் பை</a:t>
            </a:r>
            <a:endParaRPr lang="en-IN" dirty="0"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577EC0-A262-46DC-0654-C92AB217DF88}"/>
              </a:ext>
            </a:extLst>
          </p:cNvPr>
          <p:cNvSpPr/>
          <p:nvPr/>
        </p:nvSpPr>
        <p:spPr>
          <a:xfrm>
            <a:off x="1123948" y="6000750"/>
            <a:ext cx="2886075" cy="693162"/>
          </a:xfrm>
          <a:prstGeom prst="roundRect">
            <a:avLst/>
          </a:prstGeom>
          <a:solidFill>
            <a:srgbClr val="2F223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800" dirty="0">
                <a:effectLst/>
                <a:latin typeface="Anek Tamil SemiCondensed ExtraB" pitchFamily="2" charset="0"/>
                <a:ea typeface="Calibri" panose="020F0502020204030204" pitchFamily="34" charset="0"/>
                <a:cs typeface="Anek Tamil SemiCondensed ExtraB" pitchFamily="2" charset="0"/>
              </a:rPr>
              <a:t>விலாட்</a:t>
            </a:r>
            <a:endParaRPr lang="en-IN" sz="2800" dirty="0">
              <a:latin typeface="Anek Tamil SemiCondensed ExtraB" pitchFamily="2" charset="0"/>
              <a:cs typeface="Anek Tamil SemiCondensed ExtraB" pitchFamily="2" charset="0"/>
            </a:endParaRP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35FBCF36-9E4D-6737-466E-CEEA50C06869}"/>
              </a:ext>
            </a:extLst>
          </p:cNvPr>
          <p:cNvSpPr/>
          <p:nvPr/>
        </p:nvSpPr>
        <p:spPr>
          <a:xfrm>
            <a:off x="6096000" y="1192788"/>
            <a:ext cx="5105400" cy="2236212"/>
          </a:xfrm>
          <a:prstGeom prst="wave">
            <a:avLst/>
          </a:prstGeom>
          <a:solidFill>
            <a:srgbClr val="60495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>
              <a:lnSpc>
                <a:spcPct val="150000"/>
              </a:lnSpc>
            </a:pPr>
            <a:r>
              <a:rPr lang="ta-IN" sz="2400" dirty="0">
                <a:effectLst/>
                <a:latin typeface="Anek Tamil Expanded SemiBold" pitchFamily="2" charset="0"/>
                <a:ea typeface="Calibri" panose="020F0502020204030204" pitchFamily="34" charset="0"/>
                <a:cs typeface="Anek Tamil Expanded SemiBold" pitchFamily="2" charset="0"/>
              </a:rPr>
              <a:t>ஏப்ரல் 20</a:t>
            </a:r>
            <a:r>
              <a:rPr lang="en-US" sz="2400" dirty="0">
                <a:effectLst/>
                <a:latin typeface="Anek Tamil Expanded SemiBold" pitchFamily="2" charset="0"/>
                <a:ea typeface="Calibri" panose="020F0502020204030204" pitchFamily="34" charset="0"/>
                <a:cs typeface="Anek Tamil Expanded SemiBold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ta-IN" sz="2400" dirty="0">
                <a:effectLst/>
                <a:latin typeface="Anek Tamil Expanded SemiBold" pitchFamily="2" charset="0"/>
                <a:ea typeface="Calibri" panose="020F0502020204030204" pitchFamily="34" charset="0"/>
                <a:cs typeface="Anek Tamil Expanded SemiBold" pitchFamily="2" charset="0"/>
              </a:rPr>
              <a:t>வாரம் 3</a:t>
            </a:r>
            <a:endParaRPr lang="en-IN" sz="2400" dirty="0">
              <a:latin typeface="Anek Tamil Expanded SemiBold" pitchFamily="2" charset="0"/>
              <a:cs typeface="Anek Tamil Expanded SemiBold" pitchFamily="2" charset="0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CE8C9581-89A6-48F0-934F-AF0FFEC7C68E}"/>
              </a:ext>
            </a:extLst>
          </p:cNvPr>
          <p:cNvSpPr/>
          <p:nvPr/>
        </p:nvSpPr>
        <p:spPr>
          <a:xfrm>
            <a:off x="6096000" y="4111119"/>
            <a:ext cx="5105400" cy="2236212"/>
          </a:xfrm>
          <a:prstGeom prst="wave">
            <a:avLst/>
          </a:prstGeom>
          <a:solidFill>
            <a:srgbClr val="2F22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உஸ்பெகிஸ்தான்</a:t>
            </a:r>
            <a:endParaRPr lang="en-IN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8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713A7-23C2-2E9D-C989-F8B9949356FC}"/>
              </a:ext>
            </a:extLst>
          </p:cNvPr>
          <p:cNvSpPr txBox="1"/>
          <p:nvPr/>
        </p:nvSpPr>
        <p:spPr>
          <a:xfrm>
            <a:off x="3619501" y="90487"/>
            <a:ext cx="8477250" cy="6694140"/>
          </a:xfrm>
          <a:prstGeom prst="rect">
            <a:avLst/>
          </a:prstGeom>
          <a:solidFill>
            <a:srgbClr val="E0E2DE"/>
          </a:solidFill>
          <a:ln w="38100">
            <a:solidFill>
              <a:srgbClr val="2F2235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</a:pP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உள்ளத்தில் மகிழ்ச்சியோடு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சந்தோஷமாக நடந்து வெளியே சென்றார். அந்த அடுக்குமாடி குடியிருப்புகளைக் கொடுத்தது அவருக்கு சந்தோஷமாக இருந்தது. அவை தேவனில்லாத கடந்த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காலத்தில் வாங்கப்பட்டவை. 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தன் பழைய வழிகளை ஞாபகப்படுத்துகிற எதையும் அவர் வைத்திருக்க விரும்பவில்லை.</a:t>
            </a:r>
            <a:r>
              <a:rPr lang="en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பணத்திற்காக தான் அலைந்தது தன் கடந்தகால அனுபவம் என்று விலாட் சொன்னார். இன்று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அவர் தேவன்மேல் அன்போடு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அவரைப்பற்றி மற்றவர்களோடு பகிர்ந்து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வருகிறார். 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தேவன் என்னுடைய தேவைகளை எல்லாம் சந்திக்கிறார்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சொன்னார்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.</a:t>
            </a: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D74454F6-C9B2-E69B-EF00-3AC350A55319}"/>
              </a:ext>
            </a:extLst>
          </p:cNvPr>
          <p:cNvSpPr/>
          <p:nvPr/>
        </p:nvSpPr>
        <p:spPr>
          <a:xfrm>
            <a:off x="0" y="0"/>
            <a:ext cx="561975" cy="428625"/>
          </a:xfrm>
          <a:prstGeom prst="wave">
            <a:avLst/>
          </a:prstGeom>
          <a:solidFill>
            <a:srgbClr val="60495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9F1FD6-4367-8221-DC04-A6205DDB4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499" y="670544"/>
            <a:ext cx="38100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30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713A7-23C2-2E9D-C989-F8B9949356FC}"/>
              </a:ext>
            </a:extLst>
          </p:cNvPr>
          <p:cNvSpPr txBox="1"/>
          <p:nvPr/>
        </p:nvSpPr>
        <p:spPr>
          <a:xfrm>
            <a:off x="3962400" y="0"/>
            <a:ext cx="8048625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ta-IN" sz="2400" dirty="0">
                <a:solidFill>
                  <a:srgbClr val="FF0000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விலாட்</a:t>
            </a:r>
            <a:r>
              <a:rPr lang="en-US" sz="2400" dirty="0">
                <a:solidFill>
                  <a:srgbClr val="FF0000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</a:t>
            </a:r>
            <a:r>
              <a:rPr lang="en-US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பணம் பணம் என அலைந்து</a:t>
            </a:r>
            <a:r>
              <a:rPr lang="en-IN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கொண்டிருந்தார். 1990</a:t>
            </a:r>
            <a:r>
              <a:rPr lang="en-IN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-</a:t>
            </a:r>
            <a:r>
              <a:rPr lang="ta-IN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களின் ஆரம்பத்தில் சோவியத் யூனியன் உடைந்து</a:t>
            </a:r>
            <a:r>
              <a:rPr lang="en-US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உஸ்பெகிஸ்தான் ஒரு சுதந்தர நாடாக உருவானபோது நிறைய சம்பாதித்தார். </a:t>
            </a:r>
            <a:endParaRPr lang="en-IN" sz="2400" dirty="0">
              <a:solidFill>
                <a:srgbClr val="2F2235"/>
              </a:solidFill>
              <a:effectLst/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ta-IN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பகல் நேரத்தில்</a:t>
            </a:r>
            <a:r>
              <a:rPr lang="en-US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வெண்ணெயைக் கடைகிற தொழிற்சாலையை நடத்தினார்</a:t>
            </a:r>
            <a:r>
              <a:rPr lang="en-US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இரவு நேரத்தில் சட்டத்திற்கு புறம்பான சூதாட்டத்தில் ஈடுபட்டார்.</a:t>
            </a:r>
            <a:endParaRPr lang="en-IN" sz="2400" dirty="0">
              <a:solidFill>
                <a:srgbClr val="2F2235"/>
              </a:solidFill>
              <a:effectLst/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ta-IN" sz="2400" dirty="0">
                <a:solidFill>
                  <a:srgbClr val="2F2235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தன் மனைவி மரினாவுடன் ஆடம்பர வாழ்க்கை வாழ்ந்தார். உஸ்பெகிஸ்தானின் தலைநகரான டஸ்கென்டில் அடுக்குமாடி குடியிருப்புகளை வாங்கினார்கள்.</a:t>
            </a:r>
            <a:endParaRPr lang="en-IN" sz="2400" dirty="0">
              <a:latin typeface="Anek Tamil" pitchFamily="2" charset="0"/>
              <a:cs typeface="Anek Tamil" pitchFamily="2" charset="0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D74454F6-C9B2-E69B-EF00-3AC350A55319}"/>
              </a:ext>
            </a:extLst>
          </p:cNvPr>
          <p:cNvSpPr/>
          <p:nvPr/>
        </p:nvSpPr>
        <p:spPr>
          <a:xfrm>
            <a:off x="0" y="0"/>
            <a:ext cx="561975" cy="428625"/>
          </a:xfrm>
          <a:prstGeom prst="wave">
            <a:avLst/>
          </a:prstGeom>
          <a:solidFill>
            <a:srgbClr val="60495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99C19-2F87-4719-A161-527199B7B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028699"/>
            <a:ext cx="3962400" cy="51530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3320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713A7-23C2-2E9D-C989-F8B9949356FC}"/>
              </a:ext>
            </a:extLst>
          </p:cNvPr>
          <p:cNvSpPr txBox="1"/>
          <p:nvPr/>
        </p:nvSpPr>
        <p:spPr>
          <a:xfrm>
            <a:off x="3657600" y="0"/>
            <a:ext cx="8353425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பிறகு விலாட் பிடிபட்டார்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 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சிறைதண்டனை விதிக்கப்பட்டது. எல்லாமே தலைகீழாக மாறியது. சிறையில்தான் முதன்முதலாக தேவனைப்பற்றி யோசிக்க ஆரம்பித்தார். 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‘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நீர் எனக்கு உதவிசெய்தால் உம்மை நம்புகிறேன். எனக்கு உதவாவிட்டால் உம்மை நம்பமாட்டேன்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’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ஜெபித்தார்.</a:t>
            </a:r>
            <a:endParaRPr lang="en-IN" sz="24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ஒரு மாதம் 18 நாட்கள் கடந்தன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சிறையிலிருந்து விடுதலை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செய்யப்பட்டார். ஜனாதிபதியின் உத்தரவின் பேரில் அவருக்கு பொதுமன்னிப்பு வழங்கப்பட்டது.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விலாட் தான் செய்த ஜெபத்தை மறந்துவிட்டார்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மீண்டும் பணம் சம்பாதிப்பதில் ஈடுபட்டார். மறுதிருமணம் செய்தார்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.</a:t>
            </a:r>
            <a:endParaRPr lang="en-IN" sz="24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D74454F6-C9B2-E69B-EF00-3AC350A55319}"/>
              </a:ext>
            </a:extLst>
          </p:cNvPr>
          <p:cNvSpPr/>
          <p:nvPr/>
        </p:nvSpPr>
        <p:spPr>
          <a:xfrm>
            <a:off x="0" y="0"/>
            <a:ext cx="561975" cy="428625"/>
          </a:xfrm>
          <a:prstGeom prst="wave">
            <a:avLst/>
          </a:prstGeom>
          <a:solidFill>
            <a:srgbClr val="60495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462AD-DCAD-F34D-6376-B8E8BF6F5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09649"/>
            <a:ext cx="3790950" cy="53435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37964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713A7-23C2-2E9D-C989-F8B9949356FC}"/>
              </a:ext>
            </a:extLst>
          </p:cNvPr>
          <p:cNvSpPr txBox="1"/>
          <p:nvPr/>
        </p:nvSpPr>
        <p:spPr>
          <a:xfrm>
            <a:off x="3657600" y="0"/>
            <a:ext cx="8353425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அவரது இரண்டாவது மனைவியான 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அல்யோனா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டஸ்கென்டில் உள்ள செவந்த்-டே அட்வென்டிஸ்ட் சபையில் நடைபெற்ற சுவிசேஷக் கூட்டங்களில் கலந்துகொண்டதால்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மீண்டும் தேவனைப்பற்றி விலாட் யோசிக்க ஆரம்பித்தார். </a:t>
            </a:r>
            <a:endParaRPr lang="en-IN" sz="24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அவரையும் தன்னோடு கூட்டங்களுக்கு வரும்படி மனைவி அழைத்தார். அந்தக் கூட்டங்கள் முடிந்தபிறகு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தொடர்ந்து ஆலயத்திற்குச் செல்ல ஆரம்பித்தார்கள். பணத்திற்காக அலைகிற வாழ்க்கையை விலாட் நிறுத்தினார். தேவன்மீதும்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பிற மனிதர்கள்மீதும் அன்புள்ளவராக மாறினார். 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    3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வருடங்கள்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கழித்து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ஞானஸ்நானம் பெற்றார்.</a:t>
            </a:r>
            <a:endParaRPr lang="en-IN" sz="24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D74454F6-C9B2-E69B-EF00-3AC350A55319}"/>
              </a:ext>
            </a:extLst>
          </p:cNvPr>
          <p:cNvSpPr/>
          <p:nvPr/>
        </p:nvSpPr>
        <p:spPr>
          <a:xfrm>
            <a:off x="0" y="0"/>
            <a:ext cx="561975" cy="428625"/>
          </a:xfrm>
          <a:prstGeom prst="wave">
            <a:avLst/>
          </a:prstGeom>
          <a:solidFill>
            <a:srgbClr val="60495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87CAB-DCAF-94E9-AB48-FE2CA44513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75" y="771525"/>
            <a:ext cx="3638924" cy="531495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47230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713A7-23C2-2E9D-C989-F8B9949356FC}"/>
              </a:ext>
            </a:extLst>
          </p:cNvPr>
          <p:cNvSpPr txBox="1"/>
          <p:nvPr/>
        </p:nvSpPr>
        <p:spPr>
          <a:xfrm>
            <a:off x="3657600" y="0"/>
            <a:ext cx="8353425" cy="6780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பிறகு உலகளாவிய ஊழியராகப் பணியைத் தொடர்ந்தார். உலகளாவிய ஊழியர் என்பவர் தன் கலாச்சார மக்களுக்கு சுவிசேஷத்தைப் பகிர்ந்து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கொள்கிறவர் ஆவார். தன் சக உஸ்பெகிஸ்தான் மக்களிடம் சத்தியத்தைப் பகிர்ந்து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கொண்டார். முன்பு பெருமளவு பணம் ஈட்டியவர் இப்போது மாதத்திற்கு ஒரு சில டாலர்களே சம்பாதித்தார்.</a:t>
            </a:r>
            <a:endParaRPr lang="en-IN" sz="24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எதற்கு தன் முன்னுரிமை என்பதை அவர் தீர்மானிக்க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வேண்டிய தருணம் வந்தது. அதற்கு காரணமாக இருந்தவர் அவரது முதலாவது மனைவி 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மரினா.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மூன்று அடுக்குமாடி </a:t>
            </a:r>
            <a:r>
              <a:rPr lang="ta-IN" sz="23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குடியிருப்புகளை தனக்குத் தரவேண்டும்</a:t>
            </a:r>
            <a:r>
              <a:rPr lang="en-US" sz="23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3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என்றனார்.</a:t>
            </a:r>
            <a:endParaRPr lang="en-IN" sz="23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D74454F6-C9B2-E69B-EF00-3AC350A55319}"/>
              </a:ext>
            </a:extLst>
          </p:cNvPr>
          <p:cNvSpPr/>
          <p:nvPr/>
        </p:nvSpPr>
        <p:spPr>
          <a:xfrm>
            <a:off x="0" y="0"/>
            <a:ext cx="561975" cy="428625"/>
          </a:xfrm>
          <a:prstGeom prst="wave">
            <a:avLst/>
          </a:prstGeom>
          <a:solidFill>
            <a:srgbClr val="60495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41B7B-A6FC-D83E-28C9-25B37992D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885824"/>
            <a:ext cx="3524250" cy="550068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79481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713A7-23C2-2E9D-C989-F8B9949356FC}"/>
              </a:ext>
            </a:extLst>
          </p:cNvPr>
          <p:cNvSpPr txBox="1"/>
          <p:nvPr/>
        </p:nvSpPr>
        <p:spPr>
          <a:xfrm>
            <a:off x="3638550" y="9525"/>
            <a:ext cx="8353425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மரினா அந்த அடுக்குமாடி குடியிருப்புகளில் ஒன்றில் வாழ்ந்து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வந்தார். மற்ற இரண்டும் காலியாக இருந்தன. விலாட் தனது இரண்டாவது </a:t>
            </a:r>
            <a:r>
              <a:rPr lang="ta-IN" sz="2400" dirty="0">
                <a:solidFill>
                  <a:srgbClr val="FF0000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மனைவியின் அம்மா வீட்டில்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அவரோடு வாழ்ந்து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வந்தார். அரசு வழக்கறிஞரின் முன்னிலையில் ஆவணங்களில் கையெழுத்திட்டால்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அவற்றை மரினாவின் பெயருக்கு மாற்றிவிடலாம். 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சரி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அரசு வழக்கறிஞருடைய அலுவலகத்தில் சந்திப்போம். அந்த அடுக்குமாடி குடியிருப்புகளை உனக்கே கொடுத்துவிடுகிறேன்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விலாட் சொன்னார்.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அரசு வழக்கறிஞரிடம் சென்றபோது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அவருக்கு ஒன்றுமே புரியவில்லை.</a:t>
            </a:r>
            <a:endParaRPr lang="en-IN" sz="24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D74454F6-C9B2-E69B-EF00-3AC350A55319}"/>
              </a:ext>
            </a:extLst>
          </p:cNvPr>
          <p:cNvSpPr/>
          <p:nvPr/>
        </p:nvSpPr>
        <p:spPr>
          <a:xfrm>
            <a:off x="0" y="0"/>
            <a:ext cx="561975" cy="428625"/>
          </a:xfrm>
          <a:prstGeom prst="wave">
            <a:avLst/>
          </a:prstGeom>
          <a:solidFill>
            <a:srgbClr val="60495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F0266-A80A-4BAC-6FDE-181742783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90600"/>
            <a:ext cx="3962400" cy="52959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9545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713A7-23C2-2E9D-C989-F8B9949356FC}"/>
              </a:ext>
            </a:extLst>
          </p:cNvPr>
          <p:cNvSpPr txBox="1"/>
          <p:nvPr/>
        </p:nvSpPr>
        <p:spPr>
          <a:xfrm>
            <a:off x="3638550" y="-95250"/>
            <a:ext cx="8353425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இந்த மூன்று அடுக்குமாடி குடியிருப்புகளும் உங்கள் இருவரின் பெயரிலா இருக்கிறது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?”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வழக்கறிஞர் கேட்டார்.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ஆம்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சொன்னார்.</a:t>
            </a:r>
            <a:endParaRPr lang="en-IN" sz="24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அவற்றின் மதிப்பு பல்லாயிரம் டாலர்கள் இருக்கும் என்பது உங்களுக்குத் தெரியுமா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?” 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தெரியும்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”.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உங்கள் முன்னாள் மனைவிக்கு அவற்றை இலவசமாகக் கொடுக்கப்போகிறீர்களா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?” 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ஆம்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”.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உங்களுக்கு விவாகரத்தாகி எத்தனை வருடங்கள் ஆகின்றன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?” 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பன்னிரண்டு வருடங்கள்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இப்போது எங்கே வசிக்கிறீர்கள்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?” 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 மனைவியோடு அவளது அம்மாவுடைய வீட்டில்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”.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அரசு வழக்கறிஞருக்கு ஆச்சரியம் தாங்கவில்லை.</a:t>
            </a:r>
            <a:endParaRPr lang="en-IN" sz="24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D74454F6-C9B2-E69B-EF00-3AC350A55319}"/>
              </a:ext>
            </a:extLst>
          </p:cNvPr>
          <p:cNvSpPr/>
          <p:nvPr/>
        </p:nvSpPr>
        <p:spPr>
          <a:xfrm>
            <a:off x="0" y="0"/>
            <a:ext cx="561975" cy="428625"/>
          </a:xfrm>
          <a:prstGeom prst="wave">
            <a:avLst/>
          </a:prstGeom>
          <a:solidFill>
            <a:srgbClr val="60495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517C89-D910-993D-80F6-8E8DC2B2C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62049"/>
            <a:ext cx="3621593" cy="50196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04588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713A7-23C2-2E9D-C989-F8B9949356FC}"/>
              </a:ext>
            </a:extLst>
          </p:cNvPr>
          <p:cNvSpPr txBox="1"/>
          <p:nvPr/>
        </p:nvSpPr>
        <p:spPr>
          <a:xfrm>
            <a:off x="3638550" y="-66675"/>
            <a:ext cx="8353425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மரினா முறைத்தாள். அரசு வழக்கறிஞர் கேட்ட கேள்விகள் அவளுக்குப் பிடிக்கவில்லை.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என்ன செய்கிறீர்கள்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?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எங்கள் தனிப்பட்ட விவகாரத்தில் தலையிடாதீர்கள்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சொன்னாள்.</a:t>
            </a:r>
            <a:endParaRPr lang="en-IN" sz="24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தான் சுயபுத்தியோடு எழுதி கொடுப்பதாக உறுதிசெய்து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இன்னொரு ஆவணத்தை எழுதி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அதிலும் கையெழுத்தைப் போடச் சொன்னார். அந்த ஆவணத்திலும் கையெழுத்துப் போட்டு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உரிமை ஆவணங்களை மரினாவிடம் ஒப்படைத்தார்.</a:t>
            </a:r>
            <a:endParaRPr lang="en-IN" sz="24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அவர் முடித்ததும்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தன்னால் நம்பவே முடியவில்லை என்பதுபோல வழக்கறிஞர் தன் தலையை அசைத்துவிட்டு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மரினாவைப் பார்த்தார்.</a:t>
            </a:r>
            <a:endParaRPr lang="en-IN" sz="24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D74454F6-C9B2-E69B-EF00-3AC350A55319}"/>
              </a:ext>
            </a:extLst>
          </p:cNvPr>
          <p:cNvSpPr/>
          <p:nvPr/>
        </p:nvSpPr>
        <p:spPr>
          <a:xfrm>
            <a:off x="0" y="0"/>
            <a:ext cx="561975" cy="428625"/>
          </a:xfrm>
          <a:prstGeom prst="wave">
            <a:avLst/>
          </a:prstGeom>
          <a:solidFill>
            <a:srgbClr val="60495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377FC-E5E6-2D8A-EE3C-8CF473B13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03" y="-66675"/>
            <a:ext cx="2853275" cy="3709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32A904-F61B-6181-92DF-E84094EE9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53" y="3642583"/>
            <a:ext cx="2948525" cy="302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22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713A7-23C2-2E9D-C989-F8B9949356FC}"/>
              </a:ext>
            </a:extLst>
          </p:cNvPr>
          <p:cNvSpPr txBox="1"/>
          <p:nvPr/>
        </p:nvSpPr>
        <p:spPr>
          <a:xfrm>
            <a:off x="3581401" y="0"/>
            <a:ext cx="8477250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இந்த அடுக்குமாடி குடியிருப்புகளை எல்லாம் உங்களுக்குக் கொடுக்க வேண்டும் என்று உங்கள் கணவர் தீவிரமாக ஆசைப்பட்டார். அவருக்கு வேறு ஏதாவது சொந்தமாக இருக்கிறதா என்று கேட்டு விடுங்கள்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என்றார்.</a:t>
            </a:r>
            <a:endParaRPr lang="en-IN" sz="24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rgbClr val="2F2235"/>
              </a:buClr>
              <a:buSzPct val="125000"/>
              <a:buFont typeface="Webdings" panose="05030102010509060703" pitchFamily="18" charset="2"/>
              <a:buChar char=""/>
            </a:pP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இல்லை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என்னிடம் வேறு எதுவும் இல்லை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சொன்னார்.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பிறகு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உன்னை ஏதாவது வகையில் நான் வருத்தப்படுத்தியிருந்தால்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என்னை மன்னித்து விடு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மன்னிப்பு கேட்டார்.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இப்போது மரினா விலாடை ஆச்சரியத்தோடு பார்த்தாள். 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உங்களுக்கு புத்தி சரியில்லையா</a:t>
            </a:r>
            <a:r>
              <a:rPr lang="en-US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?”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கேட்டாள்.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விலாட் அதை</a:t>
            </a:r>
            <a:r>
              <a:rPr lang="en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solidFill>
                  <a:srgbClr val="2F2235"/>
                </a:solidFill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பொருட்படுத்தவில்லை. </a:t>
            </a:r>
            <a:endParaRPr lang="en-IN" sz="2400" dirty="0">
              <a:solidFill>
                <a:srgbClr val="2F2235"/>
              </a:solidFill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D74454F6-C9B2-E69B-EF00-3AC350A55319}"/>
              </a:ext>
            </a:extLst>
          </p:cNvPr>
          <p:cNvSpPr/>
          <p:nvPr/>
        </p:nvSpPr>
        <p:spPr>
          <a:xfrm>
            <a:off x="0" y="0"/>
            <a:ext cx="561975" cy="428625"/>
          </a:xfrm>
          <a:prstGeom prst="wave">
            <a:avLst/>
          </a:prstGeom>
          <a:solidFill>
            <a:srgbClr val="60495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AA2E2-6153-ECCB-A8FB-5A5041087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525"/>
            <a:ext cx="3581401" cy="55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66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581</Words>
  <Application>Microsoft Office PowerPoint</Application>
  <PresentationFormat>Panorámica</PresentationFormat>
  <Paragraphs>34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Anek Tamil Expanded SemiBold</vt:lpstr>
      <vt:lpstr>Calibri</vt:lpstr>
      <vt:lpstr>Arial</vt:lpstr>
      <vt:lpstr>Webdings</vt:lpstr>
      <vt:lpstr>Anek Tamil SemiCondensed ExtraB</vt:lpstr>
      <vt:lpstr>Anek Tamil</vt:lpstr>
      <vt:lpstr>Anek Tamil Expanded ExtraBold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 Rajkumar</dc:creator>
  <cp:lastModifiedBy>Sergio</cp:lastModifiedBy>
  <cp:revision>23</cp:revision>
  <dcterms:created xsi:type="dcterms:W3CDTF">2024-04-14T11:19:11Z</dcterms:created>
  <dcterms:modified xsi:type="dcterms:W3CDTF">2024-04-18T05:41:47Z</dcterms:modified>
</cp:coreProperties>
</file>