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0" r:id="rId4"/>
    <p:sldId id="272" r:id="rId5"/>
    <p:sldId id="268" r:id="rId6"/>
    <p:sldId id="277" r:id="rId7"/>
    <p:sldId id="258" r:id="rId8"/>
    <p:sldId id="278" r:id="rId9"/>
    <p:sldId id="279" r:id="rId10"/>
    <p:sldId id="280" r:id="rId11"/>
    <p:sldId id="281" r:id="rId12"/>
    <p:sldId id="263" r:id="rId13"/>
    <p:sldId id="282"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5F81"/>
    <a:srgbClr val="AFC8E2"/>
    <a:srgbClr val="F9C6E7"/>
    <a:srgbClr val="1604C6"/>
    <a:srgbClr val="CAE4C0"/>
    <a:srgbClr val="B9FAFD"/>
    <a:srgbClr val="03868B"/>
    <a:srgbClr val="B86C4C"/>
    <a:srgbClr val="AF5942"/>
    <a:srgbClr val="244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11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08354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194441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1739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787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7850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70375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3615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0194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4327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5264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4912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74934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1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51518BC-7885-658F-0AE1-38256832C8DE}"/>
              </a:ext>
            </a:extLst>
          </p:cNvPr>
          <p:cNvSpPr txBox="1"/>
          <p:nvPr/>
        </p:nvSpPr>
        <p:spPr>
          <a:xfrm>
            <a:off x="7400925" y="4415967"/>
            <a:ext cx="4486275" cy="2185214"/>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2000" b="1" dirty="0">
                <a:effectLst>
                  <a:outerShdw blurRad="38100" dist="38100" dir="2700000" algn="tl">
                    <a:srgbClr val="000000">
                      <a:alpha val="43137"/>
                    </a:srgbClr>
                  </a:outerShdw>
                </a:effectLst>
                <a:latin typeface="Comic Sans MS" panose="030F0702030302020204" pitchFamily="66" charset="0"/>
              </a:rPr>
              <a:t>“Hubo una gran batalla en el cielo. Miguel y sus ángeles combatieron contra el dragón, y el dragón y sus ángeles combatieron; pero estos no prevalecieron, ni se halló más lugar para ellos en el cielo” </a:t>
            </a:r>
            <a:r>
              <a:rPr lang="es-ES" sz="1600" b="1" dirty="0">
                <a:effectLst>
                  <a:outerShdw blurRad="38100" dist="38100" dir="2700000" algn="tl">
                    <a:srgbClr val="000000">
                      <a:alpha val="43137"/>
                    </a:srgbClr>
                  </a:outerShdw>
                </a:effectLst>
                <a:latin typeface="Comic Sans MS" panose="030F0702030302020204" pitchFamily="66" charset="0"/>
              </a:rPr>
              <a:t>(Apocalipsis 12:7, 8)</a:t>
            </a:r>
            <a:endParaRPr lang="es-ES" sz="2000" b="1" dirty="0">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73753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dibujo de una persona&#10;&#10;Descripción generada automáticamente con confianza baja">
            <a:extLst>
              <a:ext uri="{FF2B5EF4-FFF2-40B4-BE49-F238E27FC236}">
                <a16:creationId xmlns:a16="http://schemas.microsoft.com/office/drawing/2014/main" id="{C333B768-0621-5E94-048C-44B065953DA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787" r="-3" b="-3"/>
          <a:stretch/>
        </p:blipFill>
        <p:spPr>
          <a:xfrm>
            <a:off x="279143" y="299509"/>
            <a:ext cx="5221625" cy="6258983"/>
          </a:xfrm>
          <a:prstGeom prst="rect">
            <a:avLst/>
          </a:prstGeom>
          <a:ln>
            <a:noFill/>
          </a:ln>
          <a:effectLst>
            <a:outerShdw blurRad="190500" algn="tl" rotWithShape="0">
              <a:srgbClr val="000000">
                <a:alpha val="70000"/>
              </a:srgbClr>
            </a:outerShdw>
          </a:effectLst>
        </p:spPr>
      </p:pic>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3236"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706808B2-69BB-6E37-7010-17C0F6343BD6}"/>
              </a:ext>
            </a:extLst>
          </p:cNvPr>
          <p:cNvSpPr txBox="1"/>
          <p:nvPr/>
        </p:nvSpPr>
        <p:spPr>
          <a:xfrm>
            <a:off x="5981619" y="228123"/>
            <a:ext cx="5779909" cy="6401753"/>
          </a:xfrm>
          <a:prstGeom prst="rect">
            <a:avLst/>
          </a:prstGeom>
          <a:solidFill>
            <a:schemeClr val="bg1"/>
          </a:solidFill>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txBody>
          <a:bodyPr wrap="square">
            <a:spAutoFit/>
            <a:scene3d>
              <a:camera prst="orthographicFront"/>
              <a:lightRig rig="threePt" dir="t"/>
            </a:scene3d>
            <a:sp3d extrusionH="57150">
              <a:bevelT w="38100" h="38100"/>
            </a:sp3d>
          </a:bodyPr>
          <a:lstStyle/>
          <a:p>
            <a:pPr algn="ctr"/>
            <a:r>
              <a:rPr lang="es-ES" sz="3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“El mismo Señor descenderá del Cielo con voz de mando, con voz de arcángel y con trompeta de Dios, y los muertos en Cristo resucitarán primero. Luego nosotros, los que estemos vivos, los que hayamos quedado, seremos arrebatados junto con ellos en las nubes, a recibir al Señor en el aire. Y así estaremos siempre</a:t>
            </a:r>
            <a:br>
              <a:rPr lang="es-ES" sz="3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br>
            <a:r>
              <a:rPr lang="es-ES" sz="3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con el Señor”</a:t>
            </a:r>
          </a:p>
          <a:p>
            <a:pPr algn="ctr"/>
            <a:r>
              <a:rPr lang="es-ES" sz="2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(1ª de Tesalonicenses 4:16, 17)</a:t>
            </a:r>
            <a:endParaRPr lang="es-ES" sz="28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endParaRPr>
          </a:p>
        </p:txBody>
      </p:sp>
    </p:spTree>
    <p:extLst>
      <p:ext uri="{BB962C8B-B14F-4D97-AF65-F5344CB8AC3E}">
        <p14:creationId xmlns:p14="http://schemas.microsoft.com/office/powerpoint/2010/main" val="180477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Sol brillando en el cielo&#10;&#10;Descripción generada automáticamente con confianza baja">
            <a:extLst>
              <a:ext uri="{FF2B5EF4-FFF2-40B4-BE49-F238E27FC236}">
                <a16:creationId xmlns:a16="http://schemas.microsoft.com/office/drawing/2014/main" id="{23AA6B57-C55A-FE20-7767-CA4E83357AF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647" r="-1" b="3353"/>
          <a:stretch/>
        </p:blipFill>
        <p:spPr>
          <a:xfrm>
            <a:off x="838200" y="233807"/>
            <a:ext cx="10468866" cy="5888737"/>
          </a:xfrm>
          <a:prstGeom prst="rect">
            <a:avLst/>
          </a:prstGeom>
          <a:ln w="28575">
            <a:solidFill>
              <a:schemeClr val="bg1"/>
            </a:solidFill>
          </a:ln>
        </p:spPr>
      </p:pic>
      <p:sp>
        <p:nvSpPr>
          <p:cNvPr id="5" name="CuadroTexto 4">
            <a:extLst>
              <a:ext uri="{FF2B5EF4-FFF2-40B4-BE49-F238E27FC236}">
                <a16:creationId xmlns:a16="http://schemas.microsoft.com/office/drawing/2014/main" id="{8A3E6164-2BA7-0280-55A5-D80D74E8DD2C}"/>
              </a:ext>
            </a:extLst>
          </p:cNvPr>
          <p:cNvSpPr txBox="1"/>
          <p:nvPr/>
        </p:nvSpPr>
        <p:spPr>
          <a:xfrm>
            <a:off x="3876675" y="2677210"/>
            <a:ext cx="7070725" cy="1815882"/>
          </a:xfrm>
          <a:prstGeom prst="rect">
            <a:avLst/>
          </a:prstGeom>
          <a:noFill/>
        </p:spPr>
        <p:txBody>
          <a:bodyPr wrap="square">
            <a:spAutoFit/>
            <a:scene3d>
              <a:camera prst="orthographicFront"/>
              <a:lightRig rig="harsh" dir="t"/>
            </a:scene3d>
            <a:sp3d prstMaterial="matte">
              <a:contourClr>
                <a:schemeClr val="bg1">
                  <a:lumMod val="65000"/>
                </a:schemeClr>
              </a:contourClr>
            </a:sp3d>
          </a:bodyPr>
          <a:lstStyle/>
          <a:p>
            <a:pPr algn="ctr"/>
            <a:r>
              <a:rPr lang="es-ES" sz="40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rPr>
              <a:t>“Santifícalos en la verdad. Tu palabra es verdad”</a:t>
            </a:r>
          </a:p>
          <a:p>
            <a:pPr algn="ctr"/>
            <a:r>
              <a:rPr lang="es-ES" sz="32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rPr>
              <a:t>(Juan 17:17)</a:t>
            </a:r>
            <a:endParaRPr lang="es-ES" sz="40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866671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9313D8-84B9-B36F-418B-A2AAA41617C5}"/>
              </a:ext>
            </a:extLst>
          </p:cNvPr>
          <p:cNvSpPr txBox="1"/>
          <p:nvPr/>
        </p:nvSpPr>
        <p:spPr>
          <a:xfrm rot="18970172">
            <a:off x="1608304" y="1678342"/>
            <a:ext cx="6096000"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1604C6"/>
                </a:solidFill>
                <a:latin typeface="Comic Sans MS" panose="030F0702030302020204" pitchFamily="66" charset="0"/>
              </a:rPr>
              <a:t>“Compra la verdad y no la vendas; adquiere sabiduría, disciplina e inteligencia” </a:t>
            </a:r>
            <a:r>
              <a:rPr lang="es-ES" b="1" dirty="0">
                <a:solidFill>
                  <a:srgbClr val="1604C6"/>
                </a:solidFill>
                <a:latin typeface="Comic Sans MS" panose="030F0702030302020204" pitchFamily="66" charset="0"/>
              </a:rPr>
              <a:t>(Proverbios 23:23)</a:t>
            </a:r>
            <a:endParaRPr lang="es-ES" sz="2400" b="1" dirty="0">
              <a:solidFill>
                <a:srgbClr val="1604C6"/>
              </a:solidFill>
              <a:latin typeface="Comic Sans MS" panose="030F0702030302020204" pitchFamily="66" charset="0"/>
            </a:endParaRPr>
          </a:p>
        </p:txBody>
      </p:sp>
    </p:spTree>
    <p:extLst>
      <p:ext uri="{BB962C8B-B14F-4D97-AF65-F5344CB8AC3E}">
        <p14:creationId xmlns:p14="http://schemas.microsoft.com/office/powerpoint/2010/main" val="106235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323292"/>
            <a:ext cx="4718304"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 name="Imagen 5" descr="Un arcoíris sobre el pasto&#10;&#10;Descripción generada automáticamente con confianza media">
            <a:extLst>
              <a:ext uri="{FF2B5EF4-FFF2-40B4-BE49-F238E27FC236}">
                <a16:creationId xmlns:a16="http://schemas.microsoft.com/office/drawing/2014/main" id="{BF9CC161-6922-2A08-7B7D-4BB3584AA5F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0045" r="-3" b="-3"/>
          <a:stretch/>
        </p:blipFill>
        <p:spPr>
          <a:xfrm>
            <a:off x="6525453" y="1"/>
            <a:ext cx="5666547" cy="3398024"/>
          </a:xfrm>
          <a:prstGeom prst="rect">
            <a:avLst/>
          </a:prstGeom>
          <a:ln>
            <a:noFill/>
          </a:ln>
          <a:effectLst>
            <a:softEdge rad="112500"/>
          </a:effectLst>
        </p:spPr>
      </p:pic>
      <p:cxnSp>
        <p:nvCxnSpPr>
          <p:cNvPr id="15" name="Straight Connector 14">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11112" y="3386960"/>
            <a:ext cx="5580888"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548920"/>
            <a:ext cx="4713997"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 name="Imagen 3" descr="Imagen que contiene persona, hombre, interior, viendo&#10;&#10;Descripción generada automáticamente">
            <a:extLst>
              <a:ext uri="{FF2B5EF4-FFF2-40B4-BE49-F238E27FC236}">
                <a16:creationId xmlns:a16="http://schemas.microsoft.com/office/drawing/2014/main" id="{76F1C527-6AB4-D6A1-662D-1392C6899F2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145" r="-2" b="14272"/>
          <a:stretch/>
        </p:blipFill>
        <p:spPr>
          <a:xfrm>
            <a:off x="6522277" y="3398024"/>
            <a:ext cx="5669723" cy="3469076"/>
          </a:xfrm>
          <a:prstGeom prst="rect">
            <a:avLst/>
          </a:prstGeom>
          <a:ln>
            <a:noFill/>
          </a:ln>
          <a:effectLst>
            <a:softEdge rad="112500"/>
          </a:effectLst>
        </p:spPr>
      </p:pic>
      <p:sp>
        <p:nvSpPr>
          <p:cNvPr id="7" name="CuadroTexto 6">
            <a:extLst>
              <a:ext uri="{FF2B5EF4-FFF2-40B4-BE49-F238E27FC236}">
                <a16:creationId xmlns:a16="http://schemas.microsoft.com/office/drawing/2014/main" id="{55131BD5-AFD9-8281-DD0F-47D7D75E030C}"/>
              </a:ext>
            </a:extLst>
          </p:cNvPr>
          <p:cNvSpPr txBox="1"/>
          <p:nvPr/>
        </p:nvSpPr>
        <p:spPr>
          <a:xfrm>
            <a:off x="143025" y="435285"/>
            <a:ext cx="6096000" cy="600164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200" b="1" dirty="0">
                <a:ln/>
                <a:solidFill>
                  <a:srgbClr val="095F81"/>
                </a:solidFill>
                <a:latin typeface="Comic Sans MS" panose="030F0702030302020204" pitchFamily="66" charset="0"/>
              </a:rPr>
              <a:t>“Y oí una gran voz del cielo que decía: ‘El Santuario de Dios estará con los hombres. Él habitará con ellos, y ellos serán su pueblo. Dios mismo estará con ellos, y será su Dios. Y Dios enjugará toda lágrima de los ojos de ellos. Y no habrá más muerte, ni llanto, ni clamor, ni dolor, porque las primeras cosas pasaron’ ” </a:t>
            </a:r>
            <a:r>
              <a:rPr lang="es-ES" sz="2400" b="1" dirty="0">
                <a:ln/>
                <a:solidFill>
                  <a:srgbClr val="095F81"/>
                </a:solidFill>
                <a:latin typeface="Comic Sans MS" panose="030F0702030302020204" pitchFamily="66" charset="0"/>
              </a:rPr>
              <a:t>(Apocalipsis 21:3, 4)</a:t>
            </a:r>
            <a:endParaRPr lang="es-ES" sz="3200" b="1" dirty="0">
              <a:ln/>
              <a:solidFill>
                <a:srgbClr val="095F81"/>
              </a:solidFill>
              <a:latin typeface="Comic Sans MS" panose="030F0702030302020204" pitchFamily="66" charset="0"/>
            </a:endParaRPr>
          </a:p>
        </p:txBody>
      </p:sp>
    </p:spTree>
    <p:extLst>
      <p:ext uri="{BB962C8B-B14F-4D97-AF65-F5344CB8AC3E}">
        <p14:creationId xmlns:p14="http://schemas.microsoft.com/office/powerpoint/2010/main" val="244301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498" b="29934"/>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20" b="1020"/>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10" y="135468"/>
            <a:ext cx="6096000" cy="1938992"/>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166588"/>
                </a:solidFill>
                <a:latin typeface="Comic Sans MS" panose="030F0702030302020204" pitchFamily="66" charset="0"/>
              </a:rPr>
              <a:t>“No temas, que yo estoy contigo. No desmayes, que yo soy tu Dios que te fortalezco. Siempre te ayudaré, siempre te sustentaré con la diestra de mi justicia” </a:t>
            </a:r>
            <a:r>
              <a:rPr lang="es-ES" b="1" dirty="0">
                <a:solidFill>
                  <a:srgbClr val="166588"/>
                </a:solidFill>
                <a:latin typeface="Comic Sans MS" panose="030F0702030302020204" pitchFamily="66" charset="0"/>
              </a:rPr>
              <a:t>(Isaías 41:10)</a:t>
            </a:r>
            <a:endParaRPr lang="es-ES" sz="2400" b="1" dirty="0">
              <a:solidFill>
                <a:srgbClr val="166588"/>
              </a:solidFill>
              <a:latin typeface="Comic Sans MS" panose="030F0702030302020204" pitchFamily="66" charset="0"/>
            </a:endParaRPr>
          </a:p>
        </p:txBody>
      </p:sp>
    </p:spTree>
    <p:extLst>
      <p:ext uri="{BB962C8B-B14F-4D97-AF65-F5344CB8AC3E}">
        <p14:creationId xmlns:p14="http://schemas.microsoft.com/office/powerpoint/2010/main" val="3038071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428176"/>
            <a:ext cx="4471416" cy="6001643"/>
          </a:xfrm>
          <a:prstGeom prst="rect">
            <a:avLst/>
          </a:prstGeom>
          <a:noFill/>
        </p:spPr>
        <p:txBody>
          <a:bodyPr wrap="square">
            <a:spAutoFit/>
            <a:scene3d>
              <a:camera prst="orthographicFront"/>
              <a:lightRig rig="threePt" dir="t"/>
            </a:scene3d>
            <a:sp3d extrusionH="57150">
              <a:bevelT w="38100" h="38100"/>
            </a:sp3d>
          </a:bodyPr>
          <a:lstStyle/>
          <a:p>
            <a:pPr algn="ctr"/>
            <a:r>
              <a:rPr lang="es-ES" sz="3200" b="1" dirty="0">
                <a:solidFill>
                  <a:srgbClr val="7E9721"/>
                </a:solidFill>
                <a:latin typeface="Comic Sans MS" panose="030F0702030302020204" pitchFamily="66" charset="0"/>
              </a:rPr>
              <a:t>“Entonces Jesús les dijo: ‘Aún por un poco de tiempo la luz estará entre ustedes. Anden mientras tienen luz, para que no los sorprendan las tinieblas; porque el que anda en tinieblas no sabe adónde va’ ”</a:t>
            </a:r>
          </a:p>
          <a:p>
            <a:pPr algn="ctr">
              <a:spcBef>
                <a:spcPts val="1200"/>
              </a:spcBef>
            </a:pPr>
            <a:r>
              <a:rPr lang="es-ES" sz="2400" b="1" dirty="0">
                <a:solidFill>
                  <a:srgbClr val="7E9721"/>
                </a:solidFill>
                <a:latin typeface="Comic Sans MS" panose="030F0702030302020204" pitchFamily="66" charset="0"/>
              </a:rPr>
              <a:t>(Juan 12:35)</a:t>
            </a:r>
            <a:endParaRPr lang="es-ES" sz="3200" b="1" dirty="0">
              <a:solidFill>
                <a:srgbClr val="7E9721"/>
              </a:solidFill>
              <a:latin typeface="Comic Sans MS" panose="030F0702030302020204" pitchFamily="66" charset="0"/>
            </a:endParaRPr>
          </a:p>
        </p:txBody>
      </p:sp>
    </p:spTree>
    <p:extLst>
      <p:ext uri="{BB962C8B-B14F-4D97-AF65-F5344CB8AC3E}">
        <p14:creationId xmlns:p14="http://schemas.microsoft.com/office/powerpoint/2010/main" val="1592764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287" r="2287"/>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090" b="14090"/>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938992"/>
          </a:xfrm>
          <a:prstGeom prst="rect">
            <a:avLst/>
          </a:prstGeom>
          <a:noFill/>
        </p:spPr>
        <p:txBody>
          <a:bodyPr wrap="square">
            <a:spAutoFit/>
          </a:bodyPr>
          <a:lstStyle/>
          <a:p>
            <a:pPr algn="ctr"/>
            <a:r>
              <a:rPr lang="es-ES" sz="2400" b="1" dirty="0">
                <a:latin typeface="Comic Sans MS" panose="030F0702030302020204" pitchFamily="66" charset="0"/>
              </a:rPr>
              <a:t>“Como Moisés levantó la serpiente en el desierto, así es necesario que el Hijo del hombre sea levantado, para que todo el que crea en él no se pierda, sino que tenga vida eterna” </a:t>
            </a:r>
            <a:r>
              <a:rPr lang="es-ES" b="1" dirty="0">
                <a:latin typeface="Comic Sans MS" panose="030F0702030302020204" pitchFamily="66" charset="0"/>
              </a:rPr>
              <a:t>(Juan 3:14, 15)</a:t>
            </a:r>
            <a:endParaRPr lang="es-ES" sz="2400" b="1" dirty="0">
              <a:latin typeface="Comic Sans MS" panose="030F0702030302020204" pitchFamily="66" charset="0"/>
            </a:endParaRPr>
          </a:p>
        </p:txBody>
      </p:sp>
    </p:spTree>
    <p:extLst>
      <p:ext uri="{BB962C8B-B14F-4D97-AF65-F5344CB8AC3E}">
        <p14:creationId xmlns:p14="http://schemas.microsoft.com/office/powerpoint/2010/main" val="2445821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201990"/>
            <a:ext cx="11382375" cy="1446550"/>
          </a:xfrm>
          <a:prstGeom prst="rect">
            <a:avLst/>
          </a:prstGeom>
          <a:noFill/>
        </p:spPr>
        <p:txBody>
          <a:bodyPr wrap="square">
            <a:spAutoFit/>
          </a:bodyPr>
          <a:lstStyle/>
          <a:p>
            <a:pPr algn="ctr"/>
            <a:r>
              <a:rPr lang="es-ES"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“En mi corazón he guardado tus dichos, para no pecar contra ti” </a:t>
            </a:r>
            <a:r>
              <a:rPr lang="es-ES" sz="36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(Salmo 119:11)</a:t>
            </a: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Texto&#10;&#10;Descripción generada automáticamente">
            <a:extLst>
              <a:ext uri="{FF2B5EF4-FFF2-40B4-BE49-F238E27FC236}">
                <a16:creationId xmlns:a16="http://schemas.microsoft.com/office/drawing/2014/main" id="{B91651C0-4505-6B0B-FB49-8A80D97B319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56" b="15490"/>
          <a:stretch/>
        </p:blipFill>
        <p:spPr>
          <a:xfrm>
            <a:off x="20" y="1282"/>
            <a:ext cx="12191980" cy="6856718"/>
          </a:xfrm>
          <a:prstGeom prst="rect">
            <a:avLst/>
          </a:prstGeom>
        </p:spPr>
      </p:pic>
      <p:sp>
        <p:nvSpPr>
          <p:cNvPr id="2" name="CuadroTexto 1">
            <a:extLst>
              <a:ext uri="{FF2B5EF4-FFF2-40B4-BE49-F238E27FC236}">
                <a16:creationId xmlns:a16="http://schemas.microsoft.com/office/drawing/2014/main" id="{EC836ADA-332F-C225-C2F5-D91D02FD68F3}"/>
              </a:ext>
            </a:extLst>
          </p:cNvPr>
          <p:cNvSpPr txBox="1"/>
          <p:nvPr/>
        </p:nvSpPr>
        <p:spPr>
          <a:xfrm>
            <a:off x="199043" y="205380"/>
            <a:ext cx="5051589" cy="2862322"/>
          </a:xfrm>
          <a:prstGeom prst="rect">
            <a:avLst/>
          </a:prstGeom>
          <a:gradFill>
            <a:gsLst>
              <a:gs pos="0">
                <a:srgbClr val="DDB9D7"/>
              </a:gs>
              <a:gs pos="50000">
                <a:srgbClr val="D7B3D2"/>
              </a:gs>
              <a:gs pos="100000">
                <a:srgbClr val="DCB6D6"/>
              </a:gs>
            </a:gsLst>
          </a:gradFill>
          <a:ln w="38100"/>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sp3d extrusionH="57150">
              <a:bevelT w="38100" h="38100"/>
            </a:sp3d>
          </a:bodyPr>
          <a:lstStyle/>
          <a:p>
            <a:pPr algn="ctr"/>
            <a:r>
              <a:rPr lang="es-ES" sz="3600" b="1" dirty="0">
                <a:solidFill>
                  <a:schemeClr val="accent6">
                    <a:lumMod val="75000"/>
                  </a:schemeClr>
                </a:solidFill>
                <a:latin typeface="Comic Sans MS" panose="030F0702030302020204" pitchFamily="66" charset="0"/>
              </a:rPr>
              <a:t>“La hierba se seca, la flor se cae; pero la palabra de nuestro Dios permanece para siempre” </a:t>
            </a:r>
            <a:r>
              <a:rPr lang="es-ES" sz="2800" b="1" dirty="0">
                <a:solidFill>
                  <a:schemeClr val="accent6">
                    <a:lumMod val="75000"/>
                  </a:schemeClr>
                </a:solidFill>
                <a:latin typeface="Comic Sans MS" panose="030F0702030302020204" pitchFamily="66" charset="0"/>
              </a:rPr>
              <a:t>(Isaías 40:8)</a:t>
            </a:r>
            <a:endParaRPr lang="es-ES" sz="3600" b="1"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2428617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10EEFE-6672-E64E-6AC1-BF833EA582D3}"/>
              </a:ext>
            </a:extLst>
          </p:cNvPr>
          <p:cNvSpPr txBox="1"/>
          <p:nvPr/>
        </p:nvSpPr>
        <p:spPr>
          <a:xfrm>
            <a:off x="2009775" y="3680936"/>
            <a:ext cx="8696325" cy="1569660"/>
          </a:xfrm>
          <a:prstGeom prst="rect">
            <a:avLst/>
          </a:prstGeom>
          <a:noFill/>
        </p:spPr>
        <p:txBody>
          <a:bodyPr wrap="square">
            <a:spAutoFit/>
          </a:bodyPr>
          <a:lstStyle/>
          <a:p>
            <a:pPr algn="ctr"/>
            <a:r>
              <a:rPr lang="es-ES" sz="24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“En ese día se dirá: ‘¡Este es nuestro Dios! Lo hemos esperado, y él nos salvará. Este es el Señor a quien hemos esperado, nos gozaremos y nos alegraremos en su salvación’ ” </a:t>
            </a:r>
            <a:r>
              <a:rPr lang="es-ES"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(Isaías 25:9)</a:t>
            </a:r>
            <a:endParaRPr lang="es-ES" sz="24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spTree>
    <p:extLst>
      <p:ext uri="{BB962C8B-B14F-4D97-AF65-F5344CB8AC3E}">
        <p14:creationId xmlns:p14="http://schemas.microsoft.com/office/powerpoint/2010/main" val="2775534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Descripción generada automáticamente con confianza media">
            <a:extLst>
              <a:ext uri="{FF2B5EF4-FFF2-40B4-BE49-F238E27FC236}">
                <a16:creationId xmlns:a16="http://schemas.microsoft.com/office/drawing/2014/main" id="{5F997A44-7BF3-764F-D080-BCD5BD6C6BF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2">
            <a:extLst>
              <a:ext uri="{FF2B5EF4-FFF2-40B4-BE49-F238E27FC236}">
                <a16:creationId xmlns:a16="http://schemas.microsoft.com/office/drawing/2014/main" id="{CE63DB15-E2B7-6E1A-7EB8-3FA6C0558797}"/>
              </a:ext>
            </a:extLst>
          </p:cNvPr>
          <p:cNvSpPr txBox="1"/>
          <p:nvPr/>
        </p:nvSpPr>
        <p:spPr>
          <a:xfrm>
            <a:off x="8553451" y="212735"/>
            <a:ext cx="3515008" cy="6432530"/>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244897"/>
                </a:solidFill>
                <a:latin typeface="Comic Sans MS" panose="030F0702030302020204" pitchFamily="66" charset="0"/>
              </a:rPr>
              <a:t>“Lo principal de lo que venimos diciendo es que tenemos un Sumo Sacerdote que se sentó a la diestra del trono de la Majestad en el cielo; y es ministro del santuario, de aquel verdadero santuario que levantó el Señor y no el hombre” </a:t>
            </a:r>
            <a:r>
              <a:rPr lang="es-ES" sz="2000" b="1" dirty="0">
                <a:solidFill>
                  <a:srgbClr val="244897"/>
                </a:solidFill>
                <a:latin typeface="Comic Sans MS" panose="030F0702030302020204" pitchFamily="66" charset="0"/>
              </a:rPr>
              <a:t>(Hebreos 8:1, 2)</a:t>
            </a:r>
            <a:endParaRPr lang="es-ES" sz="2800" b="1" dirty="0">
              <a:solidFill>
                <a:srgbClr val="244897"/>
              </a:solidFill>
              <a:latin typeface="Comic Sans MS" panose="030F0702030302020204" pitchFamily="66" charset="0"/>
            </a:endParaRPr>
          </a:p>
        </p:txBody>
      </p:sp>
    </p:spTree>
    <p:extLst>
      <p:ext uri="{BB962C8B-B14F-4D97-AF65-F5344CB8AC3E}">
        <p14:creationId xmlns:p14="http://schemas.microsoft.com/office/powerpoint/2010/main" val="67168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Texto&#10;&#10;Descripción generada automáticamente">
            <a:extLst>
              <a:ext uri="{FF2B5EF4-FFF2-40B4-BE49-F238E27FC236}">
                <a16:creationId xmlns:a16="http://schemas.microsoft.com/office/drawing/2014/main" id="{D985F26F-DEFA-6B1A-90BC-D5FC980B43EE}"/>
              </a:ext>
            </a:extLst>
          </p:cNvPr>
          <p:cNvPicPr>
            <a:picLocks noChangeAspect="1"/>
          </p:cNvPicPr>
          <p:nvPr/>
        </p:nvPicPr>
        <p:blipFill rotWithShape="1">
          <a:blip r:embed="rId2"/>
          <a:srcRect l="-3164" t="4148" r="3164" b="1440"/>
          <a:stretch/>
        </p:blipFill>
        <p:spPr>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effectLst>
            <a:outerShdw blurRad="50800" dist="38100" dir="13500000" algn="br" rotWithShape="0">
              <a:prstClr val="black">
                <a:alpha val="40000"/>
              </a:prstClr>
            </a:outerShdw>
          </a:effectLst>
        </p:spPr>
      </p:pic>
      <p:pic>
        <p:nvPicPr>
          <p:cNvPr id="3" name="Imagen 2" descr="Imagen que contiene animal, tabla, perro, colorido&#10;&#10;Descripción generada automáticamente">
            <a:extLst>
              <a:ext uri="{FF2B5EF4-FFF2-40B4-BE49-F238E27FC236}">
                <a16:creationId xmlns:a16="http://schemas.microsoft.com/office/drawing/2014/main" id="{C1AFB84D-C933-92CF-CF3F-D5D32263A427}"/>
              </a:ext>
            </a:extLst>
          </p:cNvPr>
          <p:cNvPicPr>
            <a:picLocks noChangeAspect="1"/>
          </p:cNvPicPr>
          <p:nvPr/>
        </p:nvPicPr>
        <p:blipFill rotWithShape="1">
          <a:blip r:embed="rId3">
            <a:extLst>
              <a:ext uri="{28A0092B-C50C-407E-A947-70E740481C1C}">
                <a14:useLocalDpi xmlns:a14="http://schemas.microsoft.com/office/drawing/2010/main" val="0"/>
              </a:ext>
            </a:extLst>
          </a:blip>
          <a:srcRect l="12490" r="20023" b="1"/>
          <a:stretch/>
        </p:blipFill>
        <p:spPr>
          <a:xfrm>
            <a:off x="1741086" y="168474"/>
            <a:ext cx="4299597" cy="3583666"/>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A7B2D768-2EB8-B5E8-B31F-91E73A74F1F2}"/>
              </a:ext>
            </a:extLst>
          </p:cNvPr>
          <p:cNvSpPr txBox="1"/>
          <p:nvPr/>
        </p:nvSpPr>
        <p:spPr>
          <a:xfrm>
            <a:off x="-2" y="3959526"/>
            <a:ext cx="4232637" cy="267765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400" b="1" dirty="0">
                <a:ln/>
                <a:solidFill>
                  <a:srgbClr val="B86C4C"/>
                </a:solidFill>
                <a:latin typeface="Comic Sans MS" panose="030F0702030302020204" pitchFamily="66" charset="0"/>
              </a:rPr>
              <a:t>“Entonces el dragón se airó contra la mujer, y fue a combatir al resto de sus hijos, los que guardan los mandamientos de Dios y tienen el testimonio de Jesús” </a:t>
            </a:r>
            <a:r>
              <a:rPr lang="es-ES" b="1" dirty="0">
                <a:ln/>
                <a:solidFill>
                  <a:srgbClr val="B86C4C"/>
                </a:solidFill>
                <a:latin typeface="Comic Sans MS" panose="030F0702030302020204" pitchFamily="66" charset="0"/>
              </a:rPr>
              <a:t>(Apocalipsis 12:17)</a:t>
            </a:r>
            <a:endParaRPr lang="es-ES" sz="2400" b="1" dirty="0">
              <a:ln/>
              <a:solidFill>
                <a:srgbClr val="B86C4C"/>
              </a:solidFill>
              <a:latin typeface="Comic Sans MS" panose="030F0702030302020204" pitchFamily="66" charset="0"/>
            </a:endParaRPr>
          </a:p>
        </p:txBody>
      </p:sp>
      <p:sp>
        <p:nvSpPr>
          <p:cNvPr id="5" name="Hexágono 4">
            <a:extLst>
              <a:ext uri="{FF2B5EF4-FFF2-40B4-BE49-F238E27FC236}">
                <a16:creationId xmlns:a16="http://schemas.microsoft.com/office/drawing/2014/main" id="{659E9849-86F2-7020-058C-EED6BE5B3B95}"/>
              </a:ext>
            </a:extLst>
          </p:cNvPr>
          <p:cNvSpPr/>
          <p:nvPr/>
        </p:nvSpPr>
        <p:spPr>
          <a:xfrm>
            <a:off x="137117" y="259730"/>
            <a:ext cx="2100557" cy="1810825"/>
          </a:xfrm>
          <a:prstGeom prst="hexagon">
            <a:avLst/>
          </a:prstGeom>
          <a:blipFill dpi="0" rotWithShape="1">
            <a:blip r:embed="rId4">
              <a:extLst>
                <a:ext uri="{28A0092B-C50C-407E-A947-70E740481C1C}">
                  <a14:useLocalDpi xmlns:a14="http://schemas.microsoft.com/office/drawing/2010/main" val="0"/>
                </a:ext>
              </a:extLst>
            </a:blip>
            <a:srcRect/>
            <a:stretch>
              <a:fillRect l="-8339" t="-10581" r="-78703" b="-3329"/>
            </a:stretch>
          </a:blip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305476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982</TotalTime>
  <Words>555</Words>
  <Application>Microsoft Office PowerPoint</Application>
  <PresentationFormat>Panorámica</PresentationFormat>
  <Paragraphs>16</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41</cp:revision>
  <dcterms:created xsi:type="dcterms:W3CDTF">2024-03-23T15:50:13Z</dcterms:created>
  <dcterms:modified xsi:type="dcterms:W3CDTF">2024-03-29T11:54:22Z</dcterms:modified>
</cp:coreProperties>
</file>