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5" r:id="rId3"/>
    <p:sldId id="270" r:id="rId4"/>
    <p:sldId id="257" r:id="rId5"/>
    <p:sldId id="258" r:id="rId6"/>
    <p:sldId id="259" r:id="rId7"/>
    <p:sldId id="260" r:id="rId8"/>
    <p:sldId id="276" r:id="rId9"/>
    <p:sldId id="262" r:id="rId10"/>
    <p:sldId id="263" r:id="rId11"/>
    <p:sldId id="274" r:id="rId12"/>
    <p:sldId id="277" r:id="rId13"/>
    <p:sldId id="271" r:id="rId14"/>
    <p:sldId id="272"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7D5"/>
    <a:srgbClr val="E18B61"/>
    <a:srgbClr val="889FB8"/>
    <a:srgbClr val="99A0A7"/>
    <a:srgbClr val="A0DDE0"/>
    <a:srgbClr val="73CDD1"/>
    <a:srgbClr val="474062"/>
    <a:srgbClr val="5C537E"/>
    <a:srgbClr val="FF2D82"/>
    <a:srgbClr val="F20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A4875-3509-4BD2-1283-82D27DF4EE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2FF61C5-B525-29F5-22A8-36CEA36C4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1247233-5F94-AFB2-95AB-7C459B12537C}"/>
              </a:ext>
            </a:extLst>
          </p:cNvPr>
          <p:cNvSpPr>
            <a:spLocks noGrp="1"/>
          </p:cNvSpPr>
          <p:nvPr>
            <p:ph type="dt" sz="half" idx="10"/>
          </p:nvPr>
        </p:nvSpPr>
        <p:spPr/>
        <p:txBody>
          <a:bodyPr/>
          <a:lstStyle/>
          <a:p>
            <a:fld id="{FE2B7CA8-529F-44B7-914D-1B87AC336B9D}" type="datetimeFigureOut">
              <a:rPr lang="es-ES" smtClean="0"/>
              <a:t>02/04/2024</a:t>
            </a:fld>
            <a:endParaRPr lang="es-ES"/>
          </a:p>
        </p:txBody>
      </p:sp>
      <p:sp>
        <p:nvSpPr>
          <p:cNvPr id="5" name="Marcador de pie de página 4">
            <a:extLst>
              <a:ext uri="{FF2B5EF4-FFF2-40B4-BE49-F238E27FC236}">
                <a16:creationId xmlns:a16="http://schemas.microsoft.com/office/drawing/2014/main" id="{1AE7660D-A579-6F22-2D2D-5E46BA9DB9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ABF3EA-4BB7-DE2E-C204-41E485E1F1B0}"/>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32090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CF4F8-50BE-AD5E-942F-CD19BD9CE20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9A7E9E-E77F-0C08-3E70-F258FDB4D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CB7A9-25CC-71B2-B9AF-FE890E14A2A9}"/>
              </a:ext>
            </a:extLst>
          </p:cNvPr>
          <p:cNvSpPr>
            <a:spLocks noGrp="1"/>
          </p:cNvSpPr>
          <p:nvPr>
            <p:ph type="dt" sz="half" idx="10"/>
          </p:nvPr>
        </p:nvSpPr>
        <p:spPr/>
        <p:txBody>
          <a:bodyPr/>
          <a:lstStyle/>
          <a:p>
            <a:fld id="{FE2B7CA8-529F-44B7-914D-1B87AC336B9D}" type="datetimeFigureOut">
              <a:rPr lang="es-ES" smtClean="0"/>
              <a:t>02/04/2024</a:t>
            </a:fld>
            <a:endParaRPr lang="es-ES"/>
          </a:p>
        </p:txBody>
      </p:sp>
      <p:sp>
        <p:nvSpPr>
          <p:cNvPr id="5" name="Marcador de pie de página 4">
            <a:extLst>
              <a:ext uri="{FF2B5EF4-FFF2-40B4-BE49-F238E27FC236}">
                <a16:creationId xmlns:a16="http://schemas.microsoft.com/office/drawing/2014/main" id="{26356C2B-8A08-F0FE-4A57-A8768D547FF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71FB862-053A-B816-FF53-12FDCF675A7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78559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6650D8-FEB3-B2E0-A590-87BDF1B0F7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9E184A-8D68-4AB6-530E-19F2A77F8D7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5F93E-FF3F-73A2-04A5-DC1BB0F4208A}"/>
              </a:ext>
            </a:extLst>
          </p:cNvPr>
          <p:cNvSpPr>
            <a:spLocks noGrp="1"/>
          </p:cNvSpPr>
          <p:nvPr>
            <p:ph type="dt" sz="half" idx="10"/>
          </p:nvPr>
        </p:nvSpPr>
        <p:spPr/>
        <p:txBody>
          <a:bodyPr/>
          <a:lstStyle/>
          <a:p>
            <a:fld id="{FE2B7CA8-529F-44B7-914D-1B87AC336B9D}" type="datetimeFigureOut">
              <a:rPr lang="es-ES" smtClean="0"/>
              <a:t>02/04/2024</a:t>
            </a:fld>
            <a:endParaRPr lang="es-ES"/>
          </a:p>
        </p:txBody>
      </p:sp>
      <p:sp>
        <p:nvSpPr>
          <p:cNvPr id="5" name="Marcador de pie de página 4">
            <a:extLst>
              <a:ext uri="{FF2B5EF4-FFF2-40B4-BE49-F238E27FC236}">
                <a16:creationId xmlns:a16="http://schemas.microsoft.com/office/drawing/2014/main" id="{38FDEFCB-E941-6715-79E1-23134197FC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9C0A85-62B3-98CC-A894-73EDE9714D5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66042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663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86764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654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6926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1283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69540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9000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87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D02D1-98AC-907E-DB67-81D02DDBC7F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E57DBC6-6127-54C6-5A1D-106A0C4947F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CA1E45-0F13-5D8E-104F-73A56785E7E2}"/>
              </a:ext>
            </a:extLst>
          </p:cNvPr>
          <p:cNvSpPr>
            <a:spLocks noGrp="1"/>
          </p:cNvSpPr>
          <p:nvPr>
            <p:ph type="dt" sz="half" idx="10"/>
          </p:nvPr>
        </p:nvSpPr>
        <p:spPr/>
        <p:txBody>
          <a:bodyPr/>
          <a:lstStyle/>
          <a:p>
            <a:fld id="{FE2B7CA8-529F-44B7-914D-1B87AC336B9D}" type="datetimeFigureOut">
              <a:rPr lang="es-ES" smtClean="0"/>
              <a:t>02/04/2024</a:t>
            </a:fld>
            <a:endParaRPr lang="es-ES"/>
          </a:p>
        </p:txBody>
      </p:sp>
      <p:sp>
        <p:nvSpPr>
          <p:cNvPr id="5" name="Marcador de pie de página 4">
            <a:extLst>
              <a:ext uri="{FF2B5EF4-FFF2-40B4-BE49-F238E27FC236}">
                <a16:creationId xmlns:a16="http://schemas.microsoft.com/office/drawing/2014/main" id="{D425B6D7-9228-B9D2-65BF-F59493BF77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795A6-9936-8A4A-7437-DEFC834878F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6244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375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21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9437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E5F51-9F05-17AC-220C-4A91FABBC42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AE5D7A-3CA5-5C7A-F7E0-42064D15C3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A43AF69-973E-7058-1E1B-10DE9A212156}"/>
              </a:ext>
            </a:extLst>
          </p:cNvPr>
          <p:cNvSpPr>
            <a:spLocks noGrp="1"/>
          </p:cNvSpPr>
          <p:nvPr>
            <p:ph type="dt" sz="half" idx="10"/>
          </p:nvPr>
        </p:nvSpPr>
        <p:spPr/>
        <p:txBody>
          <a:bodyPr/>
          <a:lstStyle/>
          <a:p>
            <a:fld id="{FE2B7CA8-529F-44B7-914D-1B87AC336B9D}" type="datetimeFigureOut">
              <a:rPr lang="es-ES" smtClean="0"/>
              <a:t>02/04/2024</a:t>
            </a:fld>
            <a:endParaRPr lang="es-ES"/>
          </a:p>
        </p:txBody>
      </p:sp>
      <p:sp>
        <p:nvSpPr>
          <p:cNvPr id="5" name="Marcador de pie de página 4">
            <a:extLst>
              <a:ext uri="{FF2B5EF4-FFF2-40B4-BE49-F238E27FC236}">
                <a16:creationId xmlns:a16="http://schemas.microsoft.com/office/drawing/2014/main" id="{581F33F7-852D-A6CB-24FE-9C7FEA52BA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03162C-4C0B-2482-88B7-DB52B496F09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2079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C481E-9019-B80B-7F80-0886A814ED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F21D96-B4A8-4F22-6785-16836A97AE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0121BD8-1CF2-E04E-FCB8-D5D655DBCD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887FC19-DE6A-E03F-6C7C-3862D6F36252}"/>
              </a:ext>
            </a:extLst>
          </p:cNvPr>
          <p:cNvSpPr>
            <a:spLocks noGrp="1"/>
          </p:cNvSpPr>
          <p:nvPr>
            <p:ph type="dt" sz="half" idx="10"/>
          </p:nvPr>
        </p:nvSpPr>
        <p:spPr/>
        <p:txBody>
          <a:bodyPr/>
          <a:lstStyle/>
          <a:p>
            <a:fld id="{FE2B7CA8-529F-44B7-914D-1B87AC336B9D}" type="datetimeFigureOut">
              <a:rPr lang="es-ES" smtClean="0"/>
              <a:t>02/04/2024</a:t>
            </a:fld>
            <a:endParaRPr lang="es-ES"/>
          </a:p>
        </p:txBody>
      </p:sp>
      <p:sp>
        <p:nvSpPr>
          <p:cNvPr id="6" name="Marcador de pie de página 5">
            <a:extLst>
              <a:ext uri="{FF2B5EF4-FFF2-40B4-BE49-F238E27FC236}">
                <a16:creationId xmlns:a16="http://schemas.microsoft.com/office/drawing/2014/main" id="{B330F905-9B60-BA4A-2FAD-EB0DA07823B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C1579DC-30D5-CC44-9DB7-DE8E399C2B48}"/>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58816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75EA8-360A-3720-EA8C-96A0468504A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9DFECC-49D6-E4C3-96E8-CD2AC6FDB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F34A63-F946-6304-3349-CCD4854D57C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68C1A0A-A038-54AC-9805-F1985846D0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EE370B3-7576-9224-3957-17DF71F41A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162E755-4B53-354D-CE3A-F5FF8777A791}"/>
              </a:ext>
            </a:extLst>
          </p:cNvPr>
          <p:cNvSpPr>
            <a:spLocks noGrp="1"/>
          </p:cNvSpPr>
          <p:nvPr>
            <p:ph type="dt" sz="half" idx="10"/>
          </p:nvPr>
        </p:nvSpPr>
        <p:spPr/>
        <p:txBody>
          <a:bodyPr/>
          <a:lstStyle/>
          <a:p>
            <a:fld id="{FE2B7CA8-529F-44B7-914D-1B87AC336B9D}" type="datetimeFigureOut">
              <a:rPr lang="es-ES" smtClean="0"/>
              <a:t>02/04/2024</a:t>
            </a:fld>
            <a:endParaRPr lang="es-ES"/>
          </a:p>
        </p:txBody>
      </p:sp>
      <p:sp>
        <p:nvSpPr>
          <p:cNvPr id="8" name="Marcador de pie de página 7">
            <a:extLst>
              <a:ext uri="{FF2B5EF4-FFF2-40B4-BE49-F238E27FC236}">
                <a16:creationId xmlns:a16="http://schemas.microsoft.com/office/drawing/2014/main" id="{7C853014-052F-B0F3-2E19-0105D8EBD8D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874040-5DBD-6F97-3653-0DC2024DBE4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206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38088-AFD6-6406-E6E6-70678F554DE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40DF3F4-3DD2-B949-778E-217F39691CF1}"/>
              </a:ext>
            </a:extLst>
          </p:cNvPr>
          <p:cNvSpPr>
            <a:spLocks noGrp="1"/>
          </p:cNvSpPr>
          <p:nvPr>
            <p:ph type="dt" sz="half" idx="10"/>
          </p:nvPr>
        </p:nvSpPr>
        <p:spPr/>
        <p:txBody>
          <a:bodyPr/>
          <a:lstStyle/>
          <a:p>
            <a:fld id="{FE2B7CA8-529F-44B7-914D-1B87AC336B9D}" type="datetimeFigureOut">
              <a:rPr lang="es-ES" smtClean="0"/>
              <a:t>02/04/2024</a:t>
            </a:fld>
            <a:endParaRPr lang="es-ES"/>
          </a:p>
        </p:txBody>
      </p:sp>
      <p:sp>
        <p:nvSpPr>
          <p:cNvPr id="4" name="Marcador de pie de página 3">
            <a:extLst>
              <a:ext uri="{FF2B5EF4-FFF2-40B4-BE49-F238E27FC236}">
                <a16:creationId xmlns:a16="http://schemas.microsoft.com/office/drawing/2014/main" id="{326E3D5A-183F-081E-8A81-720EA5B375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40C4C70-890E-6B64-AC2F-64010979BAC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7471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BBF016B-0BCF-DA07-CBBE-733012FD3035}"/>
              </a:ext>
            </a:extLst>
          </p:cNvPr>
          <p:cNvSpPr>
            <a:spLocks noGrp="1"/>
          </p:cNvSpPr>
          <p:nvPr>
            <p:ph type="dt" sz="half" idx="10"/>
          </p:nvPr>
        </p:nvSpPr>
        <p:spPr/>
        <p:txBody>
          <a:bodyPr/>
          <a:lstStyle/>
          <a:p>
            <a:fld id="{FE2B7CA8-529F-44B7-914D-1B87AC336B9D}" type="datetimeFigureOut">
              <a:rPr lang="es-ES" smtClean="0"/>
              <a:t>02/04/2024</a:t>
            </a:fld>
            <a:endParaRPr lang="es-ES"/>
          </a:p>
        </p:txBody>
      </p:sp>
      <p:sp>
        <p:nvSpPr>
          <p:cNvPr id="3" name="Marcador de pie de página 2">
            <a:extLst>
              <a:ext uri="{FF2B5EF4-FFF2-40B4-BE49-F238E27FC236}">
                <a16:creationId xmlns:a16="http://schemas.microsoft.com/office/drawing/2014/main" id="{DD362595-A6C0-C5C0-3D43-246479BE246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B2F8EF4-83E7-1782-8E41-27AFE493BBD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95323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92D27-420A-7038-E8FB-F3A5D109C1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758E3D-4263-849D-38C4-6C247A4AE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53A75DA-F451-0DB1-B1D3-F4FBA59F3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B6A437-8EE1-BF5B-96DD-AC7F9D8C9294}"/>
              </a:ext>
            </a:extLst>
          </p:cNvPr>
          <p:cNvSpPr>
            <a:spLocks noGrp="1"/>
          </p:cNvSpPr>
          <p:nvPr>
            <p:ph type="dt" sz="half" idx="10"/>
          </p:nvPr>
        </p:nvSpPr>
        <p:spPr/>
        <p:txBody>
          <a:bodyPr/>
          <a:lstStyle/>
          <a:p>
            <a:fld id="{FE2B7CA8-529F-44B7-914D-1B87AC336B9D}" type="datetimeFigureOut">
              <a:rPr lang="es-ES" smtClean="0"/>
              <a:t>02/04/2024</a:t>
            </a:fld>
            <a:endParaRPr lang="es-ES"/>
          </a:p>
        </p:txBody>
      </p:sp>
      <p:sp>
        <p:nvSpPr>
          <p:cNvPr id="6" name="Marcador de pie de página 5">
            <a:extLst>
              <a:ext uri="{FF2B5EF4-FFF2-40B4-BE49-F238E27FC236}">
                <a16:creationId xmlns:a16="http://schemas.microsoft.com/office/drawing/2014/main" id="{DC5B2752-3C9E-A160-75ED-71FF9ED8FC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CD5066-D290-1CAA-E3C9-D4E8C3A5C09B}"/>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428758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F3BCA-865E-29E7-68A0-E83AF571A2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0F3C2CD-3FCA-662A-E837-8A83070B1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4FA65AC-2B34-DEFF-7363-D643E740D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760E6B-1196-786B-B993-CF193C99D6F9}"/>
              </a:ext>
            </a:extLst>
          </p:cNvPr>
          <p:cNvSpPr>
            <a:spLocks noGrp="1"/>
          </p:cNvSpPr>
          <p:nvPr>
            <p:ph type="dt" sz="half" idx="10"/>
          </p:nvPr>
        </p:nvSpPr>
        <p:spPr/>
        <p:txBody>
          <a:bodyPr/>
          <a:lstStyle/>
          <a:p>
            <a:fld id="{FE2B7CA8-529F-44B7-914D-1B87AC336B9D}" type="datetimeFigureOut">
              <a:rPr lang="es-ES" smtClean="0"/>
              <a:t>02/04/2024</a:t>
            </a:fld>
            <a:endParaRPr lang="es-ES"/>
          </a:p>
        </p:txBody>
      </p:sp>
      <p:sp>
        <p:nvSpPr>
          <p:cNvPr id="6" name="Marcador de pie de página 5">
            <a:extLst>
              <a:ext uri="{FF2B5EF4-FFF2-40B4-BE49-F238E27FC236}">
                <a16:creationId xmlns:a16="http://schemas.microsoft.com/office/drawing/2014/main" id="{2D1625B5-4CAC-BCC9-CD3B-2CE86F9E07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98DF28-1991-1E55-5771-4DC99E741367}"/>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38134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337231-0C0F-8765-07C7-48D3A73F93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1BF194-C620-E49D-C801-2ECBA229A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70D5E7-8BE0-F98C-3C72-BA4B3196A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2B7CA8-529F-44B7-914D-1B87AC336B9D}" type="datetimeFigureOut">
              <a:rPr lang="es-ES" smtClean="0"/>
              <a:t>02/04/2024</a:t>
            </a:fld>
            <a:endParaRPr lang="es-ES"/>
          </a:p>
        </p:txBody>
      </p:sp>
      <p:sp>
        <p:nvSpPr>
          <p:cNvPr id="5" name="Marcador de pie de página 4">
            <a:extLst>
              <a:ext uri="{FF2B5EF4-FFF2-40B4-BE49-F238E27FC236}">
                <a16:creationId xmlns:a16="http://schemas.microsoft.com/office/drawing/2014/main" id="{F7CA03FD-F10C-51DC-A13D-55EA4A575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48E19F6-8C13-DEF6-9A4D-2C8EA5E1F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2AFCEE-77AA-43A3-B1CE-268EBBAB9D06}" type="slidenum">
              <a:rPr lang="es-ES" smtClean="0"/>
              <a:t>‹Nº›</a:t>
            </a:fld>
            <a:endParaRPr lang="es-ES"/>
          </a:p>
        </p:txBody>
      </p:sp>
    </p:spTree>
    <p:extLst>
      <p:ext uri="{BB962C8B-B14F-4D97-AF65-F5344CB8AC3E}">
        <p14:creationId xmlns:p14="http://schemas.microsoft.com/office/powerpoint/2010/main" val="111118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341997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138B80-96FB-BEFA-D2B7-BF74EEA1E75F}"/>
              </a:ext>
            </a:extLst>
          </p:cNvPr>
          <p:cNvSpPr txBox="1"/>
          <p:nvPr/>
        </p:nvSpPr>
        <p:spPr>
          <a:xfrm>
            <a:off x="2149642" y="517690"/>
            <a:ext cx="7892716" cy="3438294"/>
          </a:xfrm>
          <a:prstGeom prst="rect">
            <a:avLst/>
          </a:prstGeom>
          <a:noFill/>
        </p:spPr>
        <p:txBody>
          <a:bodyPr wrap="square" rtlCol="0">
            <a:prstTxWarp prst="textFadeDown">
              <a:avLst>
                <a:gd name="adj" fmla="val 17290"/>
              </a:avLst>
            </a:prstTxWarp>
            <a:spAutoFit/>
          </a:bodyPr>
          <a:lstStyle/>
          <a:p>
            <a:pPr algn="ctr"/>
            <a:r>
              <a:rPr lang="es-ES" sz="7200" b="1" dirty="0">
                <a:ln w="25400" cmpd="sng">
                  <a:solidFill>
                    <a:srgbClr val="FFFF00"/>
                  </a:solidFill>
                  <a:prstDash val="solid"/>
                </a:ln>
                <a:solidFill>
                  <a:schemeClr val="bg1"/>
                </a:solidFill>
                <a:effectLst/>
              </a:rPr>
              <a:t>LA  LUZ  BRILLA</a:t>
            </a:r>
          </a:p>
          <a:p>
            <a:pPr algn="ctr"/>
            <a:r>
              <a:rPr lang="es-ES" sz="7200" b="1" dirty="0">
                <a:ln w="25400" cmpd="sng">
                  <a:solidFill>
                    <a:srgbClr val="FFFF00"/>
                  </a:solidFill>
                  <a:prstDash val="solid"/>
                </a:ln>
                <a:solidFill>
                  <a:schemeClr val="bg1"/>
                </a:solidFill>
                <a:effectLst/>
              </a:rPr>
              <a:t>EN  LA </a:t>
            </a:r>
            <a:r>
              <a:rPr lang="es-ES" sz="7200" b="1" spc="600" dirty="0">
                <a:ln w="25400" cmpd="sng">
                  <a:solidFill>
                    <a:srgbClr val="FFFF00"/>
                  </a:solidFill>
                  <a:prstDash val="solid"/>
                </a:ln>
                <a:solidFill>
                  <a:schemeClr val="bg1"/>
                </a:solidFill>
                <a:effectLst/>
              </a:rPr>
              <a:t>OSCURIDAD</a:t>
            </a:r>
          </a:p>
        </p:txBody>
      </p:sp>
      <p:sp>
        <p:nvSpPr>
          <p:cNvPr id="5" name="CuadroTexto 4">
            <a:extLst>
              <a:ext uri="{FF2B5EF4-FFF2-40B4-BE49-F238E27FC236}">
                <a16:creationId xmlns:a16="http://schemas.microsoft.com/office/drawing/2014/main" id="{F8258DF7-4841-EEAF-4B52-78106B53AFEA}"/>
              </a:ext>
            </a:extLst>
          </p:cNvPr>
          <p:cNvSpPr txBox="1"/>
          <p:nvPr/>
        </p:nvSpPr>
        <p:spPr>
          <a:xfrm>
            <a:off x="8602608" y="6447415"/>
            <a:ext cx="3501407" cy="338554"/>
          </a:xfrm>
          <a:prstGeom prst="rect">
            <a:avLst/>
          </a:prstGeom>
          <a:noFill/>
        </p:spPr>
        <p:txBody>
          <a:bodyPr wrap="none" rtlCol="0">
            <a:spAutoFit/>
          </a:bodyPr>
          <a:lstStyle/>
          <a:p>
            <a:pPr algn="r"/>
            <a:r>
              <a:rPr lang="es-ES" sz="1600" b="1" dirty="0">
                <a:solidFill>
                  <a:srgbClr val="D8DBCF"/>
                </a:solidFill>
              </a:rPr>
              <a:t>Lección 3 para el 20 de abril de 2024</a:t>
            </a:r>
          </a:p>
        </p:txBody>
      </p:sp>
    </p:spTree>
    <p:extLst>
      <p:ext uri="{BB962C8B-B14F-4D97-AF65-F5344CB8AC3E}">
        <p14:creationId xmlns:p14="http://schemas.microsoft.com/office/powerpoint/2010/main" val="417348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1384760" y="1604823"/>
            <a:ext cx="10609444" cy="4970591"/>
          </a:xfrm>
          <a:prstGeom prst="rect">
            <a:avLst/>
          </a:prstGeom>
          <a:noFill/>
        </p:spPr>
        <p:txBody>
          <a:bodyPr wrap="square">
            <a:spAutoFit/>
          </a:bodyPr>
          <a:lstStyle/>
          <a:p>
            <a:pPr>
              <a:spcBef>
                <a:spcPts val="600"/>
              </a:spcBef>
            </a:pPr>
            <a:r>
              <a:rPr lang="es-ES" sz="2600" b="1" dirty="0">
                <a:latin typeface="Constantia" panose="02030602050306030303" pitchFamily="18" charset="0"/>
              </a:rPr>
              <a:t>“Oscuridad espiritual ha cubierto la tierra y densas tinieblas a las gentes. Hay escepticismo e incredulidad en muchas iglesias en cuanto a la interpretación de las Escrituras. Muchos, muchísimos, ponen en duda la veracidad y verdad de las Escrituras. El razonamiento humano y las imaginaciones del corazón humano están socavando la inspiración de la Palabra de Dios […]</a:t>
            </a:r>
          </a:p>
          <a:p>
            <a:pPr>
              <a:spcBef>
                <a:spcPts val="600"/>
              </a:spcBef>
            </a:pPr>
            <a:r>
              <a:rPr lang="es-ES" sz="2600" b="1" dirty="0">
                <a:latin typeface="Constantia" panose="02030602050306030303" pitchFamily="18" charset="0"/>
              </a:rPr>
              <a:t>Este Libro Santo ha resistido los ataques de Satanás, quien se ha unido con los impíos para envolver todo lo que es de carácter divino con nubes y oscuridad. Pero el Señor ha preservado este Libro Santo en su forma actual mediante su propio poder milagroso, como un mapa o derrotero para la familia humana a fin de señalarnos el camino al cielo”</a:t>
            </a:r>
          </a:p>
        </p:txBody>
      </p:sp>
      <p:sp>
        <p:nvSpPr>
          <p:cNvPr id="4" name="CuadroTexto 3">
            <a:extLst>
              <a:ext uri="{FF2B5EF4-FFF2-40B4-BE49-F238E27FC236}">
                <a16:creationId xmlns:a16="http://schemas.microsoft.com/office/drawing/2014/main" id="{6B0A910F-9D13-2784-0B18-6D83BFC33762}"/>
              </a:ext>
            </a:extLst>
          </p:cNvPr>
          <p:cNvSpPr txBox="1"/>
          <p:nvPr/>
        </p:nvSpPr>
        <p:spPr>
          <a:xfrm>
            <a:off x="1235413" y="58368"/>
            <a:ext cx="10885251" cy="307777"/>
          </a:xfrm>
          <a:prstGeom prst="rect">
            <a:avLst/>
          </a:prstGeom>
          <a:noFill/>
        </p:spPr>
        <p:txBody>
          <a:bodyPr wrap="square" rtlCol="0">
            <a:spAutoFit/>
          </a:bodyPr>
          <a:lstStyle/>
          <a:p>
            <a:pPr algn="ctr"/>
            <a:r>
              <a:rPr lang="es-ES" sz="1400" b="1" dirty="0"/>
              <a:t>E. G. W. (Mensajes selectos, tomo 1, pg. 17)</a:t>
            </a:r>
          </a:p>
        </p:txBody>
      </p:sp>
    </p:spTree>
    <p:extLst>
      <p:ext uri="{BB962C8B-B14F-4D97-AF65-F5344CB8AC3E}">
        <p14:creationId xmlns:p14="http://schemas.microsoft.com/office/powerpoint/2010/main" val="320284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921168"/>
            <a:ext cx="9298004" cy="1015663"/>
          </a:xfrm>
          <a:prstGeom prst="rect">
            <a:avLst/>
          </a:prstGeom>
          <a:noFill/>
        </p:spPr>
        <p:txBody>
          <a:bodyPr wrap="square">
            <a:spAutoFit/>
          </a:bodyPr>
          <a:lstStyle/>
          <a:p>
            <a:pPr algn="ctr"/>
            <a:r>
              <a:rPr lang="es-ES" sz="6000" b="1" dirty="0">
                <a:ln w="6600">
                  <a:solidFill>
                    <a:srgbClr val="132960"/>
                  </a:solidFill>
                  <a:prstDash val="solid"/>
                </a:ln>
                <a:solidFill>
                  <a:srgbClr val="FFFFFF"/>
                </a:solidFill>
                <a:effectLst>
                  <a:outerShdw dist="50800" dir="2700000" algn="tl" rotWithShape="0">
                    <a:srgbClr val="132960"/>
                  </a:outerShdw>
                </a:effectLst>
              </a:rPr>
              <a:t>BATALLA POR LA MENTE</a:t>
            </a:r>
          </a:p>
        </p:txBody>
      </p:sp>
    </p:spTree>
    <p:extLst>
      <p:ext uri="{BB962C8B-B14F-4D97-AF65-F5344CB8AC3E}">
        <p14:creationId xmlns:p14="http://schemas.microsoft.com/office/powerpoint/2010/main" val="39872204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3A1A4B-D33D-DA61-9C6D-E6CF22BFC4F9}"/>
              </a:ext>
            </a:extLst>
          </p:cNvPr>
          <p:cNvSpPr txBox="1"/>
          <p:nvPr/>
        </p:nvSpPr>
        <p:spPr>
          <a:xfrm>
            <a:off x="301558" y="442425"/>
            <a:ext cx="10126494" cy="646331"/>
          </a:xfrm>
          <a:prstGeom prst="rect">
            <a:avLst/>
          </a:prstGeom>
          <a:solidFill>
            <a:srgbClr val="889FB8"/>
          </a:solidFill>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wrap="square">
            <a:spAutoFit/>
          </a:bodyPr>
          <a:lstStyle/>
          <a:p>
            <a:pPr algn="ct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“El dios de este mundo ha cegado la mente de estos incrédulos, para que no vean la luz del glorioso evangelio de Cristo, el cual es la imagen de Dios” </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(2 Corintios 4:4 </a:t>
            </a:r>
            <a:r>
              <a:rPr lang="es-ES" sz="1100" b="1" dirty="0" err="1">
                <a:solidFill>
                  <a:schemeClr val="bg1"/>
                </a:solidFill>
                <a:effectLst>
                  <a:outerShdw blurRad="38100" dist="38100" dir="2700000" algn="tl">
                    <a:srgbClr val="000000">
                      <a:alpha val="43137"/>
                    </a:srgbClr>
                  </a:outerShdw>
                </a:effectLst>
                <a:latin typeface="Comic Sans MS" panose="030F0702030302020204" pitchFamily="66" charset="0"/>
              </a:rPr>
              <a:t>NVI</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27CE2429-13E7-8830-A05C-9623E1D98697}"/>
              </a:ext>
            </a:extLst>
          </p:cNvPr>
          <p:cNvSpPr txBox="1"/>
          <p:nvPr/>
        </p:nvSpPr>
        <p:spPr>
          <a:xfrm>
            <a:off x="161365" y="1274555"/>
            <a:ext cx="8943724" cy="1015663"/>
          </a:xfrm>
          <a:prstGeom prst="rect">
            <a:avLst/>
          </a:prstGeom>
          <a:noFill/>
        </p:spPr>
        <p:txBody>
          <a:bodyPr wrap="square" rtlCol="0">
            <a:spAutoFit/>
          </a:bodyPr>
          <a:lstStyle/>
          <a:p>
            <a:pPr>
              <a:spcBef>
                <a:spcPts val="600"/>
              </a:spcBef>
            </a:pPr>
            <a:r>
              <a:rPr lang="es-ES" sz="2000" b="1" dirty="0"/>
              <a:t>Un refrán español dice: “No hay peor ciego que el que no quiere ver”. Es decir, resulta inútil convencer a alguien de que vea lo que no quiere ver. Así ocurre con aquellos a los que “el dios de este mundo” ha cegado (2Co. 4:4).</a:t>
            </a:r>
          </a:p>
        </p:txBody>
      </p:sp>
      <p:pic>
        <p:nvPicPr>
          <p:cNvPr id="5" name="Imagen 4" descr="Imagen que contiene hombre, roca, comida, grande&#10;&#10;Descripción generada automáticamente">
            <a:extLst>
              <a:ext uri="{FF2B5EF4-FFF2-40B4-BE49-F238E27FC236}">
                <a16:creationId xmlns:a16="http://schemas.microsoft.com/office/drawing/2014/main" id="{79703241-4C15-D672-B25C-071C1D50CC7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82911" y="1342696"/>
            <a:ext cx="2847724" cy="2294155"/>
          </a:xfrm>
          <a:prstGeom prst="round2DiagRect">
            <a:avLst>
              <a:gd name="adj1" fmla="val 16667"/>
              <a:gd name="adj2" fmla="val 0"/>
            </a:avLst>
          </a:prstGeom>
          <a:ln w="38100" cap="sq">
            <a:solidFill>
              <a:schemeClr val="accent3">
                <a:lumMod val="50000"/>
              </a:schemeClr>
            </a:solidFill>
            <a:miter lim="800000"/>
          </a:ln>
          <a:effectLst>
            <a:outerShdw blurRad="254000" algn="tl" rotWithShape="0">
              <a:srgbClr val="000000">
                <a:alpha val="43000"/>
              </a:srgbClr>
            </a:outerShdw>
          </a:effectLst>
        </p:spPr>
      </p:pic>
      <p:pic>
        <p:nvPicPr>
          <p:cNvPr id="7" name="Imagen 6" descr="Persona en el agua&#10;&#10;Descripción generada automáticamente con confianza media">
            <a:extLst>
              <a:ext uri="{FF2B5EF4-FFF2-40B4-BE49-F238E27FC236}">
                <a16:creationId xmlns:a16="http://schemas.microsoft.com/office/drawing/2014/main" id="{6575DDB2-588D-DE72-86D7-B59503C7E7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4497" y="3646717"/>
            <a:ext cx="3121152" cy="3121152"/>
          </a:xfrm>
          <a:prstGeom prst="round2DiagRect">
            <a:avLst>
              <a:gd name="adj1" fmla="val 16667"/>
              <a:gd name="adj2" fmla="val 16830"/>
            </a:avLst>
          </a:prstGeom>
          <a:ln w="38100" cap="sq">
            <a:solidFill>
              <a:srgbClr val="FFFFFF"/>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EC6C5F2D-B01E-4559-10A4-CBAB167AE0E0}"/>
              </a:ext>
            </a:extLst>
          </p:cNvPr>
          <p:cNvSpPr txBox="1"/>
          <p:nvPr/>
        </p:nvSpPr>
        <p:spPr>
          <a:xfrm>
            <a:off x="3431836" y="3650111"/>
            <a:ext cx="5328326" cy="1938992"/>
          </a:xfrm>
          <a:prstGeom prst="rect">
            <a:avLst/>
          </a:prstGeom>
          <a:noFill/>
        </p:spPr>
        <p:txBody>
          <a:bodyPr wrap="square">
            <a:spAutoFit/>
          </a:bodyPr>
          <a:lstStyle/>
          <a:p>
            <a:pPr>
              <a:spcBef>
                <a:spcPts val="600"/>
              </a:spcBef>
            </a:pPr>
            <a:r>
              <a:rPr lang="es-ES" sz="2000" b="1" dirty="0"/>
              <a:t>Pero nadie necesita permanecer en este estado. Cuando la mente está en tinieblas espirituales, hay una luz que puede y quiere brillar en ella: “La luz [Jesús] en las tinieblas resplandece, y las tinieblas no prevalecieron contra ella” (</a:t>
            </a:r>
            <a:r>
              <a:rPr lang="es-ES" sz="2000" b="1" dirty="0" err="1"/>
              <a:t>Jn</a:t>
            </a:r>
            <a:r>
              <a:rPr lang="es-ES" sz="2000" b="1" dirty="0"/>
              <a:t>. 1:5).</a:t>
            </a:r>
          </a:p>
        </p:txBody>
      </p:sp>
      <p:pic>
        <p:nvPicPr>
          <p:cNvPr id="11" name="Imagen 10" descr="Un dibujo de una mujer sentada en una silla&#10;&#10;Descripción generada automáticamente con confianza baja">
            <a:extLst>
              <a:ext uri="{FF2B5EF4-FFF2-40B4-BE49-F238E27FC236}">
                <a16:creationId xmlns:a16="http://schemas.microsoft.com/office/drawing/2014/main" id="{156093E2-A08D-6EA9-62C3-F93461B7D74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978629" y="3890791"/>
            <a:ext cx="3058874" cy="2786135"/>
          </a:xfrm>
          <a:prstGeom prst="round2DiagRect">
            <a:avLst>
              <a:gd name="adj1" fmla="val 0"/>
              <a:gd name="adj2" fmla="val 15013"/>
            </a:avLst>
          </a:prstGeom>
          <a:ln w="38100" cap="sq">
            <a:solidFill>
              <a:srgbClr val="E18B61"/>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1B900FD6-144B-AAD3-682C-B5CF20B12726}"/>
              </a:ext>
            </a:extLst>
          </p:cNvPr>
          <p:cNvSpPr txBox="1"/>
          <p:nvPr/>
        </p:nvSpPr>
        <p:spPr>
          <a:xfrm>
            <a:off x="161365" y="2290218"/>
            <a:ext cx="8943724" cy="1323439"/>
          </a:xfrm>
          <a:prstGeom prst="rect">
            <a:avLst/>
          </a:prstGeom>
          <a:noFill/>
        </p:spPr>
        <p:txBody>
          <a:bodyPr wrap="square">
            <a:spAutoFit/>
          </a:bodyPr>
          <a:lstStyle/>
          <a:p>
            <a:pPr>
              <a:spcBef>
                <a:spcPts val="600"/>
              </a:spcBef>
            </a:pPr>
            <a:r>
              <a:rPr lang="es-ES" sz="2000" b="1" dirty="0"/>
              <a:t>La falta de conocimiento por parte de los que se pierden no se debe a que no tienen capacidad de saber. Es porque </a:t>
            </a:r>
            <a:r>
              <a:rPr lang="es-ES" sz="2000" b="1" i="1" dirty="0"/>
              <a:t>no quieren </a:t>
            </a:r>
            <a:r>
              <a:rPr lang="es-ES" sz="2000" b="1" dirty="0"/>
              <a:t>saber. El diablo ha ocupado sus mentes con muchas cosas que les impiden pensar en lo verdaderamente importante: su salvación.</a:t>
            </a:r>
          </a:p>
        </p:txBody>
      </p:sp>
      <p:sp>
        <p:nvSpPr>
          <p:cNvPr id="10" name="CuadroTexto 9">
            <a:extLst>
              <a:ext uri="{FF2B5EF4-FFF2-40B4-BE49-F238E27FC236}">
                <a16:creationId xmlns:a16="http://schemas.microsoft.com/office/drawing/2014/main" id="{8CD689E5-BAD2-829A-817A-172F1FD280AD}"/>
              </a:ext>
            </a:extLst>
          </p:cNvPr>
          <p:cNvSpPr txBox="1"/>
          <p:nvPr/>
        </p:nvSpPr>
        <p:spPr>
          <a:xfrm>
            <a:off x="3431836" y="5588124"/>
            <a:ext cx="5328326" cy="1015663"/>
          </a:xfrm>
          <a:prstGeom prst="rect">
            <a:avLst/>
          </a:prstGeom>
          <a:noFill/>
        </p:spPr>
        <p:txBody>
          <a:bodyPr wrap="square">
            <a:spAutoFit/>
          </a:bodyPr>
          <a:lstStyle/>
          <a:p>
            <a:pPr>
              <a:spcBef>
                <a:spcPts val="600"/>
              </a:spcBef>
            </a:pPr>
            <a:r>
              <a:rPr lang="es-ES" sz="2000" b="1" dirty="0"/>
              <a:t>Los que aceptamos esta luz podemos deshacer la obra del enemigo, y hacer que la luz de Jesús brille a través de la oscuridad.</a:t>
            </a:r>
          </a:p>
        </p:txBody>
      </p:sp>
    </p:spTree>
    <p:extLst>
      <p:ext uri="{BB962C8B-B14F-4D97-AF65-F5344CB8AC3E}">
        <p14:creationId xmlns:p14="http://schemas.microsoft.com/office/powerpoint/2010/main" val="141287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upLeft)">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2157633" y="1128370"/>
            <a:ext cx="9826844" cy="4601260"/>
          </a:xfrm>
          <a:prstGeom prst="rect">
            <a:avLst/>
          </a:prstGeom>
          <a:noFill/>
        </p:spPr>
        <p:txBody>
          <a:bodyPr wrap="square">
            <a:spAutoFit/>
          </a:bodyPr>
          <a:lstStyle/>
          <a:p>
            <a:pPr>
              <a:spcBef>
                <a:spcPts val="600"/>
              </a:spcBef>
            </a:pPr>
            <a:r>
              <a:rPr lang="es-ES" sz="2400" b="1" dirty="0">
                <a:latin typeface="Constantia" panose="02030602050306030303" pitchFamily="18" charset="0"/>
              </a:rPr>
              <a:t>“Todos aquellos que viajan por el camino al cielo, necesitan un guía seguro. Nosotros no debemos andar en la sabiduría humana. Es nuestro privilegio escuchar a la voz de Cristo hablándonos a medida que realizamos el viaje, y sus palabras son siempre palabras de sabiduría. ...</a:t>
            </a:r>
          </a:p>
          <a:p>
            <a:pPr>
              <a:spcBef>
                <a:spcPts val="600"/>
              </a:spcBef>
            </a:pPr>
            <a:r>
              <a:rPr lang="es-ES" sz="2400" b="1" dirty="0">
                <a:latin typeface="Constantia" panose="02030602050306030303" pitchFamily="18" charset="0"/>
              </a:rPr>
              <a:t>Satanás está trabajando con gran diligencia para labrar la ruina de las almas de los hombres. […] Nuestra única seguridad está en seguir estrechamente junto a Cristo, caminando en su sabiduría y practicando su verdad. Nosotros no siempre podemos detectar rápidamente la obra satánica; no sabemos adónde coloca sus trampas. Pero Jesús comprende las sutiles artes del enemigo, y puede mantener nuestros pies por el camino seguro”</a:t>
            </a:r>
          </a:p>
        </p:txBody>
      </p:sp>
      <p:sp>
        <p:nvSpPr>
          <p:cNvPr id="4" name="CuadroTexto 3">
            <a:extLst>
              <a:ext uri="{FF2B5EF4-FFF2-40B4-BE49-F238E27FC236}">
                <a16:creationId xmlns:a16="http://schemas.microsoft.com/office/drawing/2014/main" id="{6B0A910F-9D13-2784-0B18-6D83BFC33762}"/>
              </a:ext>
            </a:extLst>
          </p:cNvPr>
          <p:cNvSpPr txBox="1"/>
          <p:nvPr/>
        </p:nvSpPr>
        <p:spPr>
          <a:xfrm>
            <a:off x="8105304" y="6472708"/>
            <a:ext cx="4086696" cy="307777"/>
          </a:xfrm>
          <a:prstGeom prst="rect">
            <a:avLst/>
          </a:prstGeom>
          <a:noFill/>
        </p:spPr>
        <p:txBody>
          <a:bodyPr wrap="none" rtlCol="0">
            <a:spAutoFit/>
          </a:bodyPr>
          <a:lstStyle/>
          <a:p>
            <a:pPr algn="r"/>
            <a:r>
              <a:rPr lang="es-ES" sz="1400" b="1" dirty="0">
                <a:solidFill>
                  <a:srgbClr val="E6E7D5"/>
                </a:solidFill>
                <a:effectLst>
                  <a:outerShdw blurRad="38100" dist="38100" dir="2700000" algn="tl">
                    <a:srgbClr val="000000">
                      <a:alpha val="43137"/>
                    </a:srgbClr>
                  </a:outerShdw>
                </a:effectLst>
              </a:rPr>
              <a:t>E. G. W. (Nuestra elevada vocación, 10 de enero)</a:t>
            </a:r>
          </a:p>
        </p:txBody>
      </p:sp>
    </p:spTree>
    <p:extLst>
      <p:ext uri="{BB962C8B-B14F-4D97-AF65-F5344CB8AC3E}">
        <p14:creationId xmlns:p14="http://schemas.microsoft.com/office/powerpoint/2010/main" val="428995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F8E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descr="Hombre parado en un cuerpo de agua&#10;&#10;Descripción generada automáticamente">
            <a:extLst>
              <a:ext uri="{FF2B5EF4-FFF2-40B4-BE49-F238E27FC236}">
                <a16:creationId xmlns:a16="http://schemas.microsoft.com/office/drawing/2014/main" id="{04AC55FD-EBB1-5257-911E-B63F6C54B40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8A4FBBD9-1307-23C2-928F-1E09A92CE77F}"/>
              </a:ext>
            </a:extLst>
          </p:cNvPr>
          <p:cNvSpPr txBox="1"/>
          <p:nvPr/>
        </p:nvSpPr>
        <p:spPr>
          <a:xfrm>
            <a:off x="238386" y="428176"/>
            <a:ext cx="4471416" cy="600164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“Entonces Jesús les dijo: ‘Aún por un poco de tiempo la luz estará entre ustedes. Anden mientras tienen luz, para que no los sorprendan las tinieblas; porque el que anda en tinieblas no sabe adónde va’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(Juan 12:35)</a:t>
            </a:r>
            <a:endParaRPr kumimoji="0" lang="es-ES" sz="32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59276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22637E14-3CCA-6DF1-2DB4-4DE183747819}"/>
              </a:ext>
            </a:extLst>
          </p:cNvPr>
          <p:cNvSpPr>
            <a:spLocks noGrp="1" noRot="1" noMove="1" noResize="1" noEditPoints="1" noAdjustHandles="1" noChangeArrowheads="1" noChangeShapeType="1"/>
          </p:cNvSpPr>
          <p:nvPr/>
        </p:nvSpPr>
        <p:spPr>
          <a:xfrm>
            <a:off x="165945" y="3347670"/>
            <a:ext cx="11860109" cy="3424605"/>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E5C1003A-54FD-9525-365D-091D0AB7A469}"/>
              </a:ext>
            </a:extLst>
          </p:cNvPr>
          <p:cNvSpPr txBox="1"/>
          <p:nvPr/>
        </p:nvSpPr>
        <p:spPr>
          <a:xfrm>
            <a:off x="6338048" y="3429000"/>
            <a:ext cx="5611007" cy="3293209"/>
          </a:xfrm>
          <a:prstGeom prst="rect">
            <a:avLst/>
          </a:prstGeom>
          <a:noFill/>
        </p:spPr>
        <p:txBody>
          <a:bodyPr wrap="square" rtlCol="0">
            <a:spAutoFit/>
          </a:bodyPr>
          <a:lstStyle/>
          <a:p>
            <a:pPr>
              <a:spcBef>
                <a:spcPts val="600"/>
              </a:spcBef>
            </a:pPr>
            <a:r>
              <a:rPr lang="es-ES" sz="2400" b="1" dirty="0">
                <a:solidFill>
                  <a:srgbClr val="176653"/>
                </a:solidFill>
              </a:rPr>
              <a:t>Batalla por la verdad:</a:t>
            </a:r>
          </a:p>
          <a:p>
            <a:pPr>
              <a:spcBef>
                <a:spcPts val="600"/>
              </a:spcBef>
            </a:pPr>
            <a:r>
              <a:rPr lang="es-ES" sz="2400" b="1" dirty="0"/>
              <a:t>	La verdad Vs. la mentira.</a:t>
            </a:r>
          </a:p>
          <a:p>
            <a:pPr>
              <a:spcBef>
                <a:spcPts val="600"/>
              </a:spcBef>
            </a:pPr>
            <a:r>
              <a:rPr lang="es-ES" sz="2400" b="1" dirty="0"/>
              <a:t>	La transigencia de la iglesia.</a:t>
            </a:r>
          </a:p>
          <a:p>
            <a:pPr>
              <a:spcBef>
                <a:spcPts val="1200"/>
              </a:spcBef>
            </a:pPr>
            <a:r>
              <a:rPr lang="es-ES" sz="2400" b="1" dirty="0">
                <a:solidFill>
                  <a:srgbClr val="791974"/>
                </a:solidFill>
              </a:rPr>
              <a:t>Batalla por la Palabra de Dios:</a:t>
            </a:r>
          </a:p>
          <a:p>
            <a:pPr>
              <a:spcBef>
                <a:spcPts val="600"/>
              </a:spcBef>
            </a:pPr>
            <a:r>
              <a:rPr lang="es-ES" sz="2400" b="1" dirty="0"/>
              <a:t>	Seguridad en la Biblia.</a:t>
            </a:r>
          </a:p>
          <a:p>
            <a:pPr>
              <a:spcBef>
                <a:spcPts val="600"/>
              </a:spcBef>
            </a:pPr>
            <a:r>
              <a:rPr lang="es-ES" sz="2400" b="1" dirty="0"/>
              <a:t>	El razonamiento humano.</a:t>
            </a:r>
          </a:p>
          <a:p>
            <a:pPr>
              <a:spcBef>
                <a:spcPts val="1200"/>
              </a:spcBef>
            </a:pPr>
            <a:r>
              <a:rPr lang="es-ES" sz="2400" b="1" dirty="0">
                <a:solidFill>
                  <a:srgbClr val="713518"/>
                </a:solidFill>
              </a:rPr>
              <a:t>Batalla por la mente.</a:t>
            </a:r>
          </a:p>
        </p:txBody>
      </p:sp>
      <p:sp>
        <p:nvSpPr>
          <p:cNvPr id="3" name="CuadroTexto 2">
            <a:extLst>
              <a:ext uri="{FF2B5EF4-FFF2-40B4-BE49-F238E27FC236}">
                <a16:creationId xmlns:a16="http://schemas.microsoft.com/office/drawing/2014/main" id="{AF157353-2A0A-7DAD-CA8D-0BC55B81B87C}"/>
              </a:ext>
            </a:extLst>
          </p:cNvPr>
          <p:cNvSpPr txBox="1"/>
          <p:nvPr/>
        </p:nvSpPr>
        <p:spPr>
          <a:xfrm>
            <a:off x="245258" y="135791"/>
            <a:ext cx="5898776" cy="400110"/>
          </a:xfrm>
          <a:prstGeom prst="rect">
            <a:avLst/>
          </a:prstGeom>
          <a:noFill/>
        </p:spPr>
        <p:txBody>
          <a:bodyPr wrap="square" rtlCol="0">
            <a:spAutoFit/>
          </a:bodyPr>
          <a:lstStyle/>
          <a:p>
            <a:pPr>
              <a:spcBef>
                <a:spcPts val="600"/>
              </a:spcBef>
            </a:pPr>
            <a:r>
              <a:rPr lang="es-ES" sz="2000" b="1" dirty="0">
                <a:solidFill>
                  <a:schemeClr val="bg1"/>
                </a:solidFill>
                <a:effectLst>
                  <a:glow rad="127000">
                    <a:srgbClr val="836729"/>
                  </a:glow>
                  <a:outerShdw blurRad="38100" dist="38100" dir="2700000" algn="tl">
                    <a:srgbClr val="000000">
                      <a:alpha val="43137"/>
                    </a:srgbClr>
                  </a:outerShdw>
                </a:effectLst>
              </a:rPr>
              <a:t>Una guerra se gana o se pierde batalla a batalla.</a:t>
            </a:r>
          </a:p>
        </p:txBody>
      </p:sp>
      <p:pic>
        <p:nvPicPr>
          <p:cNvPr id="5" name="Imagen 4" descr="Imagen que contiene Texto&#10;&#10;Descripción generada automáticamente">
            <a:extLst>
              <a:ext uri="{FF2B5EF4-FFF2-40B4-BE49-F238E27FC236}">
                <a16:creationId xmlns:a16="http://schemas.microsoft.com/office/drawing/2014/main" id="{6B4F27E9-EF4E-1B1A-F6DD-6823C674E6F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6468176" y="135791"/>
            <a:ext cx="3505601" cy="3138067"/>
          </a:xfrm>
          <a:prstGeom prst="rect">
            <a:avLst/>
          </a:prstGeom>
          <a:ln w="19050">
            <a:solidFill>
              <a:schemeClr val="bg1"/>
            </a:solidFill>
          </a:ln>
          <a:effectLst>
            <a:outerShdw blurRad="50800" dist="38100" dir="8100000" algn="tr" rotWithShape="0">
              <a:prstClr val="black">
                <a:alpha val="40000"/>
              </a:prstClr>
            </a:outerShdw>
          </a:effectLst>
        </p:spPr>
      </p:pic>
      <p:pic>
        <p:nvPicPr>
          <p:cNvPr id="6" name="Imagen 5">
            <a:extLst>
              <a:ext uri="{FF2B5EF4-FFF2-40B4-BE49-F238E27FC236}">
                <a16:creationId xmlns:a16="http://schemas.microsoft.com/office/drawing/2014/main" id="{12524656-23A6-59BF-834E-1096A5DAFE0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100698" y="135791"/>
            <a:ext cx="1905000" cy="3138067"/>
          </a:xfrm>
          <a:prstGeom prst="rect">
            <a:avLst/>
          </a:prstGeom>
          <a:ln w="28575">
            <a:solidFill>
              <a:schemeClr val="bg1"/>
            </a:solidFill>
          </a:ln>
          <a:effectLst>
            <a:outerShdw blurRad="50800" dist="38100" dir="8100000" algn="tr" rotWithShape="0">
              <a:prstClr val="black">
                <a:alpha val="40000"/>
              </a:prstClr>
            </a:outerShdw>
          </a:effectLst>
        </p:spPr>
      </p:pic>
      <p:pic>
        <p:nvPicPr>
          <p:cNvPr id="8" name="Imagen 7" descr="Dibujo de una persona&#10;&#10;Descripción generada automáticamente con confianza media">
            <a:extLst>
              <a:ext uri="{FF2B5EF4-FFF2-40B4-BE49-F238E27FC236}">
                <a16:creationId xmlns:a16="http://schemas.microsoft.com/office/drawing/2014/main" id="{0D03C0B6-5C3C-07F0-C623-C7D742FAC3C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05953" y="3477125"/>
            <a:ext cx="2495482" cy="3192527"/>
          </a:xfrm>
          <a:prstGeom prst="rect">
            <a:avLst/>
          </a:prstGeom>
          <a:ln>
            <a:noFill/>
          </a:ln>
          <a:effectLst>
            <a:softEdge rad="112500"/>
          </a:effectLst>
        </p:spPr>
      </p:pic>
      <p:pic>
        <p:nvPicPr>
          <p:cNvPr id="10" name="Imagen 9" descr="Imagen que contiene persona, hombre, edificio, sostener&#10;&#10;Descripción generada automáticamente">
            <a:extLst>
              <a:ext uri="{FF2B5EF4-FFF2-40B4-BE49-F238E27FC236}">
                <a16:creationId xmlns:a16="http://schemas.microsoft.com/office/drawing/2014/main" id="{31F6CC88-2391-3630-21B1-C087954D251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42945" y="3477124"/>
            <a:ext cx="2495482" cy="3192527"/>
          </a:xfrm>
          <a:prstGeom prst="rect">
            <a:avLst/>
          </a:prstGeom>
          <a:ln>
            <a:noFill/>
          </a:ln>
          <a:effectLst>
            <a:softEdge rad="112500"/>
          </a:effectLst>
        </p:spPr>
      </p:pic>
      <p:pic>
        <p:nvPicPr>
          <p:cNvPr id="16" name="Imagen 15" descr="Imagen que contiene verde, luz, iluminado, oscuro&#10;&#10;Descripción generada automáticamente">
            <a:extLst>
              <a:ext uri="{FF2B5EF4-FFF2-40B4-BE49-F238E27FC236}">
                <a16:creationId xmlns:a16="http://schemas.microsoft.com/office/drawing/2014/main" id="{E01FFE65-DDF6-FD26-26FA-0FCAF244087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783886" y="5738114"/>
            <a:ext cx="408641" cy="406142"/>
          </a:xfrm>
          <a:prstGeom prst="rect">
            <a:avLst/>
          </a:prstGeom>
        </p:spPr>
      </p:pic>
      <p:pic>
        <p:nvPicPr>
          <p:cNvPr id="19" name="Imagen 18" descr="Imagen que contiene firmar, naranja, oscuro, luz&#10;&#10;Descripción generada automáticamente">
            <a:extLst>
              <a:ext uri="{FF2B5EF4-FFF2-40B4-BE49-F238E27FC236}">
                <a16:creationId xmlns:a16="http://schemas.microsoft.com/office/drawing/2014/main" id="{F85BA111-318C-BDEA-A7E7-B4829A0F77B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783886" y="4334397"/>
            <a:ext cx="408641" cy="406142"/>
          </a:xfrm>
          <a:prstGeom prst="rect">
            <a:avLst/>
          </a:prstGeom>
        </p:spPr>
      </p:pic>
      <p:pic>
        <p:nvPicPr>
          <p:cNvPr id="20" name="Imagen 19" descr="Forma, Flecha&#10;&#10;Descripción generada automáticamente">
            <a:extLst>
              <a:ext uri="{FF2B5EF4-FFF2-40B4-BE49-F238E27FC236}">
                <a16:creationId xmlns:a16="http://schemas.microsoft.com/office/drawing/2014/main" id="{3D8B2582-2C91-AF69-4CC8-B3B748EB048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783886" y="5283987"/>
            <a:ext cx="408641" cy="406142"/>
          </a:xfrm>
          <a:prstGeom prst="rect">
            <a:avLst/>
          </a:prstGeom>
        </p:spPr>
      </p:pic>
      <p:pic>
        <p:nvPicPr>
          <p:cNvPr id="22" name="Imagen 21" descr="Forma, Flecha&#10;&#10;Descripción generada automáticamente">
            <a:extLst>
              <a:ext uri="{FF2B5EF4-FFF2-40B4-BE49-F238E27FC236}">
                <a16:creationId xmlns:a16="http://schemas.microsoft.com/office/drawing/2014/main" id="{A0D122BD-91BE-D5C9-906C-D0E5D684B19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783886" y="3894738"/>
            <a:ext cx="408641" cy="406142"/>
          </a:xfrm>
          <a:prstGeom prst="rect">
            <a:avLst/>
          </a:prstGeom>
        </p:spPr>
      </p:pic>
      <p:pic>
        <p:nvPicPr>
          <p:cNvPr id="24" name="Imagen 23" descr="Imagen que contiene tabla, oscuro, naranja, luz&#10;&#10;Descripción generada automáticamente">
            <a:extLst>
              <a:ext uri="{FF2B5EF4-FFF2-40B4-BE49-F238E27FC236}">
                <a16:creationId xmlns:a16="http://schemas.microsoft.com/office/drawing/2014/main" id="{365F6D1E-58AC-DBCF-D4E4-BB05FE0AECF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16200000">
            <a:off x="5911310" y="6221970"/>
            <a:ext cx="334165" cy="482347"/>
          </a:xfrm>
          <a:prstGeom prst="rect">
            <a:avLst/>
          </a:prstGeom>
        </p:spPr>
      </p:pic>
      <p:pic>
        <p:nvPicPr>
          <p:cNvPr id="27" name="Imagen 26" descr="Imagen que contiene tabla, verde, monitor, oscuro&#10;&#10;Descripción generada automáticamente">
            <a:extLst>
              <a:ext uri="{FF2B5EF4-FFF2-40B4-BE49-F238E27FC236}">
                <a16:creationId xmlns:a16="http://schemas.microsoft.com/office/drawing/2014/main" id="{7F3D6A42-82A3-641D-8536-8050CD7E563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16200000">
            <a:off x="5911310" y="3417522"/>
            <a:ext cx="334165" cy="482347"/>
          </a:xfrm>
          <a:prstGeom prst="rect">
            <a:avLst/>
          </a:prstGeom>
        </p:spPr>
      </p:pic>
      <p:pic>
        <p:nvPicPr>
          <p:cNvPr id="30" name="Imagen 29" descr="Imagen que contiene morado, oscuro, gato, tabla&#10;&#10;Descripción generada automáticamente">
            <a:extLst>
              <a:ext uri="{FF2B5EF4-FFF2-40B4-BE49-F238E27FC236}">
                <a16:creationId xmlns:a16="http://schemas.microsoft.com/office/drawing/2014/main" id="{7B3B5EDF-34EE-4BFC-8886-520D2C6A1302}"/>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16200000">
            <a:off x="5911310" y="4818798"/>
            <a:ext cx="334165" cy="482347"/>
          </a:xfrm>
          <a:prstGeom prst="rect">
            <a:avLst/>
          </a:prstGeom>
        </p:spPr>
      </p:pic>
      <p:sp>
        <p:nvSpPr>
          <p:cNvPr id="7" name="CuadroTexto 6">
            <a:extLst>
              <a:ext uri="{FF2B5EF4-FFF2-40B4-BE49-F238E27FC236}">
                <a16:creationId xmlns:a16="http://schemas.microsoft.com/office/drawing/2014/main" id="{73CF85A6-8BFA-0EC6-AF8A-F2F18F56120A}"/>
              </a:ext>
            </a:extLst>
          </p:cNvPr>
          <p:cNvSpPr txBox="1"/>
          <p:nvPr/>
        </p:nvSpPr>
        <p:spPr>
          <a:xfrm>
            <a:off x="243572" y="2151727"/>
            <a:ext cx="5898776" cy="1015663"/>
          </a:xfrm>
          <a:prstGeom prst="rect">
            <a:avLst/>
          </a:prstGeom>
          <a:noFill/>
        </p:spPr>
        <p:txBody>
          <a:bodyPr wrap="square">
            <a:spAutoFit/>
          </a:bodyPr>
          <a:lstStyle/>
          <a:p>
            <a:pPr>
              <a:spcBef>
                <a:spcPts val="600"/>
              </a:spcBef>
            </a:pPr>
            <a:r>
              <a:rPr lang="es-ES" sz="2000" b="1" dirty="0">
                <a:solidFill>
                  <a:schemeClr val="bg1"/>
                </a:solidFill>
                <a:effectLst>
                  <a:glow rad="127000">
                    <a:srgbClr val="836729"/>
                  </a:glow>
                  <a:outerShdw blurRad="38100" dist="38100" dir="2700000" algn="tl">
                    <a:srgbClr val="000000">
                      <a:alpha val="43137"/>
                    </a:srgbClr>
                  </a:outerShdw>
                </a:effectLst>
              </a:rPr>
              <a:t>Nuestra única salvaguarda en esta batalla consiste en aferrarnos a Jesús, que es la Verdad y la Vida, y a su Santa Palabra.</a:t>
            </a:r>
          </a:p>
        </p:txBody>
      </p:sp>
      <p:sp>
        <p:nvSpPr>
          <p:cNvPr id="11" name="CuadroTexto 10">
            <a:extLst>
              <a:ext uri="{FF2B5EF4-FFF2-40B4-BE49-F238E27FC236}">
                <a16:creationId xmlns:a16="http://schemas.microsoft.com/office/drawing/2014/main" id="{3775E2F6-5CEF-A2F8-13FA-B0B6E74023C3}"/>
              </a:ext>
            </a:extLst>
          </p:cNvPr>
          <p:cNvSpPr txBox="1"/>
          <p:nvPr/>
        </p:nvSpPr>
        <p:spPr>
          <a:xfrm>
            <a:off x="242945" y="535901"/>
            <a:ext cx="5898776" cy="1631216"/>
          </a:xfrm>
          <a:prstGeom prst="rect">
            <a:avLst/>
          </a:prstGeom>
          <a:noFill/>
        </p:spPr>
        <p:txBody>
          <a:bodyPr wrap="square">
            <a:spAutoFit/>
          </a:bodyPr>
          <a:lstStyle/>
          <a:p>
            <a:pPr>
              <a:spcBef>
                <a:spcPts val="600"/>
              </a:spcBef>
            </a:pPr>
            <a:r>
              <a:rPr lang="es-ES" sz="2000" b="1" dirty="0">
                <a:solidFill>
                  <a:schemeClr val="bg1"/>
                </a:solidFill>
                <a:effectLst>
                  <a:glow rad="127000">
                    <a:srgbClr val="836729"/>
                  </a:glow>
                  <a:outerShdw blurRad="38100" dist="38100" dir="2700000" algn="tl">
                    <a:srgbClr val="000000">
                      <a:alpha val="43137"/>
                    </a:srgbClr>
                  </a:outerShdw>
                </a:effectLst>
              </a:rPr>
              <a:t>Cuando Satanás perdió la batalla de la persecución ideó un nuevo plan: la transigencia. La mezcla de la verdad y la mentira a arrastrado a millones a abrazar una verdad adulterada, falta de vida.</a:t>
            </a:r>
          </a:p>
        </p:txBody>
      </p:sp>
    </p:spTree>
    <p:extLst>
      <p:ext uri="{BB962C8B-B14F-4D97-AF65-F5344CB8AC3E}">
        <p14:creationId xmlns:p14="http://schemas.microsoft.com/office/powerpoint/2010/main" val="256172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par>
                                <p:cTn id="20" presetID="25"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90"/>
                                          </p:val>
                                        </p:tav>
                                        <p:tav tm="100000">
                                          <p:val>
                                            <p:fltVal val="0"/>
                                          </p:val>
                                        </p:tav>
                                      </p:tavLst>
                                    </p:anim>
                                    <p:animEffect transition="in" filter="fade">
                                      <p:cBhvr>
                                        <p:cTn id="53" dur="500"/>
                                        <p:tgtEl>
                                          <p:spTgt spid="27"/>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wipe(left)">
                                      <p:cBhvr>
                                        <p:cTn id="57" dur="500"/>
                                        <p:tgtEl>
                                          <p:spTgt spid="2">
                                            <p:txEl>
                                              <p:pRg st="0" end="0"/>
                                            </p:txEl>
                                          </p:spTgt>
                                        </p:tgtEl>
                                      </p:cBhvr>
                                    </p:animEffect>
                                  </p:childTnLst>
                                </p:cTn>
                              </p:par>
                            </p:childTnLst>
                          </p:cTn>
                        </p:par>
                        <p:par>
                          <p:cTn id="58" fill="hold">
                            <p:stCondLst>
                              <p:cond delay="1000"/>
                            </p:stCondLst>
                            <p:childTnLst>
                              <p:par>
                                <p:cTn id="59" presetID="35"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anim calcmode="lin" valueType="num">
                                      <p:cBhvr>
                                        <p:cTn id="62" dur="500" fill="hold"/>
                                        <p:tgtEl>
                                          <p:spTgt spid="22"/>
                                        </p:tgtEl>
                                        <p:attrNameLst>
                                          <p:attrName>style.rotation</p:attrName>
                                        </p:attrNameLst>
                                      </p:cBhvr>
                                      <p:tavLst>
                                        <p:tav tm="0">
                                          <p:val>
                                            <p:fltVal val="720"/>
                                          </p:val>
                                        </p:tav>
                                        <p:tav tm="100000">
                                          <p:val>
                                            <p:fltVal val="0"/>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 calcmode="lin" valueType="num">
                                      <p:cBhvr>
                                        <p:cTn id="64" dur="500" fill="hold"/>
                                        <p:tgtEl>
                                          <p:spTgt spid="22"/>
                                        </p:tgtEl>
                                        <p:attrNameLst>
                                          <p:attrName>ppt_w</p:attrName>
                                        </p:attrNameLst>
                                      </p:cBhvr>
                                      <p:tavLst>
                                        <p:tav tm="0">
                                          <p:val>
                                            <p:fltVal val="0"/>
                                          </p:val>
                                        </p:tav>
                                        <p:tav tm="100000">
                                          <p:val>
                                            <p:strVal val="#ppt_w"/>
                                          </p:val>
                                        </p:tav>
                                      </p:tavLst>
                                    </p:anim>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wipe(left)">
                                      <p:cBhvr>
                                        <p:cTn id="68" dur="500"/>
                                        <p:tgtEl>
                                          <p:spTgt spid="2">
                                            <p:txEl>
                                              <p:pRg st="1" end="1"/>
                                            </p:txEl>
                                          </p:spTgt>
                                        </p:tgtEl>
                                      </p:cBhvr>
                                    </p:animEffect>
                                  </p:childTnLst>
                                </p:cTn>
                              </p:par>
                            </p:childTnLst>
                          </p:cTn>
                        </p:par>
                        <p:par>
                          <p:cTn id="69" fill="hold">
                            <p:stCondLst>
                              <p:cond delay="2000"/>
                            </p:stCondLst>
                            <p:childTnLst>
                              <p:par>
                                <p:cTn id="70" presetID="35" presetClass="entr" presetSubtype="0"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anim calcmode="lin" valueType="num">
                                      <p:cBhvr>
                                        <p:cTn id="73" dur="500" fill="hold"/>
                                        <p:tgtEl>
                                          <p:spTgt spid="19"/>
                                        </p:tgtEl>
                                        <p:attrNameLst>
                                          <p:attrName>style.rotation</p:attrName>
                                        </p:attrNameLst>
                                      </p:cBhvr>
                                      <p:tavLst>
                                        <p:tav tm="0">
                                          <p:val>
                                            <p:fltVal val="720"/>
                                          </p:val>
                                        </p:tav>
                                        <p:tav tm="100000">
                                          <p:val>
                                            <p:fltVal val="0"/>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 calcmode="lin" valueType="num">
                                      <p:cBhvr>
                                        <p:cTn id="75" dur="500" fill="hold"/>
                                        <p:tgtEl>
                                          <p:spTgt spid="19"/>
                                        </p:tgtEl>
                                        <p:attrNameLst>
                                          <p:attrName>ppt_w</p:attrName>
                                        </p:attrNameLst>
                                      </p:cBhvr>
                                      <p:tavLst>
                                        <p:tav tm="0">
                                          <p:val>
                                            <p:fltVal val="0"/>
                                          </p:val>
                                        </p:tav>
                                        <p:tav tm="100000">
                                          <p:val>
                                            <p:strVal val="#ppt_w"/>
                                          </p:val>
                                        </p:tav>
                                      </p:tavLst>
                                    </p:anim>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 calcmode="lin" valueType="num">
                                      <p:cBhvr>
                                        <p:cTn id="86" dur="500" fill="hold"/>
                                        <p:tgtEl>
                                          <p:spTgt spid="30"/>
                                        </p:tgtEl>
                                        <p:attrNameLst>
                                          <p:attrName>style.rotation</p:attrName>
                                        </p:attrNameLst>
                                      </p:cBhvr>
                                      <p:tavLst>
                                        <p:tav tm="0">
                                          <p:val>
                                            <p:fltVal val="90"/>
                                          </p:val>
                                        </p:tav>
                                        <p:tav tm="100000">
                                          <p:val>
                                            <p:fltVal val="0"/>
                                          </p:val>
                                        </p:tav>
                                      </p:tavLst>
                                    </p:anim>
                                    <p:animEffect transition="in" filter="fade">
                                      <p:cBhvr>
                                        <p:cTn id="87" dur="500"/>
                                        <p:tgtEl>
                                          <p:spTgt spid="30"/>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3" end="3"/>
                                            </p:txEl>
                                          </p:spTgt>
                                        </p:tgtEl>
                                        <p:attrNameLst>
                                          <p:attrName>style.visibility</p:attrName>
                                        </p:attrNameLst>
                                      </p:cBhvr>
                                      <p:to>
                                        <p:strVal val="visible"/>
                                      </p:to>
                                    </p:set>
                                    <p:animEffect transition="in" filter="wipe(left)">
                                      <p:cBhvr>
                                        <p:cTn id="91" dur="500"/>
                                        <p:tgtEl>
                                          <p:spTgt spid="2">
                                            <p:txEl>
                                              <p:pRg st="3" end="3"/>
                                            </p:txEl>
                                          </p:spTgt>
                                        </p:tgtEl>
                                      </p:cBhvr>
                                    </p:animEffect>
                                  </p:childTnLst>
                                </p:cTn>
                              </p:par>
                            </p:childTnLst>
                          </p:cTn>
                        </p:par>
                        <p:par>
                          <p:cTn id="92" fill="hold">
                            <p:stCondLst>
                              <p:cond delay="1000"/>
                            </p:stCondLst>
                            <p:childTnLst>
                              <p:par>
                                <p:cTn id="93" presetID="35" presetClass="entr" presetSubtype="0"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anim calcmode="lin" valueType="num">
                                      <p:cBhvr>
                                        <p:cTn id="96" dur="500" fill="hold"/>
                                        <p:tgtEl>
                                          <p:spTgt spid="20"/>
                                        </p:tgtEl>
                                        <p:attrNameLst>
                                          <p:attrName>style.rotation</p:attrName>
                                        </p:attrNameLst>
                                      </p:cBhvr>
                                      <p:tavLst>
                                        <p:tav tm="0">
                                          <p:val>
                                            <p:fltVal val="720"/>
                                          </p:val>
                                        </p:tav>
                                        <p:tav tm="100000">
                                          <p:val>
                                            <p:fltVal val="0"/>
                                          </p:val>
                                        </p:tav>
                                      </p:tavLst>
                                    </p:anim>
                                    <p:anim calcmode="lin" valueType="num">
                                      <p:cBhvr>
                                        <p:cTn id="97" dur="500" fill="hold"/>
                                        <p:tgtEl>
                                          <p:spTgt spid="20"/>
                                        </p:tgtEl>
                                        <p:attrNameLst>
                                          <p:attrName>ppt_h</p:attrName>
                                        </p:attrNameLst>
                                      </p:cBhvr>
                                      <p:tavLst>
                                        <p:tav tm="0">
                                          <p:val>
                                            <p:fltVal val="0"/>
                                          </p:val>
                                        </p:tav>
                                        <p:tav tm="100000">
                                          <p:val>
                                            <p:strVal val="#ppt_h"/>
                                          </p:val>
                                        </p:tav>
                                      </p:tavLst>
                                    </p:anim>
                                    <p:anim calcmode="lin" valueType="num">
                                      <p:cBhvr>
                                        <p:cTn id="98" dur="500" fill="hold"/>
                                        <p:tgtEl>
                                          <p:spTgt spid="20"/>
                                        </p:tgtEl>
                                        <p:attrNameLst>
                                          <p:attrName>ppt_w</p:attrName>
                                        </p:attrNameLst>
                                      </p:cBhvr>
                                      <p:tavLst>
                                        <p:tav tm="0">
                                          <p:val>
                                            <p:fltVal val="0"/>
                                          </p:val>
                                        </p:tav>
                                        <p:tav tm="100000">
                                          <p:val>
                                            <p:strVal val="#ppt_w"/>
                                          </p:val>
                                        </p:tav>
                                      </p:tavLst>
                                    </p:anim>
                                  </p:childTnLst>
                                </p:cTn>
                              </p:par>
                            </p:childTnLst>
                          </p:cTn>
                        </p:par>
                        <p:par>
                          <p:cTn id="99" fill="hold">
                            <p:stCondLst>
                              <p:cond delay="1500"/>
                            </p:stCondLst>
                            <p:childTnLst>
                              <p:par>
                                <p:cTn id="100" presetID="22" presetClass="entr" presetSubtype="8" fill="hold" grpId="0" nodeType="afterEffect">
                                  <p:stCondLst>
                                    <p:cond delay="0"/>
                                  </p:stCondLst>
                                  <p:childTnLst>
                                    <p:set>
                                      <p:cBhvr>
                                        <p:cTn id="101" dur="1" fill="hold">
                                          <p:stCondLst>
                                            <p:cond delay="0"/>
                                          </p:stCondLst>
                                        </p:cTn>
                                        <p:tgtEl>
                                          <p:spTgt spid="2">
                                            <p:txEl>
                                              <p:pRg st="4" end="4"/>
                                            </p:txEl>
                                          </p:spTgt>
                                        </p:tgtEl>
                                        <p:attrNameLst>
                                          <p:attrName>style.visibility</p:attrName>
                                        </p:attrNameLst>
                                      </p:cBhvr>
                                      <p:to>
                                        <p:strVal val="visible"/>
                                      </p:to>
                                    </p:set>
                                    <p:animEffect transition="in" filter="wipe(left)">
                                      <p:cBhvr>
                                        <p:cTn id="102" dur="500"/>
                                        <p:tgtEl>
                                          <p:spTgt spid="2">
                                            <p:txEl>
                                              <p:pRg st="4" end="4"/>
                                            </p:txEl>
                                          </p:spTgt>
                                        </p:tgtEl>
                                      </p:cBhvr>
                                    </p:animEffect>
                                  </p:childTnLst>
                                </p:cTn>
                              </p:par>
                            </p:childTnLst>
                          </p:cTn>
                        </p:par>
                        <p:par>
                          <p:cTn id="103" fill="hold">
                            <p:stCondLst>
                              <p:cond delay="2000"/>
                            </p:stCondLst>
                            <p:childTnLst>
                              <p:par>
                                <p:cTn id="104" presetID="35" presetClass="entr" presetSubtype="0" fill="hold" nodeType="after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anim calcmode="lin" valueType="num">
                                      <p:cBhvr>
                                        <p:cTn id="107" dur="500" fill="hold"/>
                                        <p:tgtEl>
                                          <p:spTgt spid="16"/>
                                        </p:tgtEl>
                                        <p:attrNameLst>
                                          <p:attrName>style.rotation</p:attrName>
                                        </p:attrNameLst>
                                      </p:cBhvr>
                                      <p:tavLst>
                                        <p:tav tm="0">
                                          <p:val>
                                            <p:fltVal val="720"/>
                                          </p:val>
                                        </p:tav>
                                        <p:tav tm="100000">
                                          <p:val>
                                            <p:fltVal val="0"/>
                                          </p:val>
                                        </p:tav>
                                      </p:tavLst>
                                    </p:anim>
                                    <p:anim calcmode="lin" valueType="num">
                                      <p:cBhvr>
                                        <p:cTn id="108" dur="500" fill="hold"/>
                                        <p:tgtEl>
                                          <p:spTgt spid="16"/>
                                        </p:tgtEl>
                                        <p:attrNameLst>
                                          <p:attrName>ppt_h</p:attrName>
                                        </p:attrNameLst>
                                      </p:cBhvr>
                                      <p:tavLst>
                                        <p:tav tm="0">
                                          <p:val>
                                            <p:fltVal val="0"/>
                                          </p:val>
                                        </p:tav>
                                        <p:tav tm="100000">
                                          <p:val>
                                            <p:strVal val="#ppt_h"/>
                                          </p:val>
                                        </p:tav>
                                      </p:tavLst>
                                    </p:anim>
                                    <p:anim calcmode="lin" valueType="num">
                                      <p:cBhvr>
                                        <p:cTn id="109" dur="500" fill="hold"/>
                                        <p:tgtEl>
                                          <p:spTgt spid="16"/>
                                        </p:tgtEl>
                                        <p:attrNameLst>
                                          <p:attrName>ppt_w</p:attrName>
                                        </p:attrNameLst>
                                      </p:cBhvr>
                                      <p:tavLst>
                                        <p:tav tm="0">
                                          <p:val>
                                            <p:fltVal val="0"/>
                                          </p:val>
                                        </p:tav>
                                        <p:tav tm="100000">
                                          <p:val>
                                            <p:strVal val="#ppt_w"/>
                                          </p:val>
                                        </p:tav>
                                      </p:tavLst>
                                    </p:anim>
                                  </p:childTnLst>
                                </p:cTn>
                              </p:par>
                            </p:childTnLst>
                          </p:cTn>
                        </p:par>
                        <p:par>
                          <p:cTn id="110" fill="hold">
                            <p:stCondLst>
                              <p:cond delay="2500"/>
                            </p:stCondLst>
                            <p:childTnLst>
                              <p:par>
                                <p:cTn id="111" presetID="22" presetClass="entr" presetSubtype="8" fill="hold" grpId="0" nodeType="afterEffect">
                                  <p:stCondLst>
                                    <p:cond delay="0"/>
                                  </p:stCondLst>
                                  <p:childTnLst>
                                    <p:set>
                                      <p:cBhvr>
                                        <p:cTn id="112" dur="1" fill="hold">
                                          <p:stCondLst>
                                            <p:cond delay="0"/>
                                          </p:stCondLst>
                                        </p:cTn>
                                        <p:tgtEl>
                                          <p:spTgt spid="2">
                                            <p:txEl>
                                              <p:pRg st="5" end="5"/>
                                            </p:txEl>
                                          </p:spTgt>
                                        </p:tgtEl>
                                        <p:attrNameLst>
                                          <p:attrName>style.visibility</p:attrName>
                                        </p:attrNameLst>
                                      </p:cBhvr>
                                      <p:to>
                                        <p:strVal val="visible"/>
                                      </p:to>
                                    </p:set>
                                    <p:animEffect transition="in" filter="wipe(left)">
                                      <p:cBhvr>
                                        <p:cTn id="113" dur="500"/>
                                        <p:tgtEl>
                                          <p:spTgt spid="2">
                                            <p:txEl>
                                              <p:pRg st="5" end="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nodeType="clickEffect">
                                  <p:stCondLst>
                                    <p:cond delay="0"/>
                                  </p:stCondLst>
                                  <p:childTnLst>
                                    <p:set>
                                      <p:cBhvr>
                                        <p:cTn id="117" dur="1" fill="hold">
                                          <p:stCondLst>
                                            <p:cond delay="0"/>
                                          </p:stCondLst>
                                        </p:cTn>
                                        <p:tgtEl>
                                          <p:spTgt spid="24"/>
                                        </p:tgtEl>
                                        <p:attrNameLst>
                                          <p:attrName>style.visibility</p:attrName>
                                        </p:attrNameLst>
                                      </p:cBhvr>
                                      <p:to>
                                        <p:strVal val="visible"/>
                                      </p:to>
                                    </p:set>
                                    <p:anim calcmode="lin" valueType="num">
                                      <p:cBhvr>
                                        <p:cTn id="118" dur="500" fill="hold"/>
                                        <p:tgtEl>
                                          <p:spTgt spid="24"/>
                                        </p:tgtEl>
                                        <p:attrNameLst>
                                          <p:attrName>ppt_w</p:attrName>
                                        </p:attrNameLst>
                                      </p:cBhvr>
                                      <p:tavLst>
                                        <p:tav tm="0">
                                          <p:val>
                                            <p:fltVal val="0"/>
                                          </p:val>
                                        </p:tav>
                                        <p:tav tm="100000">
                                          <p:val>
                                            <p:strVal val="#ppt_w"/>
                                          </p:val>
                                        </p:tav>
                                      </p:tavLst>
                                    </p:anim>
                                    <p:anim calcmode="lin" valueType="num">
                                      <p:cBhvr>
                                        <p:cTn id="119" dur="500" fill="hold"/>
                                        <p:tgtEl>
                                          <p:spTgt spid="24"/>
                                        </p:tgtEl>
                                        <p:attrNameLst>
                                          <p:attrName>ppt_h</p:attrName>
                                        </p:attrNameLst>
                                      </p:cBhvr>
                                      <p:tavLst>
                                        <p:tav tm="0">
                                          <p:val>
                                            <p:fltVal val="0"/>
                                          </p:val>
                                        </p:tav>
                                        <p:tav tm="100000">
                                          <p:val>
                                            <p:strVal val="#ppt_h"/>
                                          </p:val>
                                        </p:tav>
                                      </p:tavLst>
                                    </p:anim>
                                    <p:anim calcmode="lin" valueType="num">
                                      <p:cBhvr>
                                        <p:cTn id="120" dur="500" fill="hold"/>
                                        <p:tgtEl>
                                          <p:spTgt spid="24"/>
                                        </p:tgtEl>
                                        <p:attrNameLst>
                                          <p:attrName>style.rotation</p:attrName>
                                        </p:attrNameLst>
                                      </p:cBhvr>
                                      <p:tavLst>
                                        <p:tav tm="0">
                                          <p:val>
                                            <p:fltVal val="90"/>
                                          </p:val>
                                        </p:tav>
                                        <p:tav tm="100000">
                                          <p:val>
                                            <p:fltVal val="0"/>
                                          </p:val>
                                        </p:tav>
                                      </p:tavLst>
                                    </p:anim>
                                    <p:animEffect transition="in" filter="fade">
                                      <p:cBhvr>
                                        <p:cTn id="121" dur="500"/>
                                        <p:tgtEl>
                                          <p:spTgt spid="24"/>
                                        </p:tgtEl>
                                      </p:cBhvr>
                                    </p:animEffect>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left)">
                                      <p:cBhvr>
                                        <p:cTn id="1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921168"/>
            <a:ext cx="9298004" cy="1015663"/>
          </a:xfrm>
          <a:prstGeom prst="rect">
            <a:avLst/>
          </a:prstGeom>
          <a:noFill/>
        </p:spPr>
        <p:txBody>
          <a:bodyPr wrap="square">
            <a:spAutoFit/>
          </a:bodyPr>
          <a:lstStyle/>
          <a:p>
            <a:pPr algn="ctr"/>
            <a:r>
              <a:rPr lang="es-ES" sz="6000" b="1" dirty="0">
                <a:ln w="6600">
                  <a:solidFill>
                    <a:srgbClr val="862256"/>
                  </a:solidFill>
                  <a:prstDash val="solid"/>
                </a:ln>
                <a:solidFill>
                  <a:srgbClr val="FFFFFF"/>
                </a:solidFill>
                <a:effectLst>
                  <a:outerShdw dist="50800" dir="2700000" algn="tl" rotWithShape="0">
                    <a:srgbClr val="862256"/>
                  </a:outerShdw>
                </a:effectLst>
              </a:rPr>
              <a:t>BATALLA POR LA VERDAD</a:t>
            </a:r>
          </a:p>
        </p:txBody>
      </p:sp>
    </p:spTree>
    <p:extLst>
      <p:ext uri="{BB962C8B-B14F-4D97-AF65-F5344CB8AC3E}">
        <p14:creationId xmlns:p14="http://schemas.microsoft.com/office/powerpoint/2010/main" val="23270448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CEE907F-1DCC-689C-BF88-7B5789E033D8}"/>
              </a:ext>
            </a:extLst>
          </p:cNvPr>
          <p:cNvSpPr>
            <a:spLocks noGrp="1" noRot="1" noMove="1" noResize="1" noEditPoints="1" noAdjustHandles="1" noChangeArrowheads="1" noChangeShapeType="1"/>
          </p:cNvSpPr>
          <p:nvPr/>
        </p:nvSpPr>
        <p:spPr>
          <a:xfrm flipH="1">
            <a:off x="0" y="0"/>
            <a:ext cx="12191999" cy="1284896"/>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BEF6546-3C17-3C80-56D6-D3343C52FF7D}"/>
              </a:ext>
            </a:extLst>
          </p:cNvPr>
          <p:cNvSpPr txBox="1"/>
          <p:nvPr/>
        </p:nvSpPr>
        <p:spPr>
          <a:xfrm>
            <a:off x="0" y="0"/>
            <a:ext cx="12191999" cy="769441"/>
          </a:xfrm>
          <a:prstGeom prst="rect">
            <a:avLst/>
          </a:prstGeom>
          <a:noFill/>
        </p:spPr>
        <p:txBody>
          <a:bodyPr wrap="square">
            <a:spAutoFit/>
          </a:bodyPr>
          <a:lstStyle/>
          <a:p>
            <a:pPr algn="ctr"/>
            <a:r>
              <a:rPr lang="es-ES" sz="44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LA VERDAD Vs. LA MENTIRA</a:t>
            </a:r>
          </a:p>
        </p:txBody>
      </p:sp>
      <p:sp>
        <p:nvSpPr>
          <p:cNvPr id="5" name="CuadroTexto 4">
            <a:extLst>
              <a:ext uri="{FF2B5EF4-FFF2-40B4-BE49-F238E27FC236}">
                <a16:creationId xmlns:a16="http://schemas.microsoft.com/office/drawing/2014/main" id="{7535D7BC-0F40-ECFE-067A-E0F17E539E4C}"/>
              </a:ext>
            </a:extLst>
          </p:cNvPr>
          <p:cNvSpPr txBox="1"/>
          <p:nvPr/>
        </p:nvSpPr>
        <p:spPr>
          <a:xfrm>
            <a:off x="3068721" y="638565"/>
            <a:ext cx="5840405" cy="646331"/>
          </a:xfrm>
          <a:prstGeom prst="rect">
            <a:avLst/>
          </a:prstGeom>
          <a:noFill/>
        </p:spPr>
        <p:txBody>
          <a:bodyPr wrap="square">
            <a:spAutoFit/>
          </a:bodyPr>
          <a:lstStyle/>
          <a:p>
            <a:pPr algn="ctr"/>
            <a:r>
              <a:rPr lang="es-ES"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“Jesús le dijo: Yo soy el camino, y la verdad, y la vida; nadie viene al Padre, sino por mí” </a:t>
            </a:r>
            <a:r>
              <a:rPr lang="es-ES" sz="1400"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(Juan 14:6)</a:t>
            </a:r>
            <a:endParaRPr lang="es-ES"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825BF3B-EB49-01B9-8D0D-475247A14A20}"/>
              </a:ext>
            </a:extLst>
          </p:cNvPr>
          <p:cNvSpPr txBox="1"/>
          <p:nvPr/>
        </p:nvSpPr>
        <p:spPr>
          <a:xfrm>
            <a:off x="3191435" y="1278526"/>
            <a:ext cx="5599257" cy="1323439"/>
          </a:xfrm>
          <a:prstGeom prst="rect">
            <a:avLst/>
          </a:prstGeom>
          <a:noFill/>
        </p:spPr>
        <p:txBody>
          <a:bodyPr wrap="square" rtlCol="0">
            <a:spAutoFit/>
          </a:bodyPr>
          <a:lstStyle/>
          <a:p>
            <a:pPr>
              <a:spcBef>
                <a:spcPts val="600"/>
              </a:spcBef>
            </a:pPr>
            <a:r>
              <a:rPr lang="es-ES" sz="2000" b="1" dirty="0"/>
              <a:t>Jesús es la Verdad y, por lo tanto, padre de toda verdad (</a:t>
            </a:r>
            <a:r>
              <a:rPr lang="es-ES" sz="2000" b="1" dirty="0" err="1"/>
              <a:t>Jn</a:t>
            </a:r>
            <a:r>
              <a:rPr lang="es-ES" sz="2000" b="1" dirty="0"/>
              <a:t>. 14:6). Todo lo cierto, todo lo confiable, todo lo que es verdadero, procede de Él. Y su verdad produce vida en nosotros.</a:t>
            </a:r>
          </a:p>
        </p:txBody>
      </p:sp>
      <p:pic>
        <p:nvPicPr>
          <p:cNvPr id="7" name="Imagen 6" descr="Dibujo de una persona&#10;&#10;Descripción generada automáticamente con confianza media">
            <a:extLst>
              <a:ext uri="{FF2B5EF4-FFF2-40B4-BE49-F238E27FC236}">
                <a16:creationId xmlns:a16="http://schemas.microsoft.com/office/drawing/2014/main" id="{C4D98785-1634-8DE7-946A-66364300102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8536" y="761225"/>
            <a:ext cx="2900185" cy="3770265"/>
          </a:xfrm>
          <a:prstGeom prst="snip2DiagRect">
            <a:avLst/>
          </a:prstGeom>
          <a:solidFill>
            <a:srgbClr val="FFFFFF">
              <a:shade val="85000"/>
            </a:srgbClr>
          </a:solidFill>
          <a:ln w="88900" cap="sq">
            <a:solidFill>
              <a:srgbClr val="EBB28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hombre, frente, parado, oscuro&#10;&#10;Descripción generada automáticamente">
            <a:extLst>
              <a:ext uri="{FF2B5EF4-FFF2-40B4-BE49-F238E27FC236}">
                <a16:creationId xmlns:a16="http://schemas.microsoft.com/office/drawing/2014/main" id="{8FA19D2C-7BBF-958D-0053-AEB89392DE5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8909126" y="761225"/>
            <a:ext cx="3066125" cy="3383412"/>
          </a:xfrm>
          <a:prstGeom prst="snip2DiagRect">
            <a:avLst>
              <a:gd name="adj1" fmla="val 16180"/>
              <a:gd name="adj2" fmla="val 0"/>
            </a:avLst>
          </a:prstGeom>
          <a:solidFill>
            <a:srgbClr val="FFFFFF">
              <a:shade val="85000"/>
            </a:srgbClr>
          </a:solidFill>
          <a:ln w="88900" cap="sq">
            <a:solidFill>
              <a:srgbClr val="D83A2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persona, pájaro, parado, grupo&#10;&#10;Descripción generada automáticamente">
            <a:extLst>
              <a:ext uri="{FF2B5EF4-FFF2-40B4-BE49-F238E27FC236}">
                <a16:creationId xmlns:a16="http://schemas.microsoft.com/office/drawing/2014/main" id="{699D0C1B-4C9A-7F4F-FC48-7E1C8773A5C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57278" y="4667248"/>
            <a:ext cx="2911443" cy="2095192"/>
          </a:xfrm>
          <a:prstGeom prst="roundRect">
            <a:avLst>
              <a:gd name="adj" fmla="val 0"/>
            </a:avLst>
          </a:prstGeom>
          <a:solidFill>
            <a:srgbClr val="FFFFFF"/>
          </a:solidFill>
          <a:ln w="5715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3" name="Imagen 12" descr="Un grupo de personas sentadas en una cama&#10;&#10;Descripción generada automáticamente con confianza media">
            <a:extLst>
              <a:ext uri="{FF2B5EF4-FFF2-40B4-BE49-F238E27FC236}">
                <a16:creationId xmlns:a16="http://schemas.microsoft.com/office/drawing/2014/main" id="{A5054436-C0A4-BE34-7BEA-507D9B036FC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909126" y="4267297"/>
            <a:ext cx="3056964" cy="2456231"/>
          </a:xfrm>
          <a:prstGeom prst="roundRect">
            <a:avLst>
              <a:gd name="adj" fmla="val 0"/>
            </a:avLst>
          </a:prstGeom>
          <a:solidFill>
            <a:srgbClr val="FFFFFF"/>
          </a:solidFill>
          <a:ln w="5715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047B7061-6E29-A592-03A9-C9B537E740B2}"/>
              </a:ext>
            </a:extLst>
          </p:cNvPr>
          <p:cNvSpPr txBox="1"/>
          <p:nvPr/>
        </p:nvSpPr>
        <p:spPr>
          <a:xfrm>
            <a:off x="3187155" y="5214972"/>
            <a:ext cx="5603537" cy="1631216"/>
          </a:xfrm>
          <a:prstGeom prst="rect">
            <a:avLst/>
          </a:prstGeom>
          <a:noFill/>
        </p:spPr>
        <p:txBody>
          <a:bodyPr wrap="square">
            <a:spAutoFit/>
          </a:bodyPr>
          <a:lstStyle/>
          <a:p>
            <a:pPr>
              <a:spcBef>
                <a:spcPts val="600"/>
              </a:spcBef>
            </a:pPr>
            <a:r>
              <a:rPr lang="es-ES" sz="2000" b="1" dirty="0"/>
              <a:t>Por ello, el diablo se ha esforzado en destruir la Biblia, ya sea ocultándola o tergiversándola. Y lo consiguió (aunque no completamente) a través de la Iglesia Romana, durante la Edad Media (llamada también “Edad Oscura”).</a:t>
            </a:r>
          </a:p>
        </p:txBody>
      </p:sp>
      <p:sp>
        <p:nvSpPr>
          <p:cNvPr id="10" name="CuadroTexto 9">
            <a:extLst>
              <a:ext uri="{FF2B5EF4-FFF2-40B4-BE49-F238E27FC236}">
                <a16:creationId xmlns:a16="http://schemas.microsoft.com/office/drawing/2014/main" id="{56A86A6E-CC72-AA65-536B-269FE440D1CE}"/>
              </a:ext>
            </a:extLst>
          </p:cNvPr>
          <p:cNvSpPr txBox="1"/>
          <p:nvPr/>
        </p:nvSpPr>
        <p:spPr>
          <a:xfrm>
            <a:off x="3187155" y="4217792"/>
            <a:ext cx="5599257" cy="1015663"/>
          </a:xfrm>
          <a:prstGeom prst="rect">
            <a:avLst/>
          </a:prstGeom>
          <a:noFill/>
        </p:spPr>
        <p:txBody>
          <a:bodyPr wrap="square">
            <a:spAutoFit/>
          </a:bodyPr>
          <a:lstStyle/>
          <a:p>
            <a:pPr>
              <a:spcBef>
                <a:spcPts val="600"/>
              </a:spcBef>
            </a:pPr>
            <a:r>
              <a:rPr lang="es-ES" sz="2000" b="1" dirty="0"/>
              <a:t>En sus enfrentamientos con el enemigo, Jesús usó la Biblia como fuente de toda verdad: “Escrito está” (Mt. 4:4; 21:13).</a:t>
            </a:r>
          </a:p>
        </p:txBody>
      </p:sp>
      <p:sp>
        <p:nvSpPr>
          <p:cNvPr id="15" name="CuadroTexto 14">
            <a:extLst>
              <a:ext uri="{FF2B5EF4-FFF2-40B4-BE49-F238E27FC236}">
                <a16:creationId xmlns:a16="http://schemas.microsoft.com/office/drawing/2014/main" id="{A9E0159F-7B61-8D32-F128-0D187544D4F3}"/>
              </a:ext>
            </a:extLst>
          </p:cNvPr>
          <p:cNvSpPr txBox="1"/>
          <p:nvPr/>
        </p:nvSpPr>
        <p:spPr>
          <a:xfrm>
            <a:off x="3187155" y="2648120"/>
            <a:ext cx="5599257" cy="1631216"/>
          </a:xfrm>
          <a:prstGeom prst="rect">
            <a:avLst/>
          </a:prstGeom>
          <a:noFill/>
        </p:spPr>
        <p:txBody>
          <a:bodyPr wrap="square">
            <a:spAutoFit/>
          </a:bodyPr>
          <a:lstStyle/>
          <a:p>
            <a:pPr>
              <a:spcBef>
                <a:spcPts val="600"/>
              </a:spcBef>
            </a:pPr>
            <a:r>
              <a:rPr lang="es-ES" sz="2000" b="1" dirty="0"/>
              <a:t>Por el contrario, Satanás es el padre de la mentira (</a:t>
            </a:r>
            <a:r>
              <a:rPr lang="es-ES" sz="2000" b="1" dirty="0" err="1"/>
              <a:t>Jn</a:t>
            </a:r>
            <a:r>
              <a:rPr lang="es-ES" sz="2000" b="1" dirty="0"/>
              <a:t>. 8:44). Todo engaño, toda sutileza malintencionada, toda verdad adulterada, procede de él. Y sus mentiras producen muerte en nosotros.</a:t>
            </a:r>
          </a:p>
        </p:txBody>
      </p:sp>
    </p:spTree>
    <p:extLst>
      <p:ext uri="{BB962C8B-B14F-4D97-AF65-F5344CB8AC3E}">
        <p14:creationId xmlns:p14="http://schemas.microsoft.com/office/powerpoint/2010/main" val="267992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upLeft)">
                                      <p:cBhvr>
                                        <p:cTn id="16" dur="500"/>
                                        <p:tgtEl>
                                          <p:spTgt spid="7"/>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7000"/>
          </a:stretch>
        </a:blip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3914277E-3006-3274-62B0-BB3F97F952B8}"/>
              </a:ext>
            </a:extLst>
          </p:cNvPr>
          <p:cNvSpPr>
            <a:spLocks noGrp="1" noRot="1" noMove="1" noResize="1" noEditPoints="1" noAdjustHandles="1" noChangeArrowheads="1" noChangeShapeType="1"/>
          </p:cNvSpPr>
          <p:nvPr/>
        </p:nvSpPr>
        <p:spPr>
          <a:xfrm>
            <a:off x="0" y="0"/>
            <a:ext cx="12192000" cy="1523151"/>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4" name="Conector recto 33">
            <a:extLst>
              <a:ext uri="{FF2B5EF4-FFF2-40B4-BE49-F238E27FC236}">
                <a16:creationId xmlns:a16="http://schemas.microsoft.com/office/drawing/2014/main" id="{A2CBBABD-4800-FCE9-3E96-49B3CB929EB6}"/>
              </a:ext>
            </a:extLst>
          </p:cNvPr>
          <p:cNvCxnSpPr>
            <a:cxnSpLocks noGrp="1" noRot="1" noMove="1" noResize="1" noEditPoints="1" noAdjustHandles="1" noChangeArrowheads="1" noChangeShapeType="1"/>
          </p:cNvCxnSpPr>
          <p:nvPr/>
        </p:nvCxnSpPr>
        <p:spPr>
          <a:xfrm>
            <a:off x="0" y="1523151"/>
            <a:ext cx="12192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1424EC4B-600F-ACCA-46B9-7BAEC273DC5C}"/>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rgbClr val="A400A4"/>
                </a:solidFill>
              </a:rPr>
              <a:t>LA TRANSIGENCIA DE LA IGLESIA</a:t>
            </a:r>
          </a:p>
        </p:txBody>
      </p:sp>
      <p:sp>
        <p:nvSpPr>
          <p:cNvPr id="5" name="CuadroTexto 4">
            <a:extLst>
              <a:ext uri="{FF2B5EF4-FFF2-40B4-BE49-F238E27FC236}">
                <a16:creationId xmlns:a16="http://schemas.microsoft.com/office/drawing/2014/main" id="{08BF5ED6-6EE5-A9C9-C153-7DF1253220A7}"/>
              </a:ext>
            </a:extLst>
          </p:cNvPr>
          <p:cNvSpPr txBox="1"/>
          <p:nvPr/>
        </p:nvSpPr>
        <p:spPr>
          <a:xfrm>
            <a:off x="1156447" y="610524"/>
            <a:ext cx="9879106"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3">
                    <a:lumMod val="75000"/>
                  </a:schemeClr>
                </a:solidFill>
                <a:latin typeface="Comic Sans MS" panose="030F0702030302020204" pitchFamily="66" charset="0"/>
              </a:rPr>
              <a:t>“Porque yo sé que después de mi partida entrarán en medio de vosotros lobos rapaces, que no perdonarán al rebaño. Y de vosotros mismos se levantarán hombres que hablen cosas perversas para arrastrar tras sí a los discípulos” </a:t>
            </a:r>
            <a:r>
              <a:rPr lang="es-ES" sz="1400" b="1" dirty="0">
                <a:solidFill>
                  <a:schemeClr val="accent3">
                    <a:lumMod val="75000"/>
                  </a:schemeClr>
                </a:solidFill>
                <a:latin typeface="Comic Sans MS" panose="030F0702030302020204" pitchFamily="66" charset="0"/>
              </a:rPr>
              <a:t>(Hechos 20:29-30)</a:t>
            </a:r>
          </a:p>
        </p:txBody>
      </p:sp>
      <p:sp>
        <p:nvSpPr>
          <p:cNvPr id="6" name="CuadroTexto 5">
            <a:extLst>
              <a:ext uri="{FF2B5EF4-FFF2-40B4-BE49-F238E27FC236}">
                <a16:creationId xmlns:a16="http://schemas.microsoft.com/office/drawing/2014/main" id="{30DA57C5-2DAE-9E5D-3B15-0CE736F08AD4}"/>
              </a:ext>
            </a:extLst>
          </p:cNvPr>
          <p:cNvSpPr txBox="1"/>
          <p:nvPr/>
        </p:nvSpPr>
        <p:spPr>
          <a:xfrm>
            <a:off x="168611" y="1533854"/>
            <a:ext cx="7546527" cy="1015663"/>
          </a:xfrm>
          <a:prstGeom prst="rect">
            <a:avLst/>
          </a:prstGeom>
          <a:noFill/>
        </p:spPr>
        <p:txBody>
          <a:bodyPr wrap="square" rtlCol="0">
            <a:spAutoFit/>
          </a:bodyPr>
          <a:lstStyle/>
          <a:p>
            <a:pPr>
              <a:spcBef>
                <a:spcPts val="600"/>
              </a:spcBef>
            </a:pPr>
            <a:r>
              <a:rPr lang="es-ES" sz="2000" b="1" dirty="0">
                <a:solidFill>
                  <a:schemeClr val="bg1"/>
                </a:solidFill>
                <a:effectLst>
                  <a:glow rad="127000">
                    <a:srgbClr val="3A5782"/>
                  </a:glow>
                  <a:outerShdw blurRad="38100" dist="38100" dir="2700000" algn="tl">
                    <a:srgbClr val="000000">
                      <a:alpha val="43137"/>
                    </a:srgbClr>
                  </a:outerShdw>
                </a:effectLst>
              </a:rPr>
              <a:t>Al despedirse de los ancianos de Éfeso, Pablo les expuso su preocupación por los problemas externos e internos que deberían afrontar en el futuro (</a:t>
            </a:r>
            <a:r>
              <a:rPr lang="es-ES" sz="2000" b="1" dirty="0" err="1">
                <a:solidFill>
                  <a:schemeClr val="bg1"/>
                </a:solidFill>
                <a:effectLst>
                  <a:glow rad="127000">
                    <a:srgbClr val="3A5782"/>
                  </a:glow>
                  <a:outerShdw blurRad="38100" dist="38100" dir="2700000" algn="tl">
                    <a:srgbClr val="000000">
                      <a:alpha val="43137"/>
                    </a:srgbClr>
                  </a:outerShdw>
                </a:effectLst>
              </a:rPr>
              <a:t>Hch</a:t>
            </a:r>
            <a:r>
              <a:rPr lang="es-ES" sz="2000" b="1" dirty="0">
                <a:solidFill>
                  <a:schemeClr val="bg1"/>
                </a:solidFill>
                <a:effectLst>
                  <a:glow rad="127000">
                    <a:srgbClr val="3A5782"/>
                  </a:glow>
                  <a:outerShdw blurRad="38100" dist="38100" dir="2700000" algn="tl">
                    <a:srgbClr val="000000">
                      <a:alpha val="43137"/>
                    </a:srgbClr>
                  </a:outerShdw>
                </a:effectLst>
              </a:rPr>
              <a:t>. 20:29-30).</a:t>
            </a:r>
          </a:p>
        </p:txBody>
      </p:sp>
      <p:sp>
        <p:nvSpPr>
          <p:cNvPr id="7" name="CuadroTexto 6">
            <a:extLst>
              <a:ext uri="{FF2B5EF4-FFF2-40B4-BE49-F238E27FC236}">
                <a16:creationId xmlns:a16="http://schemas.microsoft.com/office/drawing/2014/main" id="{200E8139-0B76-EA6C-01D9-24B11D5C08EF}"/>
              </a:ext>
            </a:extLst>
          </p:cNvPr>
          <p:cNvSpPr txBox="1"/>
          <p:nvPr/>
        </p:nvSpPr>
        <p:spPr>
          <a:xfrm>
            <a:off x="176241" y="2549517"/>
            <a:ext cx="7528065" cy="1938992"/>
          </a:xfrm>
          <a:prstGeom prst="rect">
            <a:avLst/>
          </a:prstGeom>
          <a:noFill/>
        </p:spPr>
        <p:txBody>
          <a:bodyPr wrap="square" rtlCol="0">
            <a:spAutoFit/>
          </a:bodyPr>
          <a:lstStyle/>
          <a:p>
            <a:pPr marL="342900" indent="-342900">
              <a:buFont typeface="+mj-lt"/>
              <a:buAutoNum type="arabicPeriod"/>
            </a:pPr>
            <a:r>
              <a:rPr lang="es-ES" sz="2000" b="1" dirty="0">
                <a:solidFill>
                  <a:srgbClr val="FFFF99"/>
                </a:solidFill>
                <a:effectLst>
                  <a:glow rad="127000">
                    <a:srgbClr val="3A5782"/>
                  </a:glow>
                  <a:outerShdw blurRad="38100" dist="38100" dir="2700000" algn="tl">
                    <a:srgbClr val="000000">
                      <a:alpha val="43137"/>
                    </a:srgbClr>
                  </a:outerShdw>
                </a:effectLst>
              </a:rPr>
              <a:t>Lobos rapaces</a:t>
            </a:r>
            <a:r>
              <a:rPr lang="es-ES" sz="2000" b="1" dirty="0">
                <a:solidFill>
                  <a:schemeClr val="bg1"/>
                </a:solidFill>
                <a:effectLst>
                  <a:glow rad="127000">
                    <a:srgbClr val="3A5782"/>
                  </a:glow>
                  <a:outerShdw blurRad="38100" dist="38100" dir="2700000" algn="tl">
                    <a:srgbClr val="000000">
                      <a:alpha val="43137"/>
                    </a:srgbClr>
                  </a:outerShdw>
                </a:effectLst>
              </a:rPr>
              <a:t>. Desde el año 64 hasta el 311 (edicto de tolerancia de </a:t>
            </a:r>
            <a:r>
              <a:rPr lang="es-ES" sz="2000" b="1" dirty="0" err="1">
                <a:solidFill>
                  <a:schemeClr val="bg1"/>
                </a:solidFill>
                <a:effectLst>
                  <a:glow rad="127000">
                    <a:srgbClr val="3A5782"/>
                  </a:glow>
                  <a:outerShdw blurRad="38100" dist="38100" dir="2700000" algn="tl">
                    <a:srgbClr val="000000">
                      <a:alpha val="43137"/>
                    </a:srgbClr>
                  </a:outerShdw>
                </a:effectLst>
              </a:rPr>
              <a:t>Serdica</a:t>
            </a:r>
            <a:r>
              <a:rPr lang="es-ES" sz="2000" b="1" dirty="0">
                <a:solidFill>
                  <a:schemeClr val="bg1"/>
                </a:solidFill>
                <a:effectLst>
                  <a:glow rad="127000">
                    <a:srgbClr val="3A5782"/>
                  </a:glow>
                  <a:outerShdw blurRad="38100" dist="38100" dir="2700000" algn="tl">
                    <a:srgbClr val="000000">
                      <a:alpha val="43137"/>
                    </a:srgbClr>
                  </a:outerShdw>
                </a:effectLst>
              </a:rPr>
              <a:t>), la Iglesia sufrió la persecución feroz del imperio romano.</a:t>
            </a:r>
          </a:p>
          <a:p>
            <a:pPr marL="342900" indent="-342900">
              <a:buFont typeface="+mj-lt"/>
              <a:buAutoNum type="arabicPeriod"/>
            </a:pPr>
            <a:r>
              <a:rPr lang="es-ES" sz="2000" b="1" dirty="0">
                <a:solidFill>
                  <a:srgbClr val="FFFF99"/>
                </a:solidFill>
                <a:effectLst>
                  <a:glow rad="127000">
                    <a:srgbClr val="3A5782"/>
                  </a:glow>
                  <a:outerShdw blurRad="38100" dist="38100" dir="2700000" algn="tl">
                    <a:srgbClr val="000000">
                      <a:alpha val="43137"/>
                    </a:srgbClr>
                  </a:outerShdw>
                </a:effectLst>
              </a:rPr>
              <a:t>Hombres perversos</a:t>
            </a:r>
            <a:r>
              <a:rPr lang="es-ES" sz="2000" b="1" dirty="0">
                <a:solidFill>
                  <a:schemeClr val="bg1"/>
                </a:solidFill>
                <a:effectLst>
                  <a:glow rad="127000">
                    <a:srgbClr val="3A5782"/>
                  </a:glow>
                  <a:outerShdw blurRad="38100" dist="38100" dir="2700000" algn="tl">
                    <a:srgbClr val="000000">
                      <a:alpha val="43137"/>
                    </a:srgbClr>
                  </a:outerShdw>
                </a:effectLst>
              </a:rPr>
              <a:t>. A partir del siglo IV, se introdujeron en la Iglesia hombres inconversos que mezclaron su paganismo con la verdad.</a:t>
            </a:r>
          </a:p>
        </p:txBody>
      </p:sp>
      <p:sp>
        <p:nvSpPr>
          <p:cNvPr id="8" name="CuadroTexto 7">
            <a:extLst>
              <a:ext uri="{FF2B5EF4-FFF2-40B4-BE49-F238E27FC236}">
                <a16:creationId xmlns:a16="http://schemas.microsoft.com/office/drawing/2014/main" id="{A9CD7523-66F5-FEB3-7B65-4BE925E2AA55}"/>
              </a:ext>
            </a:extLst>
          </p:cNvPr>
          <p:cNvSpPr txBox="1"/>
          <p:nvPr/>
        </p:nvSpPr>
        <p:spPr>
          <a:xfrm>
            <a:off x="4036340" y="4406243"/>
            <a:ext cx="3523824" cy="1631216"/>
          </a:xfrm>
          <a:prstGeom prst="rect">
            <a:avLst/>
          </a:prstGeom>
          <a:noFill/>
        </p:spPr>
        <p:txBody>
          <a:bodyPr wrap="square" rtlCol="0">
            <a:spAutoFit/>
          </a:bodyPr>
          <a:lstStyle/>
          <a:p>
            <a:pPr>
              <a:spcBef>
                <a:spcPts val="600"/>
              </a:spcBef>
            </a:pPr>
            <a:r>
              <a:rPr lang="es-ES" sz="2000" b="1" dirty="0">
                <a:solidFill>
                  <a:schemeClr val="bg1"/>
                </a:solidFill>
                <a:effectLst>
                  <a:glow rad="127000">
                    <a:srgbClr val="3A5782"/>
                  </a:glow>
                  <a:outerShdw blurRad="38100" dist="38100" dir="2700000" algn="tl">
                    <a:srgbClr val="000000">
                      <a:alpha val="43137"/>
                    </a:srgbClr>
                  </a:outerShdw>
                </a:effectLst>
              </a:rPr>
              <a:t>Satanás usó su estrategia “interna” para corromper la verdad e introducir la idolatría y la observancia del domingo dentro de la Iglesia. </a:t>
            </a:r>
          </a:p>
        </p:txBody>
      </p:sp>
      <p:pic>
        <p:nvPicPr>
          <p:cNvPr id="10" name="Imagen 9" descr="Un animal color cafe con un perro&#10;&#10;Descripción generada automáticamente con confianza media">
            <a:extLst>
              <a:ext uri="{FF2B5EF4-FFF2-40B4-BE49-F238E27FC236}">
                <a16:creationId xmlns:a16="http://schemas.microsoft.com/office/drawing/2014/main" id="{F77E692A-2757-E7B2-BF22-C93A637DA6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20048" y="1605977"/>
            <a:ext cx="4274679" cy="2045710"/>
          </a:xfrm>
          <a:prstGeom prst="rect">
            <a:avLst/>
          </a:prstGeom>
        </p:spPr>
      </p:pic>
      <p:grpSp>
        <p:nvGrpSpPr>
          <p:cNvPr id="15" name="Grupo 14">
            <a:extLst>
              <a:ext uri="{FF2B5EF4-FFF2-40B4-BE49-F238E27FC236}">
                <a16:creationId xmlns:a16="http://schemas.microsoft.com/office/drawing/2014/main" id="{CC153D7E-4E56-D25D-E619-FC7936B5CDAE}"/>
              </a:ext>
            </a:extLst>
          </p:cNvPr>
          <p:cNvGrpSpPr/>
          <p:nvPr/>
        </p:nvGrpSpPr>
        <p:grpSpPr>
          <a:xfrm>
            <a:off x="7812418" y="3694790"/>
            <a:ext cx="4282309" cy="2323391"/>
            <a:chOff x="7715138" y="3947718"/>
            <a:chExt cx="4282309" cy="2323391"/>
          </a:xfrm>
        </p:grpSpPr>
        <p:pic>
          <p:nvPicPr>
            <p:cNvPr id="11" name="Imagen 10">
              <a:extLst>
                <a:ext uri="{FF2B5EF4-FFF2-40B4-BE49-F238E27FC236}">
                  <a16:creationId xmlns:a16="http://schemas.microsoft.com/office/drawing/2014/main" id="{7F8989CF-95A5-E8FA-49CC-E2B7478E69F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55750" y="3947718"/>
              <a:ext cx="1741697" cy="2323390"/>
            </a:xfrm>
            <a:prstGeom prst="rect">
              <a:avLst/>
            </a:prstGeom>
          </p:spPr>
        </p:pic>
        <p:pic>
          <p:nvPicPr>
            <p:cNvPr id="12" name="Imagen 11">
              <a:extLst>
                <a:ext uri="{FF2B5EF4-FFF2-40B4-BE49-F238E27FC236}">
                  <a16:creationId xmlns:a16="http://schemas.microsoft.com/office/drawing/2014/main" id="{3846CBDA-EEB5-E5CB-2FF5-5D6688D76C10}"/>
                </a:ext>
              </a:extLst>
            </p:cNvPr>
            <p:cNvPicPr>
              <a:picLocks noChangeAspect="1"/>
            </p:cNvPicPr>
            <p:nvPr/>
          </p:nvPicPr>
          <p:blipFill>
            <a:blip r:embed="rId6"/>
            <a:stretch>
              <a:fillRect/>
            </a:stretch>
          </p:blipFill>
          <p:spPr>
            <a:xfrm>
              <a:off x="7715138" y="3947718"/>
              <a:ext cx="1116039" cy="2323391"/>
            </a:xfrm>
            <a:prstGeom prst="rect">
              <a:avLst/>
            </a:prstGeom>
          </p:spPr>
        </p:pic>
        <p:sp>
          <p:nvSpPr>
            <p:cNvPr id="14" name="CuadroTexto 13">
              <a:extLst>
                <a:ext uri="{FF2B5EF4-FFF2-40B4-BE49-F238E27FC236}">
                  <a16:creationId xmlns:a16="http://schemas.microsoft.com/office/drawing/2014/main" id="{3C11971A-ACD7-CDA1-9AAF-88394321EE49}"/>
                </a:ext>
              </a:extLst>
            </p:cNvPr>
            <p:cNvSpPr txBox="1"/>
            <p:nvPr/>
          </p:nvSpPr>
          <p:spPr>
            <a:xfrm>
              <a:off x="8831177" y="3986028"/>
              <a:ext cx="1424573" cy="2246769"/>
            </a:xfrm>
            <a:prstGeom prst="rect">
              <a:avLst/>
            </a:prstGeom>
            <a:noFill/>
          </p:spPr>
          <p:txBody>
            <a:bodyPr wrap="square">
              <a:spAutoFit/>
            </a:bodyPr>
            <a:lstStyle/>
            <a:p>
              <a:pPr algn="ctr"/>
              <a:r>
                <a:rPr lang="es-ES" sz="1400" b="1" dirty="0"/>
                <a:t>La estatua del dios romano Júpiter en el Monte Capitolino en Roma fue reutilizada y convertida en una estatua de San Pedro</a:t>
              </a:r>
            </a:p>
          </p:txBody>
        </p:sp>
      </p:grpSp>
      <p:pic>
        <p:nvPicPr>
          <p:cNvPr id="27" name="Imagen 26" descr="Moneda de metal con letras&#10;&#10;Descripción generada automáticamente con confianza baja">
            <a:extLst>
              <a:ext uri="{FF2B5EF4-FFF2-40B4-BE49-F238E27FC236}">
                <a16:creationId xmlns:a16="http://schemas.microsoft.com/office/drawing/2014/main" id="{27478AEF-73E4-DD8A-EDFF-40CA78EE052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12229" y="4460311"/>
            <a:ext cx="1679969" cy="1682277"/>
          </a:xfrm>
          <a:prstGeom prst="rect">
            <a:avLst/>
          </a:prstGeom>
          <a:effectLst>
            <a:outerShdw blurRad="50800" dist="38100" dir="2700000" algn="tl" rotWithShape="0">
              <a:prstClr val="black">
                <a:alpha val="40000"/>
              </a:prstClr>
            </a:outerShdw>
          </a:effectLst>
        </p:spPr>
      </p:pic>
      <p:pic>
        <p:nvPicPr>
          <p:cNvPr id="29" name="Imagen 28" descr="Logotipo&#10;&#10;Descripción generada automáticamente">
            <a:extLst>
              <a:ext uri="{FF2B5EF4-FFF2-40B4-BE49-F238E27FC236}">
                <a16:creationId xmlns:a16="http://schemas.microsoft.com/office/drawing/2014/main" id="{BCFB1248-0596-AAA8-5C77-E236C4920C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6547" y="4460311"/>
            <a:ext cx="1739800" cy="1673204"/>
          </a:xfrm>
          <a:prstGeom prst="rect">
            <a:avLst/>
          </a:prstGeom>
          <a:effectLst>
            <a:outerShdw blurRad="50800" dist="38100" dir="2700000" algn="tl" rotWithShape="0">
              <a:prstClr val="black">
                <a:alpha val="40000"/>
              </a:prstClr>
            </a:outerShdw>
          </a:effectLst>
        </p:spPr>
      </p:pic>
      <p:sp>
        <p:nvSpPr>
          <p:cNvPr id="31" name="CuadroTexto 30">
            <a:extLst>
              <a:ext uri="{FF2B5EF4-FFF2-40B4-BE49-F238E27FC236}">
                <a16:creationId xmlns:a16="http://schemas.microsoft.com/office/drawing/2014/main" id="{404F1208-4AAF-33A9-568F-D178CA39CA0B}"/>
              </a:ext>
            </a:extLst>
          </p:cNvPr>
          <p:cNvSpPr txBox="1"/>
          <p:nvPr/>
        </p:nvSpPr>
        <p:spPr>
          <a:xfrm>
            <a:off x="0" y="6144218"/>
            <a:ext cx="12192000" cy="707886"/>
          </a:xfrm>
          <a:prstGeom prst="rect">
            <a:avLst/>
          </a:prstGeom>
          <a:noFill/>
        </p:spPr>
        <p:txBody>
          <a:bodyPr wrap="square">
            <a:spAutoFit/>
          </a:bodyPr>
          <a:lstStyle/>
          <a:p>
            <a:r>
              <a:rPr lang="es-ES" sz="2000" b="1" dirty="0">
                <a:solidFill>
                  <a:schemeClr val="bg1"/>
                </a:solidFill>
                <a:effectLst>
                  <a:glow rad="127000">
                    <a:srgbClr val="3A5782"/>
                  </a:glow>
                  <a:outerShdw blurRad="38100" dist="38100" dir="2700000" algn="tl">
                    <a:srgbClr val="000000">
                      <a:alpha val="43137"/>
                    </a:srgbClr>
                  </a:outerShdw>
                </a:effectLst>
              </a:rPr>
              <a:t>Como profetizó Pablo, estos errores fueron aceptados, y permanecerán hasta el fin entre los que no quieran conocer la verdad (2Ts. 2:7-12). La batalla final se basará en la transigencia con el día de reposo.</a:t>
            </a:r>
            <a:endParaRPr lang="es-ES" sz="2000" dirty="0">
              <a:solidFill>
                <a:schemeClr val="bg1"/>
              </a:solidFill>
              <a:effectLst>
                <a:glow rad="127000">
                  <a:srgbClr val="3A5782"/>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899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left)">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000" fill="hold"/>
                                        <p:tgtEl>
                                          <p:spTgt spid="29"/>
                                        </p:tgtEl>
                                        <p:attrNameLst>
                                          <p:attrName>ppt_w</p:attrName>
                                        </p:attrNameLst>
                                      </p:cBhvr>
                                      <p:tavLst>
                                        <p:tav tm="0">
                                          <p:val>
                                            <p:fltVal val="0"/>
                                          </p:val>
                                        </p:tav>
                                        <p:tav tm="100000">
                                          <p:val>
                                            <p:strVal val="#ppt_w"/>
                                          </p:val>
                                        </p:tav>
                                      </p:tavLst>
                                    </p:anim>
                                    <p:anim calcmode="lin" valueType="num">
                                      <p:cBhvr>
                                        <p:cTn id="54" dur="1000" fill="hold"/>
                                        <p:tgtEl>
                                          <p:spTgt spid="29"/>
                                        </p:tgtEl>
                                        <p:attrNameLst>
                                          <p:attrName>ppt_h</p:attrName>
                                        </p:attrNameLst>
                                      </p:cBhvr>
                                      <p:tavLst>
                                        <p:tav tm="0">
                                          <p:val>
                                            <p:fltVal val="0"/>
                                          </p:val>
                                        </p:tav>
                                        <p:tav tm="100000">
                                          <p:val>
                                            <p:strVal val="#ppt_h"/>
                                          </p:val>
                                        </p:tav>
                                      </p:tavLst>
                                    </p:anim>
                                    <p:anim calcmode="lin" valueType="num">
                                      <p:cBhvr>
                                        <p:cTn id="55" dur="1000" fill="hold"/>
                                        <p:tgtEl>
                                          <p:spTgt spid="29"/>
                                        </p:tgtEl>
                                        <p:attrNameLst>
                                          <p:attrName>style.rotation</p:attrName>
                                        </p:attrNameLst>
                                      </p:cBhvr>
                                      <p:tavLst>
                                        <p:tav tm="0">
                                          <p:val>
                                            <p:fltVal val="90"/>
                                          </p:val>
                                        </p:tav>
                                        <p:tav tm="100000">
                                          <p:val>
                                            <p:fltVal val="0"/>
                                          </p:val>
                                        </p:tav>
                                      </p:tavLst>
                                    </p:anim>
                                    <p:animEffect transition="in" filter="fade">
                                      <p:cBhvr>
                                        <p:cTn id="56" dur="1000"/>
                                        <p:tgtEl>
                                          <p:spTgt spid="29"/>
                                        </p:tgtEl>
                                      </p:cBhvr>
                                    </p:animEffect>
                                  </p:childTnLst>
                                </p:cTn>
                              </p:par>
                              <p:par>
                                <p:cTn id="57" presetID="3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1000" fill="hold"/>
                                        <p:tgtEl>
                                          <p:spTgt spid="27"/>
                                        </p:tgtEl>
                                        <p:attrNameLst>
                                          <p:attrName>ppt_w</p:attrName>
                                        </p:attrNameLst>
                                      </p:cBhvr>
                                      <p:tavLst>
                                        <p:tav tm="0">
                                          <p:val>
                                            <p:fltVal val="0"/>
                                          </p:val>
                                        </p:tav>
                                        <p:tav tm="100000">
                                          <p:val>
                                            <p:strVal val="#ppt_w"/>
                                          </p:val>
                                        </p:tav>
                                      </p:tavLst>
                                    </p:anim>
                                    <p:anim calcmode="lin" valueType="num">
                                      <p:cBhvr>
                                        <p:cTn id="60" dur="1000" fill="hold"/>
                                        <p:tgtEl>
                                          <p:spTgt spid="27"/>
                                        </p:tgtEl>
                                        <p:attrNameLst>
                                          <p:attrName>ppt_h</p:attrName>
                                        </p:attrNameLst>
                                      </p:cBhvr>
                                      <p:tavLst>
                                        <p:tav tm="0">
                                          <p:val>
                                            <p:fltVal val="0"/>
                                          </p:val>
                                        </p:tav>
                                        <p:tav tm="100000">
                                          <p:val>
                                            <p:strVal val="#ppt_h"/>
                                          </p:val>
                                        </p:tav>
                                      </p:tavLst>
                                    </p:anim>
                                    <p:anim calcmode="lin" valueType="num">
                                      <p:cBhvr>
                                        <p:cTn id="61" dur="1000" fill="hold"/>
                                        <p:tgtEl>
                                          <p:spTgt spid="27"/>
                                        </p:tgtEl>
                                        <p:attrNameLst>
                                          <p:attrName>style.rotation</p:attrName>
                                        </p:attrNameLst>
                                      </p:cBhvr>
                                      <p:tavLst>
                                        <p:tav tm="0">
                                          <p:val>
                                            <p:fltVal val="90"/>
                                          </p:val>
                                        </p:tav>
                                        <p:tav tm="100000">
                                          <p:val>
                                            <p:fltVal val="0"/>
                                          </p:val>
                                        </p:tav>
                                      </p:tavLst>
                                    </p:anim>
                                    <p:animEffect transition="in" filter="fade">
                                      <p:cBhvr>
                                        <p:cTn id="62" dur="1000"/>
                                        <p:tgtEl>
                                          <p:spTgt spid="27"/>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56623" y="2459504"/>
            <a:ext cx="9278754" cy="1938992"/>
          </a:xfrm>
          <a:prstGeom prst="rect">
            <a:avLst/>
          </a:prstGeom>
          <a:noFill/>
        </p:spPr>
        <p:txBody>
          <a:bodyPr wrap="square">
            <a:spAutoFit/>
          </a:bodyPr>
          <a:lstStyle/>
          <a:p>
            <a:pPr algn="ctr"/>
            <a:r>
              <a:rPr lang="es-ES" sz="6000" b="1" dirty="0">
                <a:ln w="6600">
                  <a:solidFill>
                    <a:srgbClr val="5E2F0C"/>
                  </a:solidFill>
                  <a:prstDash val="solid"/>
                </a:ln>
                <a:solidFill>
                  <a:srgbClr val="FFFFFF"/>
                </a:solidFill>
                <a:effectLst>
                  <a:outerShdw dist="50800" dir="2700000" algn="tl" rotWithShape="0">
                    <a:srgbClr val="5E2F0C"/>
                  </a:outerShdw>
                </a:effectLst>
              </a:rPr>
              <a:t>BATALLA POR LA PALABRA DE DIOS</a:t>
            </a:r>
          </a:p>
        </p:txBody>
      </p:sp>
    </p:spTree>
    <p:extLst>
      <p:ext uri="{BB962C8B-B14F-4D97-AF65-F5344CB8AC3E}">
        <p14:creationId xmlns:p14="http://schemas.microsoft.com/office/powerpoint/2010/main" val="721396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362730-4EC0-0B73-62D7-CE9E84A03580}"/>
              </a:ext>
            </a:extLst>
          </p:cNvPr>
          <p:cNvSpPr txBox="1"/>
          <p:nvPr/>
        </p:nvSpPr>
        <p:spPr>
          <a:xfrm>
            <a:off x="0" y="-48640"/>
            <a:ext cx="12191999" cy="769441"/>
          </a:xfrm>
          <a:prstGeom prst="rect">
            <a:avLst/>
          </a:prstGeom>
          <a:noFill/>
        </p:spPr>
        <p:txBody>
          <a:bodyPr wrap="square">
            <a:spAutoFit/>
          </a:bodyPr>
          <a:lstStyle/>
          <a:p>
            <a:pPr algn="ctr"/>
            <a:r>
              <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rPr>
              <a:t>SEGURIDAD EN LA BIBLIA</a:t>
            </a:r>
          </a:p>
        </p:txBody>
      </p:sp>
      <p:sp>
        <p:nvSpPr>
          <p:cNvPr id="5" name="CuadroTexto 4">
            <a:extLst>
              <a:ext uri="{FF2B5EF4-FFF2-40B4-BE49-F238E27FC236}">
                <a16:creationId xmlns:a16="http://schemas.microsoft.com/office/drawing/2014/main" id="{397A000E-1BF8-12E2-E540-35B12EC1BDC5}"/>
              </a:ext>
            </a:extLst>
          </p:cNvPr>
          <p:cNvSpPr txBox="1"/>
          <p:nvPr/>
        </p:nvSpPr>
        <p:spPr>
          <a:xfrm>
            <a:off x="2034987" y="638565"/>
            <a:ext cx="8122024" cy="369332"/>
          </a:xfrm>
          <a:prstGeom prst="rect">
            <a:avLst/>
          </a:prstGeom>
          <a:noFill/>
        </p:spPr>
        <p:txBody>
          <a:bodyPr wrap="square">
            <a:spAutoFit/>
          </a:bodyPr>
          <a:lstStyle/>
          <a:p>
            <a:pPr algn="ctr"/>
            <a:r>
              <a:rPr lang="es-ES" b="1" dirty="0">
                <a:solidFill>
                  <a:schemeClr val="accent5">
                    <a:lumMod val="75000"/>
                  </a:schemeClr>
                </a:solidFill>
                <a:latin typeface="Comic Sans MS" panose="030F0702030302020204" pitchFamily="66" charset="0"/>
              </a:rPr>
              <a:t>“Santifícalos en tu verdad; tu palabra es verdad” </a:t>
            </a:r>
            <a:r>
              <a:rPr lang="es-ES" sz="1400" b="1" dirty="0">
                <a:solidFill>
                  <a:schemeClr val="accent5">
                    <a:lumMod val="75000"/>
                  </a:schemeClr>
                </a:solidFill>
                <a:latin typeface="Comic Sans MS" panose="030F0702030302020204" pitchFamily="66" charset="0"/>
              </a:rPr>
              <a:t>(Juan 17:17)</a:t>
            </a:r>
          </a:p>
        </p:txBody>
      </p:sp>
      <p:sp>
        <p:nvSpPr>
          <p:cNvPr id="6" name="CuadroTexto 5">
            <a:extLst>
              <a:ext uri="{FF2B5EF4-FFF2-40B4-BE49-F238E27FC236}">
                <a16:creationId xmlns:a16="http://schemas.microsoft.com/office/drawing/2014/main" id="{1EB2B3A2-14F9-E210-8322-F54E11D9755C}"/>
              </a:ext>
            </a:extLst>
          </p:cNvPr>
          <p:cNvSpPr txBox="1"/>
          <p:nvPr/>
        </p:nvSpPr>
        <p:spPr>
          <a:xfrm>
            <a:off x="4942958" y="1060900"/>
            <a:ext cx="7249041" cy="707886"/>
          </a:xfrm>
          <a:prstGeom prst="rect">
            <a:avLst/>
          </a:prstGeom>
          <a:noFill/>
        </p:spPr>
        <p:txBody>
          <a:bodyPr wrap="square" rtlCol="0">
            <a:spAutoFit/>
          </a:bodyPr>
          <a:lstStyle/>
          <a:p>
            <a:pPr>
              <a:spcBef>
                <a:spcPts val="600"/>
              </a:spcBef>
            </a:pPr>
            <a:r>
              <a:rPr lang="es-ES" sz="2000" b="1" dirty="0"/>
              <a:t>La Biblia es la revelación infalible de la voluntad de Dios. Presenta el plan celestial para la salvación de la humanidad.</a:t>
            </a:r>
          </a:p>
        </p:txBody>
      </p:sp>
      <p:pic>
        <p:nvPicPr>
          <p:cNvPr id="8" name="Imagen 7" descr="Imagen que contiene persona, hombre, montar a caballo, sostener&#10;&#10;Descripción generada automáticamente">
            <a:extLst>
              <a:ext uri="{FF2B5EF4-FFF2-40B4-BE49-F238E27FC236}">
                <a16:creationId xmlns:a16="http://schemas.microsoft.com/office/drawing/2014/main" id="{A6E4EBBD-6361-C448-09FE-714A2D1AFC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08393" y="3881594"/>
            <a:ext cx="2732829" cy="2815348"/>
          </a:xfrm>
          <a:prstGeom prst="rect">
            <a:avLst/>
          </a:prstGeom>
          <a:ln w="57150" cap="rnd">
            <a:solidFill>
              <a:srgbClr val="FF2D82"/>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interior, persona, hombre, tabla&#10;&#10;Descripción generada automáticamente">
            <a:extLst>
              <a:ext uri="{FF2B5EF4-FFF2-40B4-BE49-F238E27FC236}">
                <a16:creationId xmlns:a16="http://schemas.microsoft.com/office/drawing/2014/main" id="{C89B0FB7-3174-B6EB-A430-50F69147AD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7222" y="1085995"/>
            <a:ext cx="4630810" cy="3741851"/>
          </a:xfrm>
          <a:prstGeom prst="roundRect">
            <a:avLst>
              <a:gd name="adj" fmla="val 11111"/>
            </a:avLst>
          </a:prstGeom>
          <a:ln w="190500" cap="rnd">
            <a:solidFill>
              <a:schemeClr val="accent5">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CuadroTexto 11">
            <a:extLst>
              <a:ext uri="{FF2B5EF4-FFF2-40B4-BE49-F238E27FC236}">
                <a16:creationId xmlns:a16="http://schemas.microsoft.com/office/drawing/2014/main" id="{B4B6EC1E-BC78-6CD0-ED63-05E78621464A}"/>
              </a:ext>
            </a:extLst>
          </p:cNvPr>
          <p:cNvSpPr txBox="1"/>
          <p:nvPr/>
        </p:nvSpPr>
        <p:spPr>
          <a:xfrm>
            <a:off x="197222" y="4903690"/>
            <a:ext cx="5128532" cy="1938992"/>
          </a:xfrm>
          <a:prstGeom prst="rect">
            <a:avLst/>
          </a:prstGeom>
          <a:noFill/>
        </p:spPr>
        <p:txBody>
          <a:bodyPr wrap="square">
            <a:spAutoFit/>
          </a:bodyPr>
          <a:lstStyle/>
          <a:p>
            <a:pPr>
              <a:spcBef>
                <a:spcPts val="600"/>
              </a:spcBef>
            </a:pPr>
            <a:r>
              <a:rPr lang="es-ES" sz="2000" b="1" dirty="0"/>
              <a:t>Si rechazamos parte de ella (por ejemplo, el relato de la Creación de Génesis 1 y 2), podemos llegar a rechazar cualquiera de las doctrinas que enseña. Y entonces… ¿qué seguridad podríamos tener para confiar en el resto de la Biblia?</a:t>
            </a:r>
          </a:p>
        </p:txBody>
      </p:sp>
      <p:sp>
        <p:nvSpPr>
          <p:cNvPr id="14" name="CuadroTexto 13">
            <a:extLst>
              <a:ext uri="{FF2B5EF4-FFF2-40B4-BE49-F238E27FC236}">
                <a16:creationId xmlns:a16="http://schemas.microsoft.com/office/drawing/2014/main" id="{4D3AFA8C-7AA1-5A3B-4734-7AD105324A56}"/>
              </a:ext>
            </a:extLst>
          </p:cNvPr>
          <p:cNvSpPr txBox="1"/>
          <p:nvPr/>
        </p:nvSpPr>
        <p:spPr>
          <a:xfrm>
            <a:off x="8406741" y="4060793"/>
            <a:ext cx="3518289" cy="1015663"/>
          </a:xfrm>
          <a:custGeom>
            <a:avLst/>
            <a:gdLst>
              <a:gd name="connsiteX0" fmla="*/ 0 w 3518289"/>
              <a:gd name="connsiteY0" fmla="*/ 0 h 1015663"/>
              <a:gd name="connsiteX1" fmla="*/ 586382 w 3518289"/>
              <a:gd name="connsiteY1" fmla="*/ 0 h 1015663"/>
              <a:gd name="connsiteX2" fmla="*/ 1102397 w 3518289"/>
              <a:gd name="connsiteY2" fmla="*/ 0 h 1015663"/>
              <a:gd name="connsiteX3" fmla="*/ 1618413 w 3518289"/>
              <a:gd name="connsiteY3" fmla="*/ 0 h 1015663"/>
              <a:gd name="connsiteX4" fmla="*/ 2204794 w 3518289"/>
              <a:gd name="connsiteY4" fmla="*/ 0 h 1015663"/>
              <a:gd name="connsiteX5" fmla="*/ 2755993 w 3518289"/>
              <a:gd name="connsiteY5" fmla="*/ 0 h 1015663"/>
              <a:gd name="connsiteX6" fmla="*/ 3518289 w 3518289"/>
              <a:gd name="connsiteY6" fmla="*/ 0 h 1015663"/>
              <a:gd name="connsiteX7" fmla="*/ 3518289 w 3518289"/>
              <a:gd name="connsiteY7" fmla="*/ 487518 h 1015663"/>
              <a:gd name="connsiteX8" fmla="*/ 3518289 w 3518289"/>
              <a:gd name="connsiteY8" fmla="*/ 1015663 h 1015663"/>
              <a:gd name="connsiteX9" fmla="*/ 2931908 w 3518289"/>
              <a:gd name="connsiteY9" fmla="*/ 1015663 h 1015663"/>
              <a:gd name="connsiteX10" fmla="*/ 2380709 w 3518289"/>
              <a:gd name="connsiteY10" fmla="*/ 1015663 h 1015663"/>
              <a:gd name="connsiteX11" fmla="*/ 1723962 w 3518289"/>
              <a:gd name="connsiteY11" fmla="*/ 1015663 h 1015663"/>
              <a:gd name="connsiteX12" fmla="*/ 1207946 w 3518289"/>
              <a:gd name="connsiteY12" fmla="*/ 1015663 h 1015663"/>
              <a:gd name="connsiteX13" fmla="*/ 691930 w 3518289"/>
              <a:gd name="connsiteY13" fmla="*/ 1015663 h 1015663"/>
              <a:gd name="connsiteX14" fmla="*/ 0 w 3518289"/>
              <a:gd name="connsiteY14" fmla="*/ 1015663 h 1015663"/>
              <a:gd name="connsiteX15" fmla="*/ 0 w 3518289"/>
              <a:gd name="connsiteY15" fmla="*/ 497675 h 1015663"/>
              <a:gd name="connsiteX16" fmla="*/ 0 w 3518289"/>
              <a:gd name="connsiteY16"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8289" h="1015663" fill="none" extrusionOk="0">
                <a:moveTo>
                  <a:pt x="0" y="0"/>
                </a:moveTo>
                <a:cubicBezTo>
                  <a:pt x="148574" y="-53081"/>
                  <a:pt x="449523" y="29451"/>
                  <a:pt x="586382" y="0"/>
                </a:cubicBezTo>
                <a:cubicBezTo>
                  <a:pt x="723241" y="-29451"/>
                  <a:pt x="908955" y="20731"/>
                  <a:pt x="1102397" y="0"/>
                </a:cubicBezTo>
                <a:cubicBezTo>
                  <a:pt x="1295839" y="-20731"/>
                  <a:pt x="1439968" y="38336"/>
                  <a:pt x="1618413" y="0"/>
                </a:cubicBezTo>
                <a:cubicBezTo>
                  <a:pt x="1796858" y="-38336"/>
                  <a:pt x="1916946" y="58285"/>
                  <a:pt x="2204794" y="0"/>
                </a:cubicBezTo>
                <a:cubicBezTo>
                  <a:pt x="2492642" y="-58285"/>
                  <a:pt x="2498354" y="56894"/>
                  <a:pt x="2755993" y="0"/>
                </a:cubicBezTo>
                <a:cubicBezTo>
                  <a:pt x="3013632" y="-56894"/>
                  <a:pt x="3167306" y="37462"/>
                  <a:pt x="3518289" y="0"/>
                </a:cubicBezTo>
                <a:cubicBezTo>
                  <a:pt x="3573807" y="221136"/>
                  <a:pt x="3474539" y="334133"/>
                  <a:pt x="3518289" y="487518"/>
                </a:cubicBezTo>
                <a:cubicBezTo>
                  <a:pt x="3562039" y="640903"/>
                  <a:pt x="3458027" y="772221"/>
                  <a:pt x="3518289" y="1015663"/>
                </a:cubicBezTo>
                <a:cubicBezTo>
                  <a:pt x="3246028" y="1068682"/>
                  <a:pt x="3112951" y="968525"/>
                  <a:pt x="2931908" y="1015663"/>
                </a:cubicBezTo>
                <a:cubicBezTo>
                  <a:pt x="2750865" y="1062801"/>
                  <a:pt x="2617154" y="1014553"/>
                  <a:pt x="2380709" y="1015663"/>
                </a:cubicBezTo>
                <a:cubicBezTo>
                  <a:pt x="2144264" y="1016773"/>
                  <a:pt x="1936205" y="937190"/>
                  <a:pt x="1723962" y="1015663"/>
                </a:cubicBezTo>
                <a:cubicBezTo>
                  <a:pt x="1511719" y="1094136"/>
                  <a:pt x="1402813" y="977241"/>
                  <a:pt x="1207946" y="1015663"/>
                </a:cubicBezTo>
                <a:cubicBezTo>
                  <a:pt x="1013079" y="1054085"/>
                  <a:pt x="853529" y="973931"/>
                  <a:pt x="691930" y="1015663"/>
                </a:cubicBezTo>
                <a:cubicBezTo>
                  <a:pt x="530331" y="1057395"/>
                  <a:pt x="193860" y="1000963"/>
                  <a:pt x="0" y="1015663"/>
                </a:cubicBezTo>
                <a:cubicBezTo>
                  <a:pt x="-56877" y="769209"/>
                  <a:pt x="33108" y="643748"/>
                  <a:pt x="0" y="497675"/>
                </a:cubicBezTo>
                <a:cubicBezTo>
                  <a:pt x="-33108" y="351602"/>
                  <a:pt x="4357" y="220356"/>
                  <a:pt x="0" y="0"/>
                </a:cubicBezTo>
                <a:close/>
              </a:path>
              <a:path w="3518289" h="1015663"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21014" y="198394"/>
                  <a:pt x="3488834" y="328515"/>
                  <a:pt x="3518289" y="487518"/>
                </a:cubicBezTo>
                <a:cubicBezTo>
                  <a:pt x="3547744" y="646521"/>
                  <a:pt x="3476463" y="789465"/>
                  <a:pt x="3518289" y="1015663"/>
                </a:cubicBezTo>
                <a:cubicBezTo>
                  <a:pt x="3269020" y="1059547"/>
                  <a:pt x="3177404" y="1003230"/>
                  <a:pt x="3002273" y="1015663"/>
                </a:cubicBezTo>
                <a:cubicBezTo>
                  <a:pt x="2827142" y="1028096"/>
                  <a:pt x="2635706" y="1013768"/>
                  <a:pt x="2345526" y="1015663"/>
                </a:cubicBezTo>
                <a:cubicBezTo>
                  <a:pt x="2055346" y="1017558"/>
                  <a:pt x="1907072" y="982083"/>
                  <a:pt x="1688779" y="1015663"/>
                </a:cubicBezTo>
                <a:cubicBezTo>
                  <a:pt x="1470486" y="1049243"/>
                  <a:pt x="1299668" y="954038"/>
                  <a:pt x="1067214" y="1015663"/>
                </a:cubicBezTo>
                <a:cubicBezTo>
                  <a:pt x="834760" y="1077288"/>
                  <a:pt x="803347" y="992895"/>
                  <a:pt x="551199" y="1015663"/>
                </a:cubicBezTo>
                <a:cubicBezTo>
                  <a:pt x="299051" y="1038431"/>
                  <a:pt x="133357" y="967366"/>
                  <a:pt x="0" y="1015663"/>
                </a:cubicBezTo>
                <a:cubicBezTo>
                  <a:pt x="-5204" y="777892"/>
                  <a:pt x="40693" y="740264"/>
                  <a:pt x="0" y="538301"/>
                </a:cubicBezTo>
                <a:cubicBezTo>
                  <a:pt x="-40693" y="336338"/>
                  <a:pt x="25393" y="155709"/>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es-ES" sz="2000" b="1" dirty="0">
                <a:solidFill>
                  <a:schemeClr val="accent6">
                    <a:lumMod val="50000"/>
                  </a:schemeClr>
                </a:solidFill>
              </a:rPr>
              <a:t>“Tu palabra es una lámpara a mis pies; es una luz en mi sendero” </a:t>
            </a:r>
            <a:r>
              <a:rPr lang="es-ES" b="1" dirty="0">
                <a:solidFill>
                  <a:schemeClr val="accent6">
                    <a:lumMod val="50000"/>
                  </a:schemeClr>
                </a:solidFill>
              </a:rPr>
              <a:t>(Sal. 119:105 </a:t>
            </a:r>
            <a:r>
              <a:rPr lang="es-ES" sz="1400" b="1" dirty="0" err="1">
                <a:solidFill>
                  <a:schemeClr val="accent6">
                    <a:lumMod val="50000"/>
                  </a:schemeClr>
                </a:solidFill>
              </a:rPr>
              <a:t>NVI</a:t>
            </a:r>
            <a:r>
              <a:rPr lang="es-ES" b="1" dirty="0">
                <a:solidFill>
                  <a:schemeClr val="accent6">
                    <a:lumMod val="50000"/>
                  </a:schemeClr>
                </a:solidFill>
              </a:rPr>
              <a:t>)</a:t>
            </a:r>
          </a:p>
        </p:txBody>
      </p:sp>
      <p:sp>
        <p:nvSpPr>
          <p:cNvPr id="2" name="CuadroTexto 1">
            <a:extLst>
              <a:ext uri="{FF2B5EF4-FFF2-40B4-BE49-F238E27FC236}">
                <a16:creationId xmlns:a16="http://schemas.microsoft.com/office/drawing/2014/main" id="{99847F1A-9664-1EE0-078D-A262FB477A80}"/>
              </a:ext>
            </a:extLst>
          </p:cNvPr>
          <p:cNvSpPr txBox="1"/>
          <p:nvPr/>
        </p:nvSpPr>
        <p:spPr>
          <a:xfrm>
            <a:off x="8406741" y="5257652"/>
            <a:ext cx="3518289" cy="1292662"/>
          </a:xfrm>
          <a:custGeom>
            <a:avLst/>
            <a:gdLst>
              <a:gd name="connsiteX0" fmla="*/ 0 w 3518289"/>
              <a:gd name="connsiteY0" fmla="*/ 0 h 1292662"/>
              <a:gd name="connsiteX1" fmla="*/ 480833 w 3518289"/>
              <a:gd name="connsiteY1" fmla="*/ 0 h 1292662"/>
              <a:gd name="connsiteX2" fmla="*/ 1067214 w 3518289"/>
              <a:gd name="connsiteY2" fmla="*/ 0 h 1292662"/>
              <a:gd name="connsiteX3" fmla="*/ 1618413 w 3518289"/>
              <a:gd name="connsiteY3" fmla="*/ 0 h 1292662"/>
              <a:gd name="connsiteX4" fmla="*/ 2099246 w 3518289"/>
              <a:gd name="connsiteY4" fmla="*/ 0 h 1292662"/>
              <a:gd name="connsiteX5" fmla="*/ 2615261 w 3518289"/>
              <a:gd name="connsiteY5" fmla="*/ 0 h 1292662"/>
              <a:gd name="connsiteX6" fmla="*/ 3518289 w 3518289"/>
              <a:gd name="connsiteY6" fmla="*/ 0 h 1292662"/>
              <a:gd name="connsiteX7" fmla="*/ 3518289 w 3518289"/>
              <a:gd name="connsiteY7" fmla="*/ 443814 h 1292662"/>
              <a:gd name="connsiteX8" fmla="*/ 3518289 w 3518289"/>
              <a:gd name="connsiteY8" fmla="*/ 861775 h 1292662"/>
              <a:gd name="connsiteX9" fmla="*/ 3518289 w 3518289"/>
              <a:gd name="connsiteY9" fmla="*/ 1292662 h 1292662"/>
              <a:gd name="connsiteX10" fmla="*/ 2896725 w 3518289"/>
              <a:gd name="connsiteY10" fmla="*/ 1292662 h 1292662"/>
              <a:gd name="connsiteX11" fmla="*/ 2380709 w 3518289"/>
              <a:gd name="connsiteY11" fmla="*/ 1292662 h 1292662"/>
              <a:gd name="connsiteX12" fmla="*/ 1899876 w 3518289"/>
              <a:gd name="connsiteY12" fmla="*/ 1292662 h 1292662"/>
              <a:gd name="connsiteX13" fmla="*/ 1278312 w 3518289"/>
              <a:gd name="connsiteY13" fmla="*/ 1292662 h 1292662"/>
              <a:gd name="connsiteX14" fmla="*/ 691930 w 3518289"/>
              <a:gd name="connsiteY14" fmla="*/ 1292662 h 1292662"/>
              <a:gd name="connsiteX15" fmla="*/ 0 w 3518289"/>
              <a:gd name="connsiteY15" fmla="*/ 1292662 h 1292662"/>
              <a:gd name="connsiteX16" fmla="*/ 0 w 3518289"/>
              <a:gd name="connsiteY16" fmla="*/ 848848 h 1292662"/>
              <a:gd name="connsiteX17" fmla="*/ 0 w 3518289"/>
              <a:gd name="connsiteY17" fmla="*/ 443814 h 1292662"/>
              <a:gd name="connsiteX18" fmla="*/ 0 w 3518289"/>
              <a:gd name="connsiteY18" fmla="*/ 0 h 129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8289" h="1292662" fill="none" extrusionOk="0">
                <a:moveTo>
                  <a:pt x="0" y="0"/>
                </a:moveTo>
                <a:cubicBezTo>
                  <a:pt x="111924" y="-42615"/>
                  <a:pt x="311995" y="13317"/>
                  <a:pt x="480833" y="0"/>
                </a:cubicBezTo>
                <a:cubicBezTo>
                  <a:pt x="649671" y="-13317"/>
                  <a:pt x="779366" y="58285"/>
                  <a:pt x="1067214" y="0"/>
                </a:cubicBezTo>
                <a:cubicBezTo>
                  <a:pt x="1355062" y="-58285"/>
                  <a:pt x="1360774" y="56894"/>
                  <a:pt x="1618413" y="0"/>
                </a:cubicBezTo>
                <a:cubicBezTo>
                  <a:pt x="1876052" y="-56894"/>
                  <a:pt x="1909617" y="23094"/>
                  <a:pt x="2099246" y="0"/>
                </a:cubicBezTo>
                <a:cubicBezTo>
                  <a:pt x="2288875" y="-23094"/>
                  <a:pt x="2466553" y="19489"/>
                  <a:pt x="2615261" y="0"/>
                </a:cubicBezTo>
                <a:cubicBezTo>
                  <a:pt x="2763970" y="-19489"/>
                  <a:pt x="3165797" y="80140"/>
                  <a:pt x="3518289" y="0"/>
                </a:cubicBezTo>
                <a:cubicBezTo>
                  <a:pt x="3565922" y="130586"/>
                  <a:pt x="3476895" y="234331"/>
                  <a:pt x="3518289" y="443814"/>
                </a:cubicBezTo>
                <a:cubicBezTo>
                  <a:pt x="3559683" y="653297"/>
                  <a:pt x="3472054" y="711371"/>
                  <a:pt x="3518289" y="861775"/>
                </a:cubicBezTo>
                <a:cubicBezTo>
                  <a:pt x="3564524" y="1012179"/>
                  <a:pt x="3505710" y="1158275"/>
                  <a:pt x="3518289" y="1292662"/>
                </a:cubicBezTo>
                <a:cubicBezTo>
                  <a:pt x="3300650" y="1366233"/>
                  <a:pt x="3110359" y="1219021"/>
                  <a:pt x="2896725" y="1292662"/>
                </a:cubicBezTo>
                <a:cubicBezTo>
                  <a:pt x="2683091" y="1366303"/>
                  <a:pt x="2542308" y="1250930"/>
                  <a:pt x="2380709" y="1292662"/>
                </a:cubicBezTo>
                <a:cubicBezTo>
                  <a:pt x="2219110" y="1334394"/>
                  <a:pt x="2027003" y="1270430"/>
                  <a:pt x="1899876" y="1292662"/>
                </a:cubicBezTo>
                <a:cubicBezTo>
                  <a:pt x="1772749" y="1314894"/>
                  <a:pt x="1581906" y="1223135"/>
                  <a:pt x="1278312" y="1292662"/>
                </a:cubicBezTo>
                <a:cubicBezTo>
                  <a:pt x="974718" y="1362189"/>
                  <a:pt x="945855" y="1286666"/>
                  <a:pt x="691930" y="1292662"/>
                </a:cubicBezTo>
                <a:cubicBezTo>
                  <a:pt x="438005" y="1298658"/>
                  <a:pt x="213738" y="1286377"/>
                  <a:pt x="0" y="1292662"/>
                </a:cubicBezTo>
                <a:cubicBezTo>
                  <a:pt x="-12360" y="1140415"/>
                  <a:pt x="23668" y="943374"/>
                  <a:pt x="0" y="848848"/>
                </a:cubicBezTo>
                <a:cubicBezTo>
                  <a:pt x="-23668" y="754322"/>
                  <a:pt x="14721" y="628837"/>
                  <a:pt x="0" y="443814"/>
                </a:cubicBezTo>
                <a:cubicBezTo>
                  <a:pt x="-14721" y="258791"/>
                  <a:pt x="27175" y="109975"/>
                  <a:pt x="0" y="0"/>
                </a:cubicBezTo>
                <a:close/>
              </a:path>
              <a:path w="3518289" h="1292662"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34397" y="190585"/>
                  <a:pt x="3486586" y="272188"/>
                  <a:pt x="3518289" y="405034"/>
                </a:cubicBezTo>
                <a:cubicBezTo>
                  <a:pt x="3549992" y="537880"/>
                  <a:pt x="3493266" y="640457"/>
                  <a:pt x="3518289" y="835921"/>
                </a:cubicBezTo>
                <a:cubicBezTo>
                  <a:pt x="3543312" y="1031385"/>
                  <a:pt x="3493949" y="1100050"/>
                  <a:pt x="3518289" y="1292662"/>
                </a:cubicBezTo>
                <a:cubicBezTo>
                  <a:pt x="3355023" y="1315541"/>
                  <a:pt x="3202065" y="1252691"/>
                  <a:pt x="3037456" y="1292662"/>
                </a:cubicBezTo>
                <a:cubicBezTo>
                  <a:pt x="2872847" y="1332633"/>
                  <a:pt x="2599002" y="1259082"/>
                  <a:pt x="2380709" y="1292662"/>
                </a:cubicBezTo>
                <a:cubicBezTo>
                  <a:pt x="2162416" y="1326242"/>
                  <a:pt x="1987808" y="1226488"/>
                  <a:pt x="1759145" y="1292662"/>
                </a:cubicBezTo>
                <a:cubicBezTo>
                  <a:pt x="1530482" y="1358836"/>
                  <a:pt x="1347236" y="1272830"/>
                  <a:pt x="1243129" y="1292662"/>
                </a:cubicBezTo>
                <a:cubicBezTo>
                  <a:pt x="1139022" y="1312494"/>
                  <a:pt x="887646" y="1229017"/>
                  <a:pt x="586381" y="1292662"/>
                </a:cubicBezTo>
                <a:cubicBezTo>
                  <a:pt x="285116" y="1356307"/>
                  <a:pt x="281014" y="1292079"/>
                  <a:pt x="0" y="1292662"/>
                </a:cubicBezTo>
                <a:cubicBezTo>
                  <a:pt x="-6369" y="1114799"/>
                  <a:pt x="11902" y="1016969"/>
                  <a:pt x="0" y="874701"/>
                </a:cubicBezTo>
                <a:cubicBezTo>
                  <a:pt x="-11902" y="732433"/>
                  <a:pt x="39269" y="564347"/>
                  <a:pt x="0" y="443814"/>
                </a:cubicBezTo>
                <a:cubicBezTo>
                  <a:pt x="-39269" y="323281"/>
                  <a:pt x="25932" y="106599"/>
                  <a:pt x="0" y="0"/>
                </a:cubicBezTo>
                <a:close/>
              </a:path>
            </a:pathLst>
          </a:custGeom>
          <a:solidFill>
            <a:schemeClr val="accent1">
              <a:lumMod val="20000"/>
              <a:lumOff val="80000"/>
            </a:schemeClr>
          </a:solidFill>
          <a:ln w="38100">
            <a:solidFill>
              <a:schemeClr val="accent1">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es-ES" sz="2000" b="1" dirty="0">
                <a:solidFill>
                  <a:schemeClr val="accent1">
                    <a:lumMod val="50000"/>
                  </a:schemeClr>
                </a:solidFill>
              </a:rPr>
              <a:t>“La explicación de tus palabras ilumina, instruye a la gente sencilla”</a:t>
            </a:r>
            <a:br>
              <a:rPr lang="es-ES" sz="2000" b="1" dirty="0">
                <a:solidFill>
                  <a:schemeClr val="accent1">
                    <a:lumMod val="50000"/>
                  </a:schemeClr>
                </a:solidFill>
              </a:rPr>
            </a:br>
            <a:r>
              <a:rPr lang="es-ES" b="1" dirty="0">
                <a:solidFill>
                  <a:schemeClr val="accent1">
                    <a:lumMod val="50000"/>
                  </a:schemeClr>
                </a:solidFill>
              </a:rPr>
              <a:t>(Sal. 119:130 </a:t>
            </a:r>
            <a:r>
              <a:rPr lang="es-ES" sz="1400" b="1" dirty="0" err="1">
                <a:solidFill>
                  <a:schemeClr val="accent1">
                    <a:lumMod val="50000"/>
                  </a:schemeClr>
                </a:solidFill>
              </a:rPr>
              <a:t>NVI</a:t>
            </a:r>
            <a:r>
              <a:rPr lang="es-ES" b="1" dirty="0">
                <a:solidFill>
                  <a:schemeClr val="accent1">
                    <a:lumMod val="50000"/>
                  </a:schemeClr>
                </a:solidFill>
              </a:rPr>
              <a:t>)</a:t>
            </a:r>
          </a:p>
        </p:txBody>
      </p:sp>
      <p:sp>
        <p:nvSpPr>
          <p:cNvPr id="7" name="CuadroTexto 6">
            <a:extLst>
              <a:ext uri="{FF2B5EF4-FFF2-40B4-BE49-F238E27FC236}">
                <a16:creationId xmlns:a16="http://schemas.microsoft.com/office/drawing/2014/main" id="{D48C1833-F17A-048E-F421-11B314694990}"/>
              </a:ext>
            </a:extLst>
          </p:cNvPr>
          <p:cNvSpPr txBox="1"/>
          <p:nvPr/>
        </p:nvSpPr>
        <p:spPr>
          <a:xfrm>
            <a:off x="4942957" y="2461283"/>
            <a:ext cx="7163699" cy="1323439"/>
          </a:xfrm>
          <a:prstGeom prst="rect">
            <a:avLst/>
          </a:prstGeom>
          <a:noFill/>
        </p:spPr>
        <p:txBody>
          <a:bodyPr wrap="square">
            <a:spAutoFit/>
          </a:bodyPr>
          <a:lstStyle/>
          <a:p>
            <a:pPr>
              <a:spcBef>
                <a:spcPts val="600"/>
              </a:spcBef>
            </a:pPr>
            <a:r>
              <a:rPr lang="es-ES" sz="2000" b="1" dirty="0"/>
              <a:t>En ella encontramos la estrategia del diablo; la Creación; el nacimiento, vida, muerte, resurrección e intercesión de Jesús; el perdón de los pecados; la Segunda Venida; la vida eterna en la Tierra Nueva…</a:t>
            </a:r>
          </a:p>
        </p:txBody>
      </p:sp>
      <p:sp>
        <p:nvSpPr>
          <p:cNvPr id="11" name="CuadroTexto 10">
            <a:extLst>
              <a:ext uri="{FF2B5EF4-FFF2-40B4-BE49-F238E27FC236}">
                <a16:creationId xmlns:a16="http://schemas.microsoft.com/office/drawing/2014/main" id="{3363709B-479B-2B63-17AF-E769000B8EB2}"/>
              </a:ext>
            </a:extLst>
          </p:cNvPr>
          <p:cNvSpPr txBox="1"/>
          <p:nvPr/>
        </p:nvSpPr>
        <p:spPr>
          <a:xfrm>
            <a:off x="4942957" y="1768786"/>
            <a:ext cx="7163698" cy="707886"/>
          </a:xfrm>
          <a:prstGeom prst="rect">
            <a:avLst/>
          </a:prstGeom>
          <a:noFill/>
        </p:spPr>
        <p:txBody>
          <a:bodyPr wrap="square">
            <a:spAutoFit/>
          </a:bodyPr>
          <a:lstStyle/>
          <a:p>
            <a:pPr>
              <a:spcBef>
                <a:spcPts val="600"/>
              </a:spcBef>
            </a:pPr>
            <a:r>
              <a:rPr lang="es-ES" sz="2000" b="1" dirty="0"/>
              <a:t>Por lo tanto, nuestra seguridad se halla solo en la Biblia, y en cada uno de sus libros, capítulos y versículos (2Tim. 3:16).</a:t>
            </a:r>
          </a:p>
        </p:txBody>
      </p:sp>
    </p:spTree>
    <p:extLst>
      <p:ext uri="{BB962C8B-B14F-4D97-AF65-F5344CB8AC3E}">
        <p14:creationId xmlns:p14="http://schemas.microsoft.com/office/powerpoint/2010/main" val="107500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4)">
                                      <p:cBhvr>
                                        <p:cTn id="34" dur="1000"/>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ppt_x</p:attrName>
                                        </p:attrNameLst>
                                      </p:cBhvr>
                                      <p:tavLst>
                                        <p:tav tm="0">
                                          <p:val>
                                            <p:strVal val="#ppt_x"/>
                                          </p:val>
                                        </p:tav>
                                        <p:tav tm="100000">
                                          <p:val>
                                            <p:strVal val="#ppt_x"/>
                                          </p:val>
                                        </p:tav>
                                      </p:tavLst>
                                    </p:anim>
                                    <p:anim calcmode="lin" valueType="num">
                                      <p:cBhvr>
                                        <p:cTn id="59" dur="500" fill="hold"/>
                                        <p:tgtEl>
                                          <p:spTgt spid="8"/>
                                        </p:tgtEl>
                                        <p:attrNameLst>
                                          <p:attrName>ppt_y</p:attrName>
                                        </p:attrNameLst>
                                      </p:cBhvr>
                                      <p:tavLst>
                                        <p:tav tm="0">
                                          <p:val>
                                            <p:strVal val="#ppt_y+#ppt_h/2"/>
                                          </p:val>
                                        </p:tav>
                                        <p:tav tm="100000">
                                          <p:val>
                                            <p:strVal val="#ppt_y"/>
                                          </p:val>
                                        </p:tav>
                                      </p:tavLst>
                                    </p:anim>
                                    <p:anim calcmode="lin" valueType="num">
                                      <p:cBhvr>
                                        <p:cTn id="60" dur="500" fill="hold"/>
                                        <p:tgtEl>
                                          <p:spTgt spid="8"/>
                                        </p:tgtEl>
                                        <p:attrNameLst>
                                          <p:attrName>ppt_w</p:attrName>
                                        </p:attrNameLst>
                                      </p:cBhvr>
                                      <p:tavLst>
                                        <p:tav tm="0">
                                          <p:val>
                                            <p:strVal val="#ppt_w"/>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randombar(horizontal)">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animBg="1"/>
      <p:bldP spid="2" grpId="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A34462C-0DB1-FD10-12D7-B398A35A4B1C}"/>
              </a:ext>
            </a:extLst>
          </p:cNvPr>
          <p:cNvSpPr txBox="1"/>
          <p:nvPr/>
        </p:nvSpPr>
        <p:spPr>
          <a:xfrm>
            <a:off x="2636197" y="-29184"/>
            <a:ext cx="7763814"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4"/>
                </a:solidFill>
              </a:rPr>
              <a:t>EL RAZONAMIENTO HUMANO</a:t>
            </a:r>
          </a:p>
        </p:txBody>
      </p:sp>
      <p:sp>
        <p:nvSpPr>
          <p:cNvPr id="5" name="CuadroTexto 4">
            <a:extLst>
              <a:ext uri="{FF2B5EF4-FFF2-40B4-BE49-F238E27FC236}">
                <a16:creationId xmlns:a16="http://schemas.microsoft.com/office/drawing/2014/main" id="{EAB3F635-42E0-9EBB-C928-9E0F7F354158}"/>
              </a:ext>
            </a:extLst>
          </p:cNvPr>
          <p:cNvSpPr txBox="1"/>
          <p:nvPr/>
        </p:nvSpPr>
        <p:spPr>
          <a:xfrm>
            <a:off x="3127442" y="605822"/>
            <a:ext cx="6781322" cy="646331"/>
          </a:xfrm>
          <a:prstGeom prst="rect">
            <a:avLst/>
          </a:prstGeom>
          <a:noFill/>
        </p:spPr>
        <p:txBody>
          <a:bodyPr wrap="square">
            <a:spAutoFit/>
          </a:bodyPr>
          <a:lstStyle/>
          <a:p>
            <a:pPr algn="ctr"/>
            <a:r>
              <a:rPr lang="es-ES" b="1" dirty="0">
                <a:solidFill>
                  <a:srgbClr val="A0DDE0"/>
                </a:solidFill>
                <a:effectLst>
                  <a:outerShdw blurRad="38100" dist="38100" dir="2700000" algn="tl">
                    <a:srgbClr val="000000">
                      <a:alpha val="43137"/>
                    </a:srgbClr>
                  </a:outerShdw>
                </a:effectLst>
                <a:latin typeface="Comic Sans MS" panose="030F0702030302020204" pitchFamily="66" charset="0"/>
              </a:rPr>
              <a:t>“Hay camino que parece derecho al hombre, pero su fin es camino de muerte” </a:t>
            </a:r>
            <a:r>
              <a:rPr lang="es-ES" sz="1400" b="1" dirty="0">
                <a:solidFill>
                  <a:srgbClr val="A0DDE0"/>
                </a:solidFill>
                <a:effectLst>
                  <a:outerShdw blurRad="38100" dist="38100" dir="2700000" algn="tl">
                    <a:srgbClr val="000000">
                      <a:alpha val="43137"/>
                    </a:srgbClr>
                  </a:outerShdw>
                </a:effectLst>
                <a:latin typeface="Comic Sans MS" panose="030F0702030302020204" pitchFamily="66" charset="0"/>
              </a:rPr>
              <a:t>(Proverbios 16:25)</a:t>
            </a:r>
          </a:p>
        </p:txBody>
      </p:sp>
      <p:sp>
        <p:nvSpPr>
          <p:cNvPr id="6" name="CuadroTexto 5">
            <a:extLst>
              <a:ext uri="{FF2B5EF4-FFF2-40B4-BE49-F238E27FC236}">
                <a16:creationId xmlns:a16="http://schemas.microsoft.com/office/drawing/2014/main" id="{0FD8E9C4-F44F-540B-79A8-4E236040BDF8}"/>
              </a:ext>
            </a:extLst>
          </p:cNvPr>
          <p:cNvSpPr txBox="1"/>
          <p:nvPr/>
        </p:nvSpPr>
        <p:spPr>
          <a:xfrm>
            <a:off x="4603428" y="1313648"/>
            <a:ext cx="5688049" cy="707886"/>
          </a:xfrm>
          <a:prstGeom prst="rect">
            <a:avLst/>
          </a:prstGeom>
          <a:noFill/>
        </p:spPr>
        <p:txBody>
          <a:bodyPr wrap="square" rtlCol="0">
            <a:spAutoFit/>
          </a:bodyPr>
          <a:lstStyle/>
          <a:p>
            <a:pPr>
              <a:spcBef>
                <a:spcPts val="600"/>
              </a:spcBef>
            </a:pPr>
            <a:r>
              <a:rPr lang="es-ES" sz="2000" b="1" dirty="0">
                <a:solidFill>
                  <a:schemeClr val="bg1"/>
                </a:solidFill>
                <a:effectLst>
                  <a:glow rad="127000">
                    <a:srgbClr val="474062"/>
                  </a:glow>
                  <a:outerShdw blurRad="38100" dist="38100" dir="2700000" algn="tl">
                    <a:srgbClr val="000000">
                      <a:alpha val="43137"/>
                    </a:srgbClr>
                  </a:outerShdw>
                </a:effectLst>
              </a:rPr>
              <a:t>Si Dios es quien inspiró la Biblia, ¿quién puede interpretarla (2P. 1:20; </a:t>
            </a:r>
            <a:r>
              <a:rPr lang="es-ES" sz="2000" b="1" dirty="0" err="1">
                <a:solidFill>
                  <a:schemeClr val="bg1"/>
                </a:solidFill>
                <a:effectLst>
                  <a:glow rad="127000">
                    <a:srgbClr val="474062"/>
                  </a:glow>
                  <a:outerShdw blurRad="38100" dist="38100" dir="2700000" algn="tl">
                    <a:srgbClr val="000000">
                      <a:alpha val="43137"/>
                    </a:srgbClr>
                  </a:outerShdw>
                </a:effectLst>
              </a:rPr>
              <a:t>Jn</a:t>
            </a:r>
            <a:r>
              <a:rPr lang="es-ES" sz="2000" b="1" dirty="0">
                <a:solidFill>
                  <a:schemeClr val="bg1"/>
                </a:solidFill>
                <a:effectLst>
                  <a:glow rad="127000">
                    <a:srgbClr val="474062"/>
                  </a:glow>
                  <a:outerShdw blurRad="38100" dist="38100" dir="2700000" algn="tl">
                    <a:srgbClr val="000000">
                      <a:alpha val="43137"/>
                    </a:srgbClr>
                  </a:outerShdw>
                </a:effectLst>
              </a:rPr>
              <a:t>. 14:26)?</a:t>
            </a:r>
          </a:p>
        </p:txBody>
      </p:sp>
      <p:pic>
        <p:nvPicPr>
          <p:cNvPr id="4" name="Imagen 3" descr="Imagen que contiene agua, tabla&#10;&#10;Descripción generada automáticamente">
            <a:extLst>
              <a:ext uri="{FF2B5EF4-FFF2-40B4-BE49-F238E27FC236}">
                <a16:creationId xmlns:a16="http://schemas.microsoft.com/office/drawing/2014/main" id="{45E61A15-D2CF-1137-4F72-E39636B92B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00010" y="102691"/>
            <a:ext cx="1683457" cy="1453735"/>
          </a:xfrm>
          <a:prstGeom prst="rect">
            <a:avLst/>
          </a:prstGeom>
          <a:ln w="38100" cap="sq">
            <a:solidFill>
              <a:srgbClr val="A0DDE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pic>
        <p:nvPicPr>
          <p:cNvPr id="8" name="Imagen 7" descr="Imagen que contiene ventana, hombre, tabla, mujer&#10;&#10;Descripción generada automáticamente">
            <a:extLst>
              <a:ext uri="{FF2B5EF4-FFF2-40B4-BE49-F238E27FC236}">
                <a16:creationId xmlns:a16="http://schemas.microsoft.com/office/drawing/2014/main" id="{B098FEC5-81E3-011E-CCAC-956AD33554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4039" y="1203168"/>
            <a:ext cx="4360856" cy="5586738"/>
          </a:xfrm>
          <a:prstGeom prst="roundRect">
            <a:avLst>
              <a:gd name="adj" fmla="val 643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0DDE0"/>
            </a:contourClr>
          </a:sp3d>
        </p:spPr>
      </p:pic>
      <p:sp>
        <p:nvSpPr>
          <p:cNvPr id="10" name="CuadroTexto 9">
            <a:extLst>
              <a:ext uri="{FF2B5EF4-FFF2-40B4-BE49-F238E27FC236}">
                <a16:creationId xmlns:a16="http://schemas.microsoft.com/office/drawing/2014/main" id="{C655BE58-2921-B0C1-872B-62B9BC670421}"/>
              </a:ext>
            </a:extLst>
          </p:cNvPr>
          <p:cNvSpPr txBox="1"/>
          <p:nvPr/>
        </p:nvSpPr>
        <p:spPr>
          <a:xfrm>
            <a:off x="4603429" y="3696850"/>
            <a:ext cx="7588570" cy="1015663"/>
          </a:xfrm>
          <a:prstGeom prst="rect">
            <a:avLst/>
          </a:prstGeom>
          <a:noFill/>
        </p:spPr>
        <p:txBody>
          <a:bodyPr wrap="square">
            <a:spAutoFit/>
          </a:bodyPr>
          <a:lstStyle/>
          <a:p>
            <a:pPr>
              <a:spcBef>
                <a:spcPts val="600"/>
              </a:spcBef>
            </a:pPr>
            <a:r>
              <a:rPr lang="es-ES" sz="2000" b="1" dirty="0">
                <a:solidFill>
                  <a:schemeClr val="bg1"/>
                </a:solidFill>
                <a:effectLst>
                  <a:glow rad="127000">
                    <a:srgbClr val="474062"/>
                  </a:glow>
                  <a:outerShdw blurRad="38100" dist="38100" dir="2700000" algn="tl">
                    <a:srgbClr val="000000">
                      <a:alpha val="43137"/>
                    </a:srgbClr>
                  </a:outerShdw>
                </a:effectLst>
              </a:rPr>
              <a:t>Un ejemplo de razonamiento humano es la alta crítica que, desde el siglo XVIII, ha propuesto una interpretación “académica” de la Biblia.</a:t>
            </a:r>
          </a:p>
        </p:txBody>
      </p:sp>
      <p:sp>
        <p:nvSpPr>
          <p:cNvPr id="12" name="CuadroTexto 11">
            <a:extLst>
              <a:ext uri="{FF2B5EF4-FFF2-40B4-BE49-F238E27FC236}">
                <a16:creationId xmlns:a16="http://schemas.microsoft.com/office/drawing/2014/main" id="{F0937DA4-EBAB-1E46-B1F7-F56F6CA72A26}"/>
              </a:ext>
            </a:extLst>
          </p:cNvPr>
          <p:cNvSpPr txBox="1"/>
          <p:nvPr/>
        </p:nvSpPr>
        <p:spPr>
          <a:xfrm>
            <a:off x="4603429" y="2043584"/>
            <a:ext cx="7588570" cy="1631216"/>
          </a:xfrm>
          <a:prstGeom prst="rect">
            <a:avLst/>
          </a:prstGeom>
          <a:noFill/>
        </p:spPr>
        <p:txBody>
          <a:bodyPr wrap="square">
            <a:spAutoFit/>
          </a:bodyPr>
          <a:lstStyle/>
          <a:p>
            <a:pPr>
              <a:spcBef>
                <a:spcPts val="600"/>
              </a:spcBef>
            </a:pPr>
            <a:r>
              <a:rPr lang="es-ES" sz="2000" b="1" dirty="0">
                <a:solidFill>
                  <a:schemeClr val="bg1"/>
                </a:solidFill>
                <a:effectLst>
                  <a:glow rad="127000">
                    <a:srgbClr val="474062"/>
                  </a:glow>
                  <a:outerShdw blurRad="38100" dist="38100" dir="2700000" algn="tl">
                    <a:srgbClr val="000000">
                      <a:alpha val="43137"/>
                    </a:srgbClr>
                  </a:outerShdw>
                </a:effectLst>
              </a:rPr>
              <a:t>Sin la ayuda del Espíritu Santo ningún ser humano está capacitado para interpretar correctamente la Biblia, porque “el que no tiene el Espíritu no acepta lo que procede del Espíritu de Dios, pues para él es locura. No puede entenderlo, porque hay que discernirlo espiritualmente” (1Co. 2:14 </a:t>
            </a:r>
            <a:r>
              <a:rPr lang="es-ES" sz="1600" b="1" dirty="0" err="1">
                <a:solidFill>
                  <a:schemeClr val="bg1"/>
                </a:solidFill>
                <a:effectLst>
                  <a:glow rad="127000">
                    <a:srgbClr val="474062"/>
                  </a:glow>
                  <a:outerShdw blurRad="38100" dist="38100" dir="2700000" algn="tl">
                    <a:srgbClr val="000000">
                      <a:alpha val="43137"/>
                    </a:srgbClr>
                  </a:outerShdw>
                </a:effectLst>
              </a:rPr>
              <a:t>NVI</a:t>
            </a:r>
            <a:r>
              <a:rPr lang="es-ES" sz="2000" b="1" dirty="0">
                <a:solidFill>
                  <a:schemeClr val="bg1"/>
                </a:solidFill>
                <a:effectLst>
                  <a:glow rad="127000">
                    <a:srgbClr val="474062"/>
                  </a:glow>
                  <a:outerShdw blurRad="38100" dist="38100" dir="2700000" algn="tl">
                    <a:srgbClr val="000000">
                      <a:alpha val="43137"/>
                    </a:srgbClr>
                  </a:outerShdw>
                </a:effectLst>
              </a:rPr>
              <a:t>).</a:t>
            </a:r>
          </a:p>
        </p:txBody>
      </p:sp>
      <p:pic>
        <p:nvPicPr>
          <p:cNvPr id="14" name="Imagen 13" descr="Un dibujo de un grupo de personas en una montaña&#10;&#10;Descripción generada automáticamente con confianza baja">
            <a:extLst>
              <a:ext uri="{FF2B5EF4-FFF2-40B4-BE49-F238E27FC236}">
                <a16:creationId xmlns:a16="http://schemas.microsoft.com/office/drawing/2014/main" id="{AC70E91D-9D5C-1E27-E41F-26D0D8E61C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4039" y="102691"/>
            <a:ext cx="2502158" cy="100626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sp>
        <p:nvSpPr>
          <p:cNvPr id="7" name="CuadroTexto 6">
            <a:extLst>
              <a:ext uri="{FF2B5EF4-FFF2-40B4-BE49-F238E27FC236}">
                <a16:creationId xmlns:a16="http://schemas.microsoft.com/office/drawing/2014/main" id="{93B30672-D355-E2DF-D3F3-7EF510DD4130}"/>
              </a:ext>
            </a:extLst>
          </p:cNvPr>
          <p:cNvSpPr txBox="1"/>
          <p:nvPr/>
        </p:nvSpPr>
        <p:spPr>
          <a:xfrm>
            <a:off x="4603427" y="6080053"/>
            <a:ext cx="7588569" cy="707886"/>
          </a:xfrm>
          <a:prstGeom prst="rect">
            <a:avLst/>
          </a:prstGeom>
          <a:noFill/>
        </p:spPr>
        <p:txBody>
          <a:bodyPr wrap="square">
            <a:spAutoFit/>
          </a:bodyPr>
          <a:lstStyle/>
          <a:p>
            <a:pPr>
              <a:spcBef>
                <a:spcPts val="600"/>
              </a:spcBef>
            </a:pPr>
            <a:r>
              <a:rPr lang="es-ES" sz="2000" b="1" dirty="0">
                <a:solidFill>
                  <a:schemeClr val="bg1"/>
                </a:solidFill>
                <a:effectLst>
                  <a:glow rad="127000">
                    <a:srgbClr val="474062"/>
                  </a:glow>
                  <a:outerShdw blurRad="38100" dist="38100" dir="2700000" algn="tl">
                    <a:srgbClr val="000000">
                      <a:alpha val="43137"/>
                    </a:srgbClr>
                  </a:outerShdw>
                </a:effectLst>
              </a:rPr>
              <a:t>Sin duda, el enemigo idea caminos que parecen derechos, pero su final es la muerte (Pr. 16:25).</a:t>
            </a:r>
          </a:p>
        </p:txBody>
      </p:sp>
      <p:sp>
        <p:nvSpPr>
          <p:cNvPr id="11" name="CuadroTexto 10">
            <a:extLst>
              <a:ext uri="{FF2B5EF4-FFF2-40B4-BE49-F238E27FC236}">
                <a16:creationId xmlns:a16="http://schemas.microsoft.com/office/drawing/2014/main" id="{9E46D20C-B581-4F9C-1054-00B2F69F2C90}"/>
              </a:ext>
            </a:extLst>
          </p:cNvPr>
          <p:cNvSpPr txBox="1"/>
          <p:nvPr/>
        </p:nvSpPr>
        <p:spPr>
          <a:xfrm>
            <a:off x="4603426" y="4734563"/>
            <a:ext cx="7588570" cy="1323439"/>
          </a:xfrm>
          <a:prstGeom prst="rect">
            <a:avLst/>
          </a:prstGeom>
          <a:noFill/>
        </p:spPr>
        <p:txBody>
          <a:bodyPr wrap="square">
            <a:spAutoFit/>
          </a:bodyPr>
          <a:lstStyle/>
          <a:p>
            <a:pPr>
              <a:spcBef>
                <a:spcPts val="600"/>
              </a:spcBef>
            </a:pPr>
            <a:r>
              <a:rPr lang="es-ES" sz="2000" b="1" dirty="0">
                <a:solidFill>
                  <a:schemeClr val="bg1"/>
                </a:solidFill>
                <a:effectLst>
                  <a:glow rad="127000">
                    <a:srgbClr val="474062"/>
                  </a:glow>
                  <a:outerShdw blurRad="38100" dist="38100" dir="2700000" algn="tl">
                    <a:srgbClr val="000000">
                      <a:alpha val="43137"/>
                    </a:srgbClr>
                  </a:outerShdw>
                </a:effectLst>
              </a:rPr>
              <a:t>Su planteamiento base es la negación de los milagros y la imposibilidad de predecir el futuro. Bajo este planteamiento, ¿qué beneficio podemos sacar de la palabra de Dios si negamos su poder o su capacidad de conocer el futuro que nos espera?</a:t>
            </a:r>
          </a:p>
        </p:txBody>
      </p:sp>
    </p:spTree>
    <p:extLst>
      <p:ext uri="{BB962C8B-B14F-4D97-AF65-F5344CB8AC3E}">
        <p14:creationId xmlns:p14="http://schemas.microsoft.com/office/powerpoint/2010/main" val="301746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1000"/>
                                        <p:tgtEl>
                                          <p:spTgt spid="8"/>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7" grpId="0"/>
      <p:bldP spid="11"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487</TotalTime>
  <Words>1521</Words>
  <Application>Microsoft Office PowerPoint</Application>
  <PresentationFormat>Panorámica</PresentationFormat>
  <Paragraphs>58</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71</cp:revision>
  <dcterms:created xsi:type="dcterms:W3CDTF">2024-03-31T16:03:06Z</dcterms:created>
  <dcterms:modified xsi:type="dcterms:W3CDTF">2024-04-02T18:44:06Z</dcterms:modified>
</cp:coreProperties>
</file>