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es-ES" sz="2000" b="1" dirty="0">
              <a:effectLst>
                <a:outerShdw blurRad="38100" dist="38100" dir="2700000" algn="tl">
                  <a:srgbClr val="000000">
                    <a:alpha val="43137"/>
                  </a:srgbClr>
                </a:outerShdw>
              </a:effectLst>
            </a:rPr>
            <a:t>No permitirá que resbalemos en el camino de la vida (v. 3)</a:t>
          </a: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es-ES" sz="2000" b="1">
              <a:solidFill>
                <a:schemeClr val="tx1"/>
              </a:solidFill>
            </a:rPr>
            <a:t>Vela constantemente sobre nosotros (v. 4)</a:t>
          </a: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es-ES" sz="2000" b="1">
              <a:solidFill>
                <a:schemeClr val="tx1"/>
              </a:solidFill>
            </a:rPr>
            <a:t>Nos brinda refugio físico y espiritual (v. 5-6)</a:t>
          </a: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es-ES" sz="2000" b="1">
              <a:effectLst>
                <a:outerShdw blurRad="38100" dist="38100" dir="2700000" algn="tl">
                  <a:srgbClr val="000000">
                    <a:alpha val="43137"/>
                  </a:srgbClr>
                </a:outerShdw>
              </a:effectLst>
            </a:rPr>
            <a:t>Está siempre a nuestro lado para defendernos (v. 7)</a:t>
          </a: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es-ES" sz="2000" b="1">
              <a:effectLst>
                <a:outerShdw blurRad="38100" dist="38100" dir="2700000" algn="tl">
                  <a:srgbClr val="000000">
                    <a:alpha val="43137"/>
                  </a:srgbClr>
                </a:outerShdw>
              </a:effectLst>
            </a:rPr>
            <a:t>Nos cuidará en todo momento, y en todo lugar (v. 8)</a:t>
          </a: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es-ES" sz="2000" b="1" dirty="0">
              <a:effectLst>
                <a:outerShdw blurRad="38100" dist="38100" dir="2700000" algn="tl">
                  <a:srgbClr val="000000">
                    <a:alpha val="43137"/>
                  </a:srgbClr>
                </a:outerShdw>
              </a:effectLst>
            </a:rPr>
            <a:t>El mar [Rojo] vio a Dios y huyó (v. 3a)</a:t>
          </a: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es-ES" sz="2000" b="1">
              <a:effectLst>
                <a:outerShdw blurRad="38100" dist="38100" dir="2700000" algn="tl">
                  <a:srgbClr val="000000">
                    <a:alpha val="43137"/>
                  </a:srgbClr>
                </a:outerShdw>
              </a:effectLst>
            </a:rPr>
            <a:t>El río Jordán se volvió atrás (v. 3b)</a:t>
          </a: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es-ES" sz="2000" b="1" dirty="0">
              <a:effectLst>
                <a:outerShdw blurRad="38100" dist="38100" dir="2700000" algn="tl">
                  <a:srgbClr val="000000">
                    <a:alpha val="43137"/>
                  </a:srgbClr>
                </a:outerShdw>
              </a:effectLst>
            </a:rPr>
            <a:t>Los montes y los collados saltaron (v. 4)</a:t>
          </a: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es-ES" sz="2000" b="1"/>
            <a:t>Dar salvación (Sal. 14:7)</a:t>
          </a:r>
          <a:endParaRPr lang="es-ES" sz="200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es-ES" sz="2000" b="1"/>
            <a:t>Guardarnos del mal (Sal. 27:5)</a:t>
          </a:r>
          <a:endParaRPr lang="es-ES" sz="200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es-ES" sz="2000" b="1"/>
            <a:t>Proveer nuestras necesidades (Sal. 36:8)</a:t>
          </a:r>
          <a:endParaRPr lang="es-ES" sz="200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es-ES" sz="2000" b="1"/>
            <a:t>Defender al indefenso (Sal. 68:5)</a:t>
          </a:r>
          <a:endParaRPr lang="es-ES" sz="200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es-ES" sz="2000" b="1"/>
            <a:t>Fortalecernos (Sal. 68:35)</a:t>
          </a:r>
          <a:endParaRPr lang="es-ES" sz="200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No permitirá que resbalemos en el camino de la vida (v. 3)</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Vela constantemente sobre nosotros (v. 4)</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Nos brinda refugio físico y espiritual (v. 5-6)</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Está siempre a nuestro lado para defendernos (v. 7)</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cuidará en todo momento, y en todo lugar (v. 8)</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mar [Rojo] vio a Dios y huyó (v. 3a)</a:t>
          </a: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El río Jordán se volvió atrás (v. 3b)</a:t>
          </a: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montes y los collados saltaron (v. 4)</a:t>
          </a: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Dar salvación (Sal. 14:7)</a:t>
          </a:r>
          <a:endParaRPr lang="es-ES" sz="2000" kern="120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Guardarnos del mal (Sal. 27:5)</a:t>
          </a:r>
          <a:endParaRPr lang="es-ES" sz="2000" kern="120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Proveer nuestras necesidades (Sal. 36:8)</a:t>
          </a:r>
          <a:endParaRPr lang="es-ES" sz="2000" kern="120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Defender al indefenso (Sal. 68:5)</a:t>
          </a:r>
          <a:endParaRPr lang="es-ES" sz="2000" kern="120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Fortalecernos (Sal. 68:35)</a:t>
          </a:r>
          <a:endParaRPr lang="es-ES" sz="2000" kern="120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13/01/2024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13/01/2024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13/01/2024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387096" y="438913"/>
            <a:ext cx="3400331" cy="5016758"/>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s-E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 SEÑOR OYE Y SALVA</a:t>
            </a: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es-ES" sz="1600" b="1" dirty="0">
                <a:solidFill>
                  <a:schemeClr val="accent2">
                    <a:lumMod val="40000"/>
                    <a:lumOff val="60000"/>
                  </a:schemeClr>
                </a:solidFill>
              </a:rPr>
              <a:t>Lección 4 para el 27 de enero de 2024</a:t>
            </a: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“Claman los justos y el Señor los escucha, y los libra de todas sus angustias”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(Salmo 34:17)</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es-ES" sz="2400" b="1" dirty="0">
                <a:solidFill>
                  <a:srgbClr val="FB40A8"/>
                </a:solidFill>
                <a:effectLst>
                  <a:outerShdw blurRad="50800" dist="38100" dir="2700000" algn="tl" rotWithShape="0">
                    <a:prstClr val="black">
                      <a:alpha val="40000"/>
                    </a:prstClr>
                  </a:outerShdw>
                </a:effectLst>
                <a:highlight>
                  <a:srgbClr val="FED6EC"/>
                </a:highlight>
              </a:rPr>
              <a:t>El Señor conoce (Salmo 139).</a:t>
            </a:r>
          </a:p>
          <a:p>
            <a:pPr>
              <a:spcBef>
                <a:spcPts val="1200"/>
              </a:spcBef>
            </a:pPr>
            <a:r>
              <a:rPr lang="es-ES" sz="2400" b="1" dirty="0">
                <a:solidFill>
                  <a:srgbClr val="9944BD"/>
                </a:solidFill>
                <a:effectLst>
                  <a:outerShdw blurRad="50800" dist="38100" dir="2700000" algn="tl" rotWithShape="0">
                    <a:prstClr val="black">
                      <a:alpha val="40000"/>
                    </a:prstClr>
                  </a:outerShdw>
                </a:effectLst>
                <a:highlight>
                  <a:srgbClr val="E8D4F0"/>
                </a:highlight>
              </a:rPr>
              <a:t>El Señor cuida (Salmo 121).</a:t>
            </a:r>
          </a:p>
          <a:p>
            <a:pPr>
              <a:spcBef>
                <a:spcPts val="1200"/>
              </a:spcBef>
            </a:pPr>
            <a:r>
              <a:rPr lang="es-ES" sz="2400" b="1" dirty="0">
                <a:solidFill>
                  <a:srgbClr val="409DBA"/>
                </a:solidFill>
                <a:effectLst>
                  <a:outerShdw blurRad="50800" dist="38100" dir="2700000" algn="tl" rotWithShape="0">
                    <a:prstClr val="black">
                      <a:alpha val="40000"/>
                    </a:prstClr>
                  </a:outerShdw>
                </a:effectLst>
                <a:highlight>
                  <a:srgbClr val="C1DFE9"/>
                </a:highlight>
              </a:rPr>
              <a:t>El Señor defiende (Salmo 17).</a:t>
            </a:r>
          </a:p>
          <a:p>
            <a:pPr>
              <a:spcBef>
                <a:spcPts val="1200"/>
              </a:spcBef>
            </a:pPr>
            <a:r>
              <a:rPr lang="es-ES" sz="2400" b="1" dirty="0">
                <a:solidFill>
                  <a:srgbClr val="3EB85F"/>
                </a:solidFill>
                <a:effectLst>
                  <a:outerShdw blurRad="50800" dist="38100" dir="2700000" algn="tl" rotWithShape="0">
                    <a:prstClr val="black">
                      <a:alpha val="40000"/>
                    </a:prstClr>
                  </a:outerShdw>
                </a:effectLst>
                <a:highlight>
                  <a:srgbClr val="C6ECD0"/>
                </a:highlight>
              </a:rPr>
              <a:t>El Señor libera (Salmo 114).</a:t>
            </a:r>
          </a:p>
          <a:p>
            <a:pPr>
              <a:spcBef>
                <a:spcPts val="1200"/>
              </a:spcBef>
            </a:pPr>
            <a:r>
              <a:rPr lang="es-ES" sz="2400" b="1" dirty="0">
                <a:solidFill>
                  <a:srgbClr val="B77B3D"/>
                </a:solidFill>
                <a:effectLst>
                  <a:outerShdw blurRad="50800" dist="38100" dir="2700000" algn="tl" rotWithShape="0">
                    <a:prstClr val="black">
                      <a:alpha val="40000"/>
                    </a:prstClr>
                  </a:outerShdw>
                </a:effectLst>
                <a:highlight>
                  <a:srgbClr val="F2E4D6"/>
                </a:highlight>
              </a:rPr>
              <a:t>El Señor oye y salva.</a:t>
            </a:r>
          </a:p>
        </p:txBody>
      </p:sp>
      <p:sp>
        <p:nvSpPr>
          <p:cNvPr id="3" name="CuadroTexto 2">
            <a:extLst>
              <a:ext uri="{FF2B5EF4-FFF2-40B4-BE49-F238E27FC236}">
                <a16:creationId xmlns:a16="http://schemas.microsoft.com/office/drawing/2014/main" id="{A8870553-E4E7-D530-265B-5DC8EAE539B7}"/>
              </a:ext>
            </a:extLst>
          </p:cNvPr>
          <p:cNvSpPr txBox="1"/>
          <p:nvPr/>
        </p:nvSpPr>
        <p:spPr>
          <a:xfrm>
            <a:off x="195609" y="184335"/>
            <a:ext cx="6525231" cy="830997"/>
          </a:xfrm>
          <a:prstGeom prst="rect">
            <a:avLst/>
          </a:prstGeom>
          <a:noFill/>
        </p:spPr>
        <p:txBody>
          <a:bodyPr wrap="square" rtlCol="0">
            <a:spAutoFit/>
          </a:bodyPr>
          <a:lstStyle/>
          <a:p>
            <a:pPr>
              <a:spcBef>
                <a:spcPts val="600"/>
              </a:spcBef>
            </a:pPr>
            <a:r>
              <a:rPr lang="es-ES" sz="2400" b="1" dirty="0"/>
              <a:t>El Señor no es un dios lejano y pasivo. Él nos conoce, cuida, defiende y libera.</a:t>
            </a:r>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7896" y="2569603"/>
            <a:ext cx="6588386" cy="830997"/>
          </a:xfrm>
          <a:prstGeom prst="rect">
            <a:avLst/>
          </a:prstGeom>
          <a:noFill/>
        </p:spPr>
        <p:txBody>
          <a:bodyPr wrap="square">
            <a:spAutoFit/>
          </a:bodyPr>
          <a:lstStyle/>
          <a:p>
            <a:pPr>
              <a:spcBef>
                <a:spcPts val="600"/>
              </a:spcBef>
            </a:pPr>
            <a:r>
              <a:rPr lang="es-ES" sz="2400" b="1" dirty="0"/>
              <a:t>No estamos solos en nuestras dificultades, tenemos un Señor que acude en nuestra defensa.</a:t>
            </a:r>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999943"/>
            <a:ext cx="6525230" cy="1569660"/>
          </a:xfrm>
          <a:prstGeom prst="rect">
            <a:avLst/>
          </a:prstGeom>
          <a:noFill/>
        </p:spPr>
        <p:txBody>
          <a:bodyPr wrap="square">
            <a:spAutoFit/>
          </a:bodyPr>
          <a:lstStyle/>
          <a:p>
            <a:pPr>
              <a:spcBef>
                <a:spcPts val="600"/>
              </a:spcBef>
            </a:pPr>
            <a:r>
              <a:rPr lang="es-ES" sz="2400" b="1" dirty="0"/>
              <a:t>Dios nos oye y actúa en nuestro favor. Así fue la experiencia del pueblo de Israel; y la experiencia de los salmistas que clamaron a Dios en los momentos de dificultad.</a:t>
            </a:r>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EL SEÑOR CONOCE</a:t>
            </a:r>
          </a:p>
        </p:txBody>
      </p:sp>
      <p:sp>
        <p:nvSpPr>
          <p:cNvPr id="7" name="CuadroTexto 6">
            <a:extLst>
              <a:ext uri="{FF2B5EF4-FFF2-40B4-BE49-F238E27FC236}">
                <a16:creationId xmlns:a16="http://schemas.microsoft.com/office/drawing/2014/main" id="{914423CC-9187-3CA6-EF16-DB9617CD685B}"/>
              </a:ext>
            </a:extLst>
          </p:cNvPr>
          <p:cNvSpPr txBox="1"/>
          <p:nvPr/>
        </p:nvSpPr>
        <p:spPr>
          <a:xfrm>
            <a:off x="3882838" y="603825"/>
            <a:ext cx="7207624"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47A9F"/>
                </a:solidFill>
                <a:latin typeface="Comic Sans MS" panose="030F0702030302020204" pitchFamily="66" charset="0"/>
              </a:rPr>
              <a:t>“Oh Jehová, tú me has examinado y conocido” </a:t>
            </a:r>
            <a:r>
              <a:rPr lang="es-ES" sz="1400" b="1" dirty="0">
                <a:solidFill>
                  <a:srgbClr val="347A9F"/>
                </a:solidFill>
                <a:latin typeface="Comic Sans MS" panose="030F0702030302020204" pitchFamily="66" charset="0"/>
              </a:rPr>
              <a:t>(Salmo 139:1)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237888" y="954107"/>
            <a:ext cx="8085980" cy="1015663"/>
          </a:xfrm>
          <a:prstGeom prst="rect">
            <a:avLst/>
          </a:prstGeom>
          <a:noFill/>
        </p:spPr>
        <p:txBody>
          <a:bodyPr wrap="square" rtlCol="0">
            <a:spAutoFit/>
          </a:bodyPr>
          <a:lstStyle/>
          <a:p>
            <a:pPr>
              <a:spcBef>
                <a:spcPts val="600"/>
              </a:spcBef>
            </a:pPr>
            <a:r>
              <a:rPr lang="es-ES" sz="2000" b="1" dirty="0"/>
              <a:t>David es consciente de que toda su vida es transparente ante Dios (Sal. 139:2-3). Dios ya lo conocía antes de nacer, pues fue Él quien lo hizo crecer en el vientre de su madre (Sal. 139:13-16).</a:t>
            </a: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136" y="1094494"/>
            <a:ext cx="3646969" cy="2265409"/>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2" y="3498097"/>
            <a:ext cx="4137443" cy="2246769"/>
          </a:xfrm>
          <a:prstGeom prst="rect">
            <a:avLst/>
          </a:prstGeom>
          <a:noFill/>
        </p:spPr>
        <p:txBody>
          <a:bodyPr wrap="square">
            <a:spAutoFit/>
          </a:bodyPr>
          <a:lstStyle/>
          <a:p>
            <a:pPr>
              <a:spcBef>
                <a:spcPts val="600"/>
              </a:spcBef>
            </a:pPr>
            <a:r>
              <a:rPr lang="es-ES" sz="2000" b="1" dirty="0"/>
              <a:t>No existe ningún lugar tan oscuro que pueda ocultarlo de la presencia de Dios (Sal. 139:11-12). Pero David no busca huir. Quiere y desea ser examinado por Dios. Intenta vivir una vida recta que agrade a Dios, apartándose del mal (Sal. 139:17-23).</a:t>
            </a: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277820"/>
            <a:ext cx="1916067" cy="3438525"/>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277820"/>
            <a:ext cx="1916067" cy="3438524"/>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277820"/>
            <a:ext cx="1916068" cy="3438524"/>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277820"/>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237888" y="1919644"/>
            <a:ext cx="8085980" cy="1323439"/>
          </a:xfrm>
          <a:prstGeom prst="rect">
            <a:avLst/>
          </a:prstGeom>
          <a:noFill/>
        </p:spPr>
        <p:txBody>
          <a:bodyPr wrap="square">
            <a:spAutoFit/>
          </a:bodyPr>
          <a:lstStyle/>
          <a:p>
            <a:pPr>
              <a:spcBef>
                <a:spcPts val="600"/>
              </a:spcBef>
            </a:pPr>
            <a:r>
              <a:rPr lang="es-ES" sz="2000" b="1" dirty="0"/>
              <a:t>Puede encontrarse con Dios allá donde vaya, pues Dios está en cada lugar. Si sube a lo alto (los cielos), está allí; si baja a lo profundo (el </a:t>
            </a:r>
            <a:r>
              <a:rPr lang="es-ES" sz="2000" b="1" dirty="0" err="1"/>
              <a:t>Seol</a:t>
            </a:r>
            <a:r>
              <a:rPr lang="es-ES" sz="2000" b="1" dirty="0"/>
              <a:t>), lo encuentra; si se dirige al este (las alas del alba), Él le guía; si se dirige al oeste (el extremo del mar), su mano lo defiende (Sal. 139:7-10).</a:t>
            </a:r>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744866"/>
            <a:ext cx="4264338" cy="1015663"/>
          </a:xfrm>
          <a:prstGeom prst="rect">
            <a:avLst/>
          </a:prstGeom>
          <a:noFill/>
        </p:spPr>
        <p:txBody>
          <a:bodyPr wrap="square">
            <a:spAutoFit/>
          </a:bodyPr>
          <a:lstStyle/>
          <a:p>
            <a:pPr>
              <a:spcBef>
                <a:spcPts val="600"/>
              </a:spcBef>
            </a:pPr>
            <a:r>
              <a:rPr lang="es-ES" sz="2000" b="1" dirty="0"/>
              <a:t>Sabe que, si falla, Dios enderezará sus caminos (Sal. 139:24). ¿Es ésta tu experiencia con Dios?</a:t>
            </a: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 SEÑOR CUIDA</a:t>
            </a:r>
          </a:p>
        </p:txBody>
      </p:sp>
      <p:sp>
        <p:nvSpPr>
          <p:cNvPr id="5" name="CuadroTexto 4">
            <a:extLst>
              <a:ext uri="{FF2B5EF4-FFF2-40B4-BE49-F238E27FC236}">
                <a16:creationId xmlns:a16="http://schemas.microsoft.com/office/drawing/2014/main" id="{54DD14BA-C813-B0C2-4214-4498E32F44FE}"/>
              </a:ext>
            </a:extLst>
          </p:cNvPr>
          <p:cNvSpPr txBox="1"/>
          <p:nvPr/>
        </p:nvSpPr>
        <p:spPr>
          <a:xfrm>
            <a:off x="828674" y="645585"/>
            <a:ext cx="77438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“Jehová te guardará de todo mal; Él guardará tu alma” </a:t>
            </a:r>
            <a:r>
              <a:rPr lang="es-ES" sz="1400" b="1" dirty="0">
                <a:solidFill>
                  <a:schemeClr val="accent2">
                    <a:lumMod val="75000"/>
                  </a:schemeClr>
                </a:solidFill>
                <a:latin typeface="Comic Sans MS" panose="030F0702030302020204" pitchFamily="66" charset="0"/>
              </a:rPr>
              <a:t>(Salmo 121:7)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es-ES" sz="2000" b="1" dirty="0"/>
              <a:t>No importa cuán desesperada sea tu situación, Dios oye (Sal. 130:1-2). Cuando clamamos, Él actúa en nuestro favor (Sal. 9:10). Hay esperanza para todo aquel que busca el favor del Señor (Sal. 16:8).</a:t>
            </a:r>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1640197917"/>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414893"/>
            <a:ext cx="9401175" cy="707886"/>
          </a:xfrm>
          <a:prstGeom prst="rect">
            <a:avLst/>
          </a:prstGeom>
          <a:noFill/>
        </p:spPr>
        <p:txBody>
          <a:bodyPr wrap="square" rtlCol="0">
            <a:spAutoFit/>
          </a:bodyPr>
          <a:lstStyle/>
          <a:p>
            <a:pPr>
              <a:spcBef>
                <a:spcPts val="600"/>
              </a:spcBef>
            </a:pPr>
            <a:r>
              <a:rPr lang="es-ES" sz="2000" b="1" dirty="0"/>
              <a:t>¿Dónde acudir a buscar ayuda en la dificultad? ¿A los montes? ¿Al poder económico? ¿A los poderes políticos? ¿A nuestros familiares y amigos? (Sal. 121:1).</a:t>
            </a: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es-ES" sz="2000" b="1" dirty="0"/>
              <a:t>En el salmo 121 encontramos una descripción de nuestro Ayudador, Socorro y Guardián:</a:t>
            </a:r>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0" y="6122779"/>
            <a:ext cx="9401174" cy="707886"/>
          </a:xfrm>
          <a:prstGeom prst="rect">
            <a:avLst/>
          </a:prstGeom>
          <a:noFill/>
        </p:spPr>
        <p:txBody>
          <a:bodyPr wrap="square">
            <a:spAutoFit/>
          </a:bodyPr>
          <a:lstStyle/>
          <a:p>
            <a:pPr>
              <a:spcBef>
                <a:spcPts val="600"/>
              </a:spcBef>
            </a:pPr>
            <a:r>
              <a:rPr lang="es-ES" sz="2000" b="1" dirty="0"/>
              <a:t>Aunque pueden ser una ayuda, todos ellos pueden fallarnos. Solo hay Uno que nunca falla: “Mi ayuda proviene del SEÑOR, creador del cielo y de la tierra” (Sal. 121:2 </a:t>
            </a:r>
            <a:r>
              <a:rPr lang="es-ES" sz="1600" b="1" dirty="0" err="1"/>
              <a:t>NVI</a:t>
            </a:r>
            <a:r>
              <a:rPr lang="es-ES" sz="2000" b="1" dirty="0"/>
              <a:t>).</a:t>
            </a: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SEÑOR DEFIENDE</a:t>
            </a: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“Guárdame como a la niña de tus ojos; escóndeme bajo la sombra de tus alas”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(Salmo 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1083834"/>
            <a:ext cx="4760143" cy="1015663"/>
          </a:xfrm>
          <a:prstGeom prst="rect">
            <a:avLst/>
          </a:prstGeom>
          <a:noFill/>
        </p:spPr>
        <p:txBody>
          <a:bodyPr wrap="square" rtlCol="0">
            <a:spAutoFit/>
          </a:bodyPr>
          <a:lstStyle/>
          <a:p>
            <a:pPr>
              <a:spcBef>
                <a:spcPts val="600"/>
              </a:spcBef>
            </a:pPr>
            <a:r>
              <a:rPr lang="es-ES" sz="2000" b="1" dirty="0"/>
              <a:t>Confiado en una vida coherente con lo que Dios espera de él, David le pide que sea su defensor (Sal. 17:1-5).</a:t>
            </a:r>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638927"/>
            <a:ext cx="4760142" cy="1015663"/>
          </a:xfrm>
          <a:prstGeom prst="rect">
            <a:avLst/>
          </a:prstGeom>
          <a:noFill/>
        </p:spPr>
        <p:txBody>
          <a:bodyPr wrap="square">
            <a:spAutoFit/>
          </a:bodyPr>
          <a:lstStyle/>
          <a:p>
            <a:pPr>
              <a:spcBef>
                <a:spcPts val="600"/>
              </a:spcBef>
            </a:pPr>
            <a:r>
              <a:rPr lang="es-ES" sz="2000" b="1" dirty="0"/>
              <a:t>Sin duda, tenemos un Señor que nos defiende en toda adversidad. Acudamos a Él. Refugiémonos bajo su sombra.</a:t>
            </a:r>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330877"/>
            <a:ext cx="4760142" cy="1323439"/>
          </a:xfrm>
          <a:prstGeom prst="rect">
            <a:avLst/>
          </a:prstGeom>
          <a:noFill/>
        </p:spPr>
        <p:txBody>
          <a:bodyPr wrap="square">
            <a:spAutoFit/>
          </a:bodyPr>
          <a:lstStyle/>
          <a:p>
            <a:pPr>
              <a:spcBef>
                <a:spcPts val="600"/>
              </a:spcBef>
            </a:pPr>
            <a:r>
              <a:rPr lang="es-ES" sz="2000" b="1" dirty="0"/>
              <a:t>Otras metáforas incluyen el “abrigo”, la “sombra”, el “castillo”, la “diestra” (Sal. 91:1-2; 17:7-8). Todas ellas nos hablan de protección y seguridad.</a:t>
            </a:r>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2093990"/>
            <a:ext cx="4760142" cy="2246769"/>
          </a:xfrm>
          <a:prstGeom prst="rect">
            <a:avLst/>
          </a:prstGeom>
          <a:noFill/>
        </p:spPr>
        <p:txBody>
          <a:bodyPr wrap="square">
            <a:spAutoFit/>
          </a:bodyPr>
          <a:lstStyle/>
          <a:p>
            <a:pPr>
              <a:spcBef>
                <a:spcPts val="600"/>
              </a:spcBef>
            </a:pPr>
            <a:r>
              <a:rPr lang="es-ES" sz="2000" b="1" dirty="0"/>
              <a:t>El salmista usa la metáfora de las aves para hablarnos de cómo nos defiende Dios: “Con sus plumas te cubrirá, Y debajo de sus alas estarás seguro” (Sal. 91:4). También usa un lenguaje militar para hablarnos de su defensa activa: “será tu escudo y tu baluarte” (Sal. 91:4 </a:t>
            </a:r>
            <a:r>
              <a:rPr lang="es-ES" sz="1600" b="1" dirty="0" err="1"/>
              <a:t>NVI</a:t>
            </a:r>
            <a:r>
              <a:rPr lang="es-ES" sz="2000" b="1" dirty="0"/>
              <a:t>).</a:t>
            </a:r>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effectLst>
                  <a:outerShdw blurRad="38100" dist="38100" dir="2700000" algn="tl">
                    <a:srgbClr val="000000">
                      <a:alpha val="43137"/>
                    </a:srgbClr>
                  </a:outerShdw>
                </a:effectLst>
              </a:rPr>
              <a:t>EL SEÑOR LIBERA</a:t>
            </a:r>
          </a:p>
        </p:txBody>
      </p:sp>
      <p:sp>
        <p:nvSpPr>
          <p:cNvPr id="5" name="CuadroTexto 4">
            <a:extLst>
              <a:ext uri="{FF2B5EF4-FFF2-40B4-BE49-F238E27FC236}">
                <a16:creationId xmlns:a16="http://schemas.microsoft.com/office/drawing/2014/main" id="{4EF73D9A-029F-9A2F-A643-A6A72455F0F3}"/>
              </a:ext>
            </a:extLst>
          </p:cNvPr>
          <p:cNvSpPr txBox="1"/>
          <p:nvPr/>
        </p:nvSpPr>
        <p:spPr>
          <a:xfrm>
            <a:off x="2317375" y="653534"/>
            <a:ext cx="7557247" cy="369332"/>
          </a:xfrm>
          <a:prstGeom prst="rect">
            <a:avLst/>
          </a:prstGeom>
          <a:noFill/>
        </p:spPr>
        <p:txBody>
          <a:bodyPr wrap="square">
            <a:spAutoFit/>
          </a:bodyPr>
          <a:lstStyle/>
          <a:p>
            <a:pPr algn="ct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“El mar lo vio, y huyó; el Jordán se volvió atrás” </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(Salmo 114:3)</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es-ES" sz="2000" b="1" dirty="0"/>
              <a:t>El mayor ejemplo de liberación que encontramos (y que se recuerda en varios salmos) es la salida de Israel de Egipto, y su entrada en Canaán.</a:t>
            </a:r>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628137857"/>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es-ES" sz="2000" b="1" dirty="0"/>
              <a:t>Como Creador, Dios usó su poder sobre la naturaleza para liberar a su pueblo. ¿No hará lo mismo hoy por nosotros?</a:t>
            </a:r>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465888"/>
            <a:ext cx="2475095" cy="2246769"/>
          </a:xfrm>
          <a:prstGeom prst="rect">
            <a:avLst/>
          </a:prstGeom>
          <a:noFill/>
        </p:spPr>
        <p:txBody>
          <a:bodyPr wrap="square">
            <a:spAutoFit/>
          </a:bodyPr>
          <a:lstStyle/>
          <a:p>
            <a:pPr>
              <a:spcBef>
                <a:spcPts val="600"/>
              </a:spcBef>
            </a:pPr>
            <a:r>
              <a:rPr lang="es-ES" sz="2000" b="1" dirty="0"/>
              <a:t>El salmo 114 expresa de una forma breve y poética la forma en que Dios allanó las dificultades para que su pueblo llegase a la Tierra Prometida:</a:t>
            </a: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8600" y="135032"/>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874622" y="135032"/>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323439"/>
          </a:xfrm>
          <a:prstGeom prst="rect">
            <a:avLst/>
          </a:prstGeom>
          <a:noFill/>
        </p:spPr>
        <p:txBody>
          <a:bodyPr wrap="square">
            <a:spAutoFit/>
          </a:bodyPr>
          <a:lstStyle/>
          <a:p>
            <a:pPr>
              <a:spcBef>
                <a:spcPts val="600"/>
              </a:spcBef>
            </a:pPr>
            <a:r>
              <a:rPr lang="es-ES" sz="2000" b="1" dirty="0"/>
              <a:t>Pablo nos dice que estas cosas sucedieron para darnos un ejemplo (1Co. 10:1-6). Al igual que ellos, nosotros también hemos sido liberados milagrosamente del pecado, y nuestro viaje a la Canaán Celestial está plagado de peligros (montes y collados). Pero ante el Señor “tiembla la tierra” (Sal. 114:7).</a:t>
            </a: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69441"/>
          </a:xfrm>
          <a:prstGeom prst="rect">
            <a:avLst/>
          </a:prstGeom>
          <a:noFill/>
        </p:spPr>
        <p:txBody>
          <a:bodyPr wrap="square">
            <a:spAutoFit/>
          </a:bodyPr>
          <a:lstStyle/>
          <a:p>
            <a:pPr algn="ctr"/>
            <a:r>
              <a:rPr lang="es-ES" sz="4400" b="1" spc="50" dirty="0">
                <a:ln w="0"/>
                <a:solidFill>
                  <a:srgbClr val="FFFF00"/>
                </a:solidFill>
                <a:effectLst>
                  <a:innerShdw blurRad="63500" dist="50800" dir="13500000">
                    <a:srgbClr val="000000">
                      <a:alpha val="50000"/>
                    </a:srgbClr>
                  </a:innerShdw>
                </a:effectLst>
              </a:rPr>
              <a:t>EL SEÑOR OYE Y SALVA</a:t>
            </a:r>
          </a:p>
        </p:txBody>
      </p:sp>
      <p:sp>
        <p:nvSpPr>
          <p:cNvPr id="5" name="CuadroTexto 4">
            <a:extLst>
              <a:ext uri="{FF2B5EF4-FFF2-40B4-BE49-F238E27FC236}">
                <a16:creationId xmlns:a16="http://schemas.microsoft.com/office/drawing/2014/main" id="{1672E720-C0AF-2E8C-A9E2-4519AFA920C5}"/>
              </a:ext>
            </a:extLst>
          </p:cNvPr>
          <p:cNvSpPr txBox="1"/>
          <p:nvPr/>
        </p:nvSpPr>
        <p:spPr>
          <a:xfrm>
            <a:off x="4746719" y="584775"/>
            <a:ext cx="7445279" cy="584775"/>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“Te envíe ayuda desde el santuario, y desde Sion te sostenga”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(Salmo 20:2)</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es-ES" sz="2000" b="1" dirty="0"/>
              <a:t>Aunque el santuario (Templo) estaba en el monte Sion (Jerusalén), los israelitas tenían claro que Dios no moraba físicamente allí. Dios mora en las alturas, en “aquel verdadero tabernáculo que levantó el Señor, y no el hombre” (</a:t>
            </a:r>
            <a:r>
              <a:rPr lang="es-ES" sz="2000" b="1" dirty="0" err="1"/>
              <a:t>Heb</a:t>
            </a:r>
            <a:r>
              <a:rPr lang="es-ES" sz="2000" b="1" dirty="0"/>
              <a:t>. 8:2), pero desde allí oye y salva (Sal. 20:2; 3:4; 1R. 8:30).</a:t>
            </a:r>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2286232548"/>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es-ES" sz="2000" b="1" dirty="0"/>
              <a:t>Cuando las personas mantienen una relación correcta con Dios mediante el arrepentimiento y la aceptación de su gracia y su perdón pueden invocar la garantía divina de liberación. El servicio del Santuario representaba la salvación que se encuentra en Jesús.</a:t>
            </a:r>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1015663"/>
          </a:xfrm>
          <a:prstGeom prst="rect">
            <a:avLst/>
          </a:prstGeom>
          <a:noFill/>
        </p:spPr>
        <p:txBody>
          <a:bodyPr wrap="square">
            <a:spAutoFit/>
          </a:bodyPr>
          <a:lstStyle/>
          <a:p>
            <a:pPr>
              <a:spcBef>
                <a:spcPts val="600"/>
              </a:spcBef>
            </a:pPr>
            <a:r>
              <a:rPr lang="es-ES" sz="2000" b="1" dirty="0"/>
              <a:t>Por esta razón, podemos acercarnos confiadamente a Él con la certeza de que seremos escuchados (</a:t>
            </a:r>
            <a:r>
              <a:rPr lang="es-ES" sz="2000" b="1" dirty="0" err="1"/>
              <a:t>Heb</a:t>
            </a:r>
            <a:r>
              <a:rPr lang="es-ES" sz="2000" b="1" dirty="0"/>
              <a:t>. 4:16). Pero ¿qué puede hacer Él desde su santuario?</a:t>
            </a:r>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860611" y="494853"/>
            <a:ext cx="10327342" cy="5632311"/>
          </a:xfrm>
          <a:prstGeom prst="rect">
            <a:avLst/>
          </a:prstGeom>
          <a:noFill/>
        </p:spPr>
        <p:txBody>
          <a:bodyPr wrap="square">
            <a:spAutoFit/>
          </a:bodyPr>
          <a:lstStyle/>
          <a:p>
            <a:pPr>
              <a:spcBef>
                <a:spcPts val="600"/>
              </a:spcBef>
            </a:pPr>
            <a:r>
              <a:rPr lang="es-ES" sz="2400" b="1" dirty="0">
                <a:latin typeface="Constantia" panose="02030602050306030303" pitchFamily="18" charset="0"/>
              </a:rPr>
              <a:t>“Presentad a Dios vuestras necesidades, tristezas, gozos, cuidados y temores. No podéis agobiarle ni cansarle. El que tiene contados los cabellos de vuestra cabeza no es indiferente a las necesidades de sus hijos. “Porque el Señor es muy misericordioso y compasivo” (</a:t>
            </a:r>
            <a:r>
              <a:rPr lang="es-ES" sz="2400" b="1" dirty="0" err="1">
                <a:latin typeface="Constantia" panose="02030602050306030303" pitchFamily="18" charset="0"/>
              </a:rPr>
              <a:t>Stg</a:t>
            </a:r>
            <a:r>
              <a:rPr lang="es-ES" sz="2400" b="1" dirty="0">
                <a:latin typeface="Constantia" panose="02030602050306030303" pitchFamily="18" charset="0"/>
              </a:rPr>
              <a:t>. 5:11). Su amoroso corazón se conmueve por nuestras tristezas y aun por nuestra presentación de ellas. Llevadle todo lo que confunda vuestra mente. Ninguna cosa es demasiado grande para que Él no la pueda soportar, pues sostiene los mundos y rige todos los asuntos del universo. Ninguna cosa que de alguna manera afecte nuestra paz es tan pequeña que Él no la note. No hay en nuestra experiencia ningún pasaje tan obscuro que Él no lo pueda leer, ni perplejidad tan grande que no la pueda desenredar. Ninguna calamidad puede acaecer al más pequeño de sus hijos, ninguna ansiedad puede asaltar el alma, ningún gozo alegrar, ninguna oración sincera escaparse de los labios, sin que el Padre celestial lo note, sin que tome en ello un interés inmediato”</a:t>
            </a:r>
          </a:p>
        </p:txBody>
      </p:sp>
      <p:sp>
        <p:nvSpPr>
          <p:cNvPr id="4" name="CuadroTexto 3">
            <a:extLst>
              <a:ext uri="{FF2B5EF4-FFF2-40B4-BE49-F238E27FC236}">
                <a16:creationId xmlns:a16="http://schemas.microsoft.com/office/drawing/2014/main" id="{2C1798BA-EB96-9235-5C6E-738D238AEC33}"/>
              </a:ext>
            </a:extLst>
          </p:cNvPr>
          <p:cNvSpPr txBox="1"/>
          <p:nvPr/>
        </p:nvSpPr>
        <p:spPr>
          <a:xfrm>
            <a:off x="8409741" y="6275933"/>
            <a:ext cx="2856487" cy="307777"/>
          </a:xfrm>
          <a:prstGeom prst="rect">
            <a:avLst/>
          </a:prstGeom>
          <a:noFill/>
        </p:spPr>
        <p:txBody>
          <a:bodyPr wrap="none" rtlCol="0">
            <a:spAutoFit/>
          </a:bodyPr>
          <a:lstStyle/>
          <a:p>
            <a:pPr algn="r"/>
            <a:r>
              <a:rPr lang="es-ES" sz="1400" b="1" dirty="0"/>
              <a:t>E. G. W. (El camino a Cristo, pg. 100)</a:t>
            </a:r>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373</TotalTime>
  <Words>1350</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Arial</vt:lpstr>
      <vt:lpstr>Calibri Light</vt:lpstr>
      <vt:lpstr>Calibri</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2024-01-07T16:15:17Z</dcterms:created>
  <dcterms:modified xsi:type="dcterms:W3CDTF">2024-01-13T21:10:13Z</dcterms:modified>
</cp:coreProperties>
</file>