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800"/>
    <a:srgbClr val="198CFF"/>
    <a:srgbClr val="AD65BB"/>
    <a:srgbClr val="D4AEDB"/>
    <a:srgbClr val="8E459D"/>
    <a:srgbClr val="95091F"/>
    <a:srgbClr val="BD575B"/>
    <a:srgbClr val="FDCD6C"/>
    <a:srgbClr val="9D2A32"/>
    <a:srgbClr val="98B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es-ES" sz="1800" b="1" dirty="0"/>
            <a:t>Hundió el ejército egipcio en el Mar Rojo (</a:t>
          </a:r>
          <a:r>
            <a:rPr lang="es-ES" sz="1800" b="1" dirty="0" err="1"/>
            <a:t>Éx</a:t>
          </a:r>
          <a:r>
            <a:rPr lang="es-ES" sz="1800" b="1" dirty="0"/>
            <a:t>. 14:24-28)</a:t>
          </a:r>
          <a:endParaRPr lang="es-ES" sz="180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es-ES" sz="1800" b="1" dirty="0"/>
            <a:t>Usó el granizo contra los cananeos</a:t>
          </a:r>
          <a:br>
            <a:rPr lang="es-ES" sz="1800" b="1" dirty="0"/>
          </a:br>
          <a:r>
            <a:rPr lang="es-ES" sz="1800" b="1" dirty="0"/>
            <a:t>(Jos. 10:11)</a:t>
          </a:r>
          <a:endParaRPr lang="es-ES" sz="1800"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es-ES" sz="1800" b="1"/>
            <a:t>Destruyó a los que despreciaron a Elías (2R. 1:9-10)</a:t>
          </a:r>
          <a:endParaRPr lang="es-ES" sz="180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es-ES" sz="1800" b="1" dirty="0"/>
            <a:t>Mandó osos contra los que se burlaban de Eliseo</a:t>
          </a:r>
          <a:br>
            <a:rPr lang="es-ES" sz="1800" b="1" dirty="0"/>
          </a:br>
          <a:r>
            <a:rPr lang="es-ES" sz="1800" b="1" dirty="0"/>
            <a:t>(2R. 2:23-24)</a:t>
          </a:r>
          <a:endParaRPr lang="es-ES" sz="180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es-ES" sz="1800" b="1"/>
            <a:t>Consiguió la paz cegando al ejército sirio (2R. 6:14-23)</a:t>
          </a:r>
          <a:endParaRPr lang="es-ES" sz="180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es-ES" sz="1800" b="1" dirty="0"/>
            <a:t>Hizo pelear entre sí a amonitas y a moabitas (2Cr. 20:15-17, 22-24)</a:t>
          </a:r>
          <a:endParaRPr lang="es-ES" sz="180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es-ES" sz="1800" b="1" dirty="0"/>
            <a:t>Mató a 185.000 asirios en una noche</a:t>
          </a:r>
          <a:br>
            <a:rPr lang="es-ES" sz="1800" b="1" dirty="0"/>
          </a:br>
          <a:r>
            <a:rPr lang="es-ES" sz="1800" b="1" dirty="0"/>
            <a:t>(2R. 19:35)</a:t>
          </a:r>
          <a:endParaRPr lang="es-ES" sz="180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es-ES" sz="1800" b="1" dirty="0"/>
            <a:t>Mandó una enfermedad mortal a Herodes</a:t>
          </a:r>
          <a:br>
            <a:rPr lang="es-ES" sz="1800" b="1" dirty="0"/>
          </a:br>
          <a:r>
            <a:rPr lang="es-ES" sz="1800" b="1" dirty="0"/>
            <a:t>(</a:t>
          </a:r>
          <a:r>
            <a:rPr lang="es-ES" sz="1800" b="1" dirty="0" err="1"/>
            <a:t>Hch</a:t>
          </a:r>
          <a:r>
            <a:rPr lang="es-ES" sz="1800" b="1" dirty="0"/>
            <a:t>. 12:21-23)</a:t>
          </a:r>
          <a:endParaRPr lang="es-ES" sz="180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4094" y="82034"/>
          <a:ext cx="1948483" cy="134250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4094"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Hundió el ejército egipcio en el Mar Rojo (</a:t>
          </a:r>
          <a:r>
            <a:rPr lang="es-ES" sz="1800" b="1" kern="1200" dirty="0" err="1"/>
            <a:t>Éx</a:t>
          </a:r>
          <a:r>
            <a:rPr lang="es-ES" sz="1800" b="1" kern="1200" dirty="0"/>
            <a:t>. 14:24-28)</a:t>
          </a:r>
          <a:endParaRPr lang="es-ES" sz="1800" kern="1200" dirty="0"/>
        </a:p>
      </dsp:txBody>
      <dsp:txXfrm>
        <a:off x="4094" y="1424551"/>
        <a:ext cx="1948483" cy="722887"/>
      </dsp:txXfrm>
    </dsp:sp>
    <dsp:sp modelId="{757B839D-7B20-456D-B4B6-143DC0100211}">
      <dsp:nvSpPr>
        <dsp:cNvPr id="0" name=""/>
        <dsp:cNvSpPr/>
      </dsp:nvSpPr>
      <dsp:spPr>
        <a:xfrm>
          <a:off x="2147508" y="82034"/>
          <a:ext cx="1948483" cy="134250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147508"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Usó el granizo contra los cananeos</a:t>
          </a:r>
          <a:br>
            <a:rPr lang="es-ES" sz="1800" b="1" kern="1200" dirty="0"/>
          </a:br>
          <a:r>
            <a:rPr lang="es-ES" sz="1800" b="1" kern="1200" dirty="0"/>
            <a:t>(Jos. 10:11)</a:t>
          </a:r>
          <a:endParaRPr lang="es-ES" sz="1800" kern="1200" dirty="0"/>
        </a:p>
      </dsp:txBody>
      <dsp:txXfrm>
        <a:off x="2147508" y="1424551"/>
        <a:ext cx="1948483" cy="722887"/>
      </dsp:txXfrm>
    </dsp:sp>
    <dsp:sp modelId="{904D2415-2BA8-4F18-9433-3CE93F7B6EAA}">
      <dsp:nvSpPr>
        <dsp:cNvPr id="0" name=""/>
        <dsp:cNvSpPr/>
      </dsp:nvSpPr>
      <dsp:spPr>
        <a:xfrm>
          <a:off x="4290921" y="82034"/>
          <a:ext cx="1948483" cy="134250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290921"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a:t>Destruyó a los que despreciaron a Elías (2R. 1:9-10)</a:t>
          </a:r>
          <a:endParaRPr lang="es-ES" sz="1800" kern="1200"/>
        </a:p>
      </dsp:txBody>
      <dsp:txXfrm>
        <a:off x="4290921" y="1424551"/>
        <a:ext cx="1948483" cy="722887"/>
      </dsp:txXfrm>
    </dsp:sp>
    <dsp:sp modelId="{5C4AF684-2DF3-4B8B-966D-28B11D58D499}">
      <dsp:nvSpPr>
        <dsp:cNvPr id="0" name=""/>
        <dsp:cNvSpPr/>
      </dsp:nvSpPr>
      <dsp:spPr>
        <a:xfrm>
          <a:off x="6434335" y="82034"/>
          <a:ext cx="1948483" cy="134250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434335" y="1424551"/>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Mandó osos contra los que se burlaban de Eliseo</a:t>
          </a:r>
          <a:br>
            <a:rPr lang="es-ES" sz="1800" b="1" kern="1200" dirty="0"/>
          </a:br>
          <a:r>
            <a:rPr lang="es-ES" sz="1800" b="1" kern="1200" dirty="0"/>
            <a:t>(2R. 2:23-24)</a:t>
          </a:r>
          <a:endParaRPr lang="es-ES" sz="1800" kern="1200" dirty="0"/>
        </a:p>
      </dsp:txBody>
      <dsp:txXfrm>
        <a:off x="6434335" y="1424551"/>
        <a:ext cx="1948483" cy="722887"/>
      </dsp:txXfrm>
    </dsp:sp>
    <dsp:sp modelId="{4CBDC65A-48E1-48B3-9145-1F0726CA8B43}">
      <dsp:nvSpPr>
        <dsp:cNvPr id="0" name=""/>
        <dsp:cNvSpPr/>
      </dsp:nvSpPr>
      <dsp:spPr>
        <a:xfrm>
          <a:off x="4094" y="2892890"/>
          <a:ext cx="1948483" cy="134250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4094"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a:t>Consiguió la paz cegando al ejército sirio (2R. 6:14-23)</a:t>
          </a:r>
          <a:endParaRPr lang="es-ES" sz="1800" kern="1200"/>
        </a:p>
      </dsp:txBody>
      <dsp:txXfrm>
        <a:off x="4094" y="4235379"/>
        <a:ext cx="1948483" cy="722887"/>
      </dsp:txXfrm>
    </dsp:sp>
    <dsp:sp modelId="{0A9C59B1-EF7A-4EE3-990B-90F62DBD97A6}">
      <dsp:nvSpPr>
        <dsp:cNvPr id="0" name=""/>
        <dsp:cNvSpPr/>
      </dsp:nvSpPr>
      <dsp:spPr>
        <a:xfrm>
          <a:off x="2147508" y="2892890"/>
          <a:ext cx="1948483" cy="1342505"/>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147508"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Hizo pelear entre sí a amonitas y a moabitas (2Cr. 20:15-17, 22-24)</a:t>
          </a:r>
          <a:endParaRPr lang="es-ES" sz="1800" kern="1200" dirty="0"/>
        </a:p>
      </dsp:txBody>
      <dsp:txXfrm>
        <a:off x="2147508" y="4235379"/>
        <a:ext cx="1948483" cy="722887"/>
      </dsp:txXfrm>
    </dsp:sp>
    <dsp:sp modelId="{4F6CC5CB-B937-457C-8DFC-B65159823B9E}">
      <dsp:nvSpPr>
        <dsp:cNvPr id="0" name=""/>
        <dsp:cNvSpPr/>
      </dsp:nvSpPr>
      <dsp:spPr>
        <a:xfrm>
          <a:off x="4290921" y="2892890"/>
          <a:ext cx="1948483" cy="1342505"/>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290921"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Mató a 185.000 asirios en una noche</a:t>
          </a:r>
          <a:br>
            <a:rPr lang="es-ES" sz="1800" b="1" kern="1200" dirty="0"/>
          </a:br>
          <a:r>
            <a:rPr lang="es-ES" sz="1800" b="1" kern="1200" dirty="0"/>
            <a:t>(2R. 19:35)</a:t>
          </a:r>
          <a:endParaRPr lang="es-ES" sz="1800" kern="1200" dirty="0"/>
        </a:p>
      </dsp:txBody>
      <dsp:txXfrm>
        <a:off x="4290921" y="4235379"/>
        <a:ext cx="1948483" cy="722887"/>
      </dsp:txXfrm>
    </dsp:sp>
    <dsp:sp modelId="{F95BCE85-5770-4976-8131-85D8FBC85E8A}">
      <dsp:nvSpPr>
        <dsp:cNvPr id="0" name=""/>
        <dsp:cNvSpPr/>
      </dsp:nvSpPr>
      <dsp:spPr>
        <a:xfrm>
          <a:off x="6434335" y="2892890"/>
          <a:ext cx="1948483" cy="1342505"/>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434335" y="4235379"/>
          <a:ext cx="1948483" cy="72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Mandó una enfermedad mortal a Herodes</a:t>
          </a:r>
          <a:br>
            <a:rPr lang="es-ES" sz="1800" b="1" kern="1200" dirty="0"/>
          </a:br>
          <a:r>
            <a:rPr lang="es-ES" sz="1800" b="1" kern="1200" dirty="0"/>
            <a:t>(</a:t>
          </a:r>
          <a:r>
            <a:rPr lang="es-ES" sz="1800" b="1" kern="1200" dirty="0" err="1"/>
            <a:t>Hch</a:t>
          </a:r>
          <a:r>
            <a:rPr lang="es-ES" sz="1800" b="1" kern="1200" dirty="0"/>
            <a:t>. 12:21-23)</a:t>
          </a:r>
          <a:endParaRPr lang="es-ES" sz="1800" kern="1200" dirty="0"/>
        </a:p>
      </dsp:txBody>
      <dsp:txXfrm>
        <a:off x="6434335" y="4235379"/>
        <a:ext cx="1948483" cy="72288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05/10/2025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05/10/2025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0" y="401479"/>
            <a:ext cx="5353050" cy="5170646"/>
          </a:xfrm>
          <a:prstGeom prst="rect">
            <a:avLst/>
          </a:prstGeom>
          <a:noFill/>
        </p:spPr>
        <p:txBody>
          <a:bodyPr wrap="square" rtlCol="0">
            <a:spAutoFit/>
          </a:bodyPr>
          <a:lstStyle/>
          <a:p>
            <a:pPr algn="ctr"/>
            <a:r>
              <a:rPr lang="es-ES"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CONFLICTO DETRÁS DE TODOS LOS CONFLICTOS</a:t>
            </a: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3805272" cy="338554"/>
          </a:xfrm>
          <a:prstGeom prst="rect">
            <a:avLst/>
          </a:prstGeom>
          <a:noFill/>
        </p:spPr>
        <p:txBody>
          <a:bodyPr wrap="none" rtlCol="0">
            <a:spAutoFit/>
          </a:bodyPr>
          <a:lstStyle/>
          <a:p>
            <a:r>
              <a:rPr lang="es-ES" sz="1600" b="1" dirty="0">
                <a:solidFill>
                  <a:srgbClr val="FAD5B0"/>
                </a:solidFill>
                <a:effectLst>
                  <a:outerShdw blurRad="38100" dist="38100" dir="2700000" algn="tl">
                    <a:srgbClr val="000000">
                      <a:alpha val="43137"/>
                    </a:srgbClr>
                  </a:outerShdw>
                </a:effectLst>
              </a:rPr>
              <a:t>Lección 4 para el 25 de octubre de 2025</a:t>
            </a: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NOSOTROS PELEANDO POR DIOS</a:t>
            </a: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628947"/>
            <a:ext cx="9782175" cy="646331"/>
          </a:xfrm>
          <a:prstGeom prst="rect">
            <a:avLst/>
          </a:prstGeom>
          <a:no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“Y destruyeron a filo de espada todo lo que en la ciudad había; hombres y mujeres, jóvenes y viejos, hasta los bueyes, las ovejas, y los asnos”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(Josué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323439"/>
          </a:xfrm>
          <a:prstGeom prst="rect">
            <a:avLst/>
          </a:prstGeom>
          <a:noFill/>
        </p:spPr>
        <p:txBody>
          <a:bodyPr wrap="square" rtlCol="0">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Al igual que ocurrió con los antediluvianos, o con Sodoma y Gomorra, los cananeos habían traspasado los límites de la gracia, y se habían alistado con Satanás (</a:t>
            </a:r>
            <a:r>
              <a:rPr lang="es-ES" sz="2000" b="1" dirty="0" err="1">
                <a:solidFill>
                  <a:schemeClr val="bg1"/>
                </a:solidFill>
                <a:effectLst>
                  <a:glow rad="127000">
                    <a:srgbClr val="9A2800"/>
                  </a:glow>
                  <a:outerShdw blurRad="38100" dist="38100" dir="2700000" algn="tl">
                    <a:srgbClr val="000000">
                      <a:alpha val="43137"/>
                    </a:srgbClr>
                  </a:outerShdw>
                </a:effectLst>
              </a:rPr>
              <a:t>Gn</a:t>
            </a:r>
            <a:r>
              <a:rPr lang="es-ES" sz="2000" b="1" dirty="0">
                <a:solidFill>
                  <a:schemeClr val="bg1"/>
                </a:solidFill>
                <a:effectLst>
                  <a:glow rad="127000">
                    <a:srgbClr val="9A2800"/>
                  </a:glow>
                  <a:outerShdw blurRad="38100" dist="38100" dir="2700000" algn="tl">
                    <a:srgbClr val="000000">
                      <a:alpha val="43137"/>
                    </a:srgbClr>
                  </a:outerShdw>
                </a:effectLst>
              </a:rPr>
              <a:t>. 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Todos ellos estaban destinados a la segunda muerte, la muerte eterna. Prolongar su vida aquí no cambiaría su destino final. Y Dios permitió en esta ocasión (la toma de Canaán) que Israel tomase parte activa en la matanza.</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18734"/>
            <a:ext cx="5417574"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¿Por qué no hacerlo Él mismo, como lo había planificado? Por su incredulidad. La primera vez que Israel conoció la guerra fue tras declarar: “¿Está o no está el SEÑOR entre nosotros?” (</a:t>
            </a:r>
            <a:r>
              <a:rPr lang="es-ES" sz="2000" b="1" dirty="0" err="1">
                <a:solidFill>
                  <a:schemeClr val="bg1"/>
                </a:solidFill>
                <a:effectLst>
                  <a:glow rad="127000">
                    <a:srgbClr val="9A2800"/>
                  </a:glow>
                  <a:outerShdw blurRad="38100" dist="38100" dir="2700000" algn="tl">
                    <a:srgbClr val="000000">
                      <a:alpha val="43137"/>
                    </a:srgbClr>
                  </a:outerShdw>
                </a:effectLst>
              </a:rPr>
              <a:t>Éx</a:t>
            </a:r>
            <a:r>
              <a:rPr lang="es-ES" sz="2000" b="1" dirty="0">
                <a:solidFill>
                  <a:schemeClr val="bg1"/>
                </a:solidFill>
                <a:effectLst>
                  <a:glow rad="127000">
                    <a:srgbClr val="9A2800"/>
                  </a:glow>
                  <a:outerShdw blurRad="38100" dist="38100" dir="2700000" algn="tl">
                    <a:srgbClr val="000000">
                      <a:alpha val="43137"/>
                    </a:srgbClr>
                  </a:outerShdw>
                </a:effectLst>
              </a:rPr>
              <a:t>. 17:7-9).</a:t>
            </a: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9A2800"/>
                  </a:glow>
                  <a:outerShdw blurRad="38100" dist="38100" dir="2700000" algn="tl">
                    <a:srgbClr val="000000">
                      <a:alpha val="43137"/>
                    </a:srgbClr>
                  </a:outerShdw>
                </a:effectLst>
              </a:rPr>
              <a:t>Al tomar parte activa en la batalla (física para ellos, espiritual para nosotros), desarrollamos una confianza incondicional en la ayuda de Dios.</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“Hay batallas que pelear cada día. En cada alma se combate una gran guerra entre el príncipe de las tinieblas y el Príncipe de vida... Como agentes de Dios debéis someteros a él, para que planee, dirija y pelee la batalla por vosotros, con vuestra cooperación. El Príncipe de vida está al frente de su obra. Él debe estar con vosotros en la batalla diaria con el yo para que podáis permanecer firmes a los principios; para que cuando las pasiones luchen por la supremacía, puedan ser doblegadas por la gracia de Cristo; para que seáis más que vencedores mediante Aquel que nos amó”</a:t>
            </a:r>
          </a:p>
        </p:txBody>
      </p:sp>
      <p:sp>
        <p:nvSpPr>
          <p:cNvPr id="4" name="CuadroTexto 3">
            <a:extLst>
              <a:ext uri="{FF2B5EF4-FFF2-40B4-BE49-F238E27FC236}">
                <a16:creationId xmlns:a16="http://schemas.microsoft.com/office/drawing/2014/main" id="{C58D3F03-19FB-ED16-7298-574C4B38E9D3}"/>
              </a:ext>
            </a:extLst>
          </p:cNvPr>
          <p:cNvSpPr txBox="1"/>
          <p:nvPr/>
        </p:nvSpPr>
        <p:spPr>
          <a:xfrm>
            <a:off x="7646136" y="6217675"/>
            <a:ext cx="3621632" cy="338554"/>
          </a:xfrm>
          <a:prstGeom prst="rect">
            <a:avLst/>
          </a:prstGeom>
          <a:noFill/>
        </p:spPr>
        <p:txBody>
          <a:bodyPr wrap="none" rtlCol="0">
            <a:spAutoFit/>
          </a:bodyPr>
          <a:lstStyle/>
          <a:p>
            <a:pPr algn="r"/>
            <a:r>
              <a:rPr lang="es-ES" sz="1600" b="1" dirty="0"/>
              <a:t>E. G. W. (Conflicto y valor, 21 de abril)</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302428"/>
            <a:ext cx="4439068"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“No ha habido día igual ni antes ni después, en que el Señor escuchara la voz de un hombre, porque el Señor luchó por Israel”</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Josué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es-ES" sz="2000" b="1" dirty="0"/>
              <a:t>Las partes en conflicto:</a:t>
            </a:r>
          </a:p>
          <a:p>
            <a:pPr lvl="1">
              <a:spcBef>
                <a:spcPts val="600"/>
              </a:spcBef>
            </a:pPr>
            <a:r>
              <a:rPr lang="es-ES" sz="2000" b="1" dirty="0"/>
              <a:t>El Príncipe del ejército de Dios.</a:t>
            </a:r>
          </a:p>
          <a:p>
            <a:pPr lvl="1">
              <a:spcBef>
                <a:spcPts val="600"/>
              </a:spcBef>
            </a:pPr>
            <a:r>
              <a:rPr lang="es-ES" sz="2000" b="1" dirty="0"/>
              <a:t>El príncipe del ejército del mal.</a:t>
            </a:r>
          </a:p>
          <a:p>
            <a:pPr lvl="1">
              <a:spcBef>
                <a:spcPts val="600"/>
              </a:spcBef>
            </a:pPr>
            <a:r>
              <a:rPr lang="es-ES" sz="2000" b="1" dirty="0"/>
              <a:t>El Guerrero más poderoso.</a:t>
            </a:r>
          </a:p>
          <a:p>
            <a:pPr>
              <a:spcBef>
                <a:spcPts val="1800"/>
              </a:spcBef>
            </a:pPr>
            <a:r>
              <a:rPr lang="es-ES" sz="2000" b="1" dirty="0"/>
              <a:t>Las estrategias del conflicto:</a:t>
            </a:r>
          </a:p>
          <a:p>
            <a:pPr lvl="1">
              <a:spcBef>
                <a:spcPts val="600"/>
              </a:spcBef>
            </a:pPr>
            <a:r>
              <a:rPr lang="es-ES" sz="2000" b="1" dirty="0"/>
              <a:t>Dios peleando por nosotros.</a:t>
            </a:r>
          </a:p>
          <a:p>
            <a:pPr lvl="1">
              <a:spcBef>
                <a:spcPts val="600"/>
              </a:spcBef>
            </a:pPr>
            <a:r>
              <a:rPr lang="es-ES" sz="2000" b="1" dirty="0"/>
              <a:t>Nosotros peleando por Dios.</a:t>
            </a:r>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es-ES" sz="2000" b="1" dirty="0"/>
              <a:t>La conquista de Canaán fue una guerra de exterminio ordenada por Dios. Pero, si Dios es amor, ¿por qué ordenó semejante matanza?</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038975" cy="1323439"/>
          </a:xfrm>
          <a:prstGeom prst="rect">
            <a:avLst/>
          </a:prstGeom>
          <a:noFill/>
        </p:spPr>
        <p:txBody>
          <a:bodyPr wrap="square">
            <a:spAutoFit/>
          </a:bodyPr>
          <a:lstStyle/>
          <a:p>
            <a:pPr>
              <a:spcBef>
                <a:spcPts val="600"/>
              </a:spcBef>
            </a:pPr>
            <a:r>
              <a:rPr lang="es-ES" sz="2000" b="1" dirty="0"/>
              <a:t>Tenemos que ampliar nuestra visión más allá de lo visible, hasta poder observar el conflicto que está detrás de todos los conflictos (incluida la conquista de Canaán): el gran conflicto entre Cristo y Satanás, entre el bien y el mal.</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es-ES" sz="2000" b="1" dirty="0"/>
              <a:t>Para poder tener una pequeña vislumbre de las razones de estos acontecimientos, necesitamos “hacer zoom”.</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es-ES" sz="7200" b="1" dirty="0">
                <a:ln/>
                <a:solidFill>
                  <a:schemeClr val="accent5">
                    <a:lumMod val="60000"/>
                    <a:lumOff val="40000"/>
                  </a:schemeClr>
                </a:solidFill>
                <a:effectLst>
                  <a:reflection blurRad="6350" stA="55000" endA="300" endPos="45500" dir="5400000" sy="-100000" algn="bl" rotWithShape="0"/>
                </a:effectLst>
              </a:rPr>
              <a:t>LAS PARTES EN CONFLICTO</a:t>
            </a: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ES"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EL PRÍNCIPE DEL EJÉRCITO DE DIOS</a:t>
            </a: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es-ES" b="1" dirty="0">
                <a:solidFill>
                  <a:srgbClr val="C15629"/>
                </a:solidFill>
                <a:latin typeface="Comic Sans MS" panose="030F0702030302020204" pitchFamily="66" charset="0"/>
              </a:rPr>
              <a:t>“El respondió: No; mas como Príncipe del ejército de Jehová he venido ahora. Entonces Josué, postrándose sobre su rostro en tierra, le adoró; y le dijo: ¿Qué dice mi Señor a su siervo?” </a:t>
            </a:r>
            <a:r>
              <a:rPr lang="es-ES" sz="1400" b="1" dirty="0">
                <a:solidFill>
                  <a:srgbClr val="C15629"/>
                </a:solidFill>
                <a:latin typeface="Comic Sans MS" panose="030F0702030302020204" pitchFamily="66" charset="0"/>
              </a:rPr>
              <a:t>(Josué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es-ES" sz="2000" b="1" dirty="0"/>
              <a:t>Mientras Josué oraba cerca de Jericó buscando la dirección divina para tomar la ciudad, se presentó ante él un guerrero con su espada desenvainada (Jos.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549949"/>
            <a:ext cx="6591300" cy="1323439"/>
          </a:xfrm>
          <a:prstGeom prst="rect">
            <a:avLst/>
          </a:prstGeom>
          <a:noFill/>
        </p:spPr>
        <p:txBody>
          <a:bodyPr wrap="square">
            <a:spAutoFit/>
          </a:bodyPr>
          <a:lstStyle/>
          <a:p>
            <a:pPr>
              <a:spcBef>
                <a:spcPts val="600"/>
              </a:spcBef>
            </a:pPr>
            <a:r>
              <a:rPr lang="es-ES" sz="2000" b="1" dirty="0"/>
              <a:t>La oración había sido respondida. Para tranquilidad de Josué, Dios mismo se puso al mando de la operación. Como general visible de Israel, Josué solo debía seguir las órdenes del verdadero General en Jefe: Dios.</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549675"/>
            <a:ext cx="6591300" cy="1015663"/>
          </a:xfrm>
          <a:prstGeom prst="rect">
            <a:avLst/>
          </a:prstGeom>
          <a:noFill/>
        </p:spPr>
        <p:txBody>
          <a:bodyPr wrap="square">
            <a:spAutoFit/>
          </a:bodyPr>
          <a:lstStyle/>
          <a:p>
            <a:pPr>
              <a:spcBef>
                <a:spcPts val="600"/>
              </a:spcBef>
            </a:pPr>
            <a:r>
              <a:rPr lang="es-ES" sz="2000" b="1" dirty="0"/>
              <a:t>Al exigir adoración, mostró que era Dios mismo, en la persona de Jesús —conocido como Miguel en el libro de Daniel (Jos. 5:15; </a:t>
            </a:r>
            <a:r>
              <a:rPr lang="es-ES" sz="2000" b="1" dirty="0" err="1"/>
              <a:t>Dn</a:t>
            </a:r>
            <a:r>
              <a:rPr lang="es-ES" sz="2000" b="1" dirty="0"/>
              <a:t>.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549402"/>
            <a:ext cx="6591300" cy="1015663"/>
          </a:xfrm>
          <a:prstGeom prst="rect">
            <a:avLst/>
          </a:prstGeom>
          <a:noFill/>
        </p:spPr>
        <p:txBody>
          <a:bodyPr wrap="square">
            <a:spAutoFit/>
          </a:bodyPr>
          <a:lstStyle/>
          <a:p>
            <a:pPr>
              <a:spcBef>
                <a:spcPts val="600"/>
              </a:spcBef>
            </a:pPr>
            <a:r>
              <a:rPr lang="es-ES" sz="2000" b="1" dirty="0"/>
              <a:t>Al ser interrogado por Josué, este personaje negó su filiación a cualquier ejército terrenal. Era el Príncipe del ejército de Dios (Jos.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es-ES"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EL PRÍNCIPE DEL EJÉRCITO DEL MAL</a:t>
            </a: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“¡Cómo caíste del cielo, oh Lucero, hijo de la mañana! Cortado fuiste por tierra, tú que debilitabas a las naciones”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(Isaías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Podemos decir que él inventó la guerra. Nació como príncipe; querubín del más alto rango; al lado mismo de Dios; paseando por carbones encendidos; precioso; perfecto… (Ez.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2963269"/>
            <a:ext cx="3415916" cy="2862322"/>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Aunque falló en su rebelión, desde entonces el universo quedó envuelto en una guerra. Al adueñarse de la Tierra, Satanás y sus ángeles tienen un único propósito: frustrar los planes de Dios para salvar a la raza humana.</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707886"/>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Dotado de libre albedrío –como todos los seres inteligentes creados por Dios–, Lucifer decidió rebelarse, y usurpar el trono de Dios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Is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2985" y="5803768"/>
            <a:ext cx="3382873" cy="1015663"/>
          </a:xfrm>
          <a:prstGeom prst="rect">
            <a:avLst/>
          </a:prstGeom>
          <a:noFill/>
        </p:spPr>
        <p:txBody>
          <a:bodyPr wrap="square">
            <a:spAutoFit/>
          </a:bodyPr>
          <a:lstStyle/>
          <a:p>
            <a:pPr>
              <a:spcBef>
                <a:spcPts val="600"/>
              </a:spcBef>
            </a:pPr>
            <a:r>
              <a:rPr lang="es-ES" sz="2000" b="1" dirty="0">
                <a:solidFill>
                  <a:schemeClr val="bg1"/>
                </a:solidFill>
                <a:effectLst>
                  <a:glow rad="88900">
                    <a:schemeClr val="bg2">
                      <a:lumMod val="25000"/>
                    </a:schemeClr>
                  </a:glow>
                  <a:outerShdw blurRad="38100" dist="38100" dir="2700000" algn="tl">
                    <a:srgbClr val="000000">
                      <a:alpha val="43137"/>
                    </a:srgbClr>
                  </a:outerShdw>
                </a:effectLst>
              </a:rPr>
              <a:t>La conquista de Canaán fue una batalla importante en esta guerra.</a:t>
            </a: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GUERRERO MÁS PODEROSO</a:t>
            </a:r>
          </a:p>
        </p:txBody>
      </p:sp>
      <p:sp>
        <p:nvSpPr>
          <p:cNvPr id="5" name="CuadroTexto 4">
            <a:extLst>
              <a:ext uri="{FF2B5EF4-FFF2-40B4-BE49-F238E27FC236}">
                <a16:creationId xmlns:a16="http://schemas.microsoft.com/office/drawing/2014/main" id="{42492405-82B5-4777-C757-895AEECD9629}"/>
              </a:ext>
            </a:extLst>
          </p:cNvPr>
          <p:cNvSpPr txBox="1"/>
          <p:nvPr/>
        </p:nvSpPr>
        <p:spPr>
          <a:xfrm>
            <a:off x="675830" y="632232"/>
            <a:ext cx="8153400" cy="369332"/>
          </a:xfrm>
          <a:prstGeom prst="rect">
            <a:avLst/>
          </a:prstGeom>
          <a:noFill/>
        </p:spPr>
        <p:txBody>
          <a:bodyPr wrap="square">
            <a:spAutoFit/>
          </a:bodyPr>
          <a:lstStyle/>
          <a:p>
            <a:pPr algn="ct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“El SEÑOR es un guerrero; su nombre es el SEÑOR”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(Éxodo 15:3 </a:t>
            </a:r>
            <a:r>
              <a:rPr lang="es-ES" sz="1100" b="1" dirty="0" err="1">
                <a:solidFill>
                  <a:srgbClr val="C7EBF7"/>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es-ES" sz="2000" b="1" dirty="0"/>
              <a:t>Dios mismo es presentado como un “varón de guerra”, el guerrero más poderoso en la batalla (</a:t>
            </a:r>
            <a:r>
              <a:rPr lang="es-ES" sz="2000" b="1" dirty="0" err="1"/>
              <a:t>Éx</a:t>
            </a:r>
            <a:r>
              <a:rPr lang="es-ES" sz="2000" b="1" dirty="0"/>
              <a:t>. 15:3; Sal. 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938992"/>
          </a:xfrm>
          <a:prstGeom prst="rect">
            <a:avLst/>
          </a:prstGeom>
          <a:noFill/>
        </p:spPr>
        <p:txBody>
          <a:bodyPr wrap="square">
            <a:spAutoFit/>
          </a:bodyPr>
          <a:lstStyle/>
          <a:p>
            <a:pPr>
              <a:spcBef>
                <a:spcPts val="600"/>
              </a:spcBef>
            </a:pPr>
            <a:r>
              <a:rPr lang="es-ES" sz="2000" b="1" dirty="0"/>
              <a:t>Dios desea erradicar el mal de la Tierra. Por eso, expulsó de Canaán a aquellos que habían decidido tomar parte en el bando de Satanás, y otorgar la tierra al pueblo que había tomado parte por Él.</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015663"/>
          </a:xfrm>
          <a:prstGeom prst="rect">
            <a:avLst/>
          </a:prstGeom>
          <a:noFill/>
        </p:spPr>
        <p:txBody>
          <a:bodyPr wrap="square">
            <a:spAutoFit/>
          </a:bodyPr>
          <a:lstStyle/>
          <a:p>
            <a:pPr>
              <a:spcBef>
                <a:spcPts val="600"/>
              </a:spcBef>
            </a:pPr>
            <a:r>
              <a:rPr lang="es-ES" sz="2000" b="1" dirty="0"/>
              <a:t>Pero Dios no está en guerra con los seres humanos, sino con los poderes espirituales a los que se adhieren. Por eso, las plagas se presentan como una guerra contra los dioses de Egipto, es decir, los demonios (</a:t>
            </a:r>
            <a:r>
              <a:rPr lang="es-ES" sz="2000" b="1" dirty="0" err="1"/>
              <a:t>Éx</a:t>
            </a:r>
            <a:r>
              <a:rPr lang="es-ES" sz="2000" b="1" dirty="0"/>
              <a:t>. 12:12; </a:t>
            </a:r>
            <a:r>
              <a:rPr lang="es-ES" sz="2000" b="1" dirty="0" err="1"/>
              <a:t>Dt</a:t>
            </a:r>
            <a:r>
              <a:rPr lang="es-ES" sz="2000" b="1" dirty="0"/>
              <a:t>. 32:17).</a:t>
            </a:r>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973131"/>
            <a:ext cx="4424462" cy="1631216"/>
          </a:xfrm>
          <a:prstGeom prst="rect">
            <a:avLst/>
          </a:prstGeom>
          <a:noFill/>
        </p:spPr>
        <p:txBody>
          <a:bodyPr wrap="square">
            <a:spAutoFit/>
          </a:bodyPr>
          <a:lstStyle/>
          <a:p>
            <a:pPr>
              <a:spcBef>
                <a:spcPts val="600"/>
              </a:spcBef>
            </a:pPr>
            <a:r>
              <a:rPr lang="es-ES" sz="2000" b="1" dirty="0"/>
              <a:t>Hoy la guerra continúa, pero no por un territorio. La pelea es por cada familia, por cada individuo. No hay terreno neutral. O estamos con Dios, o estamos con el enemigo.</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1720304"/>
            <a:ext cx="5686425" cy="415498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dirty="0">
                <a:ln/>
                <a:solidFill>
                  <a:schemeClr val="bg2">
                    <a:lumMod val="75000"/>
                  </a:schemeClr>
                </a:solidFill>
                <a:effectLst>
                  <a:reflection blurRad="6350" stA="55000" endA="300" endPos="36000" dir="5400000" sy="-100000" algn="bl" rotWithShape="0"/>
                </a:effectLst>
              </a:rPr>
              <a:t>LAS ESTRATEGIAS DEL CONFLICTO</a:t>
            </a: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DIOS PELEANDO POR NOSOTROS</a:t>
            </a: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“Jehová peleará por vosotros, y vosotros estaréis tranquilos” </a:t>
            </a:r>
            <a:r>
              <a:rPr lang="es-ES" sz="1400" b="1" dirty="0">
                <a:solidFill>
                  <a:schemeClr val="accent1">
                    <a:lumMod val="75000"/>
                  </a:schemeClr>
                </a:solidFill>
                <a:latin typeface="Comic Sans MS" panose="030F0702030302020204" pitchFamily="66" charset="0"/>
              </a:rPr>
              <a:t>(Éxodo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072074"/>
            <a:ext cx="3392128" cy="2862322"/>
          </a:xfrm>
          <a:prstGeom prst="rect">
            <a:avLst/>
          </a:prstGeom>
          <a:noFill/>
        </p:spPr>
        <p:txBody>
          <a:bodyPr wrap="square" rtlCol="0">
            <a:spAutoFit/>
          </a:bodyPr>
          <a:lstStyle/>
          <a:p>
            <a:pPr>
              <a:spcBef>
                <a:spcPts val="600"/>
              </a:spcBef>
            </a:pPr>
            <a:r>
              <a:rPr lang="es-ES" sz="2000" b="1" dirty="0"/>
              <a:t>El plan original de Dios era conquistar Canaán por medios sobrenaturales, sin necesidad de que Israel tuviera que pelear (</a:t>
            </a:r>
            <a:r>
              <a:rPr lang="es-ES" sz="2000" b="1" dirty="0" err="1"/>
              <a:t>Éx</a:t>
            </a:r>
            <a:r>
              <a:rPr lang="es-ES" sz="2000" b="1" dirty="0"/>
              <a:t>. 23:28). Si no hubiese sido por la incredulidad del pueblo, así habría sucedido.</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2523401541"/>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3" y="4934396"/>
            <a:ext cx="3392128" cy="1938992"/>
          </a:xfrm>
          <a:prstGeom prst="rect">
            <a:avLst/>
          </a:prstGeom>
          <a:noFill/>
        </p:spPr>
        <p:txBody>
          <a:bodyPr wrap="square">
            <a:spAutoFit/>
          </a:bodyPr>
          <a:lstStyle/>
          <a:p>
            <a:pPr>
              <a:spcBef>
                <a:spcPts val="600"/>
              </a:spcBef>
            </a:pPr>
            <a:r>
              <a:rPr lang="es-ES" sz="2000" b="1" dirty="0"/>
              <a:t>La Biblia registra algunos ejemplos de lo que Dios puede hacer para librar a su pueblo, sin necesidad de que empuñen ningún arma contra sus enemigos:</a:t>
            </a: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363</TotalTime>
  <Words>1224</Words>
  <Application>Microsoft Office PowerPoint</Application>
  <PresentationFormat>Panorámica</PresentationFormat>
  <Paragraphs>54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62</cp:revision>
  <dcterms:created xsi:type="dcterms:W3CDTF">2025-10-04T16:02:48Z</dcterms:created>
  <dcterms:modified xsi:type="dcterms:W3CDTF">2025-10-05T14:38:16Z</dcterms:modified>
</cp:coreProperties>
</file>