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01" r:id="rId4"/>
    <p:sldId id="257" r:id="rId5"/>
    <p:sldId id="308" r:id="rId6"/>
    <p:sldId id="259" r:id="rId7"/>
    <p:sldId id="260" r:id="rId8"/>
    <p:sldId id="310" r:id="rId9"/>
    <p:sldId id="262" r:id="rId10"/>
    <p:sldId id="263" r:id="rId11"/>
    <p:sldId id="311" r:id="rId12"/>
    <p:sldId id="302" r:id="rId13"/>
    <p:sldId id="30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5143"/>
    <a:srgbClr val="653E33"/>
    <a:srgbClr val="186C7A"/>
    <a:srgbClr val="AFE6EF"/>
    <a:srgbClr val="6308DE"/>
    <a:srgbClr val="9F5FCF"/>
    <a:srgbClr val="B98B69"/>
    <a:srgbClr val="E0A4A6"/>
    <a:srgbClr val="8B5299"/>
    <a:srgbClr val="825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62D34-8B0D-BE0A-D8EB-58083428F11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02E2E65-F43B-6EBC-7A37-B23B0BE12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E6C6846-6626-8006-65C5-DEE7AC6D61B0}"/>
              </a:ext>
            </a:extLst>
          </p:cNvPr>
          <p:cNvSpPr>
            <a:spLocks noGrp="1"/>
          </p:cNvSpPr>
          <p:nvPr>
            <p:ph type="dt" sz="half" idx="10"/>
          </p:nvPr>
        </p:nvSpPr>
        <p:spPr/>
        <p:txBody>
          <a:bodyPr/>
          <a:lstStyle/>
          <a:p>
            <a:fld id="{A86FBD38-2263-4973-9661-7191FE6A9F8C}" type="datetimeFigureOut">
              <a:rPr lang="es-ES" smtClean="0"/>
              <a:t>18/10/2025</a:t>
            </a:fld>
            <a:endParaRPr lang="es-ES"/>
          </a:p>
        </p:txBody>
      </p:sp>
      <p:sp>
        <p:nvSpPr>
          <p:cNvPr id="5" name="Marcador de pie de página 4">
            <a:extLst>
              <a:ext uri="{FF2B5EF4-FFF2-40B4-BE49-F238E27FC236}">
                <a16:creationId xmlns:a16="http://schemas.microsoft.com/office/drawing/2014/main" id="{EE287F75-E624-A78E-4E52-CA6C53679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76FBE9-7456-72D7-A8B2-DB6BDB49F9A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750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E0571-E476-B1B6-F14F-87713B3EE9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2F0E14-4E6D-989C-0DA5-43C98F9183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7F04AA-233D-A431-649A-3B5CCFB1A9E8}"/>
              </a:ext>
            </a:extLst>
          </p:cNvPr>
          <p:cNvSpPr>
            <a:spLocks noGrp="1"/>
          </p:cNvSpPr>
          <p:nvPr>
            <p:ph type="dt" sz="half" idx="10"/>
          </p:nvPr>
        </p:nvSpPr>
        <p:spPr/>
        <p:txBody>
          <a:bodyPr/>
          <a:lstStyle/>
          <a:p>
            <a:fld id="{A86FBD38-2263-4973-9661-7191FE6A9F8C}" type="datetimeFigureOut">
              <a:rPr lang="es-ES" smtClean="0"/>
              <a:t>18/10/2025</a:t>
            </a:fld>
            <a:endParaRPr lang="es-ES"/>
          </a:p>
        </p:txBody>
      </p:sp>
      <p:sp>
        <p:nvSpPr>
          <p:cNvPr id="5" name="Marcador de pie de página 4">
            <a:extLst>
              <a:ext uri="{FF2B5EF4-FFF2-40B4-BE49-F238E27FC236}">
                <a16:creationId xmlns:a16="http://schemas.microsoft.com/office/drawing/2014/main" id="{735051E9-982E-AAEA-72B3-406C5652E7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B08F4A-076E-CED0-A767-26256C636C41}"/>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689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EB8835-5CA3-5E05-5949-D5A17292CE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6BF332-82E2-502C-73E4-BB49548D24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E689C-0CDC-49F8-4D1F-BEED541B2233}"/>
              </a:ext>
            </a:extLst>
          </p:cNvPr>
          <p:cNvSpPr>
            <a:spLocks noGrp="1"/>
          </p:cNvSpPr>
          <p:nvPr>
            <p:ph type="dt" sz="half" idx="10"/>
          </p:nvPr>
        </p:nvSpPr>
        <p:spPr/>
        <p:txBody>
          <a:bodyPr/>
          <a:lstStyle/>
          <a:p>
            <a:fld id="{A86FBD38-2263-4973-9661-7191FE6A9F8C}" type="datetimeFigureOut">
              <a:rPr lang="es-ES" smtClean="0"/>
              <a:t>18/10/2025</a:t>
            </a:fld>
            <a:endParaRPr lang="es-ES"/>
          </a:p>
        </p:txBody>
      </p:sp>
      <p:sp>
        <p:nvSpPr>
          <p:cNvPr id="5" name="Marcador de pie de página 4">
            <a:extLst>
              <a:ext uri="{FF2B5EF4-FFF2-40B4-BE49-F238E27FC236}">
                <a16:creationId xmlns:a16="http://schemas.microsoft.com/office/drawing/2014/main" id="{C213F774-7EB4-1A6D-1E4F-B15F725E848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937030-1FBD-2C48-9357-BE60C6688E39}"/>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58186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616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15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490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62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2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3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323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4508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224C4-AF91-F678-9744-2EA83AEC53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DC56A2-E0CE-26C6-1B55-5239B21BD1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49CDF7-B3C5-0849-3A1E-430BFA601435}"/>
              </a:ext>
            </a:extLst>
          </p:cNvPr>
          <p:cNvSpPr>
            <a:spLocks noGrp="1"/>
          </p:cNvSpPr>
          <p:nvPr>
            <p:ph type="dt" sz="half" idx="10"/>
          </p:nvPr>
        </p:nvSpPr>
        <p:spPr/>
        <p:txBody>
          <a:bodyPr/>
          <a:lstStyle/>
          <a:p>
            <a:fld id="{A86FBD38-2263-4973-9661-7191FE6A9F8C}" type="datetimeFigureOut">
              <a:rPr lang="es-ES" smtClean="0"/>
              <a:t>18/10/2025</a:t>
            </a:fld>
            <a:endParaRPr lang="es-ES"/>
          </a:p>
        </p:txBody>
      </p:sp>
      <p:sp>
        <p:nvSpPr>
          <p:cNvPr id="5" name="Marcador de pie de página 4">
            <a:extLst>
              <a:ext uri="{FF2B5EF4-FFF2-40B4-BE49-F238E27FC236}">
                <a16:creationId xmlns:a16="http://schemas.microsoft.com/office/drawing/2014/main" id="{4232A5E0-D106-AAC8-671B-5BB82975A1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739B69-6A02-74F6-96C5-0C635AC54815}"/>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174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04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475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7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BBDED-BAE0-3C64-1F7A-B03FB171EB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AA35DB-600E-E385-7252-551B56AD10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5E1884-B55B-FE34-B1D5-970B7C030AF3}"/>
              </a:ext>
            </a:extLst>
          </p:cNvPr>
          <p:cNvSpPr>
            <a:spLocks noGrp="1"/>
          </p:cNvSpPr>
          <p:nvPr>
            <p:ph type="dt" sz="half" idx="10"/>
          </p:nvPr>
        </p:nvSpPr>
        <p:spPr/>
        <p:txBody>
          <a:bodyPr/>
          <a:lstStyle/>
          <a:p>
            <a:fld id="{A86FBD38-2263-4973-9661-7191FE6A9F8C}" type="datetimeFigureOut">
              <a:rPr lang="es-ES" smtClean="0"/>
              <a:t>18/10/2025</a:t>
            </a:fld>
            <a:endParaRPr lang="es-ES"/>
          </a:p>
        </p:txBody>
      </p:sp>
      <p:sp>
        <p:nvSpPr>
          <p:cNvPr id="5" name="Marcador de pie de página 4">
            <a:extLst>
              <a:ext uri="{FF2B5EF4-FFF2-40B4-BE49-F238E27FC236}">
                <a16:creationId xmlns:a16="http://schemas.microsoft.com/office/drawing/2014/main" id="{A1982766-EC7C-EA80-DCD4-4D57F5B995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D691330-BDDC-2C74-F857-D6E93EF33C2E}"/>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260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24996-111B-CAF7-9EF5-2D63897FC8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6C6ADE-9460-C8CD-9A19-D446A9C8259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4EFE1A8-0EDA-AFCE-615B-746BB9D8B4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083287-E294-DD38-9D7D-F74148E07C5E}"/>
              </a:ext>
            </a:extLst>
          </p:cNvPr>
          <p:cNvSpPr>
            <a:spLocks noGrp="1"/>
          </p:cNvSpPr>
          <p:nvPr>
            <p:ph type="dt" sz="half" idx="10"/>
          </p:nvPr>
        </p:nvSpPr>
        <p:spPr/>
        <p:txBody>
          <a:bodyPr/>
          <a:lstStyle/>
          <a:p>
            <a:fld id="{A86FBD38-2263-4973-9661-7191FE6A9F8C}" type="datetimeFigureOut">
              <a:rPr lang="es-ES" smtClean="0"/>
              <a:t>18/10/2025</a:t>
            </a:fld>
            <a:endParaRPr lang="es-ES"/>
          </a:p>
        </p:txBody>
      </p:sp>
      <p:sp>
        <p:nvSpPr>
          <p:cNvPr id="6" name="Marcador de pie de página 5">
            <a:extLst>
              <a:ext uri="{FF2B5EF4-FFF2-40B4-BE49-F238E27FC236}">
                <a16:creationId xmlns:a16="http://schemas.microsoft.com/office/drawing/2014/main" id="{22C279D0-6B98-2112-8DD3-9134B5B715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ABF7ECD-F891-0B51-F78A-B4A3C363DF2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33184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8097-DD9F-79A2-C52D-A3683BF809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5BD5FF-6761-1381-52B1-B89FFF2A2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49427F-9B55-38AF-FD1F-BB3F2323B1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AC5838-80E5-4260-D1B5-984F09D71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3DB7C2-CC7C-02D2-42B0-FA18BABE01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FF3A76-F39A-93E8-C711-CB66E92D665A}"/>
              </a:ext>
            </a:extLst>
          </p:cNvPr>
          <p:cNvSpPr>
            <a:spLocks noGrp="1"/>
          </p:cNvSpPr>
          <p:nvPr>
            <p:ph type="dt" sz="half" idx="10"/>
          </p:nvPr>
        </p:nvSpPr>
        <p:spPr/>
        <p:txBody>
          <a:bodyPr/>
          <a:lstStyle/>
          <a:p>
            <a:fld id="{A86FBD38-2263-4973-9661-7191FE6A9F8C}" type="datetimeFigureOut">
              <a:rPr lang="es-ES" smtClean="0"/>
              <a:t>18/10/2025</a:t>
            </a:fld>
            <a:endParaRPr lang="es-ES"/>
          </a:p>
        </p:txBody>
      </p:sp>
      <p:sp>
        <p:nvSpPr>
          <p:cNvPr id="8" name="Marcador de pie de página 7">
            <a:extLst>
              <a:ext uri="{FF2B5EF4-FFF2-40B4-BE49-F238E27FC236}">
                <a16:creationId xmlns:a16="http://schemas.microsoft.com/office/drawing/2014/main" id="{67783177-F607-8ABF-DBA1-27ED5A040CA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0208F4-F4AC-E2B2-1B8E-A98A0CF69E57}"/>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870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8E90A-EB2F-F46C-D655-AFABA4E22E8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0F39D25-9414-CE50-FE0F-0F148FEB6B0F}"/>
              </a:ext>
            </a:extLst>
          </p:cNvPr>
          <p:cNvSpPr>
            <a:spLocks noGrp="1"/>
          </p:cNvSpPr>
          <p:nvPr>
            <p:ph type="dt" sz="half" idx="10"/>
          </p:nvPr>
        </p:nvSpPr>
        <p:spPr/>
        <p:txBody>
          <a:bodyPr/>
          <a:lstStyle/>
          <a:p>
            <a:fld id="{A86FBD38-2263-4973-9661-7191FE6A9F8C}" type="datetimeFigureOut">
              <a:rPr lang="es-ES" smtClean="0"/>
              <a:t>18/10/2025</a:t>
            </a:fld>
            <a:endParaRPr lang="es-ES"/>
          </a:p>
        </p:txBody>
      </p:sp>
      <p:sp>
        <p:nvSpPr>
          <p:cNvPr id="4" name="Marcador de pie de página 3">
            <a:extLst>
              <a:ext uri="{FF2B5EF4-FFF2-40B4-BE49-F238E27FC236}">
                <a16:creationId xmlns:a16="http://schemas.microsoft.com/office/drawing/2014/main" id="{90F351B7-A865-8FEA-8350-A40CC789816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1404BC-4D91-1B53-F4E9-878C95FEBED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5362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144584-7B7F-1E3E-7920-D18D495866E5}"/>
              </a:ext>
            </a:extLst>
          </p:cNvPr>
          <p:cNvSpPr>
            <a:spLocks noGrp="1"/>
          </p:cNvSpPr>
          <p:nvPr>
            <p:ph type="dt" sz="half" idx="10"/>
          </p:nvPr>
        </p:nvSpPr>
        <p:spPr/>
        <p:txBody>
          <a:bodyPr/>
          <a:lstStyle/>
          <a:p>
            <a:fld id="{A86FBD38-2263-4973-9661-7191FE6A9F8C}" type="datetimeFigureOut">
              <a:rPr lang="es-ES" smtClean="0"/>
              <a:t>18/10/2025</a:t>
            </a:fld>
            <a:endParaRPr lang="es-ES"/>
          </a:p>
        </p:txBody>
      </p:sp>
      <p:sp>
        <p:nvSpPr>
          <p:cNvPr id="3" name="Marcador de pie de página 2">
            <a:extLst>
              <a:ext uri="{FF2B5EF4-FFF2-40B4-BE49-F238E27FC236}">
                <a16:creationId xmlns:a16="http://schemas.microsoft.com/office/drawing/2014/main" id="{45E4A97B-7299-EBBE-9B4F-293E2FBE82D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F632483-3F98-7BBE-EBC0-90CB3BD37972}"/>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621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421F4-D258-6670-78CB-85E108566A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526AC1-F12B-FF44-B8C5-0A2F800DE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1B966-6F50-2F92-35D6-05F484E8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7A24AD-C5F7-317E-E030-415BDFBF68D0}"/>
              </a:ext>
            </a:extLst>
          </p:cNvPr>
          <p:cNvSpPr>
            <a:spLocks noGrp="1"/>
          </p:cNvSpPr>
          <p:nvPr>
            <p:ph type="dt" sz="half" idx="10"/>
          </p:nvPr>
        </p:nvSpPr>
        <p:spPr/>
        <p:txBody>
          <a:bodyPr/>
          <a:lstStyle/>
          <a:p>
            <a:fld id="{A86FBD38-2263-4973-9661-7191FE6A9F8C}" type="datetimeFigureOut">
              <a:rPr lang="es-ES" smtClean="0"/>
              <a:t>18/10/2025</a:t>
            </a:fld>
            <a:endParaRPr lang="es-ES"/>
          </a:p>
        </p:txBody>
      </p:sp>
      <p:sp>
        <p:nvSpPr>
          <p:cNvPr id="6" name="Marcador de pie de página 5">
            <a:extLst>
              <a:ext uri="{FF2B5EF4-FFF2-40B4-BE49-F238E27FC236}">
                <a16:creationId xmlns:a16="http://schemas.microsoft.com/office/drawing/2014/main" id="{5EADDE88-6BD9-CEE7-217B-E9D619CD5F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B446C5-7CBF-45AA-139A-B410FBDCF5B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7270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1699A-7116-15D7-F798-42B51F9A63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1E33706-6567-36C2-264E-56E654A3D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838CA84-D5F5-90F7-C693-5285C59B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A38CFE-D145-7B0D-E9C4-18F78707A5B6}"/>
              </a:ext>
            </a:extLst>
          </p:cNvPr>
          <p:cNvSpPr>
            <a:spLocks noGrp="1"/>
          </p:cNvSpPr>
          <p:nvPr>
            <p:ph type="dt" sz="half" idx="10"/>
          </p:nvPr>
        </p:nvSpPr>
        <p:spPr/>
        <p:txBody>
          <a:bodyPr/>
          <a:lstStyle/>
          <a:p>
            <a:fld id="{A86FBD38-2263-4973-9661-7191FE6A9F8C}" type="datetimeFigureOut">
              <a:rPr lang="es-ES" smtClean="0"/>
              <a:t>18/10/2025</a:t>
            </a:fld>
            <a:endParaRPr lang="es-ES"/>
          </a:p>
        </p:txBody>
      </p:sp>
      <p:sp>
        <p:nvSpPr>
          <p:cNvPr id="6" name="Marcador de pie de página 5">
            <a:extLst>
              <a:ext uri="{FF2B5EF4-FFF2-40B4-BE49-F238E27FC236}">
                <a16:creationId xmlns:a16="http://schemas.microsoft.com/office/drawing/2014/main" id="{185108FB-0231-50EC-AC2D-3E5CD711B5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AE3795-0AE9-47EF-C3AC-D9E8D126222A}"/>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6450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529DA4-FF84-0926-0F47-FD9BCC333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869A495-1DFA-353F-7C10-1B0771E2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0F3DE9-AEA6-5C58-60BB-6E06D794F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6FBD38-2263-4973-9661-7191FE6A9F8C}" type="datetimeFigureOut">
              <a:rPr lang="es-ES" smtClean="0"/>
              <a:t>18/10/2025</a:t>
            </a:fld>
            <a:endParaRPr lang="es-ES"/>
          </a:p>
        </p:txBody>
      </p:sp>
      <p:sp>
        <p:nvSpPr>
          <p:cNvPr id="5" name="Marcador de pie de página 4">
            <a:extLst>
              <a:ext uri="{FF2B5EF4-FFF2-40B4-BE49-F238E27FC236}">
                <a16:creationId xmlns:a16="http://schemas.microsoft.com/office/drawing/2014/main" id="{6F7B164B-E3A9-A657-C104-A680264CD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C938021-E6BD-5127-27F1-1EC0E6CA7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874CCE-FD62-4E56-A963-15189B0E191F}" type="slidenum">
              <a:rPr lang="es-ES" smtClean="0"/>
              <a:t>‹Nº›</a:t>
            </a:fld>
            <a:endParaRPr lang="es-ES"/>
          </a:p>
        </p:txBody>
      </p:sp>
    </p:spTree>
    <p:extLst>
      <p:ext uri="{BB962C8B-B14F-4D97-AF65-F5344CB8AC3E}">
        <p14:creationId xmlns:p14="http://schemas.microsoft.com/office/powerpoint/2010/main" val="60959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18/10/2025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16287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B2B44-0AC0-3A8C-19E7-0A4E95ADF4D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rgbClr val="EFE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306732" y="-354408"/>
            <a:ext cx="1340409" cy="11953876"/>
            <a:chOff x="329184" y="2"/>
            <a:chExt cx="524256" cy="5777807"/>
          </a:xfrm>
          <a:effectLst>
            <a:outerShdw blurRad="50800" dist="38100" dir="5400000" algn="t" rotWithShape="0">
              <a:prstClr val="black">
                <a:alpha val="40000"/>
              </a:prstClr>
            </a:outerShdw>
          </a:effectLst>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C503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2"/>
              <a:ext cx="524256" cy="5666779"/>
            </a:xfrm>
            <a:prstGeom prst="rect">
              <a:avLst/>
            </a:prstGeom>
            <a:solidFill>
              <a:srgbClr val="AC503C"/>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3">
            <a:extLst>
              <a:ext uri="{FF2B5EF4-FFF2-40B4-BE49-F238E27FC236}">
                <a16:creationId xmlns:a16="http://schemas.microsoft.com/office/drawing/2014/main" id="{4E335A5A-05CE-82FE-547F-33E195DE670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11877676" y="153237"/>
            <a:ext cx="151684" cy="4612459"/>
            <a:chOff x="329184" y="1"/>
            <a:chExt cx="524256" cy="5777808"/>
          </a:xfrm>
          <a:effectLst>
            <a:outerShdw blurRad="50800" dist="38100" dir="5400000" algn="t" rotWithShape="0">
              <a:prstClr val="black">
                <a:alpha val="40000"/>
              </a:prstClr>
            </a:outerShdw>
          </a:effectLst>
        </p:grpSpPr>
        <p:cxnSp>
          <p:nvCxnSpPr>
            <p:cNvPr id="3" name="Straight Connector 14">
              <a:extLst>
                <a:ext uri="{FF2B5EF4-FFF2-40B4-BE49-F238E27FC236}">
                  <a16:creationId xmlns:a16="http://schemas.microsoft.com/office/drawing/2014/main" id="{656CB701-4BA0-311A-5FC3-A33C440596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39E33"/>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 name="Rectangle 15">
              <a:extLst>
                <a:ext uri="{FF2B5EF4-FFF2-40B4-BE49-F238E27FC236}">
                  <a16:creationId xmlns:a16="http://schemas.microsoft.com/office/drawing/2014/main" id="{7FD7E4A5-D391-857D-0649-2500356C857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rgbClr val="A39E33"/>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891" y="153237"/>
            <a:ext cx="6580907" cy="652921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en un parque de diversiones&#10;&#10;El contenido generado por IA puede ser incorrecto.">
            <a:extLst>
              <a:ext uri="{FF2B5EF4-FFF2-40B4-BE49-F238E27FC236}">
                <a16:creationId xmlns:a16="http://schemas.microsoft.com/office/drawing/2014/main" id="{628E7398-3AAB-FEFB-713E-676D8FB4410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b="-2"/>
          <a:stretch>
            <a:fillRect/>
          </a:stretch>
        </p:blipFill>
        <p:spPr>
          <a:xfrm>
            <a:off x="473220" y="409006"/>
            <a:ext cx="6034416" cy="6060306"/>
          </a:xfrm>
          <a:prstGeom prst="rect">
            <a:avLst/>
          </a:prstGeom>
        </p:spPr>
      </p:pic>
      <p:sp>
        <p:nvSpPr>
          <p:cNvPr id="6" name="CuadroTexto 5">
            <a:extLst>
              <a:ext uri="{FF2B5EF4-FFF2-40B4-BE49-F238E27FC236}">
                <a16:creationId xmlns:a16="http://schemas.microsoft.com/office/drawing/2014/main" id="{CD7F6985-86F7-C5E9-CFAD-B2058DBD00B9}"/>
              </a:ext>
            </a:extLst>
          </p:cNvPr>
          <p:cNvSpPr txBox="1"/>
          <p:nvPr/>
        </p:nvSpPr>
        <p:spPr>
          <a:xfrm>
            <a:off x="6896099" y="356116"/>
            <a:ext cx="4828065" cy="4247317"/>
          </a:xfrm>
          <a:prstGeom prst="rect">
            <a:avLst/>
          </a:prstGeom>
          <a:noFill/>
        </p:spPr>
        <p:txBody>
          <a:bodyPr wrap="square" rtlCol="0">
            <a:spAutoFit/>
            <a:scene3d>
              <a:camera prst="orthographicFront"/>
              <a:lightRig rig="balanced" dir="t"/>
            </a:scene3d>
            <a:sp3d extrusionH="57150">
              <a:bevelT w="69850" h="69850" prst="divot"/>
            </a:sp3d>
          </a:bodyPr>
          <a:lstStyle/>
          <a:p>
            <a:pPr algn="ctr"/>
            <a:r>
              <a:rPr lang="es-ES" sz="5400" b="1" dirty="0">
                <a:ln w="9525">
                  <a:noFill/>
                  <a:prstDash val="solid"/>
                </a:ln>
                <a:solidFill>
                  <a:srgbClr val="AC503C"/>
                </a:solidFill>
                <a:effectLst>
                  <a:outerShdw blurRad="12700" dist="38100" dir="2700000" algn="tl" rotWithShape="0">
                    <a:srgbClr val="87832A"/>
                  </a:outerShdw>
                </a:effectLst>
              </a:rPr>
              <a:t>LEALTAD SUPREMA: ADORACIÓN EN MEDIO DE LA GUERRA</a:t>
            </a:r>
          </a:p>
        </p:txBody>
      </p:sp>
      <p:sp>
        <p:nvSpPr>
          <p:cNvPr id="8" name="CuadroTexto 7">
            <a:extLst>
              <a:ext uri="{FF2B5EF4-FFF2-40B4-BE49-F238E27FC236}">
                <a16:creationId xmlns:a16="http://schemas.microsoft.com/office/drawing/2014/main" id="{5E142037-DADD-477F-244B-D3541866C284}"/>
              </a:ext>
            </a:extLst>
          </p:cNvPr>
          <p:cNvSpPr txBox="1"/>
          <p:nvPr/>
        </p:nvSpPr>
        <p:spPr>
          <a:xfrm>
            <a:off x="6779965" y="6343650"/>
            <a:ext cx="4935785" cy="338554"/>
          </a:xfrm>
          <a:prstGeom prst="rect">
            <a:avLst/>
          </a:prstGeom>
          <a:noFill/>
        </p:spPr>
        <p:txBody>
          <a:bodyPr wrap="square" rtlCol="0">
            <a:spAutoFit/>
          </a:bodyPr>
          <a:lstStyle/>
          <a:p>
            <a:pPr algn="ctr"/>
            <a:r>
              <a:rPr lang="es-ES" sz="1600" b="1" dirty="0">
                <a:solidFill>
                  <a:srgbClr val="797525"/>
                </a:solidFill>
              </a:rPr>
              <a:t>Lección 7 para el 15 de noviembre de 2025</a:t>
            </a:r>
          </a:p>
        </p:txBody>
      </p:sp>
    </p:spTree>
    <p:extLst>
      <p:ext uri="{BB962C8B-B14F-4D97-AF65-F5344CB8AC3E}">
        <p14:creationId xmlns:p14="http://schemas.microsoft.com/office/powerpoint/2010/main" val="30797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B7A3B0-A4A9-BB80-4D96-B19F5AB8400D}"/>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B5D88177-BD84-088A-E38F-A2F88632509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918522" y="2061605"/>
            <a:ext cx="8242998" cy="4796395"/>
          </a:xfrm>
          <a:prstGeom prst="rect">
            <a:avLst/>
          </a:prstGeom>
        </p:spPr>
      </p:pic>
      <p:sp>
        <p:nvSpPr>
          <p:cNvPr id="10" name="Rectángulo 9">
            <a:extLst>
              <a:ext uri="{FF2B5EF4-FFF2-40B4-BE49-F238E27FC236}">
                <a16:creationId xmlns:a16="http://schemas.microsoft.com/office/drawing/2014/main" id="{46BC2E8D-7309-E58B-43EC-F48F3080530A}"/>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8B5299"/>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9AD698D-D3D4-95D6-6D8A-B396472F939F}"/>
              </a:ext>
            </a:extLst>
          </p:cNvPr>
          <p:cNvSpPr txBox="1"/>
          <p:nvPr/>
        </p:nvSpPr>
        <p:spPr>
          <a:xfrm>
            <a:off x="3908362" y="87050"/>
            <a:ext cx="8242998" cy="212365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6600" b="1" dirty="0">
                <a:ln/>
                <a:solidFill>
                  <a:srgbClr val="8B5299"/>
                </a:solidFill>
                <a:effectLst>
                  <a:outerShdw blurRad="38100" dist="38100" dir="2700000" algn="tl">
                    <a:schemeClr val="accent3">
                      <a:lumMod val="60000"/>
                      <a:lumOff val="40000"/>
                    </a:schemeClr>
                  </a:outerShdw>
                </a:effectLst>
              </a:rPr>
              <a:t>UN LUGAR ESPECIAL PARA ADORAR</a:t>
            </a:r>
          </a:p>
        </p:txBody>
      </p:sp>
    </p:spTree>
    <p:extLst>
      <p:ext uri="{BB962C8B-B14F-4D97-AF65-F5344CB8AC3E}">
        <p14:creationId xmlns:p14="http://schemas.microsoft.com/office/powerpoint/2010/main" val="27552180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0442E0-E1A1-005B-0173-DD4D8D6862CA}"/>
              </a:ext>
            </a:extLst>
          </p:cNvPr>
          <p:cNvSpPr txBox="1"/>
          <p:nvPr/>
        </p:nvSpPr>
        <p:spPr>
          <a:xfrm>
            <a:off x="1" y="0"/>
            <a:ext cx="12192000" cy="769441"/>
          </a:xfrm>
          <a:prstGeom prst="rect">
            <a:avLst/>
          </a:prstGeom>
          <a:noFill/>
        </p:spPr>
        <p:txBody>
          <a:bodyPr wrap="square">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LEVANTANDO EL SANTUARIO </a:t>
            </a:r>
          </a:p>
        </p:txBody>
      </p:sp>
      <p:sp>
        <p:nvSpPr>
          <p:cNvPr id="4" name="CuadroTexto 3">
            <a:extLst>
              <a:ext uri="{FF2B5EF4-FFF2-40B4-BE49-F238E27FC236}">
                <a16:creationId xmlns:a16="http://schemas.microsoft.com/office/drawing/2014/main" id="{49D7992A-F478-2F95-E88A-722153034FB9}"/>
              </a:ext>
            </a:extLst>
          </p:cNvPr>
          <p:cNvSpPr txBox="1"/>
          <p:nvPr/>
        </p:nvSpPr>
        <p:spPr>
          <a:xfrm>
            <a:off x="1538288" y="648085"/>
            <a:ext cx="9115425" cy="646331"/>
          </a:xfrm>
          <a:prstGeom prst="rect">
            <a:avLst/>
          </a:prstGeom>
          <a:noFill/>
        </p:spPr>
        <p:txBody>
          <a:bodyPr wrap="square">
            <a:spAutoFit/>
          </a:bodyPr>
          <a:lstStyle/>
          <a:p>
            <a:pPr algn="ctr"/>
            <a:r>
              <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“Toda la congregación de los hijos de Israel se reunió en Silo, y erigieron allí el tabernáculo de reunión, después que la tierra les fue sometida” </a:t>
            </a:r>
            <a:r>
              <a:rPr lang="es-ES"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(Josué 18:1)</a:t>
            </a:r>
          </a:p>
        </p:txBody>
      </p:sp>
      <p:sp>
        <p:nvSpPr>
          <p:cNvPr id="5" name="CuadroTexto 4">
            <a:extLst>
              <a:ext uri="{FF2B5EF4-FFF2-40B4-BE49-F238E27FC236}">
                <a16:creationId xmlns:a16="http://schemas.microsoft.com/office/drawing/2014/main" id="{AC3663DC-416C-8A5A-CB5E-F431070FB8AB}"/>
              </a:ext>
            </a:extLst>
          </p:cNvPr>
          <p:cNvSpPr txBox="1"/>
          <p:nvPr/>
        </p:nvSpPr>
        <p:spPr>
          <a:xfrm>
            <a:off x="5083867" y="1533140"/>
            <a:ext cx="7108133" cy="1631216"/>
          </a:xfrm>
          <a:prstGeom prst="rect">
            <a:avLst/>
          </a:prstGeom>
          <a:noFill/>
        </p:spPr>
        <p:txBody>
          <a:bodyPr wrap="square" rtlCol="0">
            <a:spAutoFit/>
          </a:bodyPr>
          <a:lstStyle/>
          <a:p>
            <a:pPr>
              <a:spcBef>
                <a:spcPts val="600"/>
              </a:spcBef>
            </a:pPr>
            <a:r>
              <a:rPr lang="es-ES" sz="2000" b="1" dirty="0"/>
              <a:t>La tierra había sido sometida por Israel. Se había repartido el territorio a las tribus más prominentes, aunque siete tribus todavía no habían recibido su parte. Los guerreros de Rubén, Gad y la media tribu de Manasés iban a ser enviados a sus posesiones más allá del Jordán.</a:t>
            </a:r>
          </a:p>
        </p:txBody>
      </p:sp>
      <p:sp>
        <p:nvSpPr>
          <p:cNvPr id="6" name="CuadroTexto 5">
            <a:extLst>
              <a:ext uri="{FF2B5EF4-FFF2-40B4-BE49-F238E27FC236}">
                <a16:creationId xmlns:a16="http://schemas.microsoft.com/office/drawing/2014/main" id="{295796C3-1DF9-1F96-0911-E709927D377C}"/>
              </a:ext>
            </a:extLst>
          </p:cNvPr>
          <p:cNvSpPr txBox="1"/>
          <p:nvPr/>
        </p:nvSpPr>
        <p:spPr>
          <a:xfrm>
            <a:off x="136661" y="4199175"/>
            <a:ext cx="5959338" cy="1323439"/>
          </a:xfrm>
          <a:prstGeom prst="rect">
            <a:avLst/>
          </a:prstGeom>
          <a:noFill/>
        </p:spPr>
        <p:txBody>
          <a:bodyPr wrap="square">
            <a:spAutoFit/>
          </a:bodyPr>
          <a:lstStyle/>
          <a:p>
            <a:pPr>
              <a:spcBef>
                <a:spcPts val="600"/>
              </a:spcBef>
            </a:pPr>
            <a:r>
              <a:rPr lang="es-ES" sz="2000" b="1" dirty="0"/>
              <a:t>El Santuario, como morada visible de Dios, era el punto de cohesión, donde todos se unían en adoración. Sin la presencia de Dios, la posesión de la tierra no tenía sentido.</a:t>
            </a:r>
          </a:p>
        </p:txBody>
      </p:sp>
      <p:pic>
        <p:nvPicPr>
          <p:cNvPr id="8" name="Imagen 7" descr="Imagen que contiene tabla, hombre, mujer, parado&#10;&#10;El contenido generado por IA puede ser incorrecto.">
            <a:extLst>
              <a:ext uri="{FF2B5EF4-FFF2-40B4-BE49-F238E27FC236}">
                <a16:creationId xmlns:a16="http://schemas.microsoft.com/office/drawing/2014/main" id="{CCE7CB52-F20B-39E9-5BE4-23D08240A1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011" y="1620786"/>
            <a:ext cx="4521572" cy="2543844"/>
          </a:xfrm>
          <a:prstGeom prst="rect">
            <a:avLst/>
          </a:prstGeom>
          <a:effectLst>
            <a:innerShdw blurRad="114300">
              <a:prstClr val="black"/>
            </a:innerShdw>
          </a:effectLst>
        </p:spPr>
      </p:pic>
      <p:pic>
        <p:nvPicPr>
          <p:cNvPr id="12" name="Imagen 11" descr="Un dibujo de una persona&#10;&#10;El contenido generado por IA puede ser incorrecto.">
            <a:extLst>
              <a:ext uri="{FF2B5EF4-FFF2-40B4-BE49-F238E27FC236}">
                <a16:creationId xmlns:a16="http://schemas.microsoft.com/office/drawing/2014/main" id="{AF233373-0CDF-22F7-7C6D-03AE8ACA33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405674" y="4199174"/>
            <a:ext cx="5533706" cy="2543844"/>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85F7ACC2-D1AE-45E6-46BB-336C72C5F987}"/>
              </a:ext>
            </a:extLst>
          </p:cNvPr>
          <p:cNvSpPr txBox="1"/>
          <p:nvPr/>
        </p:nvSpPr>
        <p:spPr>
          <a:xfrm>
            <a:off x="5083867" y="3164356"/>
            <a:ext cx="7108132" cy="1015663"/>
          </a:xfrm>
          <a:prstGeom prst="rect">
            <a:avLst/>
          </a:prstGeom>
          <a:noFill/>
        </p:spPr>
        <p:txBody>
          <a:bodyPr wrap="square">
            <a:spAutoFit/>
          </a:bodyPr>
          <a:lstStyle/>
          <a:p>
            <a:pPr>
              <a:spcBef>
                <a:spcPts val="600"/>
              </a:spcBef>
            </a:pPr>
            <a:r>
              <a:rPr lang="es-ES" sz="2000" b="1" dirty="0"/>
              <a:t>Antes de que las tribus se separasen, se realizó un acto especial e imprescindible: la erección del Tabernáculo, el centro de adoración de Israel (Jos. 18:1).</a:t>
            </a:r>
          </a:p>
        </p:txBody>
      </p:sp>
      <p:sp>
        <p:nvSpPr>
          <p:cNvPr id="10" name="CuadroTexto 9">
            <a:extLst>
              <a:ext uri="{FF2B5EF4-FFF2-40B4-BE49-F238E27FC236}">
                <a16:creationId xmlns:a16="http://schemas.microsoft.com/office/drawing/2014/main" id="{96788630-C3EB-EFFE-13B4-AF3C4FA13904}"/>
              </a:ext>
            </a:extLst>
          </p:cNvPr>
          <p:cNvSpPr txBox="1"/>
          <p:nvPr/>
        </p:nvSpPr>
        <p:spPr>
          <a:xfrm>
            <a:off x="136661" y="5522614"/>
            <a:ext cx="6276974" cy="1323439"/>
          </a:xfrm>
          <a:prstGeom prst="rect">
            <a:avLst/>
          </a:prstGeom>
          <a:noFill/>
        </p:spPr>
        <p:txBody>
          <a:bodyPr wrap="square">
            <a:spAutoFit/>
          </a:bodyPr>
          <a:lstStyle/>
          <a:p>
            <a:pPr>
              <a:spcBef>
                <a:spcPts val="600"/>
              </a:spcBef>
            </a:pPr>
            <a:r>
              <a:rPr lang="es-ES" sz="2000" b="1" dirty="0"/>
              <a:t>Hoy, cuando aún quedan gigantes modernos y posmodernos que vencer, es de vital importancia que centremos nuestra vista en el Santuario Celestial, donde Jesús intercede por nosotros.</a:t>
            </a:r>
          </a:p>
        </p:txBody>
      </p:sp>
    </p:spTree>
    <p:extLst>
      <p:ext uri="{BB962C8B-B14F-4D97-AF65-F5344CB8AC3E}">
        <p14:creationId xmlns:p14="http://schemas.microsoft.com/office/powerpoint/2010/main" val="94413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750"/>
                                        <p:tgtEl>
                                          <p:spTgt spid="8"/>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out)">
                                      <p:cBhvr>
                                        <p:cTn id="41" dur="750"/>
                                        <p:tgtEl>
                                          <p:spTgt spid="12"/>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3C5E04-8704-FA75-91CB-6CCB6272AFB5}"/>
              </a:ext>
            </a:extLst>
          </p:cNvPr>
          <p:cNvSpPr txBox="1"/>
          <p:nvPr/>
        </p:nvSpPr>
        <p:spPr>
          <a:xfrm>
            <a:off x="1568932" y="1108018"/>
            <a:ext cx="9054135" cy="4308872"/>
          </a:xfrm>
          <a:prstGeom prst="rect">
            <a:avLst/>
          </a:prstGeom>
          <a:noFill/>
        </p:spPr>
        <p:txBody>
          <a:bodyPr wrap="square">
            <a:spAutoFit/>
          </a:bodyPr>
          <a:lstStyle/>
          <a:p>
            <a:pPr>
              <a:spcBef>
                <a:spcPts val="600"/>
              </a:spcBef>
            </a:pPr>
            <a:r>
              <a:rPr lang="es-ES" sz="2400" b="1" dirty="0">
                <a:latin typeface="Constantia" panose="02030602050306030303" pitchFamily="18" charset="0"/>
              </a:rPr>
              <a:t>“No habían transcurrido muchas semanas desde que Moisés les había dado en discursos todo el libro de Deuteronomio; sin embargo, ahora Josué leyó nuevamente la ley.</a:t>
            </a:r>
          </a:p>
          <a:p>
            <a:pPr>
              <a:spcBef>
                <a:spcPts val="600"/>
              </a:spcBef>
            </a:pPr>
            <a:r>
              <a:rPr lang="es-ES" sz="2400" b="1" dirty="0">
                <a:latin typeface="Constantia" panose="02030602050306030303" pitchFamily="18" charset="0"/>
              </a:rPr>
              <a:t>No solo los hombres de Israel, sino también las mujeres y los niños, escucharon la lectura de la ley; pues era importante que todos conocieran su deber y lo cumplieran. […]</a:t>
            </a:r>
          </a:p>
          <a:p>
            <a:pPr>
              <a:spcBef>
                <a:spcPts val="600"/>
              </a:spcBef>
            </a:pPr>
            <a:r>
              <a:rPr lang="es-ES" sz="2400" b="1" dirty="0">
                <a:latin typeface="Constantia" panose="02030602050306030303" pitchFamily="18" charset="0"/>
              </a:rPr>
              <a:t>Cada capítulo y cada versículo de la Biblia es una comunicación directa de Dios a los hombres. […] Si se los estudia y obedece, conducirán al pueblo de Dios, como fueron conducidos los israelitas por la columna de nube durante el día y la columna de fuego durante la noche”</a:t>
            </a:r>
          </a:p>
        </p:txBody>
      </p:sp>
      <p:sp>
        <p:nvSpPr>
          <p:cNvPr id="4" name="CuadroTexto 3">
            <a:extLst>
              <a:ext uri="{FF2B5EF4-FFF2-40B4-BE49-F238E27FC236}">
                <a16:creationId xmlns:a16="http://schemas.microsoft.com/office/drawing/2014/main" id="{348917C8-C459-2631-EC1B-75D21B4F1D77}"/>
              </a:ext>
            </a:extLst>
          </p:cNvPr>
          <p:cNvSpPr txBox="1"/>
          <p:nvPr/>
        </p:nvSpPr>
        <p:spPr>
          <a:xfrm>
            <a:off x="6386004" y="5580705"/>
            <a:ext cx="4390112" cy="338554"/>
          </a:xfrm>
          <a:prstGeom prst="rect">
            <a:avLst/>
          </a:prstGeom>
          <a:noFill/>
        </p:spPr>
        <p:txBody>
          <a:bodyPr wrap="none" rtlCol="0">
            <a:spAutoFit/>
          </a:bodyPr>
          <a:lstStyle/>
          <a:p>
            <a:pPr algn="r"/>
            <a:r>
              <a:rPr lang="es-ES" sz="1600" b="1" dirty="0"/>
              <a:t>E. G. W. (Patriarcas y profetas, págs. 477-478) </a:t>
            </a:r>
          </a:p>
        </p:txBody>
      </p:sp>
    </p:spTree>
    <p:extLst>
      <p:ext uri="{BB962C8B-B14F-4D97-AF65-F5344CB8AC3E}">
        <p14:creationId xmlns:p14="http://schemas.microsoft.com/office/powerpoint/2010/main" val="382078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15DAB-E596-47AC-CC4D-ACCADC781D8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Imagen 10">
            <a:extLst>
              <a:ext uri="{FF2B5EF4-FFF2-40B4-BE49-F238E27FC236}">
                <a16:creationId xmlns:a16="http://schemas.microsoft.com/office/drawing/2014/main" id="{3E7579D2-7AED-3564-1F3F-C9D547A03F69}"/>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2528" y="171716"/>
            <a:ext cx="3793268"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frente, joven, niño, banca&#10;&#10;El contenido generado por IA puede ser incorrecto.">
            <a:extLst>
              <a:ext uri="{FF2B5EF4-FFF2-40B4-BE49-F238E27FC236}">
                <a16:creationId xmlns:a16="http://schemas.microsoft.com/office/drawing/2014/main" id="{62EFF39D-F303-F9BE-3F11-FD51E0665671}"/>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175452" y="171716"/>
            <a:ext cx="3822924" cy="283274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agua, tabla, azul, hombre&#10;&#10;El contenido generado por IA puede ser incorrecto.">
            <a:extLst>
              <a:ext uri="{FF2B5EF4-FFF2-40B4-BE49-F238E27FC236}">
                <a16:creationId xmlns:a16="http://schemas.microsoft.com/office/drawing/2014/main" id="{1C887D4B-80CD-15B5-5B2D-E038DBFA405F}"/>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r="-3" b="-3"/>
          <a:stretch>
            <a:fillRect/>
          </a:stretch>
        </p:blipFill>
        <p:spPr>
          <a:xfrm>
            <a:off x="8188032" y="171716"/>
            <a:ext cx="3799007"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2D183F3-68F4-6D85-8402-F5A45A365779}"/>
              </a:ext>
            </a:extLst>
          </p:cNvPr>
          <p:cNvSpPr txBox="1"/>
          <p:nvPr/>
        </p:nvSpPr>
        <p:spPr>
          <a:xfrm>
            <a:off x="4254883" y="3174699"/>
            <a:ext cx="3682234" cy="357020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“Busquen primero el Reino de Dios y su justicia, y todas estas cosas les serán añadidas”</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Mateo 6:33</a:t>
            </a:r>
          </a:p>
        </p:txBody>
      </p:sp>
    </p:spTree>
    <p:extLst>
      <p:ext uri="{BB962C8B-B14F-4D97-AF65-F5344CB8AC3E}">
        <p14:creationId xmlns:p14="http://schemas.microsoft.com/office/powerpoint/2010/main" val="283184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A5702B-6E3C-A7AB-AC4C-11D11F962A0B}"/>
              </a:ext>
            </a:extLst>
          </p:cNvPr>
          <p:cNvSpPr txBox="1"/>
          <p:nvPr/>
        </p:nvSpPr>
        <p:spPr>
          <a:xfrm>
            <a:off x="5791199" y="3288030"/>
            <a:ext cx="6400801" cy="3400931"/>
          </a:xfrm>
          <a:prstGeom prst="rect">
            <a:avLst/>
          </a:prstGeom>
          <a:noFill/>
        </p:spPr>
        <p:txBody>
          <a:bodyPr wrap="square" rtlCol="0">
            <a:spAutoFit/>
          </a:bodyPr>
          <a:lstStyle/>
          <a:p>
            <a:pPr>
              <a:spcBef>
                <a:spcPts val="600"/>
              </a:spcBef>
            </a:pPr>
            <a:r>
              <a:rPr lang="es-ES" sz="2000" dirty="0">
                <a:effectLst>
                  <a:outerShdw blurRad="38100" dist="38100" dir="2700000" algn="tl">
                    <a:srgbClr val="000000">
                      <a:alpha val="43137"/>
                    </a:srgbClr>
                  </a:outerShdw>
                </a:effectLst>
                <a:highlight>
                  <a:srgbClr val="FDEC58"/>
                </a:highlight>
              </a:rPr>
              <a:t> Adorar antes de conquistar:</a:t>
            </a:r>
          </a:p>
          <a:p>
            <a:pPr lvl="1">
              <a:spcBef>
                <a:spcPts val="600"/>
              </a:spcBef>
            </a:pPr>
            <a:r>
              <a:rPr lang="es-ES" sz="2000" b="1" dirty="0">
                <a:solidFill>
                  <a:schemeClr val="bg1"/>
                </a:solidFill>
                <a:effectLst>
                  <a:glow rad="38100">
                    <a:srgbClr val="345E4D"/>
                  </a:glow>
                  <a:outerShdw blurRad="38100" dist="38100" dir="2700000" algn="tl">
                    <a:srgbClr val="000000">
                      <a:alpha val="43137"/>
                    </a:srgbClr>
                  </a:outerShdw>
                </a:effectLst>
              </a:rPr>
              <a:t>La renovación del pacto (Josué 5:1-9)</a:t>
            </a:r>
          </a:p>
          <a:p>
            <a:pPr lvl="1">
              <a:spcBef>
                <a:spcPts val="600"/>
              </a:spcBef>
            </a:pPr>
            <a:r>
              <a:rPr lang="es-ES" sz="2000" b="1" dirty="0">
                <a:solidFill>
                  <a:schemeClr val="bg1"/>
                </a:solidFill>
                <a:effectLst>
                  <a:glow rad="38100">
                    <a:srgbClr val="345E4D"/>
                  </a:glow>
                  <a:outerShdw blurRad="38100" dist="38100" dir="2700000" algn="tl">
                    <a:srgbClr val="000000">
                      <a:alpha val="43137"/>
                    </a:srgbClr>
                  </a:outerShdw>
                </a:effectLst>
              </a:rPr>
              <a:t>La primera pascua en Canaán (Josué 5:10-12)</a:t>
            </a:r>
          </a:p>
          <a:p>
            <a:pPr>
              <a:spcBef>
                <a:spcPts val="1800"/>
              </a:spcBef>
            </a:pPr>
            <a:r>
              <a:rPr lang="es-ES" sz="2000" dirty="0">
                <a:effectLst>
                  <a:outerShdw blurRad="38100" dist="38100" dir="2700000" algn="tl">
                    <a:srgbClr val="000000">
                      <a:alpha val="43137"/>
                    </a:srgbClr>
                  </a:outerShdw>
                </a:effectLst>
                <a:highlight>
                  <a:srgbClr val="E19EBD"/>
                </a:highlight>
              </a:rPr>
              <a:t> Adoración entre montes:</a:t>
            </a:r>
          </a:p>
          <a:p>
            <a:pPr lvl="1">
              <a:spcBef>
                <a:spcPts val="600"/>
              </a:spcBef>
            </a:pPr>
            <a:r>
              <a:rPr lang="es-ES" sz="2000" b="1" dirty="0">
                <a:solidFill>
                  <a:schemeClr val="bg1"/>
                </a:solidFill>
                <a:effectLst>
                  <a:glow rad="38100">
                    <a:srgbClr val="345E4D"/>
                  </a:glow>
                  <a:outerShdw blurRad="38100" dist="38100" dir="2700000" algn="tl">
                    <a:srgbClr val="000000">
                      <a:alpha val="43137"/>
                    </a:srgbClr>
                  </a:outerShdw>
                </a:effectLst>
              </a:rPr>
              <a:t>Un altar para adorar (Josué 8:30-31)</a:t>
            </a:r>
          </a:p>
          <a:p>
            <a:pPr lvl="1">
              <a:spcBef>
                <a:spcPts val="600"/>
              </a:spcBef>
            </a:pPr>
            <a:r>
              <a:rPr lang="es-ES" sz="2000" b="1" dirty="0">
                <a:solidFill>
                  <a:schemeClr val="bg1"/>
                </a:solidFill>
                <a:effectLst>
                  <a:glow rad="38100">
                    <a:srgbClr val="345E4D"/>
                  </a:glow>
                  <a:outerShdw blurRad="38100" dist="38100" dir="2700000" algn="tl">
                    <a:srgbClr val="000000">
                      <a:alpha val="43137"/>
                    </a:srgbClr>
                  </a:outerShdw>
                </a:effectLst>
              </a:rPr>
              <a:t>Recordar la ley (Josué 8:32-35)</a:t>
            </a:r>
          </a:p>
          <a:p>
            <a:pPr>
              <a:spcBef>
                <a:spcPts val="1800"/>
              </a:spcBef>
            </a:pPr>
            <a:r>
              <a:rPr lang="es-ES" sz="2000" dirty="0">
                <a:effectLst>
                  <a:outerShdw blurRad="38100" dist="38100" dir="2700000" algn="tl">
                    <a:srgbClr val="000000">
                      <a:alpha val="43137"/>
                    </a:srgbClr>
                  </a:outerShdw>
                </a:effectLst>
                <a:highlight>
                  <a:srgbClr val="F39D91"/>
                </a:highlight>
              </a:rPr>
              <a:t> Un lugar especial para adorar:</a:t>
            </a:r>
          </a:p>
          <a:p>
            <a:pPr lvl="1">
              <a:spcBef>
                <a:spcPts val="600"/>
              </a:spcBef>
            </a:pPr>
            <a:r>
              <a:rPr lang="es-ES" sz="2000" b="1" dirty="0">
                <a:solidFill>
                  <a:schemeClr val="bg1"/>
                </a:solidFill>
                <a:effectLst>
                  <a:glow rad="38100">
                    <a:srgbClr val="345E4D"/>
                  </a:glow>
                  <a:outerShdw blurRad="38100" dist="38100" dir="2700000" algn="tl">
                    <a:srgbClr val="000000">
                      <a:alpha val="43137"/>
                    </a:srgbClr>
                  </a:outerShdw>
                </a:effectLst>
              </a:rPr>
              <a:t>Levantando el Santuario (Josué 18:1)</a:t>
            </a:r>
          </a:p>
        </p:txBody>
      </p:sp>
      <p:sp>
        <p:nvSpPr>
          <p:cNvPr id="3" name="CuadroTexto 2">
            <a:extLst>
              <a:ext uri="{FF2B5EF4-FFF2-40B4-BE49-F238E27FC236}">
                <a16:creationId xmlns:a16="http://schemas.microsoft.com/office/drawing/2014/main" id="{12525B60-02AC-804A-43CD-7E4E9E17616D}"/>
              </a:ext>
            </a:extLst>
          </p:cNvPr>
          <p:cNvSpPr txBox="1"/>
          <p:nvPr/>
        </p:nvSpPr>
        <p:spPr>
          <a:xfrm>
            <a:off x="190499" y="97919"/>
            <a:ext cx="9258301" cy="707886"/>
          </a:xfrm>
          <a:prstGeom prst="rect">
            <a:avLst/>
          </a:prstGeom>
          <a:noFill/>
        </p:spPr>
        <p:txBody>
          <a:bodyPr wrap="square" rtlCol="0">
            <a:spAutoFit/>
          </a:bodyPr>
          <a:lstStyle/>
          <a:p>
            <a:pPr>
              <a:spcBef>
                <a:spcPts val="600"/>
              </a:spcBef>
            </a:pPr>
            <a:r>
              <a:rPr lang="es-ES" sz="2000" b="1" dirty="0"/>
              <a:t>Ante el milagroso cruce del Jordán, todos los reyes cananeos se atemorizaron (Josué 5:1). El terreno estaba preparado para la conquista inmediata.</a:t>
            </a:r>
          </a:p>
        </p:txBody>
      </p:sp>
      <p:pic>
        <p:nvPicPr>
          <p:cNvPr id="4" name="Imagen 3" descr="Un atardecer en un área abierta&#10;&#10;El contenido generado por IA puede ser incorrecto.">
            <a:extLst>
              <a:ext uri="{FF2B5EF4-FFF2-40B4-BE49-F238E27FC236}">
                <a16:creationId xmlns:a16="http://schemas.microsoft.com/office/drawing/2014/main" id="{495B5290-4BF3-F95E-DAC5-8C9316BBF3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0499" y="3251963"/>
            <a:ext cx="4857751" cy="340093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pasto, persona, texto, libro&#10;&#10;El contenido generado por IA puede ser incorrecto.">
            <a:extLst>
              <a:ext uri="{FF2B5EF4-FFF2-40B4-BE49-F238E27FC236}">
                <a16:creationId xmlns:a16="http://schemas.microsoft.com/office/drawing/2014/main" id="{E5CD9D62-942D-6713-7EEF-30C4B9B85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4774" y="108079"/>
            <a:ext cx="2556727" cy="2870597"/>
          </a:xfrm>
          <a:prstGeom prst="rect">
            <a:avLst/>
          </a:prstGeom>
          <a:ln w="38100" cap="rnd">
            <a:solidFill>
              <a:schemeClr val="accent5">
                <a:lumMod val="60000"/>
                <a:lumOff val="40000"/>
              </a:schemeClr>
            </a:solidFill>
          </a:ln>
          <a:effectLst>
            <a:outerShdw blurRad="76200" dist="95250" dir="10500000" sx="97000" sy="23000" kx="900000" algn="br" rotWithShape="0">
              <a:srgbClr val="E19EBD">
                <a:alpha val="5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Forma, Círculo&#10;&#10;El contenido generado por IA puede ser incorrecto.">
            <a:extLst>
              <a:ext uri="{FF2B5EF4-FFF2-40B4-BE49-F238E27FC236}">
                <a16:creationId xmlns:a16="http://schemas.microsoft.com/office/drawing/2014/main" id="{CC0CEF73-0191-A3A3-F41B-688A455FB2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2020" y="4110246"/>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17" name="Imagen 16" descr="Forma, Círculo&#10;&#10;El contenido generado por IA puede ser incorrecto.">
            <a:extLst>
              <a:ext uri="{FF2B5EF4-FFF2-40B4-BE49-F238E27FC236}">
                <a16:creationId xmlns:a16="http://schemas.microsoft.com/office/drawing/2014/main" id="{9836FC5E-9E31-FBBD-972E-D536F80A1B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2020" y="633311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3" name="Imagen 22" descr="Forma, Círculo&#10;&#10;El contenido generado por IA puede ser incorrecto.">
            <a:extLst>
              <a:ext uri="{FF2B5EF4-FFF2-40B4-BE49-F238E27FC236}">
                <a16:creationId xmlns:a16="http://schemas.microsoft.com/office/drawing/2014/main" id="{B754FFB6-6655-7B09-EB0D-E31E460E90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2020" y="50154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4" name="Imagen 23" descr="Forma, Círculo&#10;&#10;El contenido generado por IA puede ser incorrecto.">
            <a:extLst>
              <a:ext uri="{FF2B5EF4-FFF2-40B4-BE49-F238E27FC236}">
                <a16:creationId xmlns:a16="http://schemas.microsoft.com/office/drawing/2014/main" id="{58A3C553-09F3-3E58-04A3-E852CC7FA7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2020" y="37386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9" name="Imagen 28" descr="Forma, Círculo&#10;&#10;El contenido generado por IA puede ser incorrecto.">
            <a:extLst>
              <a:ext uri="{FF2B5EF4-FFF2-40B4-BE49-F238E27FC236}">
                <a16:creationId xmlns:a16="http://schemas.microsoft.com/office/drawing/2014/main" id="{484D0B0F-FF6A-D1BF-5BE1-2EF913974C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2020" y="5417284"/>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36" name="Imagen 35" descr="Un dibujo con letras&#10;&#10;El contenido generado por IA puede ser incorrecto.">
            <a:extLst>
              <a:ext uri="{FF2B5EF4-FFF2-40B4-BE49-F238E27FC236}">
                <a16:creationId xmlns:a16="http://schemas.microsoft.com/office/drawing/2014/main" id="{A212967C-9284-F4D7-B05E-4D150D532DB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82007" y="5958782"/>
            <a:ext cx="506202" cy="229660"/>
          </a:xfrm>
          <a:prstGeom prst="rect">
            <a:avLst/>
          </a:prstGeom>
          <a:effectLst>
            <a:outerShdw blurRad="50800" dist="38100" dir="8100000" algn="tr" rotWithShape="0">
              <a:prstClr val="black">
                <a:alpha val="40000"/>
              </a:prstClr>
            </a:outerShdw>
          </a:effectLst>
        </p:spPr>
      </p:pic>
      <p:pic>
        <p:nvPicPr>
          <p:cNvPr id="38" name="Imagen 37" descr="Imagen que contiene tarjeta de presentación, dibujo&#10;&#10;El contenido generado por IA puede ser incorrecto.">
            <a:extLst>
              <a:ext uri="{FF2B5EF4-FFF2-40B4-BE49-F238E27FC236}">
                <a16:creationId xmlns:a16="http://schemas.microsoft.com/office/drawing/2014/main" id="{7B331A37-3926-2E4F-3C6F-EAC9D72EA1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02327" y="4664220"/>
            <a:ext cx="506202" cy="229660"/>
          </a:xfrm>
          <a:prstGeom prst="rect">
            <a:avLst/>
          </a:prstGeom>
          <a:effectLst>
            <a:outerShdw blurRad="50800" dist="38100" dir="8100000" algn="tr" rotWithShape="0">
              <a:prstClr val="black">
                <a:alpha val="40000"/>
              </a:prstClr>
            </a:outerShdw>
          </a:effectLst>
        </p:spPr>
      </p:pic>
      <p:pic>
        <p:nvPicPr>
          <p:cNvPr id="46" name="Imagen 45" descr="Imagen que contiene tarjeta de presentación, dibujo&#10;&#10;El contenido generado por IA puede ser incorrecto.">
            <a:extLst>
              <a:ext uri="{FF2B5EF4-FFF2-40B4-BE49-F238E27FC236}">
                <a16:creationId xmlns:a16="http://schemas.microsoft.com/office/drawing/2014/main" id="{125C0EED-0D6D-990F-A549-0540BFA6812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02621" y="3362216"/>
            <a:ext cx="506202" cy="22966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8EF2AFCF-FAB8-F029-1B01-4D3C048001EF}"/>
              </a:ext>
            </a:extLst>
          </p:cNvPr>
          <p:cNvSpPr txBox="1"/>
          <p:nvPr/>
        </p:nvSpPr>
        <p:spPr>
          <a:xfrm>
            <a:off x="190498" y="2195931"/>
            <a:ext cx="9254275" cy="707886"/>
          </a:xfrm>
          <a:prstGeom prst="rect">
            <a:avLst/>
          </a:prstGeom>
          <a:noFill/>
        </p:spPr>
        <p:txBody>
          <a:bodyPr wrap="square">
            <a:spAutoFit/>
          </a:bodyPr>
          <a:lstStyle/>
          <a:p>
            <a:pPr>
              <a:spcBef>
                <a:spcPts val="600"/>
              </a:spcBef>
            </a:pPr>
            <a:r>
              <a:rPr lang="es-ES" sz="2000" b="1" dirty="0"/>
              <a:t>Casi concluyendo la conquista, realizaron un nuevo hito de adoración: levantar el Santuario en Silo.</a:t>
            </a:r>
          </a:p>
        </p:txBody>
      </p:sp>
      <p:sp>
        <p:nvSpPr>
          <p:cNvPr id="9" name="CuadroTexto 8">
            <a:extLst>
              <a:ext uri="{FF2B5EF4-FFF2-40B4-BE49-F238E27FC236}">
                <a16:creationId xmlns:a16="http://schemas.microsoft.com/office/drawing/2014/main" id="{342AFE7D-65DB-AD1E-CB58-E56152DC3E13}"/>
              </a:ext>
            </a:extLst>
          </p:cNvPr>
          <p:cNvSpPr txBox="1"/>
          <p:nvPr/>
        </p:nvSpPr>
        <p:spPr>
          <a:xfrm>
            <a:off x="190496" y="1496593"/>
            <a:ext cx="9254275" cy="707886"/>
          </a:xfrm>
          <a:prstGeom prst="rect">
            <a:avLst/>
          </a:prstGeom>
          <a:noFill/>
        </p:spPr>
        <p:txBody>
          <a:bodyPr wrap="square">
            <a:spAutoFit/>
          </a:bodyPr>
          <a:lstStyle/>
          <a:p>
            <a:pPr>
              <a:spcBef>
                <a:spcPts val="600"/>
              </a:spcBef>
            </a:pPr>
            <a:r>
              <a:rPr lang="es-ES" sz="2000" b="1" dirty="0"/>
              <a:t>En medio de la conquista, decidieron también hacer un alto para volver a consagrarse al Señor en una magna reunión entre los montes </a:t>
            </a:r>
            <a:r>
              <a:rPr lang="es-ES" sz="2000" b="1" dirty="0" err="1"/>
              <a:t>Ebal</a:t>
            </a:r>
            <a:r>
              <a:rPr lang="es-ES" sz="2000" b="1" dirty="0"/>
              <a:t> y </a:t>
            </a:r>
            <a:r>
              <a:rPr lang="es-ES" sz="2000" b="1" dirty="0" err="1"/>
              <a:t>Gerizim</a:t>
            </a:r>
            <a:r>
              <a:rPr lang="es-ES" sz="2000" b="1" dirty="0"/>
              <a:t>.</a:t>
            </a:r>
          </a:p>
        </p:txBody>
      </p:sp>
      <p:sp>
        <p:nvSpPr>
          <p:cNvPr id="11" name="CuadroTexto 10">
            <a:extLst>
              <a:ext uri="{FF2B5EF4-FFF2-40B4-BE49-F238E27FC236}">
                <a16:creationId xmlns:a16="http://schemas.microsoft.com/office/drawing/2014/main" id="{2FB80A3F-C07B-9BD7-A2FE-9BE3D27E603B}"/>
              </a:ext>
            </a:extLst>
          </p:cNvPr>
          <p:cNvSpPr txBox="1"/>
          <p:nvPr/>
        </p:nvSpPr>
        <p:spPr>
          <a:xfrm>
            <a:off x="190493" y="797256"/>
            <a:ext cx="9254275" cy="707886"/>
          </a:xfrm>
          <a:prstGeom prst="rect">
            <a:avLst/>
          </a:prstGeom>
          <a:noFill/>
        </p:spPr>
        <p:txBody>
          <a:bodyPr wrap="square">
            <a:spAutoFit/>
          </a:bodyPr>
          <a:lstStyle/>
          <a:p>
            <a:pPr>
              <a:spcBef>
                <a:spcPts val="600"/>
              </a:spcBef>
            </a:pPr>
            <a:r>
              <a:rPr lang="es-ES" sz="2000" b="1" dirty="0"/>
              <a:t>Sin embargo, esta no fue la prioridad para Israel. Debían buscar primero la comunión con Dios.</a:t>
            </a:r>
          </a:p>
        </p:txBody>
      </p:sp>
    </p:spTree>
    <p:extLst>
      <p:ext uri="{BB962C8B-B14F-4D97-AF65-F5344CB8AC3E}">
        <p14:creationId xmlns:p14="http://schemas.microsoft.com/office/powerpoint/2010/main" val="20932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ppt_h/2"/>
                                          </p:val>
                                        </p:tav>
                                        <p:tav tm="100000">
                                          <p:val>
                                            <p:strVal val="#ppt_y"/>
                                          </p:val>
                                        </p:tav>
                                      </p:tavLst>
                                    </p:anim>
                                    <p:anim calcmode="lin" valueType="num">
                                      <p:cBhvr>
                                        <p:cTn id="19" dur="500" fill="hold"/>
                                        <p:tgtEl>
                                          <p:spTgt spid="7"/>
                                        </p:tgtEl>
                                        <p:attrNameLst>
                                          <p:attrName>ppt_w</p:attrName>
                                        </p:attrNameLst>
                                      </p:cBhvr>
                                      <p:tavLst>
                                        <p:tav tm="0">
                                          <p:val>
                                            <p:strVal val="#ppt_w"/>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ppt_x</p:attrName>
                                        </p:attrNameLst>
                                      </p:cBhvr>
                                      <p:tavLst>
                                        <p:tav tm="0">
                                          <p:val>
                                            <p:strVal val="#ppt_x-#ppt_w/2"/>
                                          </p:val>
                                        </p:tav>
                                        <p:tav tm="100000">
                                          <p:val>
                                            <p:strVal val="#ppt_x"/>
                                          </p:val>
                                        </p:tav>
                                      </p:tavLst>
                                    </p:anim>
                                    <p:anim calcmode="lin" valueType="num">
                                      <p:cBhvr>
                                        <p:cTn id="42" dur="500" fill="hold"/>
                                        <p:tgtEl>
                                          <p:spTgt spid="46"/>
                                        </p:tgtEl>
                                        <p:attrNameLst>
                                          <p:attrName>ppt_y</p:attrName>
                                        </p:attrNameLst>
                                      </p:cBhvr>
                                      <p:tavLst>
                                        <p:tav tm="0">
                                          <p:val>
                                            <p:strVal val="#ppt_y"/>
                                          </p:val>
                                        </p:tav>
                                        <p:tav tm="100000">
                                          <p:val>
                                            <p:strVal val="#ppt_y"/>
                                          </p:val>
                                        </p:tav>
                                      </p:tavLst>
                                    </p:anim>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ppt_x</p:attrName>
                                        </p:attrNameLst>
                                      </p:cBhvr>
                                      <p:tavLst>
                                        <p:tav tm="0">
                                          <p:val>
                                            <p:strVal val="#ppt_x-#ppt_w/2"/>
                                          </p:val>
                                        </p:tav>
                                        <p:tav tm="100000">
                                          <p:val>
                                            <p:strVal val="#ppt_x"/>
                                          </p:val>
                                        </p:tav>
                                      </p:tavLst>
                                    </p:anim>
                                    <p:anim calcmode="lin" valueType="num">
                                      <p:cBhvr>
                                        <p:cTn id="74" dur="500" fill="hold"/>
                                        <p:tgtEl>
                                          <p:spTgt spid="38"/>
                                        </p:tgtEl>
                                        <p:attrNameLst>
                                          <p:attrName>ppt_y</p:attrName>
                                        </p:attrNameLst>
                                      </p:cBhvr>
                                      <p:tavLst>
                                        <p:tav tm="0">
                                          <p:val>
                                            <p:strVal val="#ppt_y"/>
                                          </p:val>
                                        </p:tav>
                                        <p:tav tm="100000">
                                          <p:val>
                                            <p:strVal val="#ppt_y"/>
                                          </p:val>
                                        </p:tav>
                                      </p:tavLst>
                                    </p:anim>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53" presetClass="entr" presetSubtype="16"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5" end="5"/>
                                            </p:txEl>
                                          </p:spTgt>
                                        </p:tgtEl>
                                        <p:attrNameLst>
                                          <p:attrName>style.visibility</p:attrName>
                                        </p:attrNameLst>
                                      </p:cBhvr>
                                      <p:to>
                                        <p:strVal val="visible"/>
                                      </p:to>
                                    </p:set>
                                    <p:animEffect transition="in" filter="wipe(left)">
                                      <p:cBhvr>
                                        <p:cTn id="100" dur="500"/>
                                        <p:tgtEl>
                                          <p:spTgt spid="2">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ppt_x</p:attrName>
                                        </p:attrNameLst>
                                      </p:cBhvr>
                                      <p:tavLst>
                                        <p:tav tm="0">
                                          <p:val>
                                            <p:strVal val="#ppt_x-#ppt_w/2"/>
                                          </p:val>
                                        </p:tav>
                                        <p:tav tm="100000">
                                          <p:val>
                                            <p:strVal val="#ppt_x"/>
                                          </p:val>
                                        </p:tav>
                                      </p:tavLst>
                                    </p:anim>
                                    <p:anim calcmode="lin" valueType="num">
                                      <p:cBhvr>
                                        <p:cTn id="106" dur="500" fill="hold"/>
                                        <p:tgtEl>
                                          <p:spTgt spid="36"/>
                                        </p:tgtEl>
                                        <p:attrNameLst>
                                          <p:attrName>ppt_y</p:attrName>
                                        </p:attrNameLst>
                                      </p:cBhvr>
                                      <p:tavLst>
                                        <p:tav tm="0">
                                          <p:val>
                                            <p:strVal val="#ppt_y"/>
                                          </p:val>
                                        </p:tav>
                                        <p:tav tm="100000">
                                          <p:val>
                                            <p:strVal val="#ppt_y"/>
                                          </p:val>
                                        </p:tav>
                                      </p:tavLst>
                                    </p:anim>
                                    <p:anim calcmode="lin" valueType="num">
                                      <p:cBhvr>
                                        <p:cTn id="107" dur="500" fill="hold"/>
                                        <p:tgtEl>
                                          <p:spTgt spid="36"/>
                                        </p:tgtEl>
                                        <p:attrNameLst>
                                          <p:attrName>ppt_w</p:attrName>
                                        </p:attrNameLst>
                                      </p:cBhvr>
                                      <p:tavLst>
                                        <p:tav tm="0">
                                          <p:val>
                                            <p:fltVal val="0"/>
                                          </p:val>
                                        </p:tav>
                                        <p:tav tm="100000">
                                          <p:val>
                                            <p:strVal val="#ppt_w"/>
                                          </p:val>
                                        </p:tav>
                                      </p:tavLst>
                                    </p:anim>
                                    <p:anim calcmode="lin" valueType="num">
                                      <p:cBhvr>
                                        <p:cTn id="108" dur="500" fill="hold"/>
                                        <p:tgtEl>
                                          <p:spTgt spid="36"/>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53" presetClass="entr" presetSubtype="16" fill="hold"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Effect transition="in" filter="fade">
                                      <p:cBhvr>
                                        <p:cTn id="118" dur="500"/>
                                        <p:tgtEl>
                                          <p:spTgt spid="17"/>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2">
                                            <p:txEl>
                                              <p:pRg st="7" end="7"/>
                                            </p:txEl>
                                          </p:spTgt>
                                        </p:tgtEl>
                                        <p:attrNameLst>
                                          <p:attrName>style.visibility</p:attrName>
                                        </p:attrNameLst>
                                      </p:cBhvr>
                                      <p:to>
                                        <p:strVal val="visible"/>
                                      </p:to>
                                    </p:set>
                                    <p:animEffect transition="in" filter="wipe(left)">
                                      <p:cBhvr>
                                        <p:cTn id="1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E52D9E8-5C93-0379-5CC8-1E232122D741}"/>
            </a:ext>
          </a:extLst>
        </p:cNvPr>
        <p:cNvGrpSpPr/>
        <p:nvPr/>
      </p:nvGrpSpPr>
      <p:grpSpPr>
        <a:xfrm>
          <a:off x="0" y="0"/>
          <a:ext cx="0" cy="0"/>
          <a:chOff x="0" y="0"/>
          <a:chExt cx="0" cy="0"/>
        </a:xfrm>
      </p:grpSpPr>
      <p:pic>
        <p:nvPicPr>
          <p:cNvPr id="9" name="Imagen 8" descr="Imagen que contiene hombre, pastel, mujer, parado&#10;&#10;El contenido generado por IA puede ser incorrecto.">
            <a:extLst>
              <a:ext uri="{FF2B5EF4-FFF2-40B4-BE49-F238E27FC236}">
                <a16:creationId xmlns:a16="http://schemas.microsoft.com/office/drawing/2014/main" id="{7AD10113-E664-086D-758F-A3EEF5E420C5}"/>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3928682" y="3458079"/>
            <a:ext cx="8242998" cy="3399920"/>
          </a:xfrm>
          <a:prstGeom prst="rect">
            <a:avLst/>
          </a:prstGeom>
        </p:spPr>
      </p:pic>
      <p:sp>
        <p:nvSpPr>
          <p:cNvPr id="10" name="Rectángulo 9">
            <a:extLst>
              <a:ext uri="{FF2B5EF4-FFF2-40B4-BE49-F238E27FC236}">
                <a16:creationId xmlns:a16="http://schemas.microsoft.com/office/drawing/2014/main" id="{10787DC9-42E5-36BE-37A0-8FCC0F4DF321}"/>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B63D3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3F2641F-CF4A-8586-467E-86200B1D454B}"/>
              </a:ext>
            </a:extLst>
          </p:cNvPr>
          <p:cNvSpPr txBox="1"/>
          <p:nvPr/>
        </p:nvSpPr>
        <p:spPr>
          <a:xfrm>
            <a:off x="3908362" y="229925"/>
            <a:ext cx="8242998" cy="255454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8000" b="1" dirty="0">
                <a:ln/>
                <a:solidFill>
                  <a:srgbClr val="B63D3B"/>
                </a:solidFill>
                <a:effectLst>
                  <a:outerShdw blurRad="38100" dist="38100" dir="2700000" algn="tl">
                    <a:schemeClr val="accent3">
                      <a:lumMod val="60000"/>
                      <a:lumOff val="40000"/>
                    </a:schemeClr>
                  </a:outerShdw>
                </a:effectLst>
              </a:rPr>
              <a:t>ADORAR ANTES DE CONQUISTAR</a:t>
            </a:r>
          </a:p>
        </p:txBody>
      </p:sp>
    </p:spTree>
    <p:extLst>
      <p:ext uri="{BB962C8B-B14F-4D97-AF65-F5344CB8AC3E}">
        <p14:creationId xmlns:p14="http://schemas.microsoft.com/office/powerpoint/2010/main" val="1018241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42A7D-F0F7-025A-DA4D-B484636F7005}"/>
              </a:ext>
            </a:extLst>
          </p:cNvPr>
          <p:cNvSpPr txBox="1"/>
          <p:nvPr/>
        </p:nvSpPr>
        <p:spPr>
          <a:xfrm>
            <a:off x="0" y="0"/>
            <a:ext cx="12192000" cy="769441"/>
          </a:xfrm>
          <a:prstGeom prst="rect">
            <a:avLst/>
          </a:prstGeom>
          <a:noFill/>
        </p:spPr>
        <p:txBody>
          <a:bodyPr wrap="square">
            <a:spAutoFit/>
          </a:bodyPr>
          <a:lstStyle/>
          <a:p>
            <a:pPr algn="ct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 RENOVACIÓN DEL PACTO </a:t>
            </a:r>
          </a:p>
        </p:txBody>
      </p:sp>
      <p:sp>
        <p:nvSpPr>
          <p:cNvPr id="5" name="CuadroTexto 4">
            <a:extLst>
              <a:ext uri="{FF2B5EF4-FFF2-40B4-BE49-F238E27FC236}">
                <a16:creationId xmlns:a16="http://schemas.microsoft.com/office/drawing/2014/main" id="{767A6C4F-514C-C6C4-D159-CDD8901E8590}"/>
              </a:ext>
            </a:extLst>
          </p:cNvPr>
          <p:cNvSpPr txBox="1"/>
          <p:nvPr/>
        </p:nvSpPr>
        <p:spPr>
          <a:xfrm>
            <a:off x="1162050" y="657522"/>
            <a:ext cx="9867900" cy="646331"/>
          </a:xfrm>
          <a:prstGeom prst="rect">
            <a:avLst/>
          </a:prstGeom>
          <a:noFill/>
        </p:spPr>
        <p:txBody>
          <a:bodyPr wrap="square">
            <a:spAutoFit/>
          </a:bodyPr>
          <a:lstStyle/>
          <a:p>
            <a:pPr algn="ctr"/>
            <a:r>
              <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“En aquel tiempo, el SEÑOR le dijo a Josué: «Prepara cuchillos de pedernal, y vuelve a practicar la circuncisión entre los israelitas.»” </a:t>
            </a:r>
            <a:r>
              <a:rPr lang="es-ES"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(Josué 5:2 </a:t>
            </a:r>
            <a:r>
              <a:rPr lang="es-ES" sz="1100"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NVI</a:t>
            </a:r>
            <a:r>
              <a:rPr lang="es-ES"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sz="11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AB7A25E-6175-5374-9694-0014D0594820}"/>
              </a:ext>
            </a:extLst>
          </p:cNvPr>
          <p:cNvSpPr txBox="1"/>
          <p:nvPr/>
        </p:nvSpPr>
        <p:spPr>
          <a:xfrm>
            <a:off x="184339" y="1520068"/>
            <a:ext cx="8306633" cy="1015663"/>
          </a:xfrm>
          <a:prstGeom prst="rect">
            <a:avLst/>
          </a:prstGeom>
          <a:noFill/>
        </p:spPr>
        <p:txBody>
          <a:bodyPr wrap="square" rtlCol="0">
            <a:spAutoFit/>
          </a:bodyPr>
          <a:lstStyle/>
          <a:p>
            <a:pPr>
              <a:spcBef>
                <a:spcPts val="600"/>
              </a:spcBef>
            </a:pPr>
            <a:r>
              <a:rPr lang="es-ES" sz="2000" b="1" dirty="0" err="1"/>
              <a:t>Gilgal</a:t>
            </a:r>
            <a:r>
              <a:rPr lang="es-ES" sz="2000" b="1" dirty="0"/>
              <a:t> es el nombre que se dio al campamento israelita, centro de mando en la primera parte de la conquista. ¿Qué significado se le dio a este nombre (Jos. 5:9)?</a:t>
            </a:r>
          </a:p>
        </p:txBody>
      </p:sp>
      <p:pic>
        <p:nvPicPr>
          <p:cNvPr id="4" name="Imagen 3" descr="Mano sosteniendo un cuchillo en la mano&#10;&#10;El contenido generado por IA puede ser incorrecto.">
            <a:extLst>
              <a:ext uri="{FF2B5EF4-FFF2-40B4-BE49-F238E27FC236}">
                <a16:creationId xmlns:a16="http://schemas.microsoft.com/office/drawing/2014/main" id="{7C781CD7-FA53-284D-9106-3CDB11B3C9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863429" y="1520068"/>
            <a:ext cx="3167479" cy="220123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9C98001B-A666-523F-2B33-450CF074EF9C}"/>
              </a:ext>
            </a:extLst>
          </p:cNvPr>
          <p:cNvSpPr txBox="1"/>
          <p:nvPr/>
        </p:nvSpPr>
        <p:spPr>
          <a:xfrm>
            <a:off x="3232339" y="4799274"/>
            <a:ext cx="5727322" cy="1938992"/>
          </a:xfrm>
          <a:prstGeom prst="rect">
            <a:avLst/>
          </a:prstGeom>
          <a:noFill/>
        </p:spPr>
        <p:txBody>
          <a:bodyPr wrap="square">
            <a:spAutoFit/>
          </a:bodyPr>
          <a:lstStyle/>
          <a:p>
            <a:pPr>
              <a:spcBef>
                <a:spcPts val="600"/>
              </a:spcBef>
            </a:pPr>
            <a:r>
              <a:rPr lang="es-ES" sz="2000" b="1" dirty="0"/>
              <a:t>Para renovar el pacto, era necesario repetir esa señal física (</a:t>
            </a:r>
            <a:r>
              <a:rPr lang="es-ES" sz="2000" b="1" dirty="0" err="1"/>
              <a:t>Gn</a:t>
            </a:r>
            <a:r>
              <a:rPr lang="es-ES" sz="2000" b="1" dirty="0"/>
              <a:t>. 17:10). Este acto colocaba lo importante en primer lugar. Para nosotros, es un ejemplo para imitar: “Mas buscad primeramente el reino de Dios y su justicia, y todas estas cosas os serán añadidas” (Mt. 6:33).</a:t>
            </a:r>
          </a:p>
        </p:txBody>
      </p:sp>
      <p:pic>
        <p:nvPicPr>
          <p:cNvPr id="10" name="Imagen 9" descr="Una persona caminando en la calle&#10;&#10;El contenido generado por IA puede ser incorrecto.">
            <a:extLst>
              <a:ext uri="{FF2B5EF4-FFF2-40B4-BE49-F238E27FC236}">
                <a16:creationId xmlns:a16="http://schemas.microsoft.com/office/drawing/2014/main" id="{8B850755-F7C2-5AF2-2880-112228740E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53525" y="4836580"/>
            <a:ext cx="2877383" cy="1901686"/>
          </a:xfrm>
          <a:prstGeom prst="roundRect">
            <a:avLst>
              <a:gd name="adj" fmla="val 1091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F01EFA8D-24AF-CC33-833B-87767C3C5990}"/>
              </a:ext>
            </a:extLst>
          </p:cNvPr>
          <p:cNvSpPr txBox="1"/>
          <p:nvPr/>
        </p:nvSpPr>
        <p:spPr>
          <a:xfrm>
            <a:off x="161092" y="3833371"/>
            <a:ext cx="12030908" cy="1015663"/>
          </a:xfrm>
          <a:prstGeom prst="rect">
            <a:avLst/>
          </a:prstGeom>
          <a:noFill/>
        </p:spPr>
        <p:txBody>
          <a:bodyPr wrap="square">
            <a:spAutoFit/>
          </a:bodyPr>
          <a:lstStyle/>
          <a:p>
            <a:pPr>
              <a:spcBef>
                <a:spcPts val="600"/>
              </a:spcBef>
            </a:pPr>
            <a:r>
              <a:rPr lang="es-ES" sz="2000" b="1" dirty="0"/>
              <a:t>Antes de comer la primera pascua, los varones israelitas fueron circuncidados, pues ningún incircunciso podía participar de ella (</a:t>
            </a:r>
            <a:r>
              <a:rPr lang="es-ES" sz="2000" b="1" dirty="0" err="1"/>
              <a:t>Éx</a:t>
            </a:r>
            <a:r>
              <a:rPr lang="es-ES" sz="2000" b="1" dirty="0"/>
              <a:t>. 12:48). Pero, por haberse negado a entrar en Canaán la primera vez, el pacto quedó roto y ningún israelita fue circuncidado en el desierto (Jos. 5:5).</a:t>
            </a:r>
          </a:p>
        </p:txBody>
      </p:sp>
      <p:pic>
        <p:nvPicPr>
          <p:cNvPr id="16" name="Imagen 15" descr="Un grupo de personas en una montaña&#10;&#10;El contenido generado por IA puede ser incorrecto.">
            <a:extLst>
              <a:ext uri="{FF2B5EF4-FFF2-40B4-BE49-F238E27FC236}">
                <a16:creationId xmlns:a16="http://schemas.microsoft.com/office/drawing/2014/main" id="{5C1EC63F-84E9-695C-1A0F-88BB74DA5A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339" y="4910758"/>
            <a:ext cx="2970843" cy="1716024"/>
          </a:xfrm>
          <a:prstGeom prst="roundRect">
            <a:avLst>
              <a:gd name="adj" fmla="val 11111"/>
            </a:avLst>
          </a:prstGeom>
          <a:ln w="76200" cap="rnd">
            <a:solidFill>
              <a:srgbClr val="B98B6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FB725C65-1C4B-C02F-57AA-0AE020FCC784}"/>
              </a:ext>
            </a:extLst>
          </p:cNvPr>
          <p:cNvSpPr txBox="1"/>
          <p:nvPr/>
        </p:nvSpPr>
        <p:spPr>
          <a:xfrm>
            <a:off x="184339" y="2535731"/>
            <a:ext cx="8679090" cy="1323439"/>
          </a:xfrm>
          <a:prstGeom prst="rect">
            <a:avLst/>
          </a:prstGeom>
          <a:noFill/>
        </p:spPr>
        <p:txBody>
          <a:bodyPr wrap="square">
            <a:spAutoFit/>
          </a:bodyPr>
          <a:lstStyle/>
          <a:p>
            <a:pPr>
              <a:spcBef>
                <a:spcPts val="600"/>
              </a:spcBef>
            </a:pPr>
            <a:r>
              <a:rPr lang="es-ES" sz="2000" b="1" dirty="0"/>
              <a:t>Aunque habían pasado más de 40 años desde que salieron de Egipto, Israel aún no había entrado en la Tierra Prometida. Ahora, sus pies la pisaban. Era el momento de quitar “el oprobio de Egipto” y renovar el pacto con Dios.</a:t>
            </a:r>
          </a:p>
        </p:txBody>
      </p:sp>
    </p:spTree>
    <p:extLst>
      <p:ext uri="{BB962C8B-B14F-4D97-AF65-F5344CB8AC3E}">
        <p14:creationId xmlns:p14="http://schemas.microsoft.com/office/powerpoint/2010/main" val="37516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031A05-F002-A39C-5726-573713D6C009}"/>
              </a:ext>
            </a:extLst>
          </p:cNvPr>
          <p:cNvSpPr txBox="1"/>
          <p:nvPr/>
        </p:nvSpPr>
        <p:spPr>
          <a:xfrm>
            <a:off x="0" y="0"/>
            <a:ext cx="12192000" cy="769441"/>
          </a:xfrm>
          <a:prstGeom prst="rect">
            <a:avLst/>
          </a:prstGeom>
          <a:noFill/>
        </p:spPr>
        <p:txBody>
          <a:bodyPr wrap="square">
            <a:spAutoFit/>
          </a:bodyPr>
          <a:lstStyle/>
          <a:p>
            <a:pPr algn="ctr"/>
            <a:r>
              <a:rPr lang="es-ES" sz="4400" b="1" dirty="0">
                <a:ln w="6600">
                  <a:solidFill>
                    <a:schemeClr val="accent2"/>
                  </a:solidFill>
                  <a:prstDash val="solid"/>
                </a:ln>
                <a:solidFill>
                  <a:srgbClr val="FFFFFF"/>
                </a:solidFill>
                <a:effectLst>
                  <a:outerShdw dist="38100" dir="2700000" algn="tl" rotWithShape="0">
                    <a:schemeClr val="accent2"/>
                  </a:outerShdw>
                </a:effectLst>
              </a:rPr>
              <a:t>LA PRIMERA PASCUA EN CANAÁN </a:t>
            </a:r>
          </a:p>
        </p:txBody>
      </p:sp>
      <p:sp>
        <p:nvSpPr>
          <p:cNvPr id="5" name="CuadroTexto 4">
            <a:extLst>
              <a:ext uri="{FF2B5EF4-FFF2-40B4-BE49-F238E27FC236}">
                <a16:creationId xmlns:a16="http://schemas.microsoft.com/office/drawing/2014/main" id="{83618F4F-227E-49D2-3A14-9A94FF33A7C7}"/>
              </a:ext>
            </a:extLst>
          </p:cNvPr>
          <p:cNvSpPr txBox="1"/>
          <p:nvPr/>
        </p:nvSpPr>
        <p:spPr>
          <a:xfrm>
            <a:off x="681037" y="647997"/>
            <a:ext cx="10829925" cy="646331"/>
          </a:xfrm>
          <a:prstGeom prst="rect">
            <a:avLst/>
          </a:prstGeom>
          <a:noFill/>
        </p:spPr>
        <p:txBody>
          <a:bodyPr wrap="square">
            <a:spAutoFit/>
          </a:bodyPr>
          <a:lstStyle/>
          <a:p>
            <a:pPr algn="ct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“Y los hijos de Israel acamparon en </a:t>
            </a:r>
            <a:r>
              <a:rPr lang="es-E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Gilgal</a:t>
            </a: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y celebraron la pascua a los catorce días del mes, por la tarde, en los llanos de Jericó” </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(Josué 5:10)</a:t>
            </a:r>
          </a:p>
        </p:txBody>
      </p:sp>
      <p:sp>
        <p:nvSpPr>
          <p:cNvPr id="6" name="Rectángulo: esquinas superiores cortadas 5">
            <a:extLst>
              <a:ext uri="{FF2B5EF4-FFF2-40B4-BE49-F238E27FC236}">
                <a16:creationId xmlns:a16="http://schemas.microsoft.com/office/drawing/2014/main" id="{4CB3E344-4E13-7BD0-57B1-0402D9EC2B82}"/>
              </a:ext>
            </a:extLst>
          </p:cNvPr>
          <p:cNvSpPr/>
          <p:nvPr/>
        </p:nvSpPr>
        <p:spPr>
          <a:xfrm>
            <a:off x="125481"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accent3">
                    <a:lumMod val="75000"/>
                  </a:schemeClr>
                </a:solidFill>
                <a:effectLst>
                  <a:outerShdw blurRad="38100" dist="38100" dir="2700000" algn="tl">
                    <a:srgbClr val="000000">
                      <a:alpha val="43137"/>
                    </a:srgbClr>
                  </a:outerShdw>
                </a:effectLst>
              </a:rPr>
              <a:t>Egipto</a:t>
            </a:r>
          </a:p>
        </p:txBody>
      </p:sp>
      <p:sp>
        <p:nvSpPr>
          <p:cNvPr id="7" name="Rectángulo: esquinas superiores cortadas 6">
            <a:extLst>
              <a:ext uri="{FF2B5EF4-FFF2-40B4-BE49-F238E27FC236}">
                <a16:creationId xmlns:a16="http://schemas.microsoft.com/office/drawing/2014/main" id="{0FF76FF7-A558-5193-237F-D96650380922}"/>
              </a:ext>
            </a:extLst>
          </p:cNvPr>
          <p:cNvSpPr/>
          <p:nvPr/>
        </p:nvSpPr>
        <p:spPr>
          <a:xfrm>
            <a:off x="10762422"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accent3">
                    <a:lumMod val="75000"/>
                  </a:schemeClr>
                </a:solidFill>
                <a:effectLst>
                  <a:outerShdw blurRad="38100" dist="38100" dir="2700000" algn="tl">
                    <a:srgbClr val="000000">
                      <a:alpha val="43137"/>
                    </a:srgbClr>
                  </a:outerShdw>
                </a:effectLst>
              </a:rPr>
              <a:t>Canaán</a:t>
            </a:r>
          </a:p>
        </p:txBody>
      </p:sp>
      <p:sp>
        <p:nvSpPr>
          <p:cNvPr id="8" name="Rectángulo: una sola esquina cortada 7">
            <a:extLst>
              <a:ext uri="{FF2B5EF4-FFF2-40B4-BE49-F238E27FC236}">
                <a16:creationId xmlns:a16="http://schemas.microsoft.com/office/drawing/2014/main" id="{A26E54C8-72FE-4471-2959-769C032D505E}"/>
              </a:ext>
            </a:extLst>
          </p:cNvPr>
          <p:cNvSpPr/>
          <p:nvPr/>
        </p:nvSpPr>
        <p:spPr>
          <a:xfrm>
            <a:off x="1706218"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Circuncisión y Pascua</a:t>
            </a:r>
          </a:p>
        </p:txBody>
      </p:sp>
      <p:sp>
        <p:nvSpPr>
          <p:cNvPr id="9" name="Flecha: a la derecha 8">
            <a:extLst>
              <a:ext uri="{FF2B5EF4-FFF2-40B4-BE49-F238E27FC236}">
                <a16:creationId xmlns:a16="http://schemas.microsoft.com/office/drawing/2014/main" id="{5CE44E1E-800F-9E68-14A8-1233A52D6A33}"/>
              </a:ext>
            </a:extLst>
          </p:cNvPr>
          <p:cNvSpPr/>
          <p:nvPr/>
        </p:nvSpPr>
        <p:spPr>
          <a:xfrm>
            <a:off x="1492112"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0" name="Rectángulo: una sola esquina cortada 9">
            <a:extLst>
              <a:ext uri="{FF2B5EF4-FFF2-40B4-BE49-F238E27FC236}">
                <a16:creationId xmlns:a16="http://schemas.microsoft.com/office/drawing/2014/main" id="{EB89E2B3-32F4-4C0C-1961-EF3BEC5BFEAB}"/>
              </a:ext>
            </a:extLst>
          </p:cNvPr>
          <p:cNvSpPr/>
          <p:nvPr/>
        </p:nvSpPr>
        <p:spPr>
          <a:xfrm>
            <a:off x="3667955" y="1970016"/>
            <a:ext cx="1323975"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Cruce del Mar Rojo</a:t>
            </a:r>
          </a:p>
        </p:txBody>
      </p:sp>
      <p:sp>
        <p:nvSpPr>
          <p:cNvPr id="11" name="Flecha: a la derecha 10">
            <a:extLst>
              <a:ext uri="{FF2B5EF4-FFF2-40B4-BE49-F238E27FC236}">
                <a16:creationId xmlns:a16="http://schemas.microsoft.com/office/drawing/2014/main" id="{484496CC-F77D-AE0B-F672-B881E715AF38}"/>
              </a:ext>
            </a:extLst>
          </p:cNvPr>
          <p:cNvSpPr/>
          <p:nvPr/>
        </p:nvSpPr>
        <p:spPr>
          <a:xfrm>
            <a:off x="3453849"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2" name="Rectángulo: esquinas superiores cortadas 11">
            <a:extLst>
              <a:ext uri="{FF2B5EF4-FFF2-40B4-BE49-F238E27FC236}">
                <a16:creationId xmlns:a16="http://schemas.microsoft.com/office/drawing/2014/main" id="{82BB9938-F676-9D37-99C8-2019D5282BC2}"/>
              </a:ext>
            </a:extLst>
          </p:cNvPr>
          <p:cNvSpPr/>
          <p:nvPr/>
        </p:nvSpPr>
        <p:spPr>
          <a:xfrm>
            <a:off x="5248692" y="1970016"/>
            <a:ext cx="1714500" cy="769441"/>
          </a:xfrm>
          <a:prstGeom prst="snip2SameRect">
            <a:avLst/>
          </a:prstGeom>
          <a:solidFill>
            <a:schemeClr val="accent5">
              <a:lumMod val="75000"/>
            </a:schemeClr>
          </a:solidFill>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b="1" dirty="0">
                <a:solidFill>
                  <a:schemeClr val="accent3">
                    <a:lumMod val="75000"/>
                  </a:schemeClr>
                </a:solidFill>
                <a:effectLst>
                  <a:outerShdw blurRad="38100" dist="38100" dir="2700000" algn="tl">
                    <a:srgbClr val="000000">
                      <a:alpha val="43137"/>
                    </a:srgbClr>
                  </a:outerShdw>
                </a:effectLst>
              </a:rPr>
              <a:t>Desierto</a:t>
            </a:r>
          </a:p>
        </p:txBody>
      </p:sp>
      <p:sp>
        <p:nvSpPr>
          <p:cNvPr id="13" name="Flecha: a la derecha 12">
            <a:extLst>
              <a:ext uri="{FF2B5EF4-FFF2-40B4-BE49-F238E27FC236}">
                <a16:creationId xmlns:a16="http://schemas.microsoft.com/office/drawing/2014/main" id="{44E8B7DC-7D35-3A9F-1B55-B8BD7054AA74}"/>
              </a:ext>
            </a:extLst>
          </p:cNvPr>
          <p:cNvSpPr/>
          <p:nvPr/>
        </p:nvSpPr>
        <p:spPr>
          <a:xfrm>
            <a:off x="5034586"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4" name="Rectángulo: una sola esquina cortada 13">
            <a:extLst>
              <a:ext uri="{FF2B5EF4-FFF2-40B4-BE49-F238E27FC236}">
                <a16:creationId xmlns:a16="http://schemas.microsoft.com/office/drawing/2014/main" id="{AF2719C2-50C9-1955-6D0E-B98010E33125}"/>
              </a:ext>
            </a:extLst>
          </p:cNvPr>
          <p:cNvSpPr/>
          <p:nvPr/>
        </p:nvSpPr>
        <p:spPr>
          <a:xfrm flipH="1">
            <a:off x="8800689"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Circuncisión y Pascua</a:t>
            </a:r>
          </a:p>
        </p:txBody>
      </p:sp>
      <p:sp>
        <p:nvSpPr>
          <p:cNvPr id="15" name="Flecha: a la derecha 14">
            <a:extLst>
              <a:ext uri="{FF2B5EF4-FFF2-40B4-BE49-F238E27FC236}">
                <a16:creationId xmlns:a16="http://schemas.microsoft.com/office/drawing/2014/main" id="{FD3570E2-3568-FF34-B217-E3BB7C91D21F}"/>
              </a:ext>
            </a:extLst>
          </p:cNvPr>
          <p:cNvSpPr/>
          <p:nvPr/>
        </p:nvSpPr>
        <p:spPr>
          <a:xfrm>
            <a:off x="10548319"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6" name="Rectángulo: una sola esquina cortada 15">
            <a:extLst>
              <a:ext uri="{FF2B5EF4-FFF2-40B4-BE49-F238E27FC236}">
                <a16:creationId xmlns:a16="http://schemas.microsoft.com/office/drawing/2014/main" id="{93189789-BED0-E225-3615-2C18CA5E212F}"/>
              </a:ext>
            </a:extLst>
          </p:cNvPr>
          <p:cNvSpPr/>
          <p:nvPr/>
        </p:nvSpPr>
        <p:spPr>
          <a:xfrm flipH="1">
            <a:off x="7219954" y="1970016"/>
            <a:ext cx="1323975"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Cruce del Jordán</a:t>
            </a:r>
          </a:p>
        </p:txBody>
      </p:sp>
      <p:sp>
        <p:nvSpPr>
          <p:cNvPr id="17" name="Flecha: a la derecha 16">
            <a:extLst>
              <a:ext uri="{FF2B5EF4-FFF2-40B4-BE49-F238E27FC236}">
                <a16:creationId xmlns:a16="http://schemas.microsoft.com/office/drawing/2014/main" id="{D6032CD0-8BB3-564D-A991-6DCA0158BF9C}"/>
              </a:ext>
            </a:extLst>
          </p:cNvPr>
          <p:cNvSpPr/>
          <p:nvPr/>
        </p:nvSpPr>
        <p:spPr>
          <a:xfrm>
            <a:off x="8586584"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8" name="Flecha: a la derecha 17">
            <a:extLst>
              <a:ext uri="{FF2B5EF4-FFF2-40B4-BE49-F238E27FC236}">
                <a16:creationId xmlns:a16="http://schemas.microsoft.com/office/drawing/2014/main" id="{83976ABD-E952-3F21-9444-678E73E780C4}"/>
              </a:ext>
            </a:extLst>
          </p:cNvPr>
          <p:cNvSpPr/>
          <p:nvPr/>
        </p:nvSpPr>
        <p:spPr>
          <a:xfrm>
            <a:off x="7005848"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5CFC20B7-9E0B-336E-5658-12F5BF1AB983}"/>
              </a:ext>
            </a:extLst>
          </p:cNvPr>
          <p:cNvSpPr txBox="1"/>
          <p:nvPr/>
        </p:nvSpPr>
        <p:spPr>
          <a:xfrm>
            <a:off x="85724" y="1433304"/>
            <a:ext cx="12020551" cy="400110"/>
          </a:xfrm>
          <a:prstGeom prst="rect">
            <a:avLst/>
          </a:prstGeom>
          <a:noFill/>
        </p:spPr>
        <p:txBody>
          <a:bodyPr wrap="square" rtlCol="0">
            <a:spAutoFit/>
          </a:bodyPr>
          <a:lstStyle/>
          <a:p>
            <a:pPr>
              <a:spcBef>
                <a:spcPts val="600"/>
              </a:spcBef>
            </a:pPr>
            <a:r>
              <a:rPr lang="es-ES" sz="2000" b="1" dirty="0"/>
              <a:t>Desde Egipto a Canaán, Israel siguió un proceso “</a:t>
            </a:r>
            <a:r>
              <a:rPr lang="es-ES" sz="2000" b="1" dirty="0" err="1"/>
              <a:t>quiástico</a:t>
            </a:r>
            <a:r>
              <a:rPr lang="es-ES" sz="2000" b="1" dirty="0"/>
              <a:t>”, repitiendo los eventos en orden inverso:</a:t>
            </a:r>
          </a:p>
        </p:txBody>
      </p:sp>
      <p:sp>
        <p:nvSpPr>
          <p:cNvPr id="20" name="CuadroTexto 19">
            <a:extLst>
              <a:ext uri="{FF2B5EF4-FFF2-40B4-BE49-F238E27FC236}">
                <a16:creationId xmlns:a16="http://schemas.microsoft.com/office/drawing/2014/main" id="{2C400E27-3AC2-262C-C0B3-D8418B5F17EE}"/>
              </a:ext>
            </a:extLst>
          </p:cNvPr>
          <p:cNvSpPr txBox="1"/>
          <p:nvPr/>
        </p:nvSpPr>
        <p:spPr>
          <a:xfrm>
            <a:off x="3174931" y="2931477"/>
            <a:ext cx="5842138" cy="1323439"/>
          </a:xfrm>
          <a:prstGeom prst="rect">
            <a:avLst/>
          </a:prstGeom>
          <a:noFill/>
        </p:spPr>
        <p:txBody>
          <a:bodyPr wrap="square" rtlCol="0">
            <a:spAutoFit/>
          </a:bodyPr>
          <a:lstStyle/>
          <a:p>
            <a:pPr>
              <a:spcBef>
                <a:spcPts val="600"/>
              </a:spcBef>
            </a:pPr>
            <a:r>
              <a:rPr lang="es-ES" sz="2000" b="1" dirty="0"/>
              <a:t>La primera Pascua fue un símbolo de la liberación de Egipto. La segunda Pascua, celebrada por la nueva generación, fue símbolo de su toma de posesión de la Tierra Prometida.</a:t>
            </a:r>
          </a:p>
        </p:txBody>
      </p:sp>
      <p:pic>
        <p:nvPicPr>
          <p:cNvPr id="4" name="Imagen 3" descr="Pintura de una persona y una chimenea&#10;&#10;El contenido generado por IA puede ser incorrecto.">
            <a:extLst>
              <a:ext uri="{FF2B5EF4-FFF2-40B4-BE49-F238E27FC236}">
                <a16:creationId xmlns:a16="http://schemas.microsoft.com/office/drawing/2014/main" id="{539D161C-2E6B-225E-C711-CE782FFA04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35420" y="2866119"/>
            <a:ext cx="2841767" cy="1864909"/>
          </a:xfrm>
          <a:prstGeom prst="snip2DiagRect">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descr="Un grupo de personas sentadas alrededor de una mesa&#10;&#10;El contenido generado por IA puede ser incorrecto.">
            <a:extLst>
              <a:ext uri="{FF2B5EF4-FFF2-40B4-BE49-F238E27FC236}">
                <a16:creationId xmlns:a16="http://schemas.microsoft.com/office/drawing/2014/main" id="{1E1DAC4D-2733-E7BD-0B12-F2C5AF57F4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421" y="4816932"/>
            <a:ext cx="2841766" cy="1864909"/>
          </a:xfrm>
          <a:prstGeom prst="snip2DiagRect">
            <a:avLst>
              <a:gd name="adj1" fmla="val 15456"/>
              <a:gd name="adj2" fmla="val 0"/>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Imagen 29" descr="Imagen que contiene persona, interior, frente, hombre&#10;&#10;El contenido generado por IA puede ser incorrecto.">
            <a:extLst>
              <a:ext uri="{FF2B5EF4-FFF2-40B4-BE49-F238E27FC236}">
                <a16:creationId xmlns:a16="http://schemas.microsoft.com/office/drawing/2014/main" id="{2304C80B-0984-2BEC-4B1C-12E0048D2D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4813" y="2850243"/>
            <a:ext cx="2841768" cy="3831598"/>
          </a:xfrm>
          <a:prstGeom prst="snip2DiagRect">
            <a:avLst>
              <a:gd name="adj1" fmla="val 17138"/>
              <a:gd name="adj2" fmla="val 18066"/>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CuadroTexto 20">
            <a:extLst>
              <a:ext uri="{FF2B5EF4-FFF2-40B4-BE49-F238E27FC236}">
                <a16:creationId xmlns:a16="http://schemas.microsoft.com/office/drawing/2014/main" id="{A97C63DD-0FB3-9DE2-63A7-4982B192BDD0}"/>
              </a:ext>
            </a:extLst>
          </p:cNvPr>
          <p:cNvSpPr txBox="1"/>
          <p:nvPr/>
        </p:nvSpPr>
        <p:spPr>
          <a:xfrm>
            <a:off x="3175762" y="5359965"/>
            <a:ext cx="5841308" cy="1323439"/>
          </a:xfrm>
          <a:prstGeom prst="rect">
            <a:avLst/>
          </a:prstGeom>
          <a:noFill/>
        </p:spPr>
        <p:txBody>
          <a:bodyPr wrap="square">
            <a:spAutoFit/>
          </a:bodyPr>
          <a:lstStyle/>
          <a:p>
            <a:pPr>
              <a:spcBef>
                <a:spcPts val="600"/>
              </a:spcBef>
            </a:pPr>
            <a:r>
              <a:rPr lang="es-ES" sz="2000" b="1" dirty="0"/>
              <a:t>Ahora son símbolos del cuerpo y la sangre de nuestro Redentor, que nos saca de Egipto (es decir, de nuestro pecado), y nos lleva a la Tierra Prometida (1Co. 11:23-26).</a:t>
            </a:r>
          </a:p>
        </p:txBody>
      </p:sp>
      <p:sp>
        <p:nvSpPr>
          <p:cNvPr id="23" name="CuadroTexto 22">
            <a:extLst>
              <a:ext uri="{FF2B5EF4-FFF2-40B4-BE49-F238E27FC236}">
                <a16:creationId xmlns:a16="http://schemas.microsoft.com/office/drawing/2014/main" id="{C41BB8A5-38EE-EE45-434E-65A62854F2CD}"/>
              </a:ext>
            </a:extLst>
          </p:cNvPr>
          <p:cNvSpPr txBox="1"/>
          <p:nvPr/>
        </p:nvSpPr>
        <p:spPr>
          <a:xfrm>
            <a:off x="3174931" y="4299609"/>
            <a:ext cx="5841308" cy="1015663"/>
          </a:xfrm>
          <a:prstGeom prst="rect">
            <a:avLst/>
          </a:prstGeom>
          <a:noFill/>
        </p:spPr>
        <p:txBody>
          <a:bodyPr wrap="square">
            <a:spAutoFit/>
          </a:bodyPr>
          <a:lstStyle/>
          <a:p>
            <a:pPr>
              <a:spcBef>
                <a:spcPts val="600"/>
              </a:spcBef>
            </a:pPr>
            <a:r>
              <a:rPr lang="es-ES" sz="2000" b="1" dirty="0"/>
              <a:t>Poco antes de su crucifixión, Jesús dio a este rito un nuevo significado, con nuevos símbolos: el cordero se convirtió en pan, y la sangre en vino.</a:t>
            </a:r>
          </a:p>
        </p:txBody>
      </p:sp>
    </p:spTree>
    <p:extLst>
      <p:ext uri="{BB962C8B-B14F-4D97-AF65-F5344CB8AC3E}">
        <p14:creationId xmlns:p14="http://schemas.microsoft.com/office/powerpoint/2010/main" val="31760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randombar(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500"/>
                                        <p:tgtEl>
                                          <p:spTgt spid="15"/>
                                        </p:tgtEl>
                                      </p:cBhvr>
                                    </p:animEffect>
                                  </p:childTnLst>
                                </p:cTn>
                              </p:par>
                            </p:childTnLst>
                          </p:cTn>
                        </p:par>
                        <p:par>
                          <p:cTn id="79" fill="hold">
                            <p:stCondLst>
                              <p:cond delay="500"/>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strips(downRight)">
                                      <p:cBhvr>
                                        <p:cTn id="87" dur="500"/>
                                        <p:tgtEl>
                                          <p:spTgt spid="4"/>
                                        </p:tgtEl>
                                      </p:cBhvr>
                                    </p:animEffect>
                                  </p:childTnLst>
                                </p:cTn>
                              </p:par>
                              <p:par>
                                <p:cTn id="88" presetID="18" presetClass="entr" presetSubtype="3"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strips(upRight)">
                                      <p:cBhvr>
                                        <p:cTn id="90" dur="500"/>
                                        <p:tgtEl>
                                          <p:spTgt spid="24"/>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3" presetClass="entr" presetSubtype="32"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plus(out)">
                                      <p:cBhvr>
                                        <p:cTn id="99" dur="750"/>
                                        <p:tgtEl>
                                          <p:spTgt spid="30"/>
                                        </p:tgtEl>
                                      </p:cBhvr>
                                    </p:animEffect>
                                  </p:childTnLst>
                                </p:cTn>
                              </p:par>
                            </p:childTnLst>
                          </p:cTn>
                        </p:par>
                        <p:par>
                          <p:cTn id="100" fill="hold">
                            <p:stCondLst>
                              <p:cond delay="750"/>
                            </p:stCondLst>
                            <p:childTnLst>
                              <p:par>
                                <p:cTn id="101" presetID="22" presetClass="entr" presetSubtype="8"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196985-9EB5-A80F-895A-8E0D071BAA8E}"/>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02F423DC-18B9-9B1C-7E4E-6E5CA285D4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797" y="2678169"/>
            <a:ext cx="8232838" cy="4149351"/>
          </a:xfrm>
          <a:prstGeom prst="rect">
            <a:avLst/>
          </a:prstGeom>
        </p:spPr>
      </p:pic>
      <p:sp>
        <p:nvSpPr>
          <p:cNvPr id="10" name="Rectángulo 9">
            <a:extLst>
              <a:ext uri="{FF2B5EF4-FFF2-40B4-BE49-F238E27FC236}">
                <a16:creationId xmlns:a16="http://schemas.microsoft.com/office/drawing/2014/main" id="{D958DB3D-CEA7-36F0-8A3D-36FD932F82B8}"/>
              </a:ext>
            </a:extLst>
          </p:cNvPr>
          <p:cNvSpPr>
            <a:spLocks/>
          </p:cNvSpPr>
          <p:nvPr/>
        </p:nvSpPr>
        <p:spPr>
          <a:xfrm>
            <a:off x="22797" y="30480"/>
            <a:ext cx="8242998" cy="6804000"/>
          </a:xfrm>
          <a:prstGeom prst="rect">
            <a:avLst/>
          </a:prstGeom>
          <a:noFill/>
          <a:ln w="57150">
            <a:solidFill>
              <a:srgbClr val="A75A2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FFEB0E0-B402-5526-0C6A-52EF0D06EA3A}"/>
              </a:ext>
            </a:extLst>
          </p:cNvPr>
          <p:cNvSpPr txBox="1"/>
          <p:nvPr/>
        </p:nvSpPr>
        <p:spPr>
          <a:xfrm>
            <a:off x="12637" y="229925"/>
            <a:ext cx="8242998" cy="255454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8000" b="1" dirty="0">
                <a:ln/>
                <a:solidFill>
                  <a:srgbClr val="A75A2B"/>
                </a:solidFill>
                <a:effectLst>
                  <a:outerShdw blurRad="38100" dist="38100" dir="2700000" algn="tl">
                    <a:schemeClr val="accent3">
                      <a:lumMod val="60000"/>
                      <a:lumOff val="40000"/>
                    </a:schemeClr>
                  </a:outerShdw>
                </a:effectLst>
              </a:rPr>
              <a:t>ADORACIÓN ENTRE MONTES</a:t>
            </a:r>
          </a:p>
        </p:txBody>
      </p:sp>
    </p:spTree>
    <p:extLst>
      <p:ext uri="{BB962C8B-B14F-4D97-AF65-F5344CB8AC3E}">
        <p14:creationId xmlns:p14="http://schemas.microsoft.com/office/powerpoint/2010/main" val="92856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radius="4"/>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252CF4-A5D4-7479-21B1-597A623C55C2}"/>
              </a:ext>
            </a:extLst>
          </p:cNvPr>
          <p:cNvSpPr txBox="1"/>
          <p:nvPr/>
        </p:nvSpPr>
        <p:spPr>
          <a:xfrm>
            <a:off x="0" y="-99390"/>
            <a:ext cx="12192000" cy="769441"/>
          </a:xfrm>
          <a:prstGeom prst="rect">
            <a:avLst/>
          </a:prstGeom>
          <a:noFill/>
        </p:spPr>
        <p:txBody>
          <a:bodyPr wrap="square">
            <a:spAutoFit/>
          </a:bodyPr>
          <a:lstStyle/>
          <a:p>
            <a:pPr algn="ctr"/>
            <a:r>
              <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rPr>
              <a:t>UN ALTAR PARA ADORAR </a:t>
            </a:r>
          </a:p>
        </p:txBody>
      </p:sp>
      <p:sp>
        <p:nvSpPr>
          <p:cNvPr id="5" name="CuadroTexto 4">
            <a:extLst>
              <a:ext uri="{FF2B5EF4-FFF2-40B4-BE49-F238E27FC236}">
                <a16:creationId xmlns:a16="http://schemas.microsoft.com/office/drawing/2014/main" id="{B8D62109-D9A0-2348-DE7B-66553A35AF11}"/>
              </a:ext>
            </a:extLst>
          </p:cNvPr>
          <p:cNvSpPr txBox="1"/>
          <p:nvPr/>
        </p:nvSpPr>
        <p:spPr>
          <a:xfrm>
            <a:off x="947737" y="582332"/>
            <a:ext cx="10296525" cy="369332"/>
          </a:xfrm>
          <a:prstGeom prst="rect">
            <a:avLst/>
          </a:prstGeom>
          <a:noFill/>
        </p:spPr>
        <p:txBody>
          <a:bodyPr wrap="square">
            <a:spAutoFit/>
          </a:bodyPr>
          <a:lstStyle/>
          <a:p>
            <a:pPr algn="ctr"/>
            <a:r>
              <a:rPr lang="es-ES" b="1" dirty="0">
                <a:solidFill>
                  <a:srgbClr val="AFE6EF"/>
                </a:solidFill>
                <a:effectLst>
                  <a:outerShdw blurRad="38100" dist="38100" dir="2700000" algn="tl">
                    <a:srgbClr val="000000">
                      <a:alpha val="43137"/>
                    </a:srgbClr>
                  </a:outerShdw>
                </a:effectLst>
                <a:latin typeface="Comic Sans MS" panose="030F0702030302020204" pitchFamily="66" charset="0"/>
              </a:rPr>
              <a:t>“Entonces Josué edificó un altar a Jehová Dios de Israel en el monte </a:t>
            </a:r>
            <a:r>
              <a:rPr lang="es-ES" b="1" dirty="0" err="1">
                <a:solidFill>
                  <a:srgbClr val="AFE6EF"/>
                </a:solidFill>
                <a:effectLst>
                  <a:outerShdw blurRad="38100" dist="38100" dir="2700000" algn="tl">
                    <a:srgbClr val="000000">
                      <a:alpha val="43137"/>
                    </a:srgbClr>
                  </a:outerShdw>
                </a:effectLst>
                <a:latin typeface="Comic Sans MS" panose="030F0702030302020204" pitchFamily="66" charset="0"/>
              </a:rPr>
              <a:t>Ebal</a:t>
            </a:r>
            <a:r>
              <a:rPr lang="es-ES" b="1" dirty="0">
                <a:solidFill>
                  <a:srgbClr val="AFE6EF"/>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AFE6EF"/>
                </a:solidFill>
                <a:effectLst>
                  <a:outerShdw blurRad="38100" dist="38100" dir="2700000" algn="tl">
                    <a:srgbClr val="000000">
                      <a:alpha val="43137"/>
                    </a:srgbClr>
                  </a:outerShdw>
                </a:effectLst>
                <a:latin typeface="Comic Sans MS" panose="030F0702030302020204" pitchFamily="66" charset="0"/>
              </a:rPr>
              <a:t>(Josué 8:30)</a:t>
            </a:r>
          </a:p>
        </p:txBody>
      </p:sp>
      <p:sp>
        <p:nvSpPr>
          <p:cNvPr id="6" name="CuadroTexto 5">
            <a:extLst>
              <a:ext uri="{FF2B5EF4-FFF2-40B4-BE49-F238E27FC236}">
                <a16:creationId xmlns:a16="http://schemas.microsoft.com/office/drawing/2014/main" id="{1CDC61FA-5785-045F-68D1-3F663A80C605}"/>
              </a:ext>
            </a:extLst>
          </p:cNvPr>
          <p:cNvSpPr txBox="1"/>
          <p:nvPr/>
        </p:nvSpPr>
        <p:spPr>
          <a:xfrm>
            <a:off x="4423328" y="1074254"/>
            <a:ext cx="7568647" cy="1015663"/>
          </a:xfrm>
          <a:prstGeom prst="rect">
            <a:avLst/>
          </a:prstGeom>
          <a:noFill/>
        </p:spPr>
        <p:txBody>
          <a:bodyPr wrap="square" rtlCol="0">
            <a:spAutoFit/>
          </a:bodyPr>
          <a:lstStyle/>
          <a:p>
            <a:pPr>
              <a:spcBef>
                <a:spcPts val="600"/>
              </a:spcBef>
            </a:pPr>
            <a:r>
              <a:rPr lang="es-ES" sz="2000" b="1" dirty="0"/>
              <a:t>Moisés había ordenado que, al entrar en Canaán, se edificase un altar en el monte </a:t>
            </a:r>
            <a:r>
              <a:rPr lang="es-ES" sz="2000" b="1" dirty="0" err="1"/>
              <a:t>Ebal</a:t>
            </a:r>
            <a:r>
              <a:rPr lang="es-ES" sz="2000" b="1" dirty="0"/>
              <a:t>, y se alabase a Dios (</a:t>
            </a:r>
            <a:r>
              <a:rPr lang="es-ES" sz="2000" b="1" dirty="0" err="1"/>
              <a:t>Dt</a:t>
            </a:r>
            <a:r>
              <a:rPr lang="es-ES" sz="2000" b="1" dirty="0"/>
              <a:t>. 27:5-7). ¿Por qué en el monte </a:t>
            </a:r>
            <a:r>
              <a:rPr lang="es-ES" sz="2000" b="1" dirty="0" err="1"/>
              <a:t>Ebal</a:t>
            </a:r>
            <a:r>
              <a:rPr lang="es-ES" sz="2000" b="1" dirty="0"/>
              <a:t> y no en el </a:t>
            </a:r>
            <a:r>
              <a:rPr lang="es-ES" sz="2000" b="1" dirty="0" err="1"/>
              <a:t>Gerizim</a:t>
            </a:r>
            <a:r>
              <a:rPr lang="es-ES" sz="2000" b="1" dirty="0"/>
              <a:t>?</a:t>
            </a:r>
          </a:p>
        </p:txBody>
      </p:sp>
      <p:pic>
        <p:nvPicPr>
          <p:cNvPr id="4" name="Imagen 3" descr="Un dibujo de una persona&#10;&#10;El contenido generado por IA puede ser incorrecto.">
            <a:extLst>
              <a:ext uri="{FF2B5EF4-FFF2-40B4-BE49-F238E27FC236}">
                <a16:creationId xmlns:a16="http://schemas.microsoft.com/office/drawing/2014/main" id="{22BDE07E-8FDD-BAD1-5482-A018566FFC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453" y="1203463"/>
            <a:ext cx="4223302" cy="4223302"/>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a16="http://schemas.microsoft.com/office/drawing/2014/main" id="{76CF066F-70F3-BA02-747B-30B725D26184}"/>
              </a:ext>
            </a:extLst>
          </p:cNvPr>
          <p:cNvSpPr txBox="1"/>
          <p:nvPr/>
        </p:nvSpPr>
        <p:spPr>
          <a:xfrm>
            <a:off x="126723" y="5529479"/>
            <a:ext cx="8023363" cy="1323439"/>
          </a:xfrm>
          <a:prstGeom prst="rect">
            <a:avLst/>
          </a:prstGeom>
          <a:noFill/>
        </p:spPr>
        <p:txBody>
          <a:bodyPr wrap="square">
            <a:spAutoFit/>
          </a:bodyPr>
          <a:lstStyle/>
          <a:p>
            <a:pPr>
              <a:spcBef>
                <a:spcPts val="600"/>
              </a:spcBef>
            </a:pPr>
            <a:r>
              <a:rPr lang="es-ES" sz="2000" b="1" dirty="0"/>
              <a:t>En medio de la conquista, Israel buscó un momento para consagrarse nuevamente a Dios. Ésta es una invitación para que imitemos su ejemplo, consagrándonos a Dios, no solo individualmente, sino también como pueblo escogido de Dios.</a:t>
            </a:r>
          </a:p>
        </p:txBody>
      </p:sp>
      <p:sp>
        <p:nvSpPr>
          <p:cNvPr id="10" name="CuadroTexto 9">
            <a:extLst>
              <a:ext uri="{FF2B5EF4-FFF2-40B4-BE49-F238E27FC236}">
                <a16:creationId xmlns:a16="http://schemas.microsoft.com/office/drawing/2014/main" id="{FD27FA92-4CC6-2AB7-6B23-A7F499E49C26}"/>
              </a:ext>
            </a:extLst>
          </p:cNvPr>
          <p:cNvSpPr txBox="1"/>
          <p:nvPr/>
        </p:nvSpPr>
        <p:spPr>
          <a:xfrm>
            <a:off x="4423328" y="3326258"/>
            <a:ext cx="3726759" cy="2246769"/>
          </a:xfrm>
          <a:prstGeom prst="rect">
            <a:avLst/>
          </a:prstGeom>
          <a:noFill/>
        </p:spPr>
        <p:txBody>
          <a:bodyPr wrap="square">
            <a:spAutoFit/>
          </a:bodyPr>
          <a:lstStyle/>
          <a:p>
            <a:pPr>
              <a:spcBef>
                <a:spcPts val="600"/>
              </a:spcBef>
            </a:pPr>
            <a:r>
              <a:rPr lang="es-ES" sz="2000" b="1" dirty="0"/>
              <a:t>Jesús se hizo maldición por nosotros, para que nosotros pudiésemos recibir la bendición (</a:t>
            </a:r>
            <a:r>
              <a:rPr lang="es-ES" sz="2000" b="1" dirty="0" err="1"/>
              <a:t>Gál</a:t>
            </a:r>
            <a:r>
              <a:rPr lang="es-ES" sz="2000" b="1" dirty="0"/>
              <a:t>. 3:13-14). Este altar es, para nosotros, una imagen clara del sacrificio de Jesús en nuestro favor.</a:t>
            </a:r>
          </a:p>
        </p:txBody>
      </p:sp>
      <p:pic>
        <p:nvPicPr>
          <p:cNvPr id="12" name="Imagen 11" descr="Un grupo de personas sentadas en una roca&#10;&#10;El contenido generado por IA puede ser incorrecto.">
            <a:extLst>
              <a:ext uri="{FF2B5EF4-FFF2-40B4-BE49-F238E27FC236}">
                <a16:creationId xmlns:a16="http://schemas.microsoft.com/office/drawing/2014/main" id="{2A1715F1-4AD0-BD9E-23E8-D0B5773141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8298552" y="3499790"/>
            <a:ext cx="3683484" cy="3146627"/>
          </a:xfrm>
          <a:prstGeom prst="rect">
            <a:avLst/>
          </a:prstGeom>
          <a:ln w="88900" cap="sq" cmpd="thickThin">
            <a:solidFill>
              <a:schemeClr val="accent5">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5487604D-5DAD-F234-7033-4C9DDBD60498}"/>
              </a:ext>
            </a:extLst>
          </p:cNvPr>
          <p:cNvSpPr txBox="1"/>
          <p:nvPr/>
        </p:nvSpPr>
        <p:spPr>
          <a:xfrm>
            <a:off x="4423328" y="2046368"/>
            <a:ext cx="7768672" cy="1323439"/>
          </a:xfrm>
          <a:prstGeom prst="rect">
            <a:avLst/>
          </a:prstGeom>
          <a:noFill/>
        </p:spPr>
        <p:txBody>
          <a:bodyPr wrap="square">
            <a:spAutoFit/>
          </a:bodyPr>
          <a:lstStyle/>
          <a:p>
            <a:pPr>
              <a:spcBef>
                <a:spcPts val="600"/>
              </a:spcBef>
            </a:pPr>
            <a:r>
              <a:rPr lang="es-ES" sz="2000" b="1" dirty="0"/>
              <a:t>Tanto el altar como las leyes que se debían escribir en un monumento y ser leídas ante el pueblo estaban relacionadas con las bendiciones y las maldiciones (</a:t>
            </a:r>
            <a:r>
              <a:rPr lang="es-ES" sz="2000" b="1" dirty="0" err="1"/>
              <a:t>Dt</a:t>
            </a:r>
            <a:r>
              <a:rPr lang="es-ES" sz="2000" b="1" dirty="0"/>
              <a:t>. 27:12-13). En </a:t>
            </a:r>
            <a:r>
              <a:rPr lang="es-ES" sz="2000" b="1" dirty="0" err="1"/>
              <a:t>Gerizim</a:t>
            </a:r>
            <a:r>
              <a:rPr lang="es-ES" sz="2000" b="1" dirty="0"/>
              <a:t> se pronunciaba la bendición, en </a:t>
            </a:r>
            <a:r>
              <a:rPr lang="es-ES" sz="2000" b="1" dirty="0" err="1"/>
              <a:t>Ebal</a:t>
            </a:r>
            <a:r>
              <a:rPr lang="es-ES" sz="2000" b="1" dirty="0"/>
              <a:t>, la maldición.</a:t>
            </a:r>
          </a:p>
        </p:txBody>
      </p:sp>
    </p:spTree>
    <p:extLst>
      <p:ext uri="{BB962C8B-B14F-4D97-AF65-F5344CB8AC3E}">
        <p14:creationId xmlns:p14="http://schemas.microsoft.com/office/powerpoint/2010/main" val="9597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D08E7F-4B2D-0DD2-6870-64DCE120DE40}"/>
              </a:ext>
            </a:extLst>
          </p:cNvPr>
          <p:cNvSpPr txBox="1"/>
          <p:nvPr/>
        </p:nvSpPr>
        <p:spPr>
          <a:xfrm>
            <a:off x="1" y="-69573"/>
            <a:ext cx="7040084"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rPr>
              <a:t>RECORDAR LA LEY </a:t>
            </a:r>
          </a:p>
        </p:txBody>
      </p:sp>
      <p:sp>
        <p:nvSpPr>
          <p:cNvPr id="4" name="CuadroTexto 3">
            <a:extLst>
              <a:ext uri="{FF2B5EF4-FFF2-40B4-BE49-F238E27FC236}">
                <a16:creationId xmlns:a16="http://schemas.microsoft.com/office/drawing/2014/main" id="{70C87B41-BC57-83D7-55DC-E9A618044232}"/>
              </a:ext>
            </a:extLst>
          </p:cNvPr>
          <p:cNvSpPr txBox="1"/>
          <p:nvPr/>
        </p:nvSpPr>
        <p:spPr>
          <a:xfrm>
            <a:off x="108504" y="653422"/>
            <a:ext cx="6931580" cy="861774"/>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855143"/>
                </a:solidFill>
                <a:latin typeface="Comic Sans MS" panose="030F0702030302020204" pitchFamily="66" charset="0"/>
              </a:rPr>
              <a:t>“También escribió allí sobre las piedras una copia de la ley de Moisés, la cual escribió delante de los hijos de Israel” </a:t>
            </a:r>
            <a:r>
              <a:rPr lang="es-ES" sz="1400" b="1" dirty="0">
                <a:solidFill>
                  <a:srgbClr val="855143"/>
                </a:solidFill>
                <a:latin typeface="Comic Sans MS" panose="030F0702030302020204" pitchFamily="66" charset="0"/>
              </a:rPr>
              <a:t>(Josué 8:32)</a:t>
            </a:r>
          </a:p>
        </p:txBody>
      </p:sp>
      <p:sp>
        <p:nvSpPr>
          <p:cNvPr id="5" name="CuadroTexto 4">
            <a:extLst>
              <a:ext uri="{FF2B5EF4-FFF2-40B4-BE49-F238E27FC236}">
                <a16:creationId xmlns:a16="http://schemas.microsoft.com/office/drawing/2014/main" id="{14FFE9F3-C763-20C3-74DD-8A297B84FD6C}"/>
              </a:ext>
            </a:extLst>
          </p:cNvPr>
          <p:cNvSpPr txBox="1"/>
          <p:nvPr/>
        </p:nvSpPr>
        <p:spPr>
          <a:xfrm>
            <a:off x="197955" y="1486597"/>
            <a:ext cx="6742737" cy="1631216"/>
          </a:xfrm>
          <a:prstGeom prst="rect">
            <a:avLst/>
          </a:prstGeom>
          <a:noFill/>
        </p:spPr>
        <p:txBody>
          <a:bodyPr wrap="square" rtlCol="0">
            <a:spAutoFit/>
          </a:bodyPr>
          <a:lstStyle/>
          <a:p>
            <a:pPr>
              <a:spcBef>
                <a:spcPts val="600"/>
              </a:spcBef>
            </a:pPr>
            <a:r>
              <a:rPr lang="es-ES" sz="2000" b="1" dirty="0"/>
              <a:t>Tras edificar el altar en el monte </a:t>
            </a:r>
            <a:r>
              <a:rPr lang="es-ES" sz="2000" b="1" dirty="0" err="1"/>
              <a:t>Ebal</a:t>
            </a:r>
            <a:r>
              <a:rPr lang="es-ES" sz="2000" b="1" dirty="0"/>
              <a:t>, Josué levantó unas piedras y las revocó con cal. Luego, escribió sobre ellas una copia de la ley [Deuteronomio, que incluía los Diez Mandamientos y diversas leyes, junto con las bendiciones y las maldiciones] (Jos. 8:32; </a:t>
            </a:r>
            <a:r>
              <a:rPr lang="es-ES" sz="2000" b="1" dirty="0" err="1"/>
              <a:t>Dt</a:t>
            </a:r>
            <a:r>
              <a:rPr lang="es-ES" sz="2000" b="1" dirty="0"/>
              <a:t>. 27:2-3).</a:t>
            </a:r>
          </a:p>
        </p:txBody>
      </p:sp>
      <p:pic>
        <p:nvPicPr>
          <p:cNvPr id="7" name="Imagen 6" descr="Imagen en blanco y negro de un grupo de personas de pie&#10;&#10;El contenido generado por IA puede ser incorrecto.">
            <a:extLst>
              <a:ext uri="{FF2B5EF4-FFF2-40B4-BE49-F238E27FC236}">
                <a16:creationId xmlns:a16="http://schemas.microsoft.com/office/drawing/2014/main" id="{B7A01643-1C1A-61E1-8D73-9A37A0B06A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40084" y="157452"/>
            <a:ext cx="5043412" cy="5043412"/>
          </a:xfrm>
          <a:prstGeom prst="round2DiagRect">
            <a:avLst>
              <a:gd name="adj1" fmla="val 9178"/>
              <a:gd name="adj2" fmla="val 0"/>
            </a:avLst>
          </a:prstGeom>
          <a:ln w="38100" cap="sq">
            <a:solidFill>
              <a:srgbClr val="855143"/>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9F256775-F7C8-8EFE-F7E5-E7DD706765E6}"/>
              </a:ext>
            </a:extLst>
          </p:cNvPr>
          <p:cNvSpPr txBox="1"/>
          <p:nvPr/>
        </p:nvSpPr>
        <p:spPr>
          <a:xfrm>
            <a:off x="7040084" y="5377109"/>
            <a:ext cx="5151916" cy="1323439"/>
          </a:xfrm>
          <a:prstGeom prst="rect">
            <a:avLst/>
          </a:prstGeom>
          <a:noFill/>
        </p:spPr>
        <p:txBody>
          <a:bodyPr wrap="square">
            <a:spAutoFit/>
          </a:bodyPr>
          <a:lstStyle/>
          <a:p>
            <a:pPr>
              <a:spcBef>
                <a:spcPts val="600"/>
              </a:spcBef>
            </a:pPr>
            <a:r>
              <a:rPr lang="es-ES" sz="2000" b="1" dirty="0"/>
              <a:t>Además de nuestra renovación personal, la Santa Cena nos proporciona también ese momento especial de renovación como pueblo de Dios.</a:t>
            </a:r>
          </a:p>
        </p:txBody>
      </p:sp>
      <p:sp>
        <p:nvSpPr>
          <p:cNvPr id="11" name="CuadroTexto 10">
            <a:extLst>
              <a:ext uri="{FF2B5EF4-FFF2-40B4-BE49-F238E27FC236}">
                <a16:creationId xmlns:a16="http://schemas.microsoft.com/office/drawing/2014/main" id="{8D53CA52-0BB1-8097-3A5C-29442FF0F579}"/>
              </a:ext>
            </a:extLst>
          </p:cNvPr>
          <p:cNvSpPr txBox="1"/>
          <p:nvPr/>
        </p:nvSpPr>
        <p:spPr>
          <a:xfrm>
            <a:off x="197955" y="4149531"/>
            <a:ext cx="3946661" cy="2554545"/>
          </a:xfrm>
          <a:prstGeom prst="rect">
            <a:avLst/>
          </a:prstGeom>
          <a:noFill/>
        </p:spPr>
        <p:txBody>
          <a:bodyPr wrap="square">
            <a:spAutoFit/>
          </a:bodyPr>
          <a:lstStyle/>
          <a:p>
            <a:pPr>
              <a:spcBef>
                <a:spcPts val="600"/>
              </a:spcBef>
            </a:pPr>
            <a:r>
              <a:rPr lang="es-ES" sz="2000" b="1" dirty="0"/>
              <a:t>Este es un llamado también para nosotros. Como pueblo remanente de Dios, debemos renovar periódicamente nuestro pacto con Él, recordando cómo nos ha conducido hasta aquí, y las bendiciones que nos ha estado prodigando.</a:t>
            </a:r>
          </a:p>
        </p:txBody>
      </p:sp>
      <p:pic>
        <p:nvPicPr>
          <p:cNvPr id="13" name="Imagen 12" descr="Taza de vidrio sobre una mesa&#10;&#10;El contenido generado por IA puede ser incorrecto.">
            <a:extLst>
              <a:ext uri="{FF2B5EF4-FFF2-40B4-BE49-F238E27FC236}">
                <a16:creationId xmlns:a16="http://schemas.microsoft.com/office/drawing/2014/main" id="{A54C68E6-780F-25FA-AB6B-F8A9415A3E0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428437" y="4253948"/>
            <a:ext cx="2238375" cy="2327332"/>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10502D75-A8F2-39FD-1294-1FAFB825A128}"/>
              </a:ext>
            </a:extLst>
          </p:cNvPr>
          <p:cNvSpPr txBox="1"/>
          <p:nvPr/>
        </p:nvSpPr>
        <p:spPr>
          <a:xfrm>
            <a:off x="197954" y="3117813"/>
            <a:ext cx="6742738" cy="1015663"/>
          </a:xfrm>
          <a:prstGeom prst="rect">
            <a:avLst/>
          </a:prstGeom>
          <a:noFill/>
        </p:spPr>
        <p:txBody>
          <a:bodyPr wrap="square">
            <a:spAutoFit/>
          </a:bodyPr>
          <a:lstStyle/>
          <a:p>
            <a:pPr>
              <a:spcBef>
                <a:spcPts val="600"/>
              </a:spcBef>
            </a:pPr>
            <a:r>
              <a:rPr lang="es-ES" sz="2000" b="1" dirty="0"/>
              <a:t>Finalmente, se leyó la ley ante el pueblo, dividido en dos partes —una al lado de cada monte (Jos. 8:33-35). De esta forma, se renovó el pacto entre Dios y su pueblo.</a:t>
            </a:r>
          </a:p>
        </p:txBody>
      </p:sp>
    </p:spTree>
    <p:extLst>
      <p:ext uri="{BB962C8B-B14F-4D97-AF65-F5344CB8AC3E}">
        <p14:creationId xmlns:p14="http://schemas.microsoft.com/office/powerpoint/2010/main" val="16098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6"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454</TotalTime>
  <Words>1317</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65</cp:revision>
  <dcterms:created xsi:type="dcterms:W3CDTF">2025-10-14T06:18:54Z</dcterms:created>
  <dcterms:modified xsi:type="dcterms:W3CDTF">2025-10-18T20:09:24Z</dcterms:modified>
</cp:coreProperties>
</file>