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02"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es-ES" sz="2000" b="1" dirty="0"/>
            <a:t>La fe no ignora los hechos, simplemente ofrece un ángulo diferente de comprensión</a:t>
          </a:r>
          <a:endParaRPr lang="es-ES" sz="2000" dirty="0"/>
        </a:p>
      </dgm:t>
    </dgm:pt>
    <dgm:pt modelId="{A8D1D5AD-E989-40C3-9ECF-BF79486A804D}" type="parTrans" cxnId="{9AE477AA-2369-4546-8F29-BEB594F3B756}">
      <dgm:prSet/>
      <dgm:spPr/>
      <dgm:t>
        <a:bodyPr/>
        <a:lstStyle/>
        <a:p>
          <a:endParaRPr lang="es-ES" sz="2000"/>
        </a:p>
      </dgm:t>
    </dgm:pt>
    <dgm:pt modelId="{E866F929-4680-480D-A20C-082E50BA30EA}" type="sibTrans" cxnId="{9AE477AA-2369-4546-8F29-BEB594F3B756}">
      <dgm:prSet/>
      <dgm:spPr/>
      <dgm:t>
        <a:bodyPr/>
        <a:lstStyle/>
        <a:p>
          <a:endParaRPr lang="es-ES" sz="2000"/>
        </a:p>
      </dgm:t>
    </dgm:pt>
    <dgm:pt modelId="{8D133D11-19CE-4E2D-A6DA-D6CA6F775711}">
      <dgm:prSet custT="1"/>
      <dgm:spPr>
        <a:solidFill>
          <a:srgbClr val="D76FC8">
            <a:alpha val="49804"/>
          </a:srgbClr>
        </a:solidFill>
      </dgm:spPr>
      <dgm:t>
        <a:bodyPr/>
        <a:lstStyle/>
        <a:p>
          <a:r>
            <a:rPr lang="es-ES" sz="2000" b="1"/>
            <a:t>En lugar de quejarnos, estamos llamados a confiar y someternos a los planes de Dios</a:t>
          </a:r>
          <a:endParaRPr lang="es-ES" sz="2000"/>
        </a:p>
      </dgm:t>
    </dgm:pt>
    <dgm:pt modelId="{3E6F0B9B-D862-4D4A-BBEF-24A10E3AFA57}" type="parTrans" cxnId="{0ABE0282-4CAA-4627-9471-80D9CABE2A72}">
      <dgm:prSet/>
      <dgm:spPr/>
      <dgm:t>
        <a:bodyPr/>
        <a:lstStyle/>
        <a:p>
          <a:endParaRPr lang="es-ES" sz="2000"/>
        </a:p>
      </dgm:t>
    </dgm:pt>
    <dgm:pt modelId="{19027BE8-C027-4895-A063-38F014437F79}" type="sibTrans" cxnId="{0ABE0282-4CAA-4627-9471-80D9CABE2A72}">
      <dgm:prSet/>
      <dgm:spPr/>
      <dgm:t>
        <a:bodyPr/>
        <a:lstStyle/>
        <a:p>
          <a:endParaRPr lang="es-ES" sz="2000"/>
        </a:p>
      </dgm:t>
    </dgm:pt>
    <dgm:pt modelId="{9EC13638-FA55-4568-ADE3-DF49C8C12E98}">
      <dgm:prSet custT="1"/>
      <dgm:spPr/>
      <dgm:t>
        <a:bodyPr/>
        <a:lstStyle/>
        <a:p>
          <a:r>
            <a:rPr lang="es-ES" sz="2000" b="1"/>
            <a:t>Las bendiciones llegan a quienes permanecen totalmente en el Señor</a:t>
          </a:r>
          <a:endParaRPr lang="es-ES" sz="2000"/>
        </a:p>
      </dgm:t>
    </dgm:pt>
    <dgm:pt modelId="{C4A8F010-9189-469E-BC71-A90E93D73423}" type="parTrans" cxnId="{2A75A0CE-832E-4D2A-AB41-B6EA5F5928CF}">
      <dgm:prSet/>
      <dgm:spPr/>
      <dgm:t>
        <a:bodyPr/>
        <a:lstStyle/>
        <a:p>
          <a:endParaRPr lang="es-ES" sz="2000"/>
        </a:p>
      </dgm:t>
    </dgm:pt>
    <dgm:pt modelId="{23627D6E-52D6-4215-AB58-9742149A65B8}" type="sibTrans" cxnId="{2A75A0CE-832E-4D2A-AB41-B6EA5F5928CF}">
      <dgm:prSet/>
      <dgm:spPr/>
      <dgm:t>
        <a:bodyPr/>
        <a:lstStyle/>
        <a:p>
          <a:endParaRPr lang="es-ES" sz="2000"/>
        </a:p>
      </dgm:t>
    </dgm:pt>
    <dgm:pt modelId="{54E5C911-7AEE-4CE3-BE9E-41AA04F362EF}">
      <dgm:prSet custT="1"/>
      <dgm:spPr>
        <a:solidFill>
          <a:srgbClr val="EF7586">
            <a:alpha val="49804"/>
          </a:srgbClr>
        </a:solidFill>
      </dgm:spPr>
      <dgm:t>
        <a:bodyPr/>
        <a:lstStyle/>
        <a:p>
          <a:r>
            <a:rPr lang="es-ES" sz="2000" b="1"/>
            <a:t>La vida en todas sus dimensiones debe vivirse de acuerdo con los planes establecidos por Dios</a:t>
          </a:r>
          <a:endParaRPr lang="es-ES" sz="2000"/>
        </a:p>
      </dgm:t>
    </dgm:pt>
    <dgm:pt modelId="{FDEC58C4-8C26-4891-A418-1138E42A5ABF}" type="parTrans" cxnId="{0ED4D6F0-5CD7-4843-87F5-A683AE41F9B1}">
      <dgm:prSet/>
      <dgm:spPr/>
      <dgm:t>
        <a:bodyPr/>
        <a:lstStyle/>
        <a:p>
          <a:endParaRPr lang="es-ES" sz="2000"/>
        </a:p>
      </dgm:t>
    </dgm:pt>
    <dgm:pt modelId="{8149A06C-6750-423F-8153-4B244744356D}" type="sibTrans" cxnId="{0ED4D6F0-5CD7-4843-87F5-A683AE41F9B1}">
      <dgm:prSet/>
      <dgm:spPr/>
      <dgm:t>
        <a:bodyPr/>
        <a:lstStyle/>
        <a:p>
          <a:endParaRPr lang="es-ES" sz="2000"/>
        </a:p>
      </dgm:t>
    </dgm:pt>
    <dgm:pt modelId="{5F2506EE-CF30-442F-A24D-AD2774D0161C}">
      <dgm:prSet custT="1"/>
      <dgm:spPr>
        <a:solidFill>
          <a:srgbClr val="8480DC">
            <a:alpha val="49804"/>
          </a:srgbClr>
        </a:solidFill>
      </dgm:spPr>
      <dgm:t>
        <a:bodyPr/>
        <a:lstStyle/>
        <a:p>
          <a:r>
            <a:rPr lang="es-ES" sz="2000" b="1" dirty="0"/>
            <a:t>Vale la pena vivir cerca de Dios</a:t>
          </a:r>
          <a:br>
            <a:rPr lang="es-ES" sz="2000" b="1" dirty="0"/>
          </a:br>
          <a:r>
            <a:rPr lang="es-ES" sz="2000" b="1" dirty="0"/>
            <a:t>(Sal. 84:10)</a:t>
          </a:r>
          <a:endParaRPr lang="es-ES" sz="2000" dirty="0"/>
        </a:p>
      </dgm:t>
    </dgm:pt>
    <dgm:pt modelId="{3EBB15CF-A9E0-49F6-8D13-AD702A8EC2F4}" type="parTrans" cxnId="{597D0B54-E95B-4EB7-B765-D5C426D68C04}">
      <dgm:prSet/>
      <dgm:spPr/>
      <dgm:t>
        <a:bodyPr/>
        <a:lstStyle/>
        <a:p>
          <a:endParaRPr lang="es-ES" sz="2000"/>
        </a:p>
      </dgm:t>
    </dgm:pt>
    <dgm:pt modelId="{7CAD042F-EC8C-4064-A309-0904DAE26489}" type="sibTrans" cxnId="{597D0B54-E95B-4EB7-B765-D5C426D68C04}">
      <dgm:prSet/>
      <dgm:spPr/>
      <dgm:t>
        <a:bodyPr/>
        <a:lstStyle/>
        <a:p>
          <a:endParaRPr lang="es-ES" sz="20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La fe no ignora los hechos, simplemente ofrece un ángulo diferente de comprensión</a:t>
          </a:r>
          <a:endParaRPr lang="es-ES" sz="2000" kern="120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a:t>En lugar de quejarnos, estamos llamados a confiar y someternos a los planes de Dios</a:t>
          </a:r>
          <a:endParaRPr lang="es-ES" sz="2000" kern="120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a:t>Las bendiciones llegan a quienes permanecen totalmente en el Señor</a:t>
          </a:r>
          <a:endParaRPr lang="es-ES" sz="2000" kern="120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a:t>La vida en todas sus dimensiones debe vivirse de acuerdo con los planes establecidos por Dios</a:t>
          </a:r>
          <a:endParaRPr lang="es-ES" sz="2000" kern="120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Vale la pena vivir cerca de Dios</a:t>
          </a:r>
          <a:br>
            <a:rPr lang="es-ES" sz="2000" b="1" kern="1200" dirty="0"/>
          </a:br>
          <a:r>
            <a:rPr lang="es-ES" sz="2000" b="1" kern="1200" dirty="0"/>
            <a:t>(Sal. 84:10)</a:t>
          </a:r>
          <a:endParaRPr lang="es-ES" sz="2000" kern="120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21/10/2025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21/10/2025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291831"/>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chemeClr val="accent3"/>
                </a:solidFill>
              </a:rPr>
              <a:t>GIGANTES</a:t>
            </a:r>
            <a:br>
              <a:rPr lang="es-ES" sz="4800" b="1" dirty="0">
                <a:ln/>
                <a:solidFill>
                  <a:schemeClr val="accent3"/>
                </a:solidFill>
              </a:rPr>
            </a:br>
            <a:r>
              <a:rPr lang="es-ES" sz="4800" b="1" dirty="0">
                <a:ln/>
                <a:solidFill>
                  <a:schemeClr val="accent3"/>
                </a:solidFill>
              </a:rPr>
              <a:t>DE LA FE:</a:t>
            </a:r>
            <a:br>
              <a:rPr lang="es-ES" sz="4800" b="1" dirty="0">
                <a:ln/>
                <a:solidFill>
                  <a:schemeClr val="accent3"/>
                </a:solidFill>
              </a:rPr>
            </a:br>
            <a:r>
              <a:rPr lang="es-ES" sz="4800" b="1" dirty="0">
                <a:ln/>
                <a:solidFill>
                  <a:schemeClr val="accent3"/>
                </a:solidFill>
              </a:rPr>
              <a:t>JOSUÉ Y CALEB</a:t>
            </a: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41857"/>
            <a:ext cx="12188951" cy="338554"/>
          </a:xfrm>
          <a:prstGeom prst="rect">
            <a:avLst/>
          </a:prstGeom>
          <a:noFill/>
        </p:spPr>
        <p:txBody>
          <a:bodyPr wrap="square" rtlCol="0">
            <a:spAutoFit/>
          </a:bodyPr>
          <a:lstStyle/>
          <a:p>
            <a:pPr algn="ctr"/>
            <a:r>
              <a:rPr lang="es-ES" sz="1600" b="1" dirty="0">
                <a:solidFill>
                  <a:srgbClr val="7E6000"/>
                </a:solidFill>
              </a:rPr>
              <a:t>Lección 8 para el 22 de noviembre de 2025</a:t>
            </a: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3855331"/>
            <a:ext cx="5545393" cy="1877437"/>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5800" b="1" dirty="0">
                <a:ln/>
                <a:solidFill>
                  <a:srgbClr val="9A37C9"/>
                </a:solidFill>
              </a:rPr>
              <a:t>CÓMO OBTENER LA FE</a:t>
            </a: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72560"/>
            <a:ext cx="12192000" cy="1477328"/>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“Por eso, nosotros, teniendo a nuestro alrededor tantas personas que han demostrado su fe, dejemos a un lado todo lo que nos estorba y el pecado que nos enreda, y corramos con fortaleza la carrera que tenemos por delante. Fijemos nuestra mirada en Jesús, pues de él procede nuestra fe y él es quien la perfecciona. Jesús sufrió en la cruz, despreciando la vergüenza de semejante muerte, porque sabía que después del sufrimiento tendría gozo y alegría; y está sentado a la derecha del trono de Dios”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(Hebreos 12:1-2 </a:t>
            </a:r>
            <a:r>
              <a:rPr lang="es-ES" sz="1100" dirty="0" err="1">
                <a:solidFill>
                  <a:schemeClr val="bg2">
                    <a:lumMod val="60000"/>
                    <a:lumOff val="40000"/>
                  </a:schemeClr>
                </a:solidFill>
                <a:effectLst>
                  <a:glow rad="101600">
                    <a:srgbClr val="392B81"/>
                  </a:glow>
                  <a:outerShdw blurRad="38100" dist="38100" dir="2700000" algn="tl">
                    <a:srgbClr val="000000">
                      <a:alpha val="43137"/>
                    </a:srgbClr>
                  </a:outerShdw>
                </a:effectLst>
              </a:rPr>
              <a:t>DHHe</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a:t>
            </a:r>
            <a:endParaRPr lang="es-ES" dirty="0">
              <a:solidFill>
                <a:schemeClr val="bg2">
                  <a:lumMod val="60000"/>
                  <a:lumOff val="40000"/>
                </a:schemeClr>
              </a:solidFill>
              <a:effectLst>
                <a:glow rad="101600">
                  <a:srgbClr val="392B81"/>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209549" y="1609725"/>
            <a:ext cx="9153526" cy="1015663"/>
          </a:xfrm>
          <a:prstGeom prst="rect">
            <a:avLst/>
          </a:prstGeom>
          <a:noFill/>
        </p:spPr>
        <p:txBody>
          <a:bodyPr wrap="square" rtlCol="0">
            <a:spAutoFit/>
          </a:bodyPr>
          <a:lstStyle/>
          <a:p>
            <a:pPr>
              <a:spcBef>
                <a:spcPts val="600"/>
              </a:spcBef>
            </a:pPr>
            <a:r>
              <a:rPr lang="es-ES" sz="2000" b="1" dirty="0"/>
              <a:t>Nuestro comportamiento tiende a reflejar aquello que contemplamos. Incluso existen las llamadas “neuronas espejo” que reducen la distinción entre observar algo y hacerlo.</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33750"/>
            <a:ext cx="8058150" cy="1323439"/>
          </a:xfrm>
          <a:prstGeom prst="rect">
            <a:avLst/>
          </a:prstGeom>
          <a:noFill/>
        </p:spPr>
        <p:txBody>
          <a:bodyPr wrap="square">
            <a:spAutoFit/>
          </a:bodyPr>
          <a:lstStyle/>
          <a:p>
            <a:pPr>
              <a:spcBef>
                <a:spcPts val="600"/>
              </a:spcBef>
            </a:pPr>
            <a:r>
              <a:rPr lang="es-ES" sz="2000" b="1" dirty="0"/>
              <a:t>Al estudiar la vida de personas de fe como Caleb y Josué, aprendemos a confiar en Dios como ellos confiaron; a ser humildes como ellos lo fueron; a dar testimonio de la verdad con valentía, como ellos lo hicieron.</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822984"/>
            <a:ext cx="6010127" cy="1938992"/>
          </a:xfrm>
          <a:prstGeom prst="rect">
            <a:avLst/>
          </a:prstGeom>
          <a:noFill/>
        </p:spPr>
        <p:txBody>
          <a:bodyPr wrap="square">
            <a:spAutoFit/>
          </a:bodyPr>
          <a:lstStyle/>
          <a:p>
            <a:pPr>
              <a:spcBef>
                <a:spcPts val="600"/>
              </a:spcBef>
            </a:pPr>
            <a:r>
              <a:rPr lang="es-ES" sz="2000" b="1" dirty="0"/>
              <a:t>Pero ¿cómo ser transformados? La Biblia es clara: dejando que el Espíritu Santo obre en nosotros (2Cor. 3:18). Ésta es una obra activa. Debemos elegir ser transformados y, como Caleb, ponernos manos a la obra. Somos llamados a ser sacrificios vivos para Dios (Rom. 12:1-2).</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209548" y="2625388"/>
            <a:ext cx="9200737" cy="707886"/>
          </a:xfrm>
          <a:prstGeom prst="rect">
            <a:avLst/>
          </a:prstGeom>
          <a:noFill/>
        </p:spPr>
        <p:txBody>
          <a:bodyPr wrap="square">
            <a:spAutoFit/>
          </a:bodyPr>
          <a:lstStyle/>
          <a:p>
            <a:pPr>
              <a:spcBef>
                <a:spcPts val="600"/>
              </a:spcBef>
            </a:pPr>
            <a:r>
              <a:rPr lang="es-ES" sz="2000" b="1" dirty="0"/>
              <a:t>La Biblia nos invita a observar el ejemplo de los grandes héroes de la fe, con especial atención en Jesús, el ejemplo supremo (</a:t>
            </a:r>
            <a:r>
              <a:rPr lang="es-ES" sz="2000" b="1" dirty="0" err="1"/>
              <a:t>Heb</a:t>
            </a:r>
            <a:r>
              <a:rPr lang="es-ES" sz="2000" b="1" dirty="0"/>
              <a:t>. 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724025" y="603868"/>
            <a:ext cx="10467975" cy="5709255"/>
          </a:xfrm>
          <a:prstGeom prst="rect">
            <a:avLst/>
          </a:prstGeom>
          <a:noFill/>
        </p:spPr>
        <p:txBody>
          <a:bodyPr wrap="square">
            <a:spAutoFit/>
          </a:bodyPr>
          <a:lstStyle/>
          <a:p>
            <a:pPr>
              <a:spcBef>
                <a:spcPts val="600"/>
              </a:spcBef>
            </a:pPr>
            <a:r>
              <a:rPr lang="es-ES" sz="2400" b="1" dirty="0">
                <a:latin typeface="Constantia" panose="02030602050306030303" pitchFamily="18" charset="0"/>
              </a:rPr>
              <a:t>“Hoy necesitamos hombres de fidelidad cabal, hombres que sigan plenamente al Señor, hombres que no estén dispuestos a guardar silencio cuando deben hablar, que sean firmes como el acero a los principios, que no traten de hacer alarde ostentoso, que anden humildemente con Dios, que sean pacientes, amables, bondadosos y corteses, que comprendan que la ciencia de la oración consiste en ejercitar fe y realizar obras que glorifiquen a Dios y hagan bien a su pueblo... El seguir a Jesús requiere una conversión de todo corazón al principio, y una repetición de esta conversión diariamente.</a:t>
            </a:r>
          </a:p>
          <a:p>
            <a:pPr>
              <a:spcBef>
                <a:spcPts val="600"/>
              </a:spcBef>
            </a:pPr>
            <a:r>
              <a:rPr lang="es-ES" sz="2400" b="1" dirty="0">
                <a:latin typeface="Constantia" panose="02030602050306030303" pitchFamily="18" charset="0"/>
              </a:rPr>
              <a:t>Fue la fe de Caleb en Dios lo que le dio ánimo, lo que lo libró del temor de los hombres, aun de los grandes gigantes, hijos de </a:t>
            </a:r>
            <a:r>
              <a:rPr lang="es-ES" sz="2400" b="1" dirty="0" err="1">
                <a:latin typeface="Constantia" panose="02030602050306030303" pitchFamily="18" charset="0"/>
              </a:rPr>
              <a:t>Anac</a:t>
            </a:r>
            <a:r>
              <a:rPr lang="es-ES" sz="2400" b="1" dirty="0">
                <a:latin typeface="Constantia" panose="02030602050306030303" pitchFamily="18" charset="0"/>
              </a:rPr>
              <a:t>, y lo capacitó para mantenerse firme y sin titubeos en defensa del bien. Es de esa misma exaltada fuente, el gran General de las huestes, que cada verdadero soldado de la cruz de Cristo ha de derivar fuerza y valor para vencer los obstáculos que a menudo parecen ser invencibles”</a:t>
            </a:r>
          </a:p>
        </p:txBody>
      </p:sp>
      <p:sp>
        <p:nvSpPr>
          <p:cNvPr id="4" name="CuadroTexto 3">
            <a:extLst>
              <a:ext uri="{FF2B5EF4-FFF2-40B4-BE49-F238E27FC236}">
                <a16:creationId xmlns:a16="http://schemas.microsoft.com/office/drawing/2014/main" id="{81B549FD-6580-66FC-9565-CCE56B79EE27}"/>
              </a:ext>
            </a:extLst>
          </p:cNvPr>
          <p:cNvSpPr txBox="1"/>
          <p:nvPr/>
        </p:nvSpPr>
        <p:spPr>
          <a:xfrm>
            <a:off x="7568618" y="6519446"/>
            <a:ext cx="4623382" cy="338554"/>
          </a:xfrm>
          <a:prstGeom prst="rect">
            <a:avLst/>
          </a:prstGeom>
          <a:noFill/>
        </p:spPr>
        <p:txBody>
          <a:bodyPr wrap="none" rtlCol="0">
            <a:spAutoFit/>
          </a:bodyPr>
          <a:lstStyle/>
          <a:p>
            <a:pPr algn="r"/>
            <a:r>
              <a:rPr lang="es-ES" sz="1600" b="1" dirty="0"/>
              <a:t>E. G. W. (</a:t>
            </a:r>
            <a:r>
              <a:rPr lang="en-US" sz="1600" b="1" noProof="0" dirty="0"/>
              <a:t>Sons and Daughters of God</a:t>
            </a:r>
            <a:r>
              <a:rPr lang="es-ES" sz="1600" b="1" dirty="0"/>
              <a:t>, 19 de julio)</a:t>
            </a:r>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8"/>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323409" y="175893"/>
            <a:ext cx="3652184" cy="658641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“Acuérdense de sus dirigentes que les hablaron la palabra de Dios; consideren el resultado de su vida e imiten su fe”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(Hebreos 13:7)</a:t>
            </a:r>
          </a:p>
        </p:txBody>
      </p:sp>
    </p:spTree>
    <p:extLst>
      <p:ext uri="{BB962C8B-B14F-4D97-AF65-F5344CB8AC3E}">
        <p14:creationId xmlns:p14="http://schemas.microsoft.com/office/powerpoint/2010/main" val="41189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849702" y="3988825"/>
            <a:ext cx="4342297"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436EBB"/>
                </a:solidFill>
              </a:rPr>
              <a:t>La fe de Caleb:</a:t>
            </a:r>
          </a:p>
          <a:p>
            <a:pPr lvl="1">
              <a:spcBef>
                <a:spcPts val="600"/>
              </a:spcBef>
            </a:pPr>
            <a:r>
              <a:rPr lang="es-ES" sz="2000" b="1" dirty="0"/>
              <a:t>Hacer posible lo imposible.</a:t>
            </a:r>
          </a:p>
          <a:p>
            <a:pPr lvl="1">
              <a:spcBef>
                <a:spcPts val="600"/>
              </a:spcBef>
            </a:pPr>
            <a:r>
              <a:rPr lang="es-ES" sz="2000" b="1" dirty="0"/>
              <a:t>La fe en acción.</a:t>
            </a:r>
          </a:p>
          <a:p>
            <a:pPr lvl="1">
              <a:spcBef>
                <a:spcPts val="600"/>
              </a:spcBef>
            </a:pPr>
            <a:r>
              <a:rPr lang="es-ES" sz="2000" b="1" dirty="0"/>
              <a:t>Entregar la antorcha.</a:t>
            </a:r>
          </a:p>
          <a:p>
            <a:pPr>
              <a:spcBef>
                <a:spcPts val="1800"/>
              </a:spcBef>
            </a:pPr>
            <a:r>
              <a:rPr lang="es-ES" sz="2000" b="1" dirty="0">
                <a:solidFill>
                  <a:srgbClr val="349479"/>
                </a:solidFill>
              </a:rPr>
              <a:t>La fe de Josué.</a:t>
            </a:r>
          </a:p>
          <a:p>
            <a:pPr>
              <a:spcBef>
                <a:spcPts val="1800"/>
              </a:spcBef>
            </a:pPr>
            <a:r>
              <a:rPr lang="es-ES" sz="2000" b="1" dirty="0">
                <a:solidFill>
                  <a:srgbClr val="CC5149"/>
                </a:solidFill>
              </a:rPr>
              <a:t>Cómo obtener la fe.</a:t>
            </a: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6771"/>
            <a:ext cx="7639050" cy="707886"/>
          </a:xfrm>
          <a:prstGeom prst="rect">
            <a:avLst/>
          </a:prstGeom>
          <a:noFill/>
        </p:spPr>
        <p:txBody>
          <a:bodyPr wrap="square" rtlCol="0">
            <a:spAutoFit/>
          </a:bodyPr>
          <a:lstStyle/>
          <a:p>
            <a:pPr>
              <a:spcBef>
                <a:spcPts val="600"/>
              </a:spcBef>
            </a:pPr>
            <a:r>
              <a:rPr lang="es-ES" sz="2000" b="1" dirty="0"/>
              <a:t>¿Conoces a estas diez personas: </a:t>
            </a:r>
            <a:r>
              <a:rPr lang="es-ES" sz="2000" b="1" dirty="0" err="1"/>
              <a:t>Samúa</a:t>
            </a:r>
            <a:r>
              <a:rPr lang="es-ES" sz="2000" b="1" dirty="0"/>
              <a:t>, </a:t>
            </a:r>
            <a:r>
              <a:rPr lang="es-ES" sz="2000" b="1" dirty="0" err="1"/>
              <a:t>Safat</a:t>
            </a:r>
            <a:r>
              <a:rPr lang="es-ES" sz="2000" b="1" dirty="0"/>
              <a:t>, </a:t>
            </a:r>
            <a:r>
              <a:rPr lang="es-ES" sz="2000" b="1" dirty="0" err="1"/>
              <a:t>Igal</a:t>
            </a:r>
            <a:r>
              <a:rPr lang="es-ES" sz="2000" b="1" dirty="0"/>
              <a:t>, </a:t>
            </a:r>
            <a:r>
              <a:rPr lang="es-ES" sz="2000" b="1" dirty="0" err="1"/>
              <a:t>Palti</a:t>
            </a:r>
            <a:r>
              <a:rPr lang="es-ES" sz="2000" b="1" dirty="0"/>
              <a:t>, Gadiel, </a:t>
            </a:r>
            <a:r>
              <a:rPr lang="es-ES" sz="2000" b="1" dirty="0" err="1"/>
              <a:t>Gadi</a:t>
            </a:r>
            <a:r>
              <a:rPr lang="es-ES" sz="2000" b="1" dirty="0"/>
              <a:t>, Amiel, </a:t>
            </a:r>
            <a:r>
              <a:rPr lang="es-ES" sz="2000" b="1" dirty="0" err="1"/>
              <a:t>Setur</a:t>
            </a:r>
            <a:r>
              <a:rPr lang="es-ES" sz="2000" b="1" dirty="0"/>
              <a:t>, </a:t>
            </a:r>
            <a:r>
              <a:rPr lang="es-ES" sz="2000" b="1" dirty="0" err="1"/>
              <a:t>Nahbi</a:t>
            </a:r>
            <a:r>
              <a:rPr lang="es-ES" sz="2000" b="1" dirty="0"/>
              <a:t> y </a:t>
            </a:r>
            <a:r>
              <a:rPr lang="es-ES" sz="2000" b="1" dirty="0" err="1"/>
              <a:t>Geuel</a:t>
            </a:r>
            <a:r>
              <a:rPr lang="es-ES" sz="2000" b="1" dirty="0"/>
              <a:t>?</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750" y="3445579"/>
            <a:ext cx="6477000" cy="3238501"/>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365941"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365941"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365941"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018709"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18709"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018709"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87428" y="2527023"/>
            <a:ext cx="7630802" cy="707886"/>
          </a:xfrm>
          <a:prstGeom prst="rect">
            <a:avLst/>
          </a:prstGeom>
          <a:noFill/>
        </p:spPr>
        <p:txBody>
          <a:bodyPr wrap="square">
            <a:spAutoFit/>
          </a:bodyPr>
          <a:lstStyle/>
          <a:p>
            <a:pPr>
              <a:spcBef>
                <a:spcPts val="600"/>
              </a:spcBef>
            </a:pPr>
            <a:r>
              <a:rPr lang="es-ES" sz="2000" b="1" dirty="0"/>
              <a:t>¿Cómo podemos imitar su fe, y llegar a confiar plenamente en que Dios puede hacer lo imposible, tal como ellos lo hicieron?</a:t>
            </a:r>
          </a:p>
        </p:txBody>
      </p:sp>
      <p:sp>
        <p:nvSpPr>
          <p:cNvPr id="11" name="CuadroTexto 10">
            <a:extLst>
              <a:ext uri="{FF2B5EF4-FFF2-40B4-BE49-F238E27FC236}">
                <a16:creationId xmlns:a16="http://schemas.microsoft.com/office/drawing/2014/main" id="{759F14B3-957B-F57C-6514-9A731AAEE6C2}"/>
              </a:ext>
            </a:extLst>
          </p:cNvPr>
          <p:cNvSpPr txBox="1"/>
          <p:nvPr/>
        </p:nvSpPr>
        <p:spPr>
          <a:xfrm>
            <a:off x="210223" y="1517154"/>
            <a:ext cx="7639050" cy="1015663"/>
          </a:xfrm>
          <a:prstGeom prst="rect">
            <a:avLst/>
          </a:prstGeom>
          <a:noFill/>
        </p:spPr>
        <p:txBody>
          <a:bodyPr wrap="square">
            <a:spAutoFit/>
          </a:bodyPr>
          <a:lstStyle/>
          <a:p>
            <a:pPr>
              <a:spcBef>
                <a:spcPts val="600"/>
              </a:spcBef>
            </a:pPr>
            <a:r>
              <a:rPr lang="es-ES" sz="2000" b="1" dirty="0"/>
              <a:t>Pero seguro que te suenan estas dos personas: Josué y Caleb. Ellos se mantuvieron firmes, creyeron en las promesas de Dios, y vivieron para verlas cumplidas (Núm. 14:38).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210222" y="818863"/>
            <a:ext cx="7639049" cy="707886"/>
          </a:xfrm>
          <a:prstGeom prst="rect">
            <a:avLst/>
          </a:prstGeom>
          <a:noFill/>
        </p:spPr>
        <p:txBody>
          <a:bodyPr wrap="square">
            <a:spAutoFit/>
          </a:bodyPr>
          <a:lstStyle/>
          <a:p>
            <a:pPr>
              <a:spcBef>
                <a:spcPts val="600"/>
              </a:spcBef>
            </a:pPr>
            <a:r>
              <a:rPr lang="es-ES" sz="2000" b="1" dirty="0"/>
              <a:t>Su “fama” consistió en desconfiar del poder de Dios, y acarrear con ello su muerte y la de toda una generación (Núm. 14:36-37).</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057436"/>
            <a:ext cx="7177238"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7200" b="1" dirty="0">
                <a:ln/>
                <a:solidFill>
                  <a:srgbClr val="916941"/>
                </a:solidFill>
              </a:rPr>
              <a:t>LA FE DE CALEB</a:t>
            </a: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0" y="0"/>
            <a:ext cx="12192000"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HACER POSIBLE LO IMPOSIBLE</a:t>
            </a: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es-ES" b="1" dirty="0">
                <a:solidFill>
                  <a:schemeClr val="accent5">
                    <a:lumMod val="50000"/>
                  </a:schemeClr>
                </a:solidFill>
                <a:effectLst>
                  <a:glow rad="101600">
                    <a:srgbClr val="FFFFDD"/>
                  </a:glow>
                </a:effectLst>
                <a:latin typeface="Comic Sans MS" panose="030F0702030302020204" pitchFamily="66" charset="0"/>
              </a:rPr>
              <a:t>“Los que fueron conmigo hicieron que la gente se asustara, pero yo me mantuve fiel a mi Dios y Señor” </a:t>
            </a:r>
            <a:r>
              <a:rPr lang="es-ES" sz="1400" b="1" dirty="0">
                <a:solidFill>
                  <a:schemeClr val="accent5">
                    <a:lumMod val="50000"/>
                  </a:schemeClr>
                </a:solidFill>
                <a:effectLst>
                  <a:glow rad="101600">
                    <a:srgbClr val="FFFFDD"/>
                  </a:glow>
                </a:effectLst>
                <a:latin typeface="Comic Sans MS" panose="030F0702030302020204" pitchFamily="66" charset="0"/>
              </a:rPr>
              <a:t>(Josué 14:8 </a:t>
            </a:r>
            <a:r>
              <a:rPr lang="es-ES" sz="1100" b="1" dirty="0" err="1">
                <a:solidFill>
                  <a:schemeClr val="accent5">
                    <a:lumMod val="50000"/>
                  </a:schemeClr>
                </a:solidFill>
                <a:effectLst>
                  <a:glow rad="101600">
                    <a:srgbClr val="FFFFDD"/>
                  </a:glow>
                </a:effectLst>
                <a:latin typeface="Comic Sans MS" panose="030F0702030302020204" pitchFamily="66" charset="0"/>
              </a:rPr>
              <a:t>DHHe</a:t>
            </a:r>
            <a:r>
              <a:rPr lang="es-ES" sz="1400" b="1" dirty="0">
                <a:solidFill>
                  <a:schemeClr val="accent5">
                    <a:lumMod val="50000"/>
                  </a:schemeClr>
                </a:solidFill>
                <a:effectLst>
                  <a:glow rad="101600">
                    <a:srgbClr val="FFFFDD"/>
                  </a:glow>
                </a:effectLst>
                <a:latin typeface="Comic Sans MS" panose="030F0702030302020204" pitchFamily="66" charset="0"/>
              </a:rPr>
              <a:t>)</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302633"/>
            <a:ext cx="5153026" cy="1938992"/>
          </a:xfrm>
          <a:prstGeom prst="rect">
            <a:avLst/>
          </a:prstGeom>
          <a:noFill/>
        </p:spPr>
        <p:txBody>
          <a:bodyPr wrap="square" rtlCol="0">
            <a:spAutoFit/>
          </a:bodyPr>
          <a:lstStyle/>
          <a:p>
            <a:pPr>
              <a:spcBef>
                <a:spcPts val="600"/>
              </a:spcBef>
            </a:pPr>
            <a:r>
              <a:rPr lang="es-ES" sz="2000" b="1" dirty="0"/>
              <a:t>El nombre “Caleb” significa “perro”. Como demostró en su vida, no recibió ese nombre como algo despectivo, sino por su lealtad inquebrantable. Él fue fiel donde otros fueron infieles. Se mantuvo leal a Dios donde otros se atemorizaron.</a:t>
            </a: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52399" y="5857726"/>
            <a:ext cx="5153026" cy="1015663"/>
          </a:xfrm>
          <a:prstGeom prst="rect">
            <a:avLst/>
          </a:prstGeom>
          <a:noFill/>
        </p:spPr>
        <p:txBody>
          <a:bodyPr wrap="square">
            <a:spAutoFit/>
          </a:bodyPr>
          <a:lstStyle/>
          <a:p>
            <a:pPr>
              <a:spcBef>
                <a:spcPts val="600"/>
              </a:spcBef>
            </a:pPr>
            <a:r>
              <a:rPr lang="es-ES" sz="2000" b="1" dirty="0"/>
              <a:t>Su ejemplo nos anima a mantener nuestra fe firme en Dios, que puede hacer posible lo que para nosotros es imposible.</a:t>
            </a:r>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852323"/>
            <a:ext cx="5153026" cy="1015663"/>
          </a:xfrm>
          <a:prstGeom prst="rect">
            <a:avLst/>
          </a:prstGeom>
          <a:noFill/>
        </p:spPr>
        <p:txBody>
          <a:bodyPr wrap="square">
            <a:spAutoFit/>
          </a:bodyPr>
          <a:lstStyle/>
          <a:p>
            <a:pPr>
              <a:spcBef>
                <a:spcPts val="600"/>
              </a:spcBef>
            </a:pPr>
            <a:r>
              <a:rPr lang="es-ES" sz="2000" b="1" dirty="0"/>
              <a:t>Junto con Josué (algo más joven que él), se mantuvo firme en su opinión, aun cuando la multitud quiso apedrearlos (Nm. 14:10).</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9" y="3231366"/>
            <a:ext cx="5153026" cy="1631216"/>
          </a:xfrm>
          <a:prstGeom prst="rect">
            <a:avLst/>
          </a:prstGeom>
          <a:noFill/>
        </p:spPr>
        <p:txBody>
          <a:bodyPr wrap="square">
            <a:spAutoFit/>
          </a:bodyPr>
          <a:lstStyle/>
          <a:p>
            <a:pPr>
              <a:spcBef>
                <a:spcPts val="600"/>
              </a:spcBef>
            </a:pPr>
            <a:r>
              <a:rPr lang="es-ES" sz="2000" b="1" dirty="0"/>
              <a:t>Donde diez espías vieron ciudades imposibles de conquistar, y gigantes imposibles de vencer, Caleb vio ciudades conquistadas y gigantes “comidos como pan” (Nm. 13:28-33; 14:6-9).</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600" dirty="0">
                <a:ln/>
                <a:solidFill>
                  <a:schemeClr val="accent5">
                    <a:lumMod val="75000"/>
                  </a:schemeClr>
                </a:solidFill>
                <a:effectLst>
                  <a:outerShdw blurRad="38100" dist="38100" dir="2700000" algn="tl">
                    <a:srgbClr val="A2A6F8"/>
                  </a:outerShdw>
                </a:effectLst>
              </a:rPr>
              <a:t>LA FE EN ACCIÓN</a:t>
            </a: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42074"/>
            <a:ext cx="12191998" cy="923330"/>
          </a:xfrm>
          <a:prstGeom prst="rect">
            <a:avLst/>
          </a:prstGeom>
          <a:noFill/>
        </p:spPr>
        <p:txBody>
          <a:bodyPr wrap="square">
            <a:spAutoFit/>
          </a:bodyPr>
          <a:lstStyle/>
          <a:p>
            <a:pPr algn="ctr"/>
            <a:r>
              <a:rPr lang="es-ES" b="1" dirty="0">
                <a:solidFill>
                  <a:srgbClr val="124A1F"/>
                </a:solidFill>
                <a:effectLst>
                  <a:glow rad="101600">
                    <a:schemeClr val="accent2">
                      <a:lumMod val="20000"/>
                      <a:lumOff val="80000"/>
                    </a:schemeClr>
                  </a:glow>
                </a:effectLst>
                <a:latin typeface="Comic Sans MS" panose="030F0702030302020204" pitchFamily="66" charset="0"/>
              </a:rPr>
              <a:t>“Dame, pues, la región montañosa que el SEÑOR me prometió en esa ocasión. Desde ese día, tú bien sabes que los </a:t>
            </a:r>
            <a:r>
              <a:rPr lang="es-ES" b="1" dirty="0" err="1">
                <a:solidFill>
                  <a:srgbClr val="124A1F"/>
                </a:solidFill>
                <a:effectLst>
                  <a:glow rad="101600">
                    <a:schemeClr val="accent2">
                      <a:lumMod val="20000"/>
                      <a:lumOff val="80000"/>
                    </a:schemeClr>
                  </a:glow>
                </a:effectLst>
                <a:latin typeface="Comic Sans MS" panose="030F0702030302020204" pitchFamily="66" charset="0"/>
              </a:rPr>
              <a:t>anaquitas</a:t>
            </a:r>
            <a:r>
              <a:rPr lang="es-ES" b="1" dirty="0">
                <a:solidFill>
                  <a:srgbClr val="124A1F"/>
                </a:solidFill>
                <a:effectLst>
                  <a:glow rad="101600">
                    <a:schemeClr val="accent2">
                      <a:lumMod val="20000"/>
                      <a:lumOff val="80000"/>
                    </a:schemeClr>
                  </a:glow>
                </a:effectLst>
                <a:latin typeface="Comic Sans MS" panose="030F0702030302020204" pitchFamily="66" charset="0"/>
              </a:rPr>
              <a:t> habitan allí, y que sus ciudades son enormes y fortificadas. Sin embargo, con la ayuda del SEÑOR los expulsaré de ese territorio, tal como él ha prometido” </a:t>
            </a:r>
            <a:r>
              <a:rPr lang="es-ES" sz="1400" b="1" dirty="0">
                <a:solidFill>
                  <a:srgbClr val="124A1F"/>
                </a:solidFill>
                <a:effectLst>
                  <a:glow rad="101600">
                    <a:schemeClr val="accent2">
                      <a:lumMod val="20000"/>
                      <a:lumOff val="80000"/>
                    </a:schemeClr>
                  </a:glow>
                </a:effectLst>
                <a:latin typeface="Comic Sans MS" panose="030F0702030302020204" pitchFamily="66" charset="0"/>
              </a:rPr>
              <a:t>(Josué 14:12 </a:t>
            </a:r>
            <a:r>
              <a:rPr lang="es-ES" sz="1100" b="1" dirty="0" err="1">
                <a:solidFill>
                  <a:srgbClr val="124A1F"/>
                </a:solidFill>
                <a:effectLst>
                  <a:glow rad="101600">
                    <a:schemeClr val="accent2">
                      <a:lumMod val="20000"/>
                      <a:lumOff val="80000"/>
                    </a:schemeClr>
                  </a:glow>
                </a:effectLst>
                <a:latin typeface="Comic Sans MS" panose="030F0702030302020204" pitchFamily="66" charset="0"/>
              </a:rPr>
              <a:t>NVI</a:t>
            </a:r>
            <a:r>
              <a:rPr lang="es-ES" sz="1400" b="1" dirty="0">
                <a:solidFill>
                  <a:srgbClr val="124A1F"/>
                </a:solidFill>
                <a:effectLst>
                  <a:glow rad="101600">
                    <a:schemeClr val="accent2">
                      <a:lumMod val="20000"/>
                      <a:lumOff val="80000"/>
                    </a:schemeClr>
                  </a:glow>
                </a:effectLst>
                <a:latin typeface="Comic Sans MS" panose="030F0702030302020204" pitchFamily="66" charset="0"/>
              </a:rPr>
              <a:t>)</a:t>
            </a:r>
            <a:endParaRPr lang="es-ES" b="1"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8" y="1608315"/>
            <a:ext cx="5283402" cy="2246769"/>
          </a:xfrm>
          <a:prstGeom prst="rect">
            <a:avLst/>
          </a:prstGeom>
          <a:noFill/>
        </p:spPr>
        <p:txBody>
          <a:bodyPr wrap="square" rtlCol="0">
            <a:spAutoFit/>
          </a:bodyPr>
          <a:lstStyle/>
          <a:p>
            <a:pPr>
              <a:spcBef>
                <a:spcPts val="600"/>
              </a:spcBef>
            </a:pPr>
            <a:r>
              <a:rPr lang="es-ES" sz="2000" b="1" dirty="0"/>
              <a:t>Según el propio Caleb, cuando Moisés pidió un informe, “con toda franqueza le informé de lo que vi” (Jos. 14:7 </a:t>
            </a:r>
            <a:r>
              <a:rPr lang="es-ES" sz="1600" b="1" dirty="0" err="1"/>
              <a:t>NVI</a:t>
            </a:r>
            <a:r>
              <a:rPr lang="es-ES" sz="2000" b="1" dirty="0"/>
              <a:t>), y “me mantuve fiel al SEÑOR mi Dios” (Jos. 14:8 </a:t>
            </a:r>
            <a:r>
              <a:rPr lang="es-ES" sz="1600" b="1" dirty="0" err="1"/>
              <a:t>NVI</a:t>
            </a:r>
            <a:r>
              <a:rPr lang="es-ES" sz="2000" b="1" dirty="0"/>
              <a:t>). Por su fidelidad, se le prometió que recibiría como heredad el lugar que pisaron sus pies durante la inspección (Jos. 14:9).</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8279" y="1740310"/>
            <a:ext cx="4150132" cy="4978359"/>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8" y="3877717"/>
            <a:ext cx="5283402" cy="1938992"/>
          </a:xfrm>
          <a:prstGeom prst="rect">
            <a:avLst/>
          </a:prstGeom>
          <a:noFill/>
        </p:spPr>
        <p:txBody>
          <a:bodyPr wrap="square">
            <a:spAutoFit/>
          </a:bodyPr>
          <a:lstStyle/>
          <a:p>
            <a:pPr>
              <a:spcBef>
                <a:spcPts val="600"/>
              </a:spcBef>
            </a:pPr>
            <a:r>
              <a:rPr lang="es-ES" sz="2000" b="1" dirty="0"/>
              <a:t>Caleb tenía 40 años cuando fue enviado como espía. Tras cinco años de conquistas, ahora era un anciano de 85 años (Jos. 14:10). Su cuerpo y su mente seguían teniendo el mismo vigor, y sus pensamientos seguían siendo los mismos (Jos. 14:11).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0" y="5839342"/>
            <a:ext cx="7859455" cy="1015663"/>
          </a:xfrm>
          <a:prstGeom prst="rect">
            <a:avLst/>
          </a:prstGeom>
          <a:noFill/>
        </p:spPr>
        <p:txBody>
          <a:bodyPr wrap="square">
            <a:spAutoFit/>
          </a:bodyPr>
          <a:lstStyle/>
          <a:p>
            <a:pPr>
              <a:spcBef>
                <a:spcPts val="600"/>
              </a:spcBef>
            </a:pPr>
            <a:r>
              <a:rPr lang="es-ES" sz="2000" b="1" dirty="0"/>
              <a:t>Había llegado la hora de reclamar la promesa, y de demostrar que sus palabras no eran vanas. Con la ayuda de Dios iba a comerse a los gigantes, y a conquistar sus ciudades (Jos. 14:12-14).</a:t>
            </a: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0" y="-66675"/>
            <a:ext cx="907732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ENTREGAR LA ANTORCHA</a:t>
            </a: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“Y dijo Caleb: Al que atacare a </a:t>
            </a:r>
            <a:r>
              <a:rPr lang="es-ES" b="1" dirty="0" err="1">
                <a:effectLst>
                  <a:outerShdw blurRad="38100" dist="38100" dir="2700000" algn="tl">
                    <a:srgbClr val="000000">
                      <a:alpha val="43137"/>
                    </a:srgbClr>
                  </a:outerShdw>
                </a:effectLst>
                <a:latin typeface="Comic Sans MS" panose="030F0702030302020204" pitchFamily="66" charset="0"/>
              </a:rPr>
              <a:t>Quiriat-sefer</a:t>
            </a:r>
            <a:r>
              <a:rPr lang="es-ES" b="1" dirty="0">
                <a:effectLst>
                  <a:outerShdw blurRad="38100" dist="38100" dir="2700000" algn="tl">
                    <a:srgbClr val="000000">
                      <a:alpha val="43137"/>
                    </a:srgbClr>
                  </a:outerShdw>
                </a:effectLst>
                <a:latin typeface="Comic Sans MS" panose="030F0702030302020204" pitchFamily="66" charset="0"/>
              </a:rPr>
              <a:t>, y la tomare, yo le daré mi hija </a:t>
            </a:r>
            <a:r>
              <a:rPr lang="es-ES" b="1" dirty="0" err="1">
                <a:effectLst>
                  <a:outerShdw blurRad="38100" dist="38100" dir="2700000" algn="tl">
                    <a:srgbClr val="000000">
                      <a:alpha val="43137"/>
                    </a:srgbClr>
                  </a:outerShdw>
                </a:effectLst>
                <a:latin typeface="Comic Sans MS" panose="030F0702030302020204" pitchFamily="66" charset="0"/>
              </a:rPr>
              <a:t>Acsa</a:t>
            </a:r>
            <a:r>
              <a:rPr lang="es-ES" b="1" dirty="0">
                <a:effectLst>
                  <a:outerShdw blurRad="38100" dist="38100" dir="2700000" algn="tl">
                    <a:srgbClr val="000000">
                      <a:alpha val="43137"/>
                    </a:srgbClr>
                  </a:outerShdw>
                </a:effectLst>
                <a:latin typeface="Comic Sans MS" panose="030F0702030302020204" pitchFamily="66" charset="0"/>
              </a:rPr>
              <a:t> por mujer” </a:t>
            </a:r>
            <a:r>
              <a:rPr lang="es-ES" sz="1400" b="1" dirty="0">
                <a:effectLst>
                  <a:outerShdw blurRad="38100" dist="38100" dir="2700000" algn="tl">
                    <a:srgbClr val="000000">
                      <a:alpha val="43137"/>
                    </a:srgbClr>
                  </a:outerShdw>
                </a:effectLst>
                <a:latin typeface="Comic Sans MS" panose="030F0702030302020204" pitchFamily="66" charset="0"/>
              </a:rPr>
              <a:t>(Josué 15:16)</a:t>
            </a:r>
            <a:endParaRPr lang="es-ES" b="1"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228599" y="1387197"/>
            <a:ext cx="8848726" cy="1015663"/>
          </a:xfrm>
          <a:prstGeom prst="rect">
            <a:avLst/>
          </a:prstGeom>
          <a:noFill/>
        </p:spPr>
        <p:txBody>
          <a:bodyPr wrap="square" rtlCol="0">
            <a:spAutoFit/>
          </a:bodyPr>
          <a:lstStyle/>
          <a:p>
            <a:pPr>
              <a:spcBef>
                <a:spcPts val="600"/>
              </a:spcBef>
            </a:pPr>
            <a:r>
              <a:rPr lang="es-ES" sz="2000" b="1" dirty="0"/>
              <a:t>Cuando hubo conquistado parte del territorio que le correspondía, Caleb pensó en el legado que debía dejar. ¿Seguirían sus descendientes confiando en Dios como él lo hacía?</a:t>
            </a: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838575" y="3325386"/>
            <a:ext cx="6096953" cy="1015663"/>
          </a:xfrm>
          <a:prstGeom prst="rect">
            <a:avLst/>
          </a:prstGeom>
          <a:noFill/>
        </p:spPr>
        <p:txBody>
          <a:bodyPr wrap="square">
            <a:spAutoFit/>
          </a:bodyPr>
          <a:lstStyle/>
          <a:p>
            <a:pPr>
              <a:spcBef>
                <a:spcPts val="600"/>
              </a:spcBef>
            </a:pPr>
            <a:r>
              <a:rPr lang="es-ES" sz="2000" b="1" dirty="0"/>
              <a:t>Por esa razón, prometió la mano de su hija a aquel que conquistara </a:t>
            </a:r>
            <a:r>
              <a:rPr lang="es-ES" sz="2000" b="1" dirty="0" err="1"/>
              <a:t>Quiriat-sefer</a:t>
            </a:r>
            <a:r>
              <a:rPr lang="es-ES" sz="2000" b="1" dirty="0"/>
              <a:t>, también llamada </a:t>
            </a:r>
            <a:r>
              <a:rPr lang="es-ES" sz="2000" b="1" dirty="0" err="1"/>
              <a:t>Debir</a:t>
            </a:r>
            <a:r>
              <a:rPr lang="es-ES" sz="2000" b="1" dirty="0"/>
              <a:t> (Jos. 15:15-16).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2175330" y="2309723"/>
            <a:ext cx="6673395" cy="1015663"/>
          </a:xfrm>
          <a:prstGeom prst="rect">
            <a:avLst/>
          </a:prstGeom>
          <a:noFill/>
        </p:spPr>
        <p:txBody>
          <a:bodyPr wrap="square">
            <a:spAutoFit/>
          </a:bodyPr>
          <a:lstStyle/>
          <a:p>
            <a:pPr>
              <a:spcBef>
                <a:spcPts val="600"/>
              </a:spcBef>
            </a:pPr>
            <a:r>
              <a:rPr lang="es-ES" sz="2000" b="1" dirty="0"/>
              <a:t>Había demostrado que se podía confiar en Dios, ahora quería encontrar a una persona que ejercieses la misma fe, para poder entregarle la antorcha.</a:t>
            </a:r>
          </a:p>
        </p:txBody>
      </p:sp>
      <p:sp>
        <p:nvSpPr>
          <p:cNvPr id="4" name="CuadroTexto 3">
            <a:extLst>
              <a:ext uri="{FF2B5EF4-FFF2-40B4-BE49-F238E27FC236}">
                <a16:creationId xmlns:a16="http://schemas.microsoft.com/office/drawing/2014/main" id="{CE047D58-A483-F830-52A6-23A9827EB4DF}"/>
              </a:ext>
            </a:extLst>
          </p:cNvPr>
          <p:cNvSpPr txBox="1"/>
          <p:nvPr/>
        </p:nvSpPr>
        <p:spPr>
          <a:xfrm>
            <a:off x="3838575" y="5341322"/>
            <a:ext cx="6096953" cy="1323439"/>
          </a:xfrm>
          <a:prstGeom prst="rect">
            <a:avLst/>
          </a:prstGeom>
          <a:noFill/>
        </p:spPr>
        <p:txBody>
          <a:bodyPr wrap="square">
            <a:spAutoFit/>
          </a:bodyPr>
          <a:lstStyle/>
          <a:p>
            <a:pPr>
              <a:spcBef>
                <a:spcPts val="600"/>
              </a:spcBef>
            </a:pPr>
            <a:r>
              <a:rPr lang="es-ES" sz="2000" b="1" dirty="0"/>
              <a:t>Tras casarse con </a:t>
            </a:r>
            <a:r>
              <a:rPr lang="es-ES" sz="2000" b="1" dirty="0" err="1"/>
              <a:t>Acsa</a:t>
            </a:r>
            <a:r>
              <a:rPr lang="es-ES" sz="2000" b="1" dirty="0"/>
              <a:t> –la hija de Caleb–, la convenció para que su padre le permitiese ampliar la zona conquistada (Jos. 15:18-19), demostrando así ser un digno heredero de Caleb.</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838575" y="4341049"/>
            <a:ext cx="6096953" cy="1015663"/>
          </a:xfrm>
          <a:prstGeom prst="rect">
            <a:avLst/>
          </a:prstGeom>
          <a:noFill/>
        </p:spPr>
        <p:txBody>
          <a:bodyPr wrap="square">
            <a:spAutoFit/>
          </a:bodyPr>
          <a:lstStyle/>
          <a:p>
            <a:pPr>
              <a:spcBef>
                <a:spcPts val="600"/>
              </a:spcBef>
            </a:pPr>
            <a:r>
              <a:rPr lang="es-ES" sz="2000" b="1" dirty="0"/>
              <a:t>Su sobrino Otoniel fue el valiente que conquistó la ciudad, y llegó a ser el primer juez de Israel</a:t>
            </a:r>
            <a:br>
              <a:rPr lang="es-ES" sz="2000" b="1" dirty="0"/>
            </a:br>
            <a:r>
              <a:rPr lang="es-ES" sz="2000" b="1" dirty="0"/>
              <a:t>(Jos. 15:17; Jue. 3:9-11).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7200" b="1" dirty="0">
                <a:ln/>
                <a:solidFill>
                  <a:srgbClr val="C15C16"/>
                </a:solidFill>
              </a:rPr>
              <a:t>LA FE DE JOSUÉ</a:t>
            </a: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524874" y="1102203"/>
            <a:ext cx="3876675"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38410"/>
            <a:ext cx="12191999" cy="646331"/>
          </a:xfrm>
          <a:prstGeom prst="rect">
            <a:avLst/>
          </a:prstGeom>
          <a:noFill/>
        </p:spPr>
        <p:txBody>
          <a:bodyPr wrap="square">
            <a:spAutoFit/>
          </a:bodyPr>
          <a:lstStyle/>
          <a:p>
            <a:pPr algn="ct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“Y después que acabaron de repartir la tierra en heredad por sus territorios, dieron los hijos de Israel heredad a Josué hijo de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Nun</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en medio de ellos” </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(Josué 19:49)</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81075"/>
            <a:ext cx="6315075" cy="1015663"/>
          </a:xfrm>
          <a:prstGeom prst="rect">
            <a:avLst/>
          </a:prstGeom>
          <a:noFill/>
        </p:spPr>
        <p:txBody>
          <a:bodyPr wrap="square" rtlCol="0">
            <a:spAutoFit/>
          </a:bodyPr>
          <a:lstStyle/>
          <a:p>
            <a:pPr>
              <a:spcBef>
                <a:spcPts val="600"/>
              </a:spcBef>
            </a:pPr>
            <a:r>
              <a:rPr lang="es-ES" sz="2000" b="1" dirty="0"/>
              <a:t>Siendo joven, Josué fue elegido por Moisés como su asistente. Demostró ser obediente; valiente; fiel; servicial; y amante de las cosas de Dios (</a:t>
            </a:r>
            <a:r>
              <a:rPr lang="es-ES" sz="2000" b="1" dirty="0" err="1"/>
              <a:t>Éx</a:t>
            </a:r>
            <a:r>
              <a:rPr lang="es-ES" sz="2000" b="1" dirty="0"/>
              <a:t>. 33:11).</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2594811389"/>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0274" y="3612565"/>
            <a:ext cx="6315075" cy="400110"/>
          </a:xfrm>
          <a:prstGeom prst="rect">
            <a:avLst/>
          </a:prstGeom>
          <a:noFill/>
        </p:spPr>
        <p:txBody>
          <a:bodyPr wrap="square">
            <a:spAutoFit/>
          </a:bodyPr>
          <a:lstStyle/>
          <a:p>
            <a:pPr>
              <a:spcBef>
                <a:spcPts val="600"/>
              </a:spcBef>
            </a:pPr>
            <a:r>
              <a:rPr lang="es-ES" sz="2000" b="1" dirty="0"/>
              <a:t>De su historia, aprendemos que:</a:t>
            </a:r>
          </a:p>
        </p:txBody>
      </p:sp>
      <p:sp>
        <p:nvSpPr>
          <p:cNvPr id="10" name="CuadroTexto 9">
            <a:extLst>
              <a:ext uri="{FF2B5EF4-FFF2-40B4-BE49-F238E27FC236}">
                <a16:creationId xmlns:a16="http://schemas.microsoft.com/office/drawing/2014/main" id="{6E6264F5-DBFA-BE82-DD89-258CD0A98433}"/>
              </a:ext>
            </a:extLst>
          </p:cNvPr>
          <p:cNvSpPr txBox="1"/>
          <p:nvPr/>
        </p:nvSpPr>
        <p:spPr>
          <a:xfrm>
            <a:off x="2200273" y="1996738"/>
            <a:ext cx="6315075" cy="1631216"/>
          </a:xfrm>
          <a:prstGeom prst="rect">
            <a:avLst/>
          </a:prstGeom>
          <a:noFill/>
        </p:spPr>
        <p:txBody>
          <a:bodyPr wrap="square">
            <a:spAutoFit/>
          </a:bodyPr>
          <a:lstStyle/>
          <a:p>
            <a:pPr>
              <a:spcBef>
                <a:spcPts val="600"/>
              </a:spcBef>
            </a:pPr>
            <a:r>
              <a:rPr lang="es-ES" sz="2000" b="1" dirty="0"/>
              <a:t>Cuando llegó la hora de reclamar su propio territorio, esperó a que todas las tribus hubiesen obtenido su heredad, y eligió “la porción sobrante” [</a:t>
            </a:r>
            <a:r>
              <a:rPr lang="es-ES" sz="2000" b="1" dirty="0" err="1"/>
              <a:t>Timnat-sera</a:t>
            </a:r>
            <a:r>
              <a:rPr lang="es-ES" sz="2000" b="1" dirty="0"/>
              <a:t>] (Jos. 19:50), una ciudad próxima a Silo, donde se había erigido el Santuario.</a:t>
            </a: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398</TotalTime>
  <Words>1445</Words>
  <Application>Microsoft Office PowerPoint</Application>
  <PresentationFormat>Panorámica</PresentationFormat>
  <Paragraphs>52</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55</cp:revision>
  <dcterms:created xsi:type="dcterms:W3CDTF">2025-10-19T08:16:14Z</dcterms:created>
  <dcterms:modified xsi:type="dcterms:W3CDTF">2025-10-21T19:36:15Z</dcterms:modified>
</cp:coreProperties>
</file>