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3"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es-ES" b="1" dirty="0">
              <a:effectLst>
                <a:outerShdw blurRad="38100" dist="38100" dir="2700000" algn="tl">
                  <a:srgbClr val="000000">
                    <a:alpha val="43137"/>
                  </a:srgbClr>
                </a:outerShdw>
              </a:effectLst>
            </a:rPr>
            <a:t>La tierra que se perdió</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es-ES" b="1" dirty="0">
              <a:effectLst>
                <a:outerShdw blurRad="38100" dist="38100" dir="2700000" algn="tl">
                  <a:srgbClr val="000000">
                    <a:alpha val="43137"/>
                  </a:srgbClr>
                </a:outerShdw>
              </a:effectLst>
            </a:rPr>
            <a:t>La tierra que Dios regala</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s-ES" b="1" dirty="0">
              <a:effectLst>
                <a:outerShdw blurRad="38100" dist="38100" dir="2700000" algn="tl">
                  <a:srgbClr val="000000">
                    <a:alpha val="43137"/>
                  </a:srgbClr>
                </a:outerShdw>
              </a:effectLst>
            </a:rPr>
            <a:t>Conquistar la tierra</a:t>
          </a: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s-ES" b="1" dirty="0">
              <a:effectLst>
                <a:outerShdw blurRad="38100" dist="38100" dir="2700000" algn="tl">
                  <a:srgbClr val="000000">
                    <a:alpha val="43137"/>
                  </a:srgbClr>
                </a:outerShdw>
              </a:effectLst>
            </a:rPr>
            <a:t>Conservar el regalo</a:t>
          </a: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a:effectLst>
                <a:outerShdw blurRad="38100" dist="38100" dir="2700000" algn="tl">
                  <a:srgbClr val="000000">
                    <a:alpha val="43137"/>
                  </a:srgbClr>
                </a:outerShdw>
              </a:effectLst>
            </a:rPr>
            <a:t>La tierra recuperada</a:t>
          </a: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La tierra que se perdió</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La tierra que Dios regala</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Conquistar la tierra</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Conservar el regalo</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La tierra recuperada</a:t>
          </a: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26/10/2025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26/10/2025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26/10/2025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4400" b="1" spc="300" dirty="0">
                <a:ln/>
                <a:solidFill>
                  <a:srgbClr val="FFC000"/>
                </a:solidFill>
                <a:effectLst>
                  <a:outerShdw blurRad="38100" dist="38100" dir="2700000" algn="tl">
                    <a:srgbClr val="000000"/>
                  </a:outerShdw>
                </a:effectLst>
              </a:rPr>
              <a:t>HEREDEROS DE LAS PROMESAS,</a:t>
            </a:r>
            <a:br>
              <a:rPr lang="es-ES" sz="4400" b="1" spc="300" dirty="0">
                <a:ln/>
                <a:solidFill>
                  <a:srgbClr val="FFC000"/>
                </a:solidFill>
                <a:effectLst>
                  <a:outerShdw blurRad="38100" dist="38100" dir="2700000" algn="tl">
                    <a:srgbClr val="000000"/>
                  </a:outerShdw>
                </a:effectLst>
              </a:rPr>
            </a:br>
            <a:r>
              <a:rPr lang="es-ES" sz="4400" b="1" spc="300" dirty="0">
                <a:ln/>
                <a:solidFill>
                  <a:srgbClr val="FFC000"/>
                </a:solidFill>
                <a:effectLst>
                  <a:outerShdw blurRad="38100" dist="38100" dir="2700000" algn="tl">
                    <a:srgbClr val="000000"/>
                  </a:outerShdw>
                </a:effectLst>
              </a:rPr>
              <a:t>CAUTIVOS DE LA ESPERANZA</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5840373" y="6427505"/>
            <a:ext cx="4069383" cy="338554"/>
          </a:xfrm>
          <a:prstGeom prst="rect">
            <a:avLst/>
          </a:prstGeom>
          <a:noFill/>
        </p:spPr>
        <p:txBody>
          <a:bodyPr wrap="none" rtlCol="0">
            <a:spAutoFit/>
          </a:bodyPr>
          <a:lstStyle/>
          <a:p>
            <a:pPr algn="r"/>
            <a:r>
              <a:rPr lang="es-ES" sz="1600" b="1" dirty="0">
                <a:solidFill>
                  <a:srgbClr val="BBE4FA"/>
                </a:solidFill>
                <a:effectLst>
                  <a:outerShdw blurRad="38100" dist="38100" dir="2700000" algn="tl">
                    <a:srgbClr val="000000">
                      <a:alpha val="43137"/>
                    </a:srgbClr>
                  </a:outerShdw>
                </a:effectLst>
              </a:rPr>
              <a:t>Lección 9 para el 29 de noviembre de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“Vuelvan a la fortaleza, ustedes, presos de esperanza. Hoy les anuncio que les restauraré todo al doble”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(Zacarías 9:12)</a:t>
            </a: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1678522256"/>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s-ES"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s-ES"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s-ES"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s-ES"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es-ES"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es-ES" sz="2000" b="1" dirty="0"/>
              <a:t>Gran parte del libro de Josué, los capítulos 13 al 21, tratan acerca de la distribución de la tierra de Canaán entre las diversas tribus de Israel.</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s-ES" sz="2000" b="1" dirty="0"/>
                <a:t>LAS 12 TRIBUS DE ISRAEL</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s-ES" sz="1400" b="1" dirty="0">
                  <a:solidFill>
                    <a:srgbClr val="108FD6"/>
                  </a:solidFill>
                </a:rPr>
                <a:t>Mar Mediterráneo</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s-ES" sz="1200" b="1" dirty="0"/>
                <a:t>ASER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s-ES" sz="1200" b="1" dirty="0"/>
                <a:t>ZABULÓN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s-ES" sz="1200" b="1" dirty="0"/>
                <a:t>ISACAR</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947577" y="2165152"/>
              <a:ext cx="776573" cy="276999"/>
            </a:xfrm>
            <a:prstGeom prst="rect">
              <a:avLst/>
            </a:prstGeom>
            <a:noFill/>
          </p:spPr>
          <p:txBody>
            <a:bodyPr wrap="square" rtlCol="0">
              <a:spAutoFit/>
            </a:bodyPr>
            <a:lstStyle/>
            <a:p>
              <a:pPr algn="ctr"/>
              <a:r>
                <a:rPr lang="es-ES" sz="1200" b="1" dirty="0"/>
                <a:t>NEFTALÍ</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s-ES" sz="1200" b="1" dirty="0"/>
                <a:t>MANASÉS</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s-ES" sz="1200" b="1" dirty="0"/>
                <a:t>MANASÉS</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s-ES"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500186" y="3820268"/>
              <a:ext cx="814389" cy="276999"/>
            </a:xfrm>
            <a:prstGeom prst="rect">
              <a:avLst/>
            </a:prstGeom>
            <a:noFill/>
          </p:spPr>
          <p:txBody>
            <a:bodyPr wrap="square" rtlCol="0">
              <a:spAutoFit/>
            </a:bodyPr>
            <a:lstStyle/>
            <a:p>
              <a:pPr algn="ctr"/>
              <a:r>
                <a:rPr lang="es-ES" sz="1200" b="1" dirty="0"/>
                <a:t>EFRAÍN</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s-ES"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s-ES" sz="1100" b="1" dirty="0"/>
                <a:t>BENJAMÍN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s-ES" sz="1400" b="1" dirty="0"/>
                <a:t>JUDÁ</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s-ES" sz="1400" b="1" dirty="0"/>
                <a:t>RUBÉN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s-ES" sz="1200" b="1" dirty="0"/>
                <a:t>SIMEÓN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es-ES" sz="2000" b="1" dirty="0"/>
              <a:t>La muerte de Jesús nos asegura que ya hemos heredado la tierra que una vez perdieron Adán y Eva. Sin embargo, aún somos “cautivos de la esperanza” de recibirla.</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es-ES" sz="2000" b="1" dirty="0"/>
              <a:t>Entre la referencia a lugares, pueblos, y tribus, podemos ver una tierra que ya era heredad de Israel, pero que, a la vez, todavía no poseían completamente.</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TIERRA QUE SE PERDIÓ</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es-ES" b="1" dirty="0">
                <a:solidFill>
                  <a:srgbClr val="D5DEFE"/>
                </a:solidFill>
                <a:effectLst>
                  <a:outerShdw blurRad="38100" dist="38100" dir="2700000" algn="tl">
                    <a:srgbClr val="000000">
                      <a:alpha val="43137"/>
                    </a:srgbClr>
                  </a:outerShdw>
                </a:effectLst>
                <a:latin typeface="Comic Sans MS" panose="030F0702030302020204" pitchFamily="66" charset="0"/>
              </a:rPr>
              <a:t>“Entonces Dios el SEÑOR expulsó al ser humano del jardín del Edén, para que trabajara la tierra de la cual había sido hecho” </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(Génesis 3:23 </a:t>
            </a:r>
            <a:r>
              <a:rPr lang="es-ES" sz="1100" b="1" dirty="0" err="1">
                <a:solidFill>
                  <a:srgbClr val="D5DEFE"/>
                </a:solidFill>
                <a:effectLst>
                  <a:outerShdw blurRad="38100" dist="38100" dir="2700000" algn="tl">
                    <a:srgbClr val="000000">
                      <a:alpha val="43137"/>
                    </a:srgbClr>
                  </a:outerShdw>
                </a:effectLst>
                <a:latin typeface="Comic Sans MS" panose="030F0702030302020204" pitchFamily="66" charset="0"/>
              </a:rPr>
              <a:t>NVI</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es-ES" sz="2000" b="1" dirty="0"/>
              <a:t>Cuando desobedecieron a Dios fueron expulsados de allí (</a:t>
            </a:r>
            <a:r>
              <a:rPr lang="es-ES" sz="2000" b="1" dirty="0" err="1"/>
              <a:t>Gn</a:t>
            </a:r>
            <a:r>
              <a:rPr lang="es-ES" sz="2000" b="1" dirty="0"/>
              <a:t>. 3:23). Habían perdido el dominio sobre la Tierra.</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469662" cy="707886"/>
          </a:xfrm>
          <a:prstGeom prst="rect">
            <a:avLst/>
          </a:prstGeom>
          <a:noFill/>
        </p:spPr>
        <p:txBody>
          <a:bodyPr wrap="square">
            <a:spAutoFit/>
          </a:bodyPr>
          <a:lstStyle/>
          <a:p>
            <a:pPr>
              <a:spcBef>
                <a:spcPts val="600"/>
              </a:spcBef>
            </a:pPr>
            <a:r>
              <a:rPr lang="es-ES" sz="2000" b="1" dirty="0"/>
              <a:t>Dios nombró a Adán y a Eva soberanos de este mundo </a:t>
            </a:r>
            <a:br>
              <a:rPr lang="es-ES" sz="2000" b="1" dirty="0"/>
            </a:br>
            <a:r>
              <a:rPr lang="es-ES" sz="2000" b="1" dirty="0"/>
              <a:t>(</a:t>
            </a:r>
            <a:r>
              <a:rPr lang="es-ES" sz="2000" b="1" dirty="0" err="1"/>
              <a:t>Gn</a:t>
            </a:r>
            <a:r>
              <a:rPr lang="es-ES" sz="2000" b="1" dirty="0"/>
              <a:t>. 1:27-28), y los colocó en el jardín del Edén (</a:t>
            </a:r>
            <a:r>
              <a:rPr lang="es-ES" sz="2000" b="1" dirty="0" err="1"/>
              <a:t>Gn</a:t>
            </a:r>
            <a:r>
              <a:rPr lang="es-ES" sz="2000" b="1" dirty="0"/>
              <a:t>.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es-ES" sz="2000" b="1" dirty="0"/>
              <a:t>La desobediencia de Israel provocó un cambio en los planes iniciales. Dios levantó de las piedras hijos de Abraham que heredasen sus promesas: nosotros (</a:t>
            </a:r>
            <a:r>
              <a:rPr lang="es-ES" sz="2000" b="1" dirty="0" err="1"/>
              <a:t>Lc</a:t>
            </a:r>
            <a:r>
              <a:rPr lang="es-ES" sz="2000" b="1" dirty="0"/>
              <a:t>. 3:8; </a:t>
            </a:r>
            <a:r>
              <a:rPr lang="es-ES" sz="2000" b="1" dirty="0" err="1"/>
              <a:t>Heb</a:t>
            </a:r>
            <a:r>
              <a:rPr lang="es-ES" sz="2000" b="1" dirty="0"/>
              <a:t>.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spcBef>
                <a:spcPts val="600"/>
              </a:spcBef>
            </a:pPr>
            <a:r>
              <a:rPr lang="es-ES" sz="2000" b="1" dirty="0"/>
              <a:t>Paulatinamente, la posesión se iría ampliando a toda la tierra, conforme el conocimiento de Dios fuese llegando a cada pueblo y nación (</a:t>
            </a:r>
            <a:r>
              <a:rPr lang="es-ES" sz="2000" b="1" dirty="0" err="1"/>
              <a:t>Is</a:t>
            </a:r>
            <a:r>
              <a:rPr lang="es-ES" sz="2000" b="1" dirty="0"/>
              <a:t>.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5878013" cy="1323439"/>
          </a:xfrm>
          <a:prstGeom prst="rect">
            <a:avLst/>
          </a:prstGeom>
          <a:noFill/>
        </p:spPr>
        <p:txBody>
          <a:bodyPr wrap="square">
            <a:spAutoFit/>
          </a:bodyPr>
          <a:lstStyle/>
          <a:p>
            <a:pPr>
              <a:spcBef>
                <a:spcPts val="600"/>
              </a:spcBef>
            </a:pPr>
            <a:r>
              <a:rPr lang="es-ES" sz="2000" b="1" dirty="0"/>
              <a:t>Pero Dios tenía diseñado un plan para que la humanidad recuperase la tierra perdida. En una primera fase, otorgó a Abraham, Isaac y Jacob un pequeño pedazo de tierra: Canaán (</a:t>
            </a:r>
            <a:r>
              <a:rPr lang="es-ES" sz="2000" b="1" dirty="0" err="1"/>
              <a:t>Gn</a:t>
            </a:r>
            <a:r>
              <a:rPr lang="es-ES" sz="2000" b="1" dirty="0"/>
              <a:t>.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es-ES" sz="4400" b="1" spc="600" dirty="0">
                <a:ln w="6600">
                  <a:solidFill>
                    <a:schemeClr val="accent5"/>
                  </a:solidFill>
                  <a:prstDash val="solid"/>
                </a:ln>
                <a:solidFill>
                  <a:srgbClr val="FFFFFF"/>
                </a:solidFill>
                <a:effectLst>
                  <a:outerShdw dist="38100" dir="2700000" algn="tl" rotWithShape="0">
                    <a:schemeClr val="accent5"/>
                  </a:outerShdw>
                </a:effectLst>
              </a:rPr>
              <a:t>LA TIERRA QUE DIOS REGALA</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Al igual que Adán y Eva no hicieron nada para merecer la posesión del jardín del Edén, Abraham y sus descendientes tampoco hicieron nada para merecer la tierra prometida. Fue un regalo de Dios.</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614235"/>
            <a:ext cx="10353675"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“De Jehová es la tierra y su plenitud; el mundo, y los que en él habitan” </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(Salmo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62997"/>
            <a:ext cx="747834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Podemos comparar este regalo con una casa arrendada. Aunque Israel podía vivir en Canaán, la tierra seguía siendo posesión de Dios (Sal.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936035" y="4191715"/>
            <a:ext cx="2972147"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Al igual que en Edén, había un alquiler que “pagar”: la obediencia (</a:t>
            </a:r>
            <a:r>
              <a:rPr kumimoji="0" lang="es-ES" sz="2000" b="1" i="0" u="none" strike="noStrike" kern="1200" cap="none" spc="0" normalizeH="0" baseline="0" noProof="0" dirty="0" err="1">
                <a:ln>
                  <a:noFill/>
                </a:ln>
                <a:solidFill>
                  <a:prstClr val="black"/>
                </a:solidFill>
                <a:effectLst/>
                <a:uLnTx/>
                <a:uFillTx/>
                <a:latin typeface="Aptos" panose="02110004020202020204"/>
                <a:ea typeface="+mn-ea"/>
                <a:cs typeface="+mn-cs"/>
              </a:rPr>
              <a:t>Lv</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 20:22). Era en realidad un tema de relación: amar a Dios y disfrutar de sus bendiciones.</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262444" y="2759610"/>
            <a:ext cx="761864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ES" sz="2000" b="1" dirty="0">
                <a:solidFill>
                  <a:prstClr val="black"/>
                </a:solidFill>
                <a:latin typeface="Aptos" panose="02110004020202020204"/>
              </a:rPr>
              <a:t>El dueño de la casa es quien se preocupa del mantenimiento del techo, las tuberías, etc. De igual modo, Dios es el que proveía la lluvia, protegía las cosechas, etc., para que Israel viviera confiado en la tierra que Dios le daba.</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Ayer, igual que hoy, sigue siendo un tema de fe (</a:t>
            </a:r>
            <a:r>
              <a:rPr kumimoji="0" lang="es-ES" sz="2000" b="1" i="0" u="none" strike="noStrike" kern="1200" cap="none" spc="0" normalizeH="0" baseline="0" noProof="0" dirty="0" err="1">
                <a:ln>
                  <a:noFill/>
                </a:ln>
                <a:solidFill>
                  <a:prstClr val="black"/>
                </a:solidFill>
                <a:effectLst/>
                <a:uLnTx/>
                <a:uFillTx/>
                <a:latin typeface="Aptos" panose="02110004020202020204"/>
                <a:ea typeface="+mn-ea"/>
                <a:cs typeface="+mn-cs"/>
              </a:rPr>
              <a:t>Heb</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rPr>
              <a:t>CONQUISTAR LA TIERRA</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“Reparte, pues, ahora esta tierra en heredad a las nueve tribus, y a la media tribu de Manasés” </a:t>
            </a:r>
            <a:r>
              <a:rPr lang="es-ES" sz="1400" b="1" dirty="0">
                <a:solidFill>
                  <a:schemeClr val="accent5">
                    <a:lumMod val="75000"/>
                  </a:schemeClr>
                </a:solidFill>
                <a:latin typeface="Comic Sans MS" panose="030F0702030302020204" pitchFamily="66" charset="0"/>
              </a:rPr>
              <a:t>(Josué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es-ES" sz="2000" b="1" dirty="0"/>
              <a:t>Siendo Josué ya anciano, Dios le ordenó que repartiese la tierra entre las tribus de Israel, incluidos los territorios aún sin conquistar (Jos.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312968"/>
            <a:ext cx="4380059" cy="2554545"/>
          </a:xfrm>
          <a:prstGeom prst="rect">
            <a:avLst/>
          </a:prstGeom>
          <a:noFill/>
        </p:spPr>
        <p:txBody>
          <a:bodyPr wrap="square">
            <a:spAutoFit/>
          </a:bodyPr>
          <a:lstStyle/>
          <a:p>
            <a:pPr>
              <a:spcBef>
                <a:spcPts val="600"/>
              </a:spcBef>
            </a:pPr>
            <a:r>
              <a:rPr lang="es-ES" sz="2000" b="1" dirty="0"/>
              <a:t>Aunque pelearon por la victoria, el éxito no fue un mérito suyo, sino de Dios (</a:t>
            </a:r>
            <a:r>
              <a:rPr lang="es-ES" sz="2000" b="1" dirty="0" err="1"/>
              <a:t>Dt</a:t>
            </a:r>
            <a:r>
              <a:rPr lang="es-ES" sz="2000" b="1" dirty="0"/>
              <a:t>. 9:5). Al igual que Israel, no podemos hacer nada para obtener la salvación y heredar las promesas (Ef. 2:8-9; </a:t>
            </a:r>
            <a:r>
              <a:rPr lang="es-ES" sz="2000" b="1" dirty="0" err="1"/>
              <a:t>Gál</a:t>
            </a:r>
            <a:r>
              <a:rPr lang="es-ES" sz="2000" b="1" dirty="0"/>
              <a:t>. 3:29). Pero, si ellos pelearon… ¿qué debemos hacer nosotros hoy?</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831860"/>
            <a:ext cx="4380058" cy="1015663"/>
          </a:xfrm>
          <a:prstGeom prst="rect">
            <a:avLst/>
          </a:prstGeom>
          <a:noFill/>
        </p:spPr>
        <p:txBody>
          <a:bodyPr wrap="square">
            <a:spAutoFit/>
          </a:bodyPr>
          <a:lstStyle/>
          <a:p>
            <a:pPr>
              <a:spcBef>
                <a:spcPts val="600"/>
              </a:spcBef>
            </a:pPr>
            <a:r>
              <a:rPr lang="es-ES" sz="2000" b="1" dirty="0"/>
              <a:t>Una vez salvos, Dios pide de sus herederos dos cosas: obediencia (Fil. 2:12); y gratitud (</a:t>
            </a:r>
            <a:r>
              <a:rPr lang="es-ES" sz="2000" b="1" dirty="0" err="1"/>
              <a:t>Heb</a:t>
            </a:r>
            <a:r>
              <a:rPr lang="es-ES" sz="2000" b="1" dirty="0"/>
              <a:t>.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spcBef>
                <a:spcPts val="600"/>
              </a:spcBef>
            </a:pPr>
            <a:r>
              <a:rPr lang="es-ES" sz="2000" b="1" dirty="0"/>
              <a:t>La tierra era suya, pero debían hacer todavía un esfuerzo para poder poseerla. Dios no actúa independientemente del hombre, desea que nosotros hagamos nuestra parte.</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spc="600" dirty="0">
                <a:ln/>
                <a:solidFill>
                  <a:schemeClr val="accent4"/>
                </a:solidFill>
                <a:effectLst>
                  <a:outerShdw blurRad="38100" dist="38100" dir="2700000" algn="tl">
                    <a:srgbClr val="000000">
                      <a:alpha val="43137"/>
                    </a:srgbClr>
                  </a:outerShdw>
                </a:effectLst>
              </a:rPr>
              <a:t>CONSERVAR EL REGALO</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“La tierra no se venderá a perpetuidad, porque la tierra mía es; pues vosotros forasteros y extranjeros sois para conmigo”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(Levítico 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es-ES" sz="2000" b="1" dirty="0"/>
              <a:t>Una vez recibida la heredad, había unas reglas especiales que regían el uso de la tierra: el año sabático y el jubileo.</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6609943" cy="1015663"/>
          </a:xfrm>
          <a:prstGeom prst="rect">
            <a:avLst/>
          </a:prstGeom>
          <a:noFill/>
        </p:spPr>
        <p:txBody>
          <a:bodyPr wrap="square">
            <a:spAutoFit/>
          </a:bodyPr>
          <a:lstStyle/>
          <a:p>
            <a:pPr>
              <a:spcBef>
                <a:spcPts val="600"/>
              </a:spcBef>
            </a:pPr>
            <a:r>
              <a:rPr lang="es-ES" sz="2000" b="1" dirty="0"/>
              <a:t>El jubileo implicaba la devolución de las tierras a sus dueños originales, evitando las desigualdades sociales (</a:t>
            </a:r>
            <a:r>
              <a:rPr lang="es-ES" sz="2000" b="1" dirty="0" err="1"/>
              <a:t>Lv</a:t>
            </a:r>
            <a:r>
              <a:rPr lang="es-ES" sz="2000" b="1" dirty="0"/>
              <a:t>.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es-ES" sz="2000" b="1" dirty="0"/>
              <a:t>El año sabático, una extensión a gran escala del sábado, permitía que la tierra reposase (Lev. 25:2-5). El incumplimiento de esta ley fue una de las razones del exilio (2Cr.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7" y="5191206"/>
            <a:ext cx="6682902" cy="1631216"/>
          </a:xfrm>
          <a:prstGeom prst="rect">
            <a:avLst/>
          </a:prstGeom>
          <a:noFill/>
        </p:spPr>
        <p:txBody>
          <a:bodyPr wrap="square">
            <a:spAutoFit/>
          </a:bodyPr>
          <a:lstStyle/>
          <a:p>
            <a:pPr>
              <a:spcBef>
                <a:spcPts val="600"/>
              </a:spcBef>
            </a:pPr>
            <a:r>
              <a:rPr lang="es-ES" sz="2000" b="1" dirty="0"/>
              <a:t>En esencia, este es el principal propósito del Evangelio: borrar la distinción entre ricos y pobres, empresarios y empleados, privilegiados y desfavorecidos, poniéndonos a todos en pie de igualdad al reconocer nuestra total necesidad de la gracia de Dios.</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TIERRA RECUPERADA</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“Habitarán en la tierra que di a mi siervo Jacob, en la cual habitaron vuestros padres; en ella habitarán ellos, sus hijos y los hijos de sus hijos para siempre; y mi siervo David será príncipe de ellos para siempre” </a:t>
            </a:r>
            <a:r>
              <a:rPr lang="es-ES" sz="1400" b="1" dirty="0">
                <a:solidFill>
                  <a:schemeClr val="accent1">
                    <a:lumMod val="75000"/>
                  </a:schemeClr>
                </a:solidFill>
                <a:latin typeface="Comic Sans MS" panose="030F0702030302020204" pitchFamily="66" charset="0"/>
              </a:rPr>
              <a:t>(Ezequiel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es-ES" sz="2000" b="1" dirty="0"/>
              <a:t>A causa de su desobediencia, Israel fue desarraigado de su tierra y arrojado a Babilonia. Pero Dios no los abandonó.</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40760"/>
            <a:ext cx="7296149" cy="1323439"/>
          </a:xfrm>
          <a:prstGeom prst="rect">
            <a:avLst/>
          </a:prstGeom>
          <a:noFill/>
        </p:spPr>
        <p:txBody>
          <a:bodyPr wrap="square">
            <a:spAutoFit/>
          </a:bodyPr>
          <a:lstStyle/>
          <a:p>
            <a:pPr>
              <a:spcBef>
                <a:spcPts val="600"/>
              </a:spcBef>
            </a:pPr>
            <a:r>
              <a:rPr lang="es-ES" sz="2000" b="1" dirty="0"/>
              <a:t>Prometió traerlos de vuelta, darles la tierra perpetuamente, y poner sobre ellos al rey David (Ez. 37:25). Pero Israel no poseyó esa tierra para siempre, y David había muerto hacía ya mucho tiempo. ¿Qué significa, pues, esta profecía?</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546932"/>
            <a:ext cx="3894760" cy="2246769"/>
          </a:xfrm>
          <a:prstGeom prst="rect">
            <a:avLst/>
          </a:prstGeom>
          <a:noFill/>
        </p:spPr>
        <p:txBody>
          <a:bodyPr wrap="square">
            <a:spAutoFit/>
          </a:bodyPr>
          <a:lstStyle/>
          <a:p>
            <a:pPr>
              <a:spcBef>
                <a:spcPts val="600"/>
              </a:spcBef>
            </a:pPr>
            <a:r>
              <a:rPr lang="es-ES" sz="2000" b="1" dirty="0"/>
              <a:t>Él es el cumplimiento de todas las promesas (Ro. 15:8; 2Co. 1:20). En Él recibimos bendiciones ahora y, en el futuro, la herencia prometida (1P. 1:3-4). Pronto, nuestros pies pisarán la Tierra Prometida.</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es-ES" sz="2000" b="1" dirty="0"/>
              <a:t>Aquí se anuncia a Jesús, el verdadero Rey que reina eternamente. El que, por su sangre, nos asegura una herencia eterna.</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62200" y="625262"/>
            <a:ext cx="7467600" cy="5262979"/>
          </a:xfrm>
          <a:prstGeom prst="rect">
            <a:avLst/>
          </a:prstGeom>
          <a:noFill/>
        </p:spPr>
        <p:txBody>
          <a:bodyPr wrap="square">
            <a:spAutoFit/>
          </a:bodyPr>
          <a:lstStyle/>
          <a:p>
            <a:pPr>
              <a:spcBef>
                <a:spcPts val="600"/>
              </a:spcBef>
            </a:pPr>
            <a:r>
              <a:rPr lang="es-ES" sz="2400" b="1" dirty="0">
                <a:latin typeface="Constantia" panose="02030602050306030303" pitchFamily="18" charset="0"/>
              </a:rPr>
              <a:t>“Por su desobediencia a Dios, Adán y Eva habían perdido el Edén, y debido a su pecado toda la tierra quedó maldita. Pero si el pueblo de Dios seguía su instrucción</a:t>
            </a:r>
            <a:r>
              <a:rPr lang="es-ES" sz="2400" b="1">
                <a:latin typeface="Constantia" panose="02030602050306030303" pitchFamily="18" charset="0"/>
              </a:rPr>
              <a:t>, su </a:t>
            </a:r>
            <a:r>
              <a:rPr lang="es-ES" sz="2400" b="1" dirty="0">
                <a:latin typeface="Constantia" panose="02030602050306030303" pitchFamily="18" charset="0"/>
              </a:rPr>
              <a:t>tierra había de ser restaurada a la fertilidad y la belleza. Dios mismo les dio instrucciones en cuanto a la forma de cultivar el suelo, y ellos habían de cooperar con él en su restauración. De modo que toda la tierra, bajo el dominio de Dios, llegaría a ser una lección objetiva de verdad espiritual. Así como en obediencia a las leyes naturales de Dios, la tierra había de producir sus tesoros, así en obediencia a sus leyes morales el corazón de la gente había de reflejar los atributos del carácter de Dios”</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4910901" y="6063461"/>
            <a:ext cx="5081135" cy="338554"/>
          </a:xfrm>
          <a:prstGeom prst="rect">
            <a:avLst/>
          </a:prstGeom>
          <a:noFill/>
        </p:spPr>
        <p:txBody>
          <a:bodyPr wrap="none" rtlCol="0">
            <a:spAutoFit/>
          </a:bodyPr>
          <a:lstStyle/>
          <a:p>
            <a:pPr algn="r"/>
            <a:r>
              <a:rPr lang="es-ES" sz="1600" b="1" dirty="0"/>
              <a:t>E. G. W. (Palabras de vida del Gran Maestro, pág. 231)</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372</TotalTime>
  <Words>1274</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61</cp:revision>
  <dcterms:created xsi:type="dcterms:W3CDTF">2025-10-25T14:24:07Z</dcterms:created>
  <dcterms:modified xsi:type="dcterms:W3CDTF">2025-10-26T09:34:36Z</dcterms:modified>
</cp:coreProperties>
</file>