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0" r:id="rId3"/>
    <p:sldId id="317"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AEE0"/>
    <a:srgbClr val="736FC7"/>
    <a:srgbClr val="4743AC"/>
    <a:srgbClr val="B6BCD8"/>
    <a:srgbClr val="7A84B8"/>
    <a:srgbClr val="4C578F"/>
    <a:srgbClr val="BEC4E0"/>
    <a:srgbClr val="7785BF"/>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es-ES" sz="2000" b="1" dirty="0">
              <a:effectLst>
                <a:outerShdw blurRad="38100" dist="38100" dir="2700000" algn="tl">
                  <a:srgbClr val="000000">
                    <a:alpha val="43137"/>
                  </a:srgbClr>
                </a:outerShdw>
              </a:effectLst>
            </a:rPr>
            <a:t>Consuelo en Cristo</a:t>
          </a:r>
          <a:endParaRPr lang="es-ES" sz="2000" dirty="0">
            <a:effectLst>
              <a:outerShdw blurRad="38100" dist="38100" dir="2700000" algn="tl">
                <a:srgbClr val="000000">
                  <a:alpha val="43137"/>
                </a:srgbClr>
              </a:outerShdw>
            </a:effectLst>
          </a:endParaRP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lstStyle/>
        <a:p>
          <a:r>
            <a:rPr lang="es-ES" sz="2000" b="1" dirty="0">
              <a:effectLst>
                <a:outerShdw blurRad="38100" dist="38100" dir="2700000" algn="tl">
                  <a:srgbClr val="000000">
                    <a:alpha val="43137"/>
                  </a:srgbClr>
                </a:outerShdw>
              </a:effectLst>
            </a:rPr>
            <a:t>Consuelo en amor</a:t>
          </a:r>
          <a:endParaRPr lang="es-ES" sz="2000" dirty="0">
            <a:effectLst>
              <a:outerShdw blurRad="38100" dist="38100" dir="2700000" algn="tl">
                <a:srgbClr val="000000">
                  <a:alpha val="43137"/>
                </a:srgbClr>
              </a:outerShdw>
            </a:effectLst>
          </a:endParaRP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6FF28BD9-7C2B-4E16-8F82-567B14F3EB72}">
      <dgm:prSet custT="1"/>
      <dgm:spPr/>
      <dgm:t>
        <a:bodyPr lIns="0" rIns="0"/>
        <a:lstStyle/>
        <a:p>
          <a:r>
            <a:rPr lang="es-ES" sz="2000" b="1" dirty="0">
              <a:effectLst>
                <a:outerShdw blurRad="38100" dist="38100" dir="2700000" algn="tl">
                  <a:srgbClr val="000000">
                    <a:alpha val="43137"/>
                  </a:srgbClr>
                </a:outerShdw>
              </a:effectLst>
            </a:rPr>
            <a:t>Comunión del Espíritu</a:t>
          </a:r>
          <a:endParaRPr lang="es-ES" sz="2000" dirty="0">
            <a:effectLst>
              <a:outerShdw blurRad="38100" dist="38100" dir="2700000" algn="tl">
                <a:srgbClr val="000000">
                  <a:alpha val="43137"/>
                </a:srgbClr>
              </a:outerShdw>
            </a:effectLst>
          </a:endParaRPr>
        </a:p>
      </dgm:t>
    </dgm:pt>
    <dgm:pt modelId="{709E9C65-9A14-4881-AC16-32F0CAC47E5C}" type="parTrans" cxnId="{3CDEB68A-33C9-4904-B847-7F9CAA825EE6}">
      <dgm:prSet/>
      <dgm:spPr/>
      <dgm:t>
        <a:bodyPr/>
        <a:lstStyle/>
        <a:p>
          <a:endParaRPr lang="es-ES" sz="2000"/>
        </a:p>
      </dgm:t>
    </dgm:pt>
    <dgm:pt modelId="{0D8540FB-6BF1-464C-9F63-6FD03B91DEE1}" type="sibTrans" cxnId="{3CDEB68A-33C9-4904-B847-7F9CAA825EE6}">
      <dgm:prSet/>
      <dgm:spPr/>
      <dgm:t>
        <a:bodyPr/>
        <a:lstStyle/>
        <a:p>
          <a:endParaRPr lang="es-ES" sz="2000"/>
        </a:p>
      </dgm:t>
    </dgm:pt>
    <dgm:pt modelId="{56A9467D-88B3-4059-93A8-2F095C499A4F}">
      <dgm:prSet custT="1"/>
      <dgm:spPr/>
      <dgm:t>
        <a:bodyPr lIns="0" rIns="0"/>
        <a:lstStyle/>
        <a:p>
          <a:r>
            <a:rPr lang="es-ES" sz="2000" b="1" dirty="0">
              <a:effectLst>
                <a:outerShdw blurRad="38100" dist="38100" dir="2700000" algn="tl">
                  <a:srgbClr val="000000">
                    <a:alpha val="43137"/>
                  </a:srgbClr>
                </a:outerShdw>
              </a:effectLst>
            </a:rPr>
            <a:t>Afecto entrañable</a:t>
          </a:r>
          <a:endParaRPr lang="es-ES" sz="2000" dirty="0">
            <a:effectLst>
              <a:outerShdw blurRad="38100" dist="38100" dir="2700000" algn="tl">
                <a:srgbClr val="000000">
                  <a:alpha val="43137"/>
                </a:srgbClr>
              </a:outerShdw>
            </a:effectLst>
          </a:endParaRP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lstStyle/>
        <a:p>
          <a:r>
            <a:rPr lang="es-ES" sz="2000" b="1" dirty="0">
              <a:effectLst>
                <a:outerShdw blurRad="38100" dist="38100" dir="2700000" algn="tl">
                  <a:srgbClr val="000000">
                    <a:alpha val="43137"/>
                  </a:srgbClr>
                </a:outerShdw>
              </a:effectLst>
            </a:rPr>
            <a:t>Misericordia</a:t>
          </a:r>
          <a:endParaRPr lang="es-ES" sz="2000" dirty="0">
            <a:effectLst>
              <a:outerShdw blurRad="38100" dist="38100" dir="2700000" algn="tl">
                <a:srgbClr val="000000">
                  <a:alpha val="43137"/>
                </a:srgbClr>
              </a:outerShdw>
            </a:effectLst>
          </a:endParaRP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es-ES" sz="2000" b="1" dirty="0">
              <a:effectLst>
                <a:outerShdw blurRad="38100" dist="38100" dir="2700000" algn="tl">
                  <a:srgbClr val="000000">
                    <a:alpha val="43137"/>
                  </a:srgbClr>
                </a:outerShdw>
              </a:effectLst>
            </a:rPr>
            <a:t>Unidad de sentimiento y amor</a:t>
          </a:r>
          <a:endParaRPr lang="es-ES" sz="2000" dirty="0">
            <a:effectLst>
              <a:outerShdw blurRad="38100" dist="38100" dir="2700000" algn="tl">
                <a:srgbClr val="000000">
                  <a:alpha val="43137"/>
                </a:srgbClr>
              </a:outerShdw>
            </a:effectLst>
          </a:endParaRP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s-ES" sz="1800" b="1" dirty="0"/>
            <a:t>Les estimula a estudiar e imitar la vida modelo de Cristo</a:t>
          </a:r>
          <a:endParaRPr lang="es-ES" sz="1800" dirty="0"/>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s-ES" sz="1800" b="1" dirty="0"/>
            <a:t>Su amor por Cristo ejerce poder estimulante sobre sus mentes</a:t>
          </a:r>
          <a:endParaRPr lang="es-ES" sz="1800" dirty="0"/>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s-ES" sz="1800" b="1" dirty="0"/>
            <a:t>Deben someterse al control del Espíritu</a:t>
          </a:r>
          <a:endParaRPr lang="es-ES" sz="1800" dirty="0"/>
        </a:p>
      </dgm:t>
    </dgm:pt>
    <dgm:pt modelId="{4298B1E7-9979-4D7F-891D-EBE67C9D33A8}" type="parTrans" cxnId="{FE2BE666-D7E4-4245-A6EE-4DA2CBEBD80B}">
      <dgm:prSet/>
      <dgm:spPr/>
      <dgm:t>
        <a:bodyPr/>
        <a:lstStyle/>
        <a:p>
          <a:endParaRPr lang="es-ES" sz="2000"/>
        </a:p>
      </dgm:t>
    </dgm:pt>
    <dgm:pt modelId="{4B1B8985-36A4-4563-9E8D-C05BE95F10C3}" type="sibTrans" cxnId="{FE2BE666-D7E4-4245-A6EE-4DA2CBEBD80B}">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s-ES" sz="1800" b="1" dirty="0"/>
            <a:t>Deben verse en ellos las emociones tiernas y cálidas del afecto humano </a:t>
          </a:r>
          <a:endParaRPr lang="es-ES" sz="1800" dirty="0"/>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s-ES" sz="1800" b="1" dirty="0"/>
            <a:t>Que demuestren la presencia de un afecto genuino con actos individuales de misericordia</a:t>
          </a:r>
          <a:endParaRPr lang="es-ES" sz="1800" dirty="0"/>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es-ES" sz="1800" b="1" dirty="0"/>
            <a:t>El amor mutuo hace que los pensamientos sean parecidos y que haya una acción unida </a:t>
          </a:r>
          <a:endParaRPr lang="es-ES" sz="1800" dirty="0"/>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es-ES" sz="1800" b="1">
              <a:solidFill>
                <a:schemeClr val="bg1"/>
              </a:solidFill>
              <a:effectLst>
                <a:outerShdw blurRad="38100" dist="38100" dir="2700000" algn="tl">
                  <a:srgbClr val="000000">
                    <a:alpha val="43137"/>
                  </a:srgbClr>
                </a:outerShdw>
              </a:effectLst>
            </a:rPr>
            <a:t>Renunció a sus prerrogativas divinas (Flp. 2:6)</a:t>
          </a: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es-ES" sz="1800" b="1">
              <a:solidFill>
                <a:schemeClr val="bg1"/>
              </a:solidFill>
              <a:effectLst>
                <a:outerShdw blurRad="38100" dist="38100" dir="2700000" algn="tl">
                  <a:srgbClr val="000000">
                    <a:alpha val="43137"/>
                  </a:srgbClr>
                </a:outerShdw>
              </a:effectLst>
            </a:rPr>
            <a:t>Se hizo hombre para servirnos (Flp. 2:7)</a:t>
          </a: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es-ES" sz="1800" b="1" dirty="0">
              <a:solidFill>
                <a:schemeClr val="bg1"/>
              </a:solidFill>
              <a:effectLst>
                <a:outerShdw blurRad="38100" dist="38100" dir="2700000" algn="tl">
                  <a:srgbClr val="000000">
                    <a:alpha val="43137"/>
                  </a:srgbClr>
                </a:outerShdw>
              </a:effectLst>
            </a:rPr>
            <a:t>Obedeció humildemente en todo, hasta su muerte (</a:t>
          </a:r>
          <a:r>
            <a:rPr lang="es-ES" sz="1800" b="1" dirty="0" err="1">
              <a:solidFill>
                <a:schemeClr val="bg1"/>
              </a:solidFill>
              <a:effectLst>
                <a:outerShdw blurRad="38100" dist="38100" dir="2700000" algn="tl">
                  <a:srgbClr val="000000">
                    <a:alpha val="43137"/>
                  </a:srgbClr>
                </a:outerShdw>
              </a:effectLst>
            </a:rPr>
            <a:t>Flp</a:t>
          </a:r>
          <a:r>
            <a:rPr lang="es-ES" sz="1800" b="1" dirty="0">
              <a:solidFill>
                <a:schemeClr val="bg1"/>
              </a:solidFill>
              <a:effectLst>
                <a:outerShdw blurRad="38100" dist="38100" dir="2700000" algn="tl">
                  <a:srgbClr val="000000">
                    <a:alpha val="43137"/>
                  </a:srgbClr>
                </a:outerShdw>
              </a:effectLst>
            </a:rPr>
            <a:t>. 2:8)</a:t>
          </a: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t>Les estimula a estudiar e imitar la vida modelo de Cristo</a:t>
          </a:r>
          <a:endParaRPr lang="es-ES" sz="1800" kern="1200" dirty="0"/>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Consuelo en Cristo</a:t>
          </a:r>
          <a:endParaRPr lang="es-ES" sz="2000" kern="1200" dirty="0">
            <a:effectLst>
              <a:outerShdw blurRad="38100" dist="38100" dir="2700000" algn="tl">
                <a:srgbClr val="000000">
                  <a:alpha val="43137"/>
                </a:srgbClr>
              </a:outerShdw>
            </a:effectLst>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t>Su amor por Cristo ejerce poder estimulante sobre sus mentes</a:t>
          </a:r>
          <a:endParaRPr lang="es-ES" sz="1800" kern="1200" dirty="0"/>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Consuelo en amor</a:t>
          </a:r>
          <a:endParaRPr lang="es-ES" sz="2000" kern="1200" dirty="0">
            <a:effectLst>
              <a:outerShdw blurRad="38100" dist="38100" dir="2700000" algn="tl">
                <a:srgbClr val="000000">
                  <a:alpha val="43137"/>
                </a:srgbClr>
              </a:outerShdw>
            </a:effectLst>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t>Deben someterse al control del Espíritu</a:t>
          </a:r>
          <a:endParaRPr lang="es-ES" sz="1800" kern="1200" dirty="0"/>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Comunión del Espíritu</a:t>
          </a:r>
          <a:endParaRPr lang="es-ES" sz="2000" kern="1200" dirty="0">
            <a:effectLst>
              <a:outerShdw blurRad="38100" dist="38100" dir="2700000" algn="tl">
                <a:srgbClr val="000000">
                  <a:alpha val="43137"/>
                </a:srgbClr>
              </a:outerShdw>
            </a:effectLst>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t>Deben verse en ellos las emociones tiernas y cálidas del afecto humano </a:t>
          </a:r>
          <a:endParaRPr lang="es-ES" sz="1800" kern="1200" dirty="0"/>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Afecto entrañable</a:t>
          </a:r>
          <a:endParaRPr lang="es-ES" sz="2000" kern="1200" dirty="0">
            <a:effectLst>
              <a:outerShdw blurRad="38100" dist="38100" dir="2700000" algn="tl">
                <a:srgbClr val="000000">
                  <a:alpha val="43137"/>
                </a:srgbClr>
              </a:outerShdw>
            </a:effectLst>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t>Que demuestren la presencia de un afecto genuino con actos individuales de misericordia</a:t>
          </a:r>
          <a:endParaRPr lang="es-ES" sz="1800" kern="1200" dirty="0"/>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Misericordia</a:t>
          </a:r>
          <a:endParaRPr lang="es-ES" sz="2000" kern="1200" dirty="0">
            <a:effectLst>
              <a:outerShdw blurRad="38100" dist="38100" dir="2700000" algn="tl">
                <a:srgbClr val="000000">
                  <a:alpha val="43137"/>
                </a:srgbClr>
              </a:outerShdw>
            </a:effectLst>
          </a:endParaRP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t>El amor mutuo hace que los pensamientos sean parecidos y que haya una acción unida </a:t>
          </a:r>
          <a:endParaRPr lang="es-ES" sz="1800" kern="1200" dirty="0"/>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Unidad de sentimiento y amor</a:t>
          </a:r>
          <a:endParaRPr lang="es-ES" sz="2000" kern="1200" dirty="0">
            <a:effectLst>
              <a:outerShdw blurRad="38100" dist="38100" dir="2700000" algn="tl">
                <a:srgbClr val="000000">
                  <a:alpha val="43137"/>
                </a:srgbClr>
              </a:outerShdw>
            </a:effectLst>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bg1"/>
              </a:solidFill>
              <a:effectLst>
                <a:outerShdw blurRad="38100" dist="38100" dir="2700000" algn="tl">
                  <a:srgbClr val="000000">
                    <a:alpha val="43137"/>
                  </a:srgbClr>
                </a:outerShdw>
              </a:effectLst>
            </a:rPr>
            <a:t>Renunció a sus prerrogativas divinas (Flp. 2:6)</a:t>
          </a: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bg1"/>
              </a:solidFill>
              <a:effectLst>
                <a:outerShdw blurRad="38100" dist="38100" dir="2700000" algn="tl">
                  <a:srgbClr val="000000">
                    <a:alpha val="43137"/>
                  </a:srgbClr>
                </a:outerShdw>
              </a:effectLst>
            </a:rPr>
            <a:t>Se hizo hombre para servirnos (Flp. 2:7)</a:t>
          </a:r>
        </a:p>
      </dsp:txBody>
      <dsp:txXfrm>
        <a:off x="697826" y="41869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Obedeció humildemente en todo, hasta su muerte (</a:t>
          </a:r>
          <a:r>
            <a:rPr lang="es-ES" sz="1800" b="1" kern="1200" dirty="0" err="1">
              <a:solidFill>
                <a:schemeClr val="bg1"/>
              </a:solidFill>
              <a:effectLst>
                <a:outerShdw blurRad="38100" dist="38100" dir="2700000" algn="tl">
                  <a:srgbClr val="000000">
                    <a:alpha val="43137"/>
                  </a:srgbClr>
                </a:outerShdw>
              </a:effectLst>
            </a:rPr>
            <a:t>Flp</a:t>
          </a:r>
          <a:r>
            <a:rPr lang="es-ES" sz="1800" b="1" kern="1200" dirty="0">
              <a:solidFill>
                <a:schemeClr val="bg1"/>
              </a:solidFill>
              <a:effectLst>
                <a:outerShdw blurRad="38100" dist="38100" dir="2700000" algn="tl">
                  <a:srgbClr val="000000">
                    <a:alpha val="43137"/>
                  </a:srgbClr>
                </a:outerShdw>
              </a:effectLst>
            </a:rPr>
            <a:t>. 2:8)</a:t>
          </a:r>
        </a:p>
      </dsp:txBody>
      <dsp:txXfrm>
        <a:off x="697826"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01/01/2026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01/01/2026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01/01/2026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01/01/2026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01/01/2026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01/01/2026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01/01/2026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01/01/2026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01/01/2026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01/01/2026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01/01/2026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01/01/2026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01/01/2026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01/01/2026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7.jpg"/><Relationship Id="rId4" Type="http://schemas.openxmlformats.org/officeDocument/2006/relationships/diagramLayout" Target="../diagrams/layout2.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18433" y="1060825"/>
            <a:ext cx="3982294"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a:r>
              <a:rPr lang="es-ES"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UNIDAD MEDIANTE LA HUMILDAD</a:t>
            </a: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algn="ctr"/>
            <a:r>
              <a:rPr lang="es-ES" b="1" dirty="0">
                <a:solidFill>
                  <a:schemeClr val="accent5">
                    <a:lumMod val="75000"/>
                  </a:schemeClr>
                </a:solidFill>
              </a:rPr>
              <a:t>Lección 4 para el 24 de enero de 2026</a:t>
            </a: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969770" y="1056174"/>
            <a:ext cx="7993380" cy="4401205"/>
          </a:xfrm>
          <a:prstGeom prst="rect">
            <a:avLst/>
          </a:prstGeom>
          <a:noFill/>
        </p:spPr>
        <p:txBody>
          <a:bodyPr wrap="square">
            <a:spAutoFit/>
          </a:bodyPr>
          <a:lstStyle/>
          <a:p>
            <a:pPr>
              <a:spcBef>
                <a:spcPts val="600"/>
              </a:spcBef>
            </a:pPr>
            <a:r>
              <a:rPr lang="es-ES" sz="2800" b="1" dirty="0">
                <a:latin typeface="Constantia" panose="02030602050306030303" pitchFamily="18" charset="0"/>
              </a:rPr>
              <a:t>“Dios permite que el ser humano despliegue su individualidad. No desea que nadie suma su mente en la mente de su prójimo. Los que desean ser transformados en mente y carácter no han de contemplar a los hombres, sino al Ejemplo divino. Dios da la invitación: “Haya, pues, en vosotros este sentir que hubo también en Cristo Jesús”. Mediante la conversión y la transformación, los hombres han de recibir el sentir de Cristo”</a:t>
            </a:r>
          </a:p>
        </p:txBody>
      </p:sp>
      <p:sp>
        <p:nvSpPr>
          <p:cNvPr id="4" name="CuadroTexto 3">
            <a:extLst>
              <a:ext uri="{FF2B5EF4-FFF2-40B4-BE49-F238E27FC236}">
                <a16:creationId xmlns:a16="http://schemas.microsoft.com/office/drawing/2014/main" id="{4AFEA4C1-B5BE-FFC2-BBB6-28B6D435CA7A}"/>
              </a:ext>
            </a:extLst>
          </p:cNvPr>
          <p:cNvSpPr txBox="1"/>
          <p:nvPr/>
        </p:nvSpPr>
        <p:spPr>
          <a:xfrm>
            <a:off x="6448534" y="5539472"/>
            <a:ext cx="3764171" cy="338554"/>
          </a:xfrm>
          <a:prstGeom prst="rect">
            <a:avLst/>
          </a:prstGeom>
          <a:noFill/>
        </p:spPr>
        <p:txBody>
          <a:bodyPr wrap="none" rtlCol="0">
            <a:spAutoFit/>
          </a:bodyPr>
          <a:lstStyle/>
          <a:p>
            <a:pPr algn="r"/>
            <a:r>
              <a:rPr lang="es-ES" sz="1600" b="1" dirty="0"/>
              <a:t>E. G. W. (A fin de conocerle, 8 de mayo)</a:t>
            </a: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83391" y="705177"/>
            <a:ext cx="5958672" cy="544764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“Completen mi gozo, tengan el mismo sentir, el mismo amor, unánimes, sintiendo una misma cosa”</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Filipenses 2:2</a:t>
            </a:r>
          </a:p>
        </p:txBody>
      </p:sp>
    </p:spTree>
    <p:extLst>
      <p:ext uri="{BB962C8B-B14F-4D97-AF65-F5344CB8AC3E}">
        <p14:creationId xmlns:p14="http://schemas.microsoft.com/office/powerpoint/2010/main" val="415618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972549" y="3994473"/>
            <a:ext cx="5953125"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3000"/>
              </a:spcBef>
            </a:pPr>
            <a:r>
              <a:rPr lang="es-ES" sz="2000" b="1" dirty="0">
                <a:solidFill>
                  <a:srgbClr val="B92F00"/>
                </a:solidFill>
              </a:rPr>
              <a:t>El origen de la desunión (Filipenses 2:1-3a)</a:t>
            </a:r>
          </a:p>
          <a:p>
            <a:pPr>
              <a:spcBef>
                <a:spcPts val="3000"/>
              </a:spcBef>
            </a:pPr>
            <a:r>
              <a:rPr lang="es-ES" sz="2000" b="1" dirty="0">
                <a:solidFill>
                  <a:srgbClr val="008496"/>
                </a:solidFill>
              </a:rPr>
              <a:t>Unidad mediante la humildad (Filipenses 2:3b-4)</a:t>
            </a:r>
          </a:p>
          <a:p>
            <a:pPr>
              <a:spcBef>
                <a:spcPts val="3000"/>
              </a:spcBef>
            </a:pPr>
            <a:r>
              <a:rPr lang="es-ES" sz="2000" b="1" dirty="0">
                <a:solidFill>
                  <a:srgbClr val="139E00"/>
                </a:solidFill>
              </a:rPr>
              <a:t>Pensar como Jesús (Filipenses 2:5)</a:t>
            </a:r>
          </a:p>
          <a:p>
            <a:pPr>
              <a:spcBef>
                <a:spcPts val="3000"/>
              </a:spcBef>
            </a:pPr>
            <a:r>
              <a:rPr lang="es-ES" sz="2000" b="1" dirty="0">
                <a:solidFill>
                  <a:srgbClr val="9800B9"/>
                </a:solidFill>
              </a:rPr>
              <a:t>La actitud de Jesús (Filipenses 2:6-8)</a:t>
            </a: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126214"/>
            <a:ext cx="6267450" cy="1631216"/>
          </a:xfrm>
          <a:prstGeom prst="rect">
            <a:avLst/>
          </a:prstGeom>
          <a:noFill/>
        </p:spPr>
        <p:txBody>
          <a:bodyPr wrap="square" rtlCol="0">
            <a:spAutoFit/>
          </a:bodyPr>
          <a:lstStyle/>
          <a:p>
            <a:pPr>
              <a:spcBef>
                <a:spcPts val="600"/>
              </a:spcBef>
            </a:pPr>
            <a:r>
              <a:rPr lang="es-ES" sz="2000" b="1" dirty="0"/>
              <a:t>Pablo acaba de animar a los creyentes de Filipos a mantenerse firmes ante las dificultades que entraña la vida cristiana. Les ha pedido que se comporten de una manera digna de los ciudadanos celestiales, haciendo énfasis en la unidad.</a:t>
            </a:r>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5298562"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298562"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298562"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298562"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799210"/>
            <a:ext cx="6267449" cy="1323439"/>
          </a:xfrm>
          <a:prstGeom prst="rect">
            <a:avLst/>
          </a:prstGeom>
          <a:noFill/>
        </p:spPr>
        <p:txBody>
          <a:bodyPr wrap="square">
            <a:spAutoFit/>
          </a:bodyPr>
          <a:lstStyle/>
          <a:p>
            <a:pPr>
              <a:spcBef>
                <a:spcPts val="600"/>
              </a:spcBef>
            </a:pPr>
            <a:r>
              <a:rPr lang="es-ES" sz="2000" b="1" dirty="0"/>
              <a:t>Con la expresión “por tanto”, Pablo comienza una nueva sección en la que nos da las claves para entender cómo conseguir esa unidad perfecta: imitando el ejemplo de Jesús.</a:t>
            </a:r>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CE4AFD7-78A1-958F-B0C4-3725F873911D}"/>
              </a:ext>
            </a:extLst>
          </p:cNvPr>
          <p:cNvSpPr txBox="1"/>
          <p:nvPr/>
        </p:nvSpPr>
        <p:spPr>
          <a:xfrm>
            <a:off x="0" y="0"/>
            <a:ext cx="891785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dirty="0">
                <a:ln/>
                <a:solidFill>
                  <a:schemeClr val="accent6"/>
                </a:solidFill>
              </a:rPr>
              <a:t>EL ORIGEN DE LA DESUNIÓN </a:t>
            </a:r>
          </a:p>
        </p:txBody>
      </p:sp>
      <p:sp>
        <p:nvSpPr>
          <p:cNvPr id="5" name="CuadroTexto 4">
            <a:extLst>
              <a:ext uri="{FF2B5EF4-FFF2-40B4-BE49-F238E27FC236}">
                <a16:creationId xmlns:a16="http://schemas.microsoft.com/office/drawing/2014/main" id="{00BD2A5A-A65E-0015-02D3-52CC51E49A8C}"/>
              </a:ext>
            </a:extLst>
          </p:cNvPr>
          <p:cNvSpPr txBox="1"/>
          <p:nvPr/>
        </p:nvSpPr>
        <p:spPr>
          <a:xfrm>
            <a:off x="658454" y="685992"/>
            <a:ext cx="7600950"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tx2"/>
                </a:solidFill>
                <a:latin typeface="Comic Sans MS" panose="030F0702030302020204" pitchFamily="66" charset="0"/>
              </a:rPr>
              <a:t>“Nada hagáis por contienda o por vanagloria” </a:t>
            </a:r>
            <a:r>
              <a:rPr lang="es-ES" sz="1400" b="1" dirty="0">
                <a:solidFill>
                  <a:schemeClr val="tx2"/>
                </a:solidFill>
                <a:latin typeface="Comic Sans MS" panose="030F0702030302020204" pitchFamily="66" charset="0"/>
              </a:rPr>
              <a:t>(Filipenses 2:3a)</a:t>
            </a:r>
          </a:p>
        </p:txBody>
      </p:sp>
      <p:sp>
        <p:nvSpPr>
          <p:cNvPr id="6" name="CuadroTexto 5">
            <a:extLst>
              <a:ext uri="{FF2B5EF4-FFF2-40B4-BE49-F238E27FC236}">
                <a16:creationId xmlns:a16="http://schemas.microsoft.com/office/drawing/2014/main" id="{4144C246-DF8A-3014-1298-D3C594D77859}"/>
              </a:ext>
            </a:extLst>
          </p:cNvPr>
          <p:cNvSpPr txBox="1"/>
          <p:nvPr/>
        </p:nvSpPr>
        <p:spPr>
          <a:xfrm>
            <a:off x="276224" y="1062573"/>
            <a:ext cx="8540517" cy="1015663"/>
          </a:xfrm>
          <a:prstGeom prst="rect">
            <a:avLst/>
          </a:prstGeom>
          <a:noFill/>
        </p:spPr>
        <p:txBody>
          <a:bodyPr wrap="square" rtlCol="0">
            <a:spAutoFit/>
          </a:bodyPr>
          <a:lstStyle/>
          <a:p>
            <a:pPr>
              <a:spcBef>
                <a:spcPts val="600"/>
              </a:spcBef>
            </a:pPr>
            <a:r>
              <a:rPr lang="es-ES" sz="2000" b="1" dirty="0"/>
              <a:t>Antes de poner el dedo en la llaga, indicando los motivos de la desunión que se percibía entre los filipenses, ¿cuáles son los primeros consejos que les da para alcanzar la unidad, completando su gozo (</a:t>
            </a:r>
            <a:r>
              <a:rPr lang="es-ES" sz="2000" b="1" dirty="0" err="1"/>
              <a:t>Flp</a:t>
            </a:r>
            <a:r>
              <a:rPr lang="es-ES" sz="2000" b="1" dirty="0"/>
              <a:t>. 2:1-2)?</a:t>
            </a:r>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3522547440"/>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5031116" y="5120965"/>
            <a:ext cx="7087102" cy="707886"/>
          </a:xfrm>
          <a:prstGeom prst="rect">
            <a:avLst/>
          </a:prstGeom>
          <a:noFill/>
        </p:spPr>
        <p:txBody>
          <a:bodyPr wrap="square" rtlCol="0">
            <a:spAutoFit/>
          </a:bodyPr>
          <a:lstStyle/>
          <a:p>
            <a:pPr>
              <a:spcBef>
                <a:spcPts val="600"/>
              </a:spcBef>
            </a:pPr>
            <a:r>
              <a:rPr lang="es-ES" sz="2000" b="1" dirty="0"/>
              <a:t>Todo esto solo podrían lograrlo si dejaban de lado aquello que les separaba: el orgullo y las discusiones (</a:t>
            </a:r>
            <a:r>
              <a:rPr lang="es-ES" sz="2000" b="1" dirty="0" err="1"/>
              <a:t>Flp</a:t>
            </a:r>
            <a:r>
              <a:rPr lang="es-ES" sz="2000" b="1" dirty="0"/>
              <a:t>. 2:3a).</a:t>
            </a:r>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8917858" y="210737"/>
            <a:ext cx="3038423"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827983"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276224" y="5304510"/>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5031115" y="5848427"/>
            <a:ext cx="7087101" cy="1015663"/>
          </a:xfrm>
          <a:prstGeom prst="rect">
            <a:avLst/>
          </a:prstGeom>
          <a:noFill/>
        </p:spPr>
        <p:txBody>
          <a:bodyPr wrap="square">
            <a:spAutoFit/>
          </a:bodyPr>
          <a:lstStyle/>
          <a:p>
            <a:pPr>
              <a:spcBef>
                <a:spcPts val="600"/>
              </a:spcBef>
            </a:pPr>
            <a:r>
              <a:rPr lang="es-ES" sz="2000" b="1" dirty="0"/>
              <a:t>Ambos problemas estuvieron presentes en la rebelión de Lucifer, y se encuentran entre los problemas más graves de las relaciones (</a:t>
            </a:r>
            <a:r>
              <a:rPr lang="es-ES" sz="2000" b="1" dirty="0" err="1"/>
              <a:t>Gál</a:t>
            </a:r>
            <a:r>
              <a:rPr lang="es-ES" sz="2000" b="1" dirty="0"/>
              <a:t>. 5:26; </a:t>
            </a:r>
            <a:r>
              <a:rPr lang="es-ES" sz="2000" b="1" dirty="0" err="1"/>
              <a:t>Stg</a:t>
            </a:r>
            <a:r>
              <a:rPr lang="es-ES" sz="2000" b="1" dirty="0"/>
              <a:t>. 3:16 </a:t>
            </a:r>
            <a:r>
              <a:rPr lang="es-ES" sz="1600" b="1" dirty="0" err="1"/>
              <a:t>NVI</a:t>
            </a:r>
            <a:r>
              <a:rPr lang="es-ES" sz="2000" b="1" dirty="0"/>
              <a:t>)</a:t>
            </a:r>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p>
            <a:pPr algn="ctr"/>
            <a:r>
              <a:rPr lang="es-ES" sz="4400" b="1" spc="300" dirty="0">
                <a:ln w="6600">
                  <a:solidFill>
                    <a:srgbClr val="10A499"/>
                  </a:solidFill>
                  <a:prstDash val="solid"/>
                </a:ln>
                <a:solidFill>
                  <a:srgbClr val="96F5EE"/>
                </a:solidFill>
                <a:effectLst>
                  <a:outerShdw dist="38100" dir="2700000" algn="tl" rotWithShape="0">
                    <a:schemeClr val="accent2"/>
                  </a:outerShdw>
                </a:effectLst>
              </a:rPr>
              <a:t>UNIDAD MEDIANTE LA HUMILDAD </a:t>
            </a: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646331"/>
          </a:xfrm>
          <a:prstGeom prst="rect">
            <a:avLst/>
          </a:prstGeom>
          <a:noFill/>
        </p:spPr>
        <p:txBody>
          <a:bodyPr wrap="square">
            <a:spAutoFit/>
          </a:bodyPr>
          <a:lstStyle/>
          <a:p>
            <a:pPr algn="ct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antes bien con humildad, estimando cada uno a los demás como superiores a él mismo; no mirando cada uno por lo suyo propio, sino cada cual también por lo de los otros” </a:t>
            </a:r>
            <a:r>
              <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(Filipenses 2:3b-4)</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1" y="1359620"/>
            <a:ext cx="8386057" cy="1323439"/>
          </a:xfrm>
          <a:prstGeom prst="rect">
            <a:avLst/>
          </a:prstGeom>
          <a:noFill/>
        </p:spPr>
        <p:txBody>
          <a:bodyPr wrap="square" rtlCol="0">
            <a:spAutoFit/>
          </a:bodyPr>
          <a:lstStyle/>
          <a:p>
            <a:pPr>
              <a:spcBef>
                <a:spcPts val="600"/>
              </a:spcBef>
            </a:pPr>
            <a:r>
              <a:rPr lang="es-ES" sz="2000" b="1" dirty="0"/>
              <a:t>La fórmula para la unidad que Pablo propone no consiste en algo externo, sino en una actitud interior: la humildad. Además de ser un rasgo característico de Jesús, Él animó a sus oyentes a ser humildes (Mt. 11:29; 18:4; 23:12).</a:t>
            </a:r>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01316" y="2515069"/>
            <a:ext cx="2718004" cy="3934912"/>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805941" y="2646736"/>
            <a:ext cx="5465877" cy="1631216"/>
          </a:xfrm>
          <a:prstGeom prst="rect">
            <a:avLst/>
          </a:prstGeom>
          <a:noFill/>
        </p:spPr>
        <p:txBody>
          <a:bodyPr wrap="square">
            <a:spAutoFit/>
          </a:bodyPr>
          <a:lstStyle/>
          <a:p>
            <a:pPr>
              <a:spcBef>
                <a:spcPts val="600"/>
              </a:spcBef>
            </a:pPr>
            <a:r>
              <a:rPr lang="es-ES" sz="2000" b="1" dirty="0"/>
              <a:t>Para alcanzar esta humildad, Pablo propone que consideremos a los demás superiores a nosotros mismos (</a:t>
            </a:r>
            <a:r>
              <a:rPr lang="es-ES" sz="2000" b="1" dirty="0" err="1"/>
              <a:t>Flp</a:t>
            </a:r>
            <a:r>
              <a:rPr lang="es-ES" sz="2000" b="1" dirty="0"/>
              <a:t>. 2:3). ¿Pero no somos todos iguales ante Dios? ¿no debe haber igualdad para poder tener unidad?</a:t>
            </a:r>
          </a:p>
        </p:txBody>
      </p:sp>
      <p:sp>
        <p:nvSpPr>
          <p:cNvPr id="15" name="CuadroTexto 14">
            <a:extLst>
              <a:ext uri="{FF2B5EF4-FFF2-40B4-BE49-F238E27FC236}">
                <a16:creationId xmlns:a16="http://schemas.microsoft.com/office/drawing/2014/main" id="{8AB7D662-A7DB-042A-FF5A-FE4B06840749}"/>
              </a:ext>
            </a:extLst>
          </p:cNvPr>
          <p:cNvSpPr txBox="1"/>
          <p:nvPr/>
        </p:nvSpPr>
        <p:spPr>
          <a:xfrm>
            <a:off x="172680" y="6144297"/>
            <a:ext cx="9128636" cy="707886"/>
          </a:xfrm>
          <a:prstGeom prst="rect">
            <a:avLst/>
          </a:prstGeom>
          <a:noFill/>
        </p:spPr>
        <p:txBody>
          <a:bodyPr wrap="square">
            <a:spAutoFit/>
          </a:bodyPr>
          <a:lstStyle/>
          <a:p>
            <a:pPr>
              <a:spcBef>
                <a:spcPts val="600"/>
              </a:spcBef>
            </a:pPr>
            <a:r>
              <a:rPr lang="es-ES" sz="2000" b="1" dirty="0"/>
              <a:t>Para poder ser de ayuda al otro, debemos aprender a escucharle para entender su punto de vista. Todo esto es, sin duda, obra del Espíritu Santo.</a:t>
            </a:r>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05941" y="4241629"/>
            <a:ext cx="5465876" cy="1938992"/>
          </a:xfrm>
          <a:prstGeom prst="rect">
            <a:avLst/>
          </a:prstGeom>
          <a:noFill/>
        </p:spPr>
        <p:txBody>
          <a:bodyPr wrap="square">
            <a:spAutoFit/>
          </a:bodyPr>
          <a:lstStyle/>
          <a:p>
            <a:pPr>
              <a:spcBef>
                <a:spcPts val="600"/>
              </a:spcBef>
            </a:pPr>
            <a:r>
              <a:rPr lang="es-ES" sz="2000" b="1" dirty="0"/>
              <a:t>Pablo no dice que seamos inferiores al otro, sino que </a:t>
            </a:r>
            <a:r>
              <a:rPr lang="es-ES" sz="2000" b="1" i="1" u="sng" dirty="0"/>
              <a:t>estimemos</a:t>
            </a:r>
            <a:r>
              <a:rPr lang="es-ES" sz="2000" b="1" dirty="0"/>
              <a:t> (consideremos) que lo somos. Al igual que el siervo busca el bien de su señor, debemos buscar el bien de aquellos a los que </a:t>
            </a:r>
            <a:r>
              <a:rPr lang="es-ES" sz="2000" b="1" i="1" u="sng" dirty="0"/>
              <a:t>estimamos</a:t>
            </a:r>
            <a:r>
              <a:rPr lang="es-ES" sz="2000" b="1" dirty="0"/>
              <a:t> superiores a nosotros (</a:t>
            </a:r>
            <a:r>
              <a:rPr lang="es-ES" sz="2000" b="1" dirty="0" err="1"/>
              <a:t>Flp</a:t>
            </a:r>
            <a:r>
              <a:rPr lang="es-ES" sz="2000" b="1" dirty="0"/>
              <a:t>. 2:4).</a:t>
            </a:r>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8721213" cy="769441"/>
          </a:xfrm>
          <a:prstGeom prst="rect">
            <a:avLst/>
          </a:prstGeom>
          <a:noFill/>
        </p:spPr>
        <p:txBody>
          <a:bodyPr wrap="square">
            <a:spAutoFit/>
          </a:bodyPr>
          <a:lstStyle/>
          <a:p>
            <a:pPr algn="ctr"/>
            <a:r>
              <a:rPr lang="es-E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PENSAR COMO JESÚS </a:t>
            </a:r>
          </a:p>
        </p:txBody>
      </p:sp>
      <p:sp>
        <p:nvSpPr>
          <p:cNvPr id="5" name="CuadroTexto 4">
            <a:extLst>
              <a:ext uri="{FF2B5EF4-FFF2-40B4-BE49-F238E27FC236}">
                <a16:creationId xmlns:a16="http://schemas.microsoft.com/office/drawing/2014/main" id="{C0AFC944-9230-B472-043E-C415ED2FEF1C}"/>
              </a:ext>
            </a:extLst>
          </p:cNvPr>
          <p:cNvSpPr txBox="1"/>
          <p:nvPr/>
        </p:nvSpPr>
        <p:spPr>
          <a:xfrm>
            <a:off x="535858" y="593355"/>
            <a:ext cx="7649497" cy="584775"/>
          </a:xfrm>
          <a:prstGeom prst="rect">
            <a:avLst/>
          </a:prstGeom>
          <a:noFill/>
        </p:spPr>
        <p:txBody>
          <a:bodyPr wrap="square">
            <a:spAutoFit/>
          </a:bodyPr>
          <a:lstStyle/>
          <a:p>
            <a:pPr algn="ctr"/>
            <a:r>
              <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“Pensad entre vosotros de la misma manera que Cristo Jesús” </a:t>
            </a:r>
            <a:r>
              <a:rPr lang="es-E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(Filipenses 2:5 </a:t>
            </a:r>
            <a:r>
              <a:rPr lang="es-ES" sz="1100"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DHHe</a:t>
            </a:r>
            <a:r>
              <a:rPr lang="es-E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8" y="1150450"/>
            <a:ext cx="8567365" cy="1631216"/>
          </a:xfrm>
          <a:prstGeom prst="rect">
            <a:avLst/>
          </a:prstGeom>
          <a:noFill/>
        </p:spPr>
        <p:txBody>
          <a:bodyPr wrap="square" rtlCol="0">
            <a:spAutoFit/>
          </a:bodyPr>
          <a:lstStyle/>
          <a:p>
            <a:pPr>
              <a:spcBef>
                <a:spcPts val="600"/>
              </a:spcBef>
            </a:pPr>
            <a:r>
              <a:rPr lang="es-ES" sz="2000" b="1" dirty="0"/>
              <a:t>¿Cómo se moldean nuestros pensamientos? A través de las “avenidas del alma”, es decir, de nuestros sentidos. Todo lo que leemos, vemos u oímos nos moldean de algún modo. Y, por supuesto, Satanás se encarga de bombardear nuestros sentidos para amoldar nuestras mentes a su propio pensamiento.</a:t>
            </a:r>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689482" y="4488410"/>
            <a:ext cx="3797164" cy="2246769"/>
          </a:xfrm>
          <a:prstGeom prst="rect">
            <a:avLst/>
          </a:prstGeom>
          <a:noFill/>
        </p:spPr>
        <p:txBody>
          <a:bodyPr wrap="square">
            <a:spAutoFit/>
          </a:bodyPr>
          <a:lstStyle/>
          <a:p>
            <a:pPr>
              <a:spcBef>
                <a:spcPts val="600"/>
              </a:spcBef>
            </a:pPr>
            <a:r>
              <a:rPr lang="es-ES" sz="2000" b="1" dirty="0"/>
              <a:t>Esto es así porque nuestros pensamientos son carnales, y nuestro corazón engañoso (</a:t>
            </a:r>
            <a:r>
              <a:rPr lang="es-ES" sz="2000" b="1" dirty="0" err="1"/>
              <a:t>Jer</a:t>
            </a:r>
            <a:r>
              <a:rPr lang="es-ES" sz="2000" b="1" dirty="0"/>
              <a:t>. 17:9). El Espíritu transformará nuestra mente carnal en una mente espiritual, como la de Cristo (Ro. 8:1, 5).</a:t>
            </a:r>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8" y="3472747"/>
            <a:ext cx="8266034" cy="1015663"/>
          </a:xfrm>
          <a:prstGeom prst="rect">
            <a:avLst/>
          </a:prstGeom>
          <a:noFill/>
        </p:spPr>
        <p:txBody>
          <a:bodyPr wrap="square">
            <a:spAutoFit/>
          </a:bodyPr>
          <a:lstStyle/>
          <a:p>
            <a:pPr>
              <a:spcBef>
                <a:spcPts val="600"/>
              </a:spcBef>
            </a:pPr>
            <a:r>
              <a:rPr lang="es-ES" sz="2000" b="1" dirty="0"/>
              <a:t>Tal vez podamos, con mucho esfuerzo, conseguir lo primero. Pero cambiar nuestra mente para amoldarla a la mente de Jesús solo puede hacerlo en nosotros el Espíritu Santo.</a:t>
            </a:r>
          </a:p>
        </p:txBody>
      </p:sp>
      <p:sp>
        <p:nvSpPr>
          <p:cNvPr id="7" name="CuadroTexto 6">
            <a:extLst>
              <a:ext uri="{FF2B5EF4-FFF2-40B4-BE49-F238E27FC236}">
                <a16:creationId xmlns:a16="http://schemas.microsoft.com/office/drawing/2014/main" id="{EC877E10-ECE9-CC8F-3761-799E6066856C}"/>
              </a:ext>
            </a:extLst>
          </p:cNvPr>
          <p:cNvSpPr txBox="1"/>
          <p:nvPr/>
        </p:nvSpPr>
        <p:spPr>
          <a:xfrm>
            <a:off x="153847" y="2775711"/>
            <a:ext cx="8567364" cy="707886"/>
          </a:xfrm>
          <a:prstGeom prst="rect">
            <a:avLst/>
          </a:prstGeom>
          <a:noFill/>
        </p:spPr>
        <p:txBody>
          <a:bodyPr wrap="square">
            <a:spAutoFit/>
          </a:bodyPr>
          <a:lstStyle/>
          <a:p>
            <a:pPr>
              <a:spcBef>
                <a:spcPts val="600"/>
              </a:spcBef>
            </a:pPr>
            <a:r>
              <a:rPr lang="es-ES" sz="2000" b="1" dirty="0"/>
              <a:t>Pablo es radical. No solo nos invita a vigilar nuestros pensamientos, sino que nos pide que pensemos como Cristo pensaba (</a:t>
            </a:r>
            <a:r>
              <a:rPr lang="es-ES" sz="2000" b="1" dirty="0" err="1"/>
              <a:t>Flp</a:t>
            </a:r>
            <a:r>
              <a:rPr lang="es-ES" sz="2000" b="1" dirty="0"/>
              <a:t>. 4:8; 2:5).</a:t>
            </a:r>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969340" y="1916196"/>
            <a:ext cx="8908028" cy="4524315"/>
          </a:xfrm>
          <a:prstGeom prst="rect">
            <a:avLst/>
          </a:prstGeom>
          <a:noFill/>
        </p:spPr>
        <p:txBody>
          <a:bodyPr wrap="square">
            <a:spAutoFit/>
          </a:bodyPr>
          <a:lstStyle/>
          <a:p>
            <a:pPr>
              <a:spcBef>
                <a:spcPts val="600"/>
              </a:spcBef>
            </a:pPr>
            <a:r>
              <a:rPr lang="es-ES" sz="3200" b="1" dirty="0">
                <a:latin typeface="Constantia" panose="02030602050306030303" pitchFamily="18" charset="0"/>
              </a:rPr>
              <a:t>“Tenemos, sin embargo, algo que hacer para resistir a la tentación. Los que no quieren ser víctimas de los ardides de Satanás deben custodiar cuidadosamente las avenidas del alma; deben abstenerse de leer, ver u oír cuanto sugiera pensamientos impuros. No se debe dejar que la mente se espacie al azar en todos los temas que sugiera el adversario de las almas”</a:t>
            </a:r>
          </a:p>
        </p:txBody>
      </p:sp>
      <p:sp>
        <p:nvSpPr>
          <p:cNvPr id="4" name="CuadroTexto 3">
            <a:extLst>
              <a:ext uri="{FF2B5EF4-FFF2-40B4-BE49-F238E27FC236}">
                <a16:creationId xmlns:a16="http://schemas.microsoft.com/office/drawing/2014/main" id="{7900976D-1FD8-390F-0BE3-739219CA3CB2}"/>
              </a:ext>
            </a:extLst>
          </p:cNvPr>
          <p:cNvSpPr txBox="1"/>
          <p:nvPr/>
        </p:nvSpPr>
        <p:spPr>
          <a:xfrm>
            <a:off x="8216779" y="827752"/>
            <a:ext cx="3847400" cy="338554"/>
          </a:xfrm>
          <a:prstGeom prst="rect">
            <a:avLst/>
          </a:prstGeom>
          <a:noFill/>
        </p:spPr>
        <p:txBody>
          <a:bodyPr wrap="none" rtlCol="0">
            <a:spAutoFit/>
          </a:bodyPr>
          <a:lstStyle/>
          <a:p>
            <a:pPr algn="r"/>
            <a:r>
              <a:rPr lang="es-ES" sz="1600" b="1" dirty="0"/>
              <a:t>E. G. W. (Patriarcas y profetas, pág. 436)</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415D65-800B-5841-D401-9D751611C840}"/>
              </a:ext>
            </a:extLst>
          </p:cNvPr>
          <p:cNvSpPr txBox="1"/>
          <p:nvPr/>
        </p:nvSpPr>
        <p:spPr>
          <a:xfrm>
            <a:off x="0" y="8604"/>
            <a:ext cx="12192000" cy="830997"/>
          </a:xfrm>
          <a:prstGeom prst="rect">
            <a:avLst/>
          </a:prstGeom>
          <a:noFill/>
        </p:spPr>
        <p:txBody>
          <a:bodyPr wrap="square">
            <a:spAutoFit/>
          </a:bodyPr>
          <a:lstStyle/>
          <a:p>
            <a:pPr algn="ctr"/>
            <a:r>
              <a:rPr lang="es-ES"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LA ACTITUD DE JESÚS (1)</a:t>
            </a: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864846"/>
            <a:ext cx="12192000" cy="369332"/>
          </a:xfrm>
          <a:prstGeom prst="rect">
            <a:avLst/>
          </a:prstGeom>
          <a:noFill/>
        </p:spPr>
        <p:txBody>
          <a:bodyPr wrap="square">
            <a:spAutoFit/>
          </a:bodyPr>
          <a:lstStyle/>
          <a:p>
            <a:pPr algn="ctr"/>
            <a:r>
              <a:rPr lang="es-ES" b="1" dirty="0">
                <a:solidFill>
                  <a:srgbClr val="FFFF00"/>
                </a:solidFill>
                <a:effectLst>
                  <a:outerShdw blurRad="38100" dist="38100" dir="2700000" algn="tl">
                    <a:srgbClr val="000000">
                      <a:alpha val="43137"/>
                    </a:srgbClr>
                  </a:outerShdw>
                </a:effectLst>
                <a:latin typeface="Comic Sans MS" panose="030F0702030302020204" pitchFamily="66" charset="0"/>
              </a:rPr>
              <a:t>“el cual, siendo en forma de Dios, no estimó el ser igual a Dios como cosa a que aferrarse” </a:t>
            </a:r>
            <a:r>
              <a:rPr lang="es-ES" sz="1400" b="1" dirty="0">
                <a:solidFill>
                  <a:srgbClr val="FFFF00"/>
                </a:solidFill>
                <a:effectLst>
                  <a:outerShdw blurRad="38100" dist="38100" dir="2700000" algn="tl">
                    <a:srgbClr val="000000">
                      <a:alpha val="43137"/>
                    </a:srgbClr>
                  </a:outerShdw>
                </a:effectLst>
                <a:latin typeface="Comic Sans MS" panose="030F0702030302020204" pitchFamily="66" charset="0"/>
              </a:rPr>
              <a:t>(Filipenses 2:6)</a:t>
            </a:r>
            <a:endParaRPr lang="es-ES"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427574"/>
            <a:ext cx="6577777" cy="400110"/>
          </a:xfrm>
          <a:prstGeom prst="rect">
            <a:avLst/>
          </a:prstGeom>
          <a:noFill/>
        </p:spPr>
        <p:txBody>
          <a:bodyPr wrap="square" rtlCol="0">
            <a:spAutoFit/>
          </a:bodyPr>
          <a:lstStyle/>
          <a:p>
            <a:pPr>
              <a:spcBef>
                <a:spcPts val="600"/>
              </a:spcBef>
            </a:pPr>
            <a:r>
              <a:rPr lang="es-ES" sz="2000" b="1" dirty="0"/>
              <a:t>Pablo resalta tres cualidades de Jesús:</a:t>
            </a:r>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1498688370"/>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90" y="3413812"/>
            <a:ext cx="7144359" cy="707886"/>
          </a:xfrm>
          <a:prstGeom prst="rect">
            <a:avLst/>
          </a:prstGeom>
          <a:noFill/>
        </p:spPr>
        <p:txBody>
          <a:bodyPr wrap="square" rtlCol="0">
            <a:spAutoFit/>
          </a:bodyPr>
          <a:lstStyle/>
          <a:p>
            <a:pPr>
              <a:spcBef>
                <a:spcPts val="600"/>
              </a:spcBef>
            </a:pPr>
            <a:r>
              <a:rPr lang="es-ES" sz="2000" b="1" dirty="0"/>
              <a:t>Siendo el Creador, se hizo criatura. Aceptó ser maltratado y morir en la cruz para poder redimirnos.</a:t>
            </a:r>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90" y="6122246"/>
            <a:ext cx="7144360" cy="707886"/>
          </a:xfrm>
          <a:prstGeom prst="rect">
            <a:avLst/>
          </a:prstGeom>
          <a:noFill/>
        </p:spPr>
        <p:txBody>
          <a:bodyPr wrap="square">
            <a:spAutoFit/>
          </a:bodyPr>
          <a:lstStyle/>
          <a:p>
            <a:pPr>
              <a:spcBef>
                <a:spcPts val="600"/>
              </a:spcBef>
            </a:pPr>
            <a:r>
              <a:rPr lang="es-ES" sz="2000" b="1" dirty="0"/>
              <a:t>Él es nuestro ejemplo a seguir. Debemos estar dispuestos a humillarnos y sacrificarnos por el bien de los demás.</a:t>
            </a:r>
          </a:p>
        </p:txBody>
      </p:sp>
      <p:sp>
        <p:nvSpPr>
          <p:cNvPr id="8" name="CuadroTexto 7">
            <a:extLst>
              <a:ext uri="{FF2B5EF4-FFF2-40B4-BE49-F238E27FC236}">
                <a16:creationId xmlns:a16="http://schemas.microsoft.com/office/drawing/2014/main" id="{55BDCBA1-5E0B-1793-24BA-EF6D83481202}"/>
              </a:ext>
            </a:extLst>
          </p:cNvPr>
          <p:cNvSpPr txBox="1"/>
          <p:nvPr/>
        </p:nvSpPr>
        <p:spPr>
          <a:xfrm>
            <a:off x="156389" y="5429748"/>
            <a:ext cx="7144359" cy="707886"/>
          </a:xfrm>
          <a:prstGeom prst="rect">
            <a:avLst/>
          </a:prstGeom>
          <a:noFill/>
        </p:spPr>
        <p:txBody>
          <a:bodyPr wrap="square">
            <a:spAutoFit/>
          </a:bodyPr>
          <a:lstStyle/>
          <a:p>
            <a:pPr>
              <a:spcBef>
                <a:spcPts val="600"/>
              </a:spcBef>
            </a:pPr>
            <a:r>
              <a:rPr lang="es-ES" sz="2000" b="1" dirty="0"/>
              <a:t>Cuando pensamos en esto, solo podemos postrarnos y adorar a nuestro maravilloso Salvador.</a:t>
            </a:r>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87" y="4113246"/>
            <a:ext cx="7144358" cy="1323439"/>
          </a:xfrm>
          <a:prstGeom prst="rect">
            <a:avLst/>
          </a:prstGeom>
          <a:noFill/>
        </p:spPr>
        <p:txBody>
          <a:bodyPr wrap="square">
            <a:spAutoFit/>
          </a:bodyPr>
          <a:lstStyle/>
          <a:p>
            <a:pPr>
              <a:spcBef>
                <a:spcPts val="600"/>
              </a:spcBef>
            </a:pPr>
            <a:r>
              <a:rPr lang="es-ES" sz="2000" b="1" dirty="0"/>
              <a:t>A pesar de estar en un nivel de igualdad con las otras dos Personas de la Divinidad, la sumisión de Jesús a la voluntad del Padre fue siempre perfecta. Nunca hubo un momento en que rehusara someterse.</a:t>
            </a:r>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95250"/>
            <a:ext cx="7614017"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es-ES" sz="44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LA ACTITUD DE JESÚS (2)</a:t>
            </a:r>
          </a:p>
        </p:txBody>
      </p:sp>
      <p:sp>
        <p:nvSpPr>
          <p:cNvPr id="5" name="CuadroTexto 4">
            <a:extLst>
              <a:ext uri="{FF2B5EF4-FFF2-40B4-BE49-F238E27FC236}">
                <a16:creationId xmlns:a16="http://schemas.microsoft.com/office/drawing/2014/main" id="{6EE72F06-AA6E-3C78-434B-A6B5313B83F5}"/>
              </a:ext>
            </a:extLst>
          </p:cNvPr>
          <p:cNvSpPr txBox="1"/>
          <p:nvPr/>
        </p:nvSpPr>
        <p:spPr>
          <a:xfrm>
            <a:off x="4869637" y="961340"/>
            <a:ext cx="7030706" cy="1328023"/>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s-ES" b="1" dirty="0">
                <a:effectLst>
                  <a:outerShdw blurRad="38100" dist="38100" dir="2700000" algn="tl">
                    <a:srgbClr val="000000">
                      <a:alpha val="43137"/>
                    </a:srgbClr>
                  </a:outerShdw>
                </a:effectLst>
                <a:latin typeface="Comic Sans MS" panose="030F0702030302020204" pitchFamily="66" charset="0"/>
              </a:rPr>
              <a:t>“E indiscutiblemente, grande es el misterio de la piedad: Dios fue manifestado en carne, justificado en el Espíritu, visto de los ángeles, predicado a los gentiles, creído en el mundo, recibido arriba en gloria” </a:t>
            </a:r>
            <a:r>
              <a:rPr lang="es-ES" sz="1400" b="1" dirty="0">
                <a:effectLst>
                  <a:outerShdw blurRad="38100" dist="38100" dir="2700000" algn="tl">
                    <a:srgbClr val="000000">
                      <a:alpha val="43137"/>
                    </a:srgbClr>
                  </a:outerShdw>
                </a:effectLst>
                <a:latin typeface="Comic Sans MS" panose="030F0702030302020204" pitchFamily="66" charset="0"/>
              </a:rPr>
              <a:t>(1ª de Timoteo 3:16)</a:t>
            </a:r>
          </a:p>
        </p:txBody>
      </p:sp>
      <p:sp>
        <p:nvSpPr>
          <p:cNvPr id="6" name="CuadroTexto 5">
            <a:extLst>
              <a:ext uri="{FF2B5EF4-FFF2-40B4-BE49-F238E27FC236}">
                <a16:creationId xmlns:a16="http://schemas.microsoft.com/office/drawing/2014/main" id="{49955E2B-46C7-DEDA-8BCC-CE5F37662BEE}"/>
              </a:ext>
            </a:extLst>
          </p:cNvPr>
          <p:cNvSpPr txBox="1"/>
          <p:nvPr/>
        </p:nvSpPr>
        <p:spPr>
          <a:xfrm>
            <a:off x="4923805" y="2424112"/>
            <a:ext cx="7144369" cy="1015663"/>
          </a:xfrm>
          <a:prstGeom prst="rect">
            <a:avLst/>
          </a:prstGeom>
          <a:noFill/>
        </p:spPr>
        <p:txBody>
          <a:bodyPr wrap="square" rtlCol="0">
            <a:spAutoFit/>
          </a:bodyPr>
          <a:lstStyle/>
          <a:p>
            <a:pPr>
              <a:spcBef>
                <a:spcPts val="600"/>
              </a:spcBef>
            </a:pPr>
            <a:r>
              <a:rPr lang="es-ES" sz="2000" b="1" dirty="0"/>
              <a:t>La asombrosa condescendencia de Cristo al convertirse en un ser humano será tema de estudio de los redimidos a lo largo de la eternidad.</a:t>
            </a:r>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923804" y="5748099"/>
            <a:ext cx="7144369" cy="1015663"/>
          </a:xfrm>
          <a:prstGeom prst="rect">
            <a:avLst/>
          </a:prstGeom>
          <a:noFill/>
        </p:spPr>
        <p:txBody>
          <a:bodyPr wrap="square">
            <a:spAutoFit/>
          </a:bodyPr>
          <a:lstStyle/>
          <a:p>
            <a:pPr>
              <a:spcBef>
                <a:spcPts val="600"/>
              </a:spcBef>
            </a:pPr>
            <a:r>
              <a:rPr lang="es-ES" sz="2000" b="1" dirty="0"/>
              <a:t>Este ejemplo nos llama a abandonar nuestro egoísmo y nuestro deseo de ser servidos, y cambiarlos por humildad y disposición a servir a los demás.</a:t>
            </a:r>
          </a:p>
        </p:txBody>
      </p:sp>
      <p:sp>
        <p:nvSpPr>
          <p:cNvPr id="9" name="CuadroTexto 8">
            <a:extLst>
              <a:ext uri="{FF2B5EF4-FFF2-40B4-BE49-F238E27FC236}">
                <a16:creationId xmlns:a16="http://schemas.microsoft.com/office/drawing/2014/main" id="{D1F28DD5-EE47-974C-57E3-B8590579ED5D}"/>
              </a:ext>
            </a:extLst>
          </p:cNvPr>
          <p:cNvSpPr txBox="1"/>
          <p:nvPr/>
        </p:nvSpPr>
        <p:spPr>
          <a:xfrm>
            <a:off x="4923802" y="4440048"/>
            <a:ext cx="7144370" cy="1323439"/>
          </a:xfrm>
          <a:prstGeom prst="rect">
            <a:avLst/>
          </a:prstGeom>
          <a:noFill/>
        </p:spPr>
        <p:txBody>
          <a:bodyPr wrap="square">
            <a:spAutoFit/>
          </a:bodyPr>
          <a:lstStyle/>
          <a:p>
            <a:pPr>
              <a:spcBef>
                <a:spcPts val="600"/>
              </a:spcBef>
            </a:pPr>
            <a:r>
              <a:rPr lang="es-ES" sz="2000" b="1" dirty="0"/>
              <a:t>Jesús pasó de la supremacía universal a la servidumbre absoluta. Esto es, precisamente, lo contrario a lo que aspiraba Lucifer que, siendo siervo, quiso la supremacía universal.</a:t>
            </a:r>
          </a:p>
        </p:txBody>
      </p:sp>
      <p:sp>
        <p:nvSpPr>
          <p:cNvPr id="11" name="CuadroTexto 10">
            <a:extLst>
              <a:ext uri="{FF2B5EF4-FFF2-40B4-BE49-F238E27FC236}">
                <a16:creationId xmlns:a16="http://schemas.microsoft.com/office/drawing/2014/main" id="{9015224D-7577-3EE4-E266-773F64CF1ACE}"/>
              </a:ext>
            </a:extLst>
          </p:cNvPr>
          <p:cNvSpPr txBox="1"/>
          <p:nvPr/>
        </p:nvSpPr>
        <p:spPr>
          <a:xfrm>
            <a:off x="4923804" y="3439773"/>
            <a:ext cx="7144368" cy="1015663"/>
          </a:xfrm>
          <a:prstGeom prst="rect">
            <a:avLst/>
          </a:prstGeom>
          <a:noFill/>
        </p:spPr>
        <p:txBody>
          <a:bodyPr wrap="square">
            <a:spAutoFit/>
          </a:bodyPr>
          <a:lstStyle/>
          <a:p>
            <a:pPr>
              <a:spcBef>
                <a:spcPts val="600"/>
              </a:spcBef>
            </a:pPr>
            <a:r>
              <a:rPr lang="es-ES" sz="2000" b="1" dirty="0"/>
              <a:t>Es increíble que el Ser infinito y eterno se convirtiera en un ser humano finito, sujeto a la muerte. Esto es lo que Pablo llama “el misterio de la piedad” (1Tim. 3:16).</a:t>
            </a:r>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684</TotalTime>
  <Words>1273</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44</cp:revision>
  <dcterms:created xsi:type="dcterms:W3CDTF">2025-12-31T11:02:26Z</dcterms:created>
  <dcterms:modified xsi:type="dcterms:W3CDTF">2026-01-01T20:58:32Z</dcterms:modified>
</cp:coreProperties>
</file>