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38" r:id="rId3"/>
    <p:sldId id="324" r:id="rId4"/>
    <p:sldId id="257" r:id="rId5"/>
    <p:sldId id="258" r:id="rId6"/>
    <p:sldId id="259" r:id="rId7"/>
    <p:sldId id="260" r:id="rId8"/>
    <p:sldId id="261" r:id="rId9"/>
    <p:sldId id="332" r:id="rId10"/>
    <p:sldId id="335" r:id="rId11"/>
    <p:sldId id="336" r:id="rId12"/>
    <p:sldId id="325"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Con entrañable misericordia</a:t>
          </a:r>
          <a:endParaRPr lang="es-ES" sz="200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Con benignidad</a:t>
          </a:r>
          <a:endParaRPr lang="es-ES" sz="200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Con humildad</a:t>
          </a:r>
          <a:endParaRPr lang="es-ES" sz="200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Con mansedumbre</a:t>
          </a:r>
          <a:endParaRPr lang="es-ES" sz="2000"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Con paciencia</a:t>
          </a:r>
          <a:endParaRPr lang="es-ES" sz="200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Soportándonos unos a otros</a:t>
          </a:r>
          <a:endParaRPr lang="es-ES" sz="200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alpha val="43137"/>
                  </a:srgbClr>
                </a:outerShdw>
              </a:effectLst>
            </a:rPr>
            <a:t>Perdonándonos unos a otros</a:t>
          </a:r>
          <a:endParaRPr lang="es-ES" sz="200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es-ES" sz="1800" b="1" dirty="0">
              <a:effectLst>
                <a:outerShdw blurRad="38100" dist="38100" dir="2700000" algn="tl">
                  <a:srgbClr val="000000">
                    <a:alpha val="43137"/>
                  </a:srgbClr>
                </a:outerShdw>
              </a:effectLst>
            </a:rPr>
            <a:t>BENEFICIO</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a:effectLst>
                <a:outerShdw blurRad="38100" dist="38100" dir="2700000" algn="tl">
                  <a:srgbClr val="000000">
                    <a:alpha val="43137"/>
                  </a:srgbClr>
                </a:outerShdw>
              </a:effectLst>
            </a:rPr>
            <a:t>RESPONSABILIDAD</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es-ES" sz="1800" b="1" dirty="0"/>
            <a:t>Al comportarnos así somos una bendición tanto para los demás como para nosotros mismos</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es-ES" sz="1800" b="1" dirty="0"/>
            <a:t>Que nuestra conducta glorifique a Dios, y que pueda animar a otros a creer y a seguir a Jesús</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es-ES" sz="1800" b="1" dirty="0"/>
            <a:t>Dejando que la paz de Dios nos gobierne</a:t>
          </a:r>
          <a:endParaRPr lang="es-ES" sz="180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es-ES" sz="1800" b="1"/>
            <a:t>Permaneciendo unánimes como un solo cuerpo</a:t>
          </a:r>
          <a:endParaRPr lang="es-ES" sz="180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es-ES" sz="1800" b="1"/>
            <a:t>Siendo agradecidos</a:t>
          </a:r>
          <a:endParaRPr lang="es-ES" sz="180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es-ES" sz="1800" b="1" dirty="0"/>
            <a:t>Estudiando abundantemente la Biblia</a:t>
          </a:r>
          <a:endParaRPr lang="es-ES" sz="1800"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es-ES" sz="1800" b="1"/>
            <a:t>Enseñándonos lo aprendido unos a otros</a:t>
          </a:r>
          <a:endParaRPr lang="es-ES" sz="180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es-ES" sz="1800" b="1" dirty="0"/>
            <a:t>Cantando salmos, himnos y cánticos espirituales</a:t>
          </a:r>
          <a:endParaRPr lang="es-ES" sz="1800"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es-ES" sz="1800" b="1" dirty="0"/>
            <a:t>Haciendo todo en el nombre de Jesús</a:t>
          </a:r>
          <a:endParaRPr lang="es-ES" sz="1800"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entrañable misericordia</a:t>
          </a:r>
          <a:endParaRPr lang="es-ES" sz="2000" kern="120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benignidad</a:t>
          </a:r>
          <a:endParaRPr lang="es-ES" sz="2000" kern="120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humildad</a:t>
          </a:r>
          <a:endParaRPr lang="es-ES" sz="2000" kern="120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 mansedumbre</a:t>
          </a:r>
          <a:endParaRPr lang="es-ES" sz="2000"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paciencia</a:t>
          </a:r>
          <a:endParaRPr lang="es-ES" sz="2000" kern="120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Soportándonos unos a otros</a:t>
          </a:r>
          <a:endParaRPr lang="es-ES" sz="2000" kern="120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Perdonándonos unos a otros</a:t>
          </a:r>
          <a:endParaRPr lang="es-ES" sz="2000" kern="1200">
            <a:effectLst>
              <a:outerShdw blurRad="38100" dist="38100" dir="2700000" algn="tl">
                <a:srgbClr val="000000">
                  <a:alpha val="43137"/>
                </a:srgbClr>
              </a:outerShdw>
            </a:effectLst>
          </a:endParaRP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Al comportarnos así somos una bendición tanto para los demás como para nosotros mismos</a:t>
          </a:r>
          <a:endParaRPr lang="es-ES" sz="1800" kern="1200" dirty="0"/>
        </a:p>
      </dsp:txBody>
      <dsp:txXfrm rot="-5400000">
        <a:off x="2230698" y="86989"/>
        <a:ext cx="5798904" cy="471617"/>
      </dsp:txXfrm>
    </dsp:sp>
    <dsp:sp modelId="{FFA5AA21-7D47-4DB5-88A0-E539AF65B3AE}">
      <dsp:nvSpPr>
        <dsp:cNvPr id="0" name=""/>
        <dsp:cNvSpPr/>
      </dsp:nvSpPr>
      <dsp:spPr>
        <a:xfrm>
          <a:off x="272" y="16"/>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BENEFICIO</a:t>
          </a:r>
          <a:endParaRPr lang="es-ES" sz="1800" kern="1200" dirty="0">
            <a:effectLst>
              <a:outerShdw blurRad="38100" dist="38100" dir="2700000" algn="tl">
                <a:srgbClr val="000000">
                  <a:alpha val="43137"/>
                </a:srgbClr>
              </a:outerShdw>
            </a:effectLst>
          </a:endParaRPr>
        </a:p>
      </dsp:txBody>
      <dsp:txXfrm>
        <a:off x="31786" y="31530"/>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Que nuestra conducta glorifique a Dios, y que pueda animar a otros a creer y a seguir a Jesús</a:t>
          </a:r>
          <a:endParaRPr lang="es-ES" sz="18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RESPONSABILIDAD</a:t>
          </a:r>
          <a:endParaRPr lang="es-ES" sz="1800"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Dejando que la paz de Dios nos gobierne</a:t>
          </a:r>
          <a:endParaRPr lang="es-ES" sz="1800"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Permaneciendo unánimes como un solo cuerpo</a:t>
          </a:r>
          <a:endParaRPr lang="es-ES" sz="1800" kern="120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Siendo agradecidos</a:t>
          </a:r>
          <a:endParaRPr lang="es-ES" sz="1800" kern="120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Estudiando abundantemente la Biblia</a:t>
          </a:r>
          <a:endParaRPr lang="es-ES" sz="1800"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Enseñándonos lo aprendido unos a otros</a:t>
          </a:r>
          <a:endParaRPr lang="es-ES" sz="1800" kern="120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Cantando salmos, himnos y cánticos espirituales</a:t>
          </a:r>
          <a:endParaRPr lang="es-ES" sz="1800"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Haciendo todo en el nombre de Jesús</a:t>
          </a:r>
          <a:endParaRPr lang="es-ES" sz="1800"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03/02/2026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03/02/2026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3.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5.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7.jpeg"/><Relationship Id="rId10" Type="http://schemas.openxmlformats.org/officeDocument/2006/relationships/diagramData" Target="../diagrams/data2.xml"/><Relationship Id="rId4" Type="http://schemas.openxmlformats.org/officeDocument/2006/relationships/image" Target="../media/image36.jpe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2" y="3571875"/>
            <a:ext cx="3442078" cy="286232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000" b="1" dirty="0">
                <a:ln/>
                <a:solidFill>
                  <a:schemeClr val="accent1">
                    <a:lumMod val="75000"/>
                  </a:schemeClr>
                </a:solidFill>
                <a:effectLst>
                  <a:outerShdw blurRad="60007" dist="200025" dir="15000000" sy="30000" kx="-1800000" algn="bl" rotWithShape="0">
                    <a:schemeClr val="accent1">
                      <a:lumMod val="50000"/>
                      <a:alpha val="32000"/>
                    </a:schemeClr>
                  </a:outerShdw>
                </a:effectLst>
              </a:rPr>
              <a:t>VIVIR CON CRISTO</a:t>
            </a:r>
          </a:p>
        </p:txBody>
      </p:sp>
      <p:sp>
        <p:nvSpPr>
          <p:cNvPr id="13" name="CuadroTexto 12">
            <a:extLst>
              <a:ext uri="{FF2B5EF4-FFF2-40B4-BE49-F238E27FC236}">
                <a16:creationId xmlns:a16="http://schemas.microsoft.com/office/drawing/2014/main" id="{C194ADEB-CDC9-FD2B-90D6-F72D42D0332B}"/>
              </a:ext>
            </a:extLst>
          </p:cNvPr>
          <p:cNvSpPr txBox="1"/>
          <p:nvPr/>
        </p:nvSpPr>
        <p:spPr>
          <a:xfrm>
            <a:off x="8057562" y="6442360"/>
            <a:ext cx="3764813" cy="338554"/>
          </a:xfrm>
          <a:prstGeom prst="rect">
            <a:avLst/>
          </a:prstGeom>
          <a:noFill/>
        </p:spPr>
        <p:txBody>
          <a:bodyPr wrap="none" rtlCol="0">
            <a:spAutoFit/>
          </a:bodyPr>
          <a:lstStyle/>
          <a:p>
            <a:pPr algn="r"/>
            <a:r>
              <a:rPr lang="es-ES" sz="1600" b="1" dirty="0">
                <a:solidFill>
                  <a:srgbClr val="D6DDCD"/>
                </a:solidFill>
                <a:effectLst>
                  <a:outerShdw blurRad="38100" dist="38100" dir="2700000" algn="tl">
                    <a:srgbClr val="000000">
                      <a:alpha val="43137"/>
                    </a:srgbClr>
                  </a:outerShdw>
                </a:effectLst>
              </a:rPr>
              <a:t>Lección 11 para el 14 de marzo de 2026</a:t>
            </a:r>
          </a:p>
        </p:txBody>
      </p:sp>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EL ALIMENTO CELESTIAL </a:t>
            </a: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861774"/>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“La palabra de Cristo more en abundancia en vosotros, enseñándoos y exhortándoos unos a otros en toda sabiduría, cantando con gracia en vuestros corazones al Señor con salmos e himnos y cánticos espirituales” </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(Colosenses 3:16)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es-ES" sz="2000" b="1" dirty="0"/>
              <a:t>Colosenses 3:15-17 nos muestra cómo alimentar nuestra naturaleza celestial (y resulta que no podemos alimentarla de forma aislada, sino que necesitamos a la hermandad de la iglesia para ello):</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2963471140"/>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4789715" cy="2246769"/>
          </a:xfrm>
          <a:prstGeom prst="rect">
            <a:avLst/>
          </a:prstGeom>
          <a:noFill/>
        </p:spPr>
        <p:txBody>
          <a:bodyPr wrap="square" rtlCol="0">
            <a:spAutoFit/>
          </a:bodyPr>
          <a:lstStyle/>
          <a:p>
            <a:pPr>
              <a:spcBef>
                <a:spcPts val="600"/>
              </a:spcBef>
            </a:pPr>
            <a:r>
              <a:rPr lang="es-ES" sz="2000" b="1" dirty="0"/>
              <a:t>“El canto es un arma que siempre podemos esgrimir contra el desaliento. Abriendo así nuestro corazón a los rayos de luz de la presencia del Salvador, encontraremos salud y recibiremos su bendición” </a:t>
            </a:r>
            <a:r>
              <a:rPr lang="es-ES" sz="1600" b="1" dirty="0"/>
              <a:t>(Elena G. White, “El ministerio de curación”, pág. 196)</a:t>
            </a:r>
            <a:r>
              <a:rPr lang="es-ES" sz="2000" b="1" dirty="0"/>
              <a:t>.</a:t>
            </a: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0132302"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970591"/>
          </a:xfrm>
          <a:prstGeom prst="rect">
            <a:avLst/>
          </a:prstGeom>
          <a:noFill/>
        </p:spPr>
        <p:txBody>
          <a:bodyPr wrap="square">
            <a:spAutoFit/>
          </a:bodyPr>
          <a:lstStyle/>
          <a:p>
            <a:pPr>
              <a:spcBef>
                <a:spcPts val="600"/>
              </a:spcBef>
            </a:pPr>
            <a:r>
              <a:rPr lang="es-ES" sz="2600" b="1" dirty="0">
                <a:latin typeface="Constantia" panose="02030602050306030303" pitchFamily="18" charset="0"/>
              </a:rPr>
              <a:t>“Cultivad sentimientos bondadosos, tiernos y comprensivos, y no los llaméis debilidad, porque son los atributos del carácter de Cristo. Cuidad vuestra influencia. Que sea de un carácter tan puro y fragante que nunca os avergoncéis de que se reproduzca en los demás.</a:t>
            </a:r>
          </a:p>
          <a:p>
            <a:pPr>
              <a:spcBef>
                <a:spcPts val="600"/>
              </a:spcBef>
            </a:pPr>
            <a:r>
              <a:rPr lang="es-ES" sz="2600" b="1" dirty="0">
                <a:latin typeface="Constantia" panose="02030602050306030303" pitchFamily="18" charset="0"/>
              </a:rPr>
              <a:t>Como las gotas de agua conforman un río, así las pequeñas cosas conforman la vida. La vida es un río, pacífico, tranquilo y agradable, o es un río turbulento, que siempre arroja lodo y suciedad. En esta vida podéis someteros a la disciplina del Espíritu Santo. Mediante la santificación del Espíritu creceréis cada vez más a la semejanza de Cristo”</a:t>
            </a:r>
          </a:p>
        </p:txBody>
      </p:sp>
      <p:sp>
        <p:nvSpPr>
          <p:cNvPr id="4" name="CuadroTexto 3">
            <a:extLst>
              <a:ext uri="{FF2B5EF4-FFF2-40B4-BE49-F238E27FC236}">
                <a16:creationId xmlns:a16="http://schemas.microsoft.com/office/drawing/2014/main" id="{89979397-93F1-9612-41BA-3D884CE3A45A}"/>
              </a:ext>
            </a:extLst>
          </p:cNvPr>
          <p:cNvSpPr txBox="1"/>
          <p:nvPr/>
        </p:nvSpPr>
        <p:spPr>
          <a:xfrm>
            <a:off x="6976376" y="5914295"/>
            <a:ext cx="4024883" cy="338554"/>
          </a:xfrm>
          <a:prstGeom prst="rect">
            <a:avLst/>
          </a:prstGeom>
          <a:noFill/>
        </p:spPr>
        <p:txBody>
          <a:bodyPr wrap="none" rtlCol="0">
            <a:spAutoFit/>
          </a:bodyPr>
          <a:lstStyle/>
          <a:p>
            <a:pPr algn="r"/>
            <a:r>
              <a:rPr lang="es-ES" sz="1600" b="1" dirty="0"/>
              <a:t>E. G. W. (</a:t>
            </a:r>
            <a:r>
              <a:rPr lang="en-US" sz="1600" b="1" noProof="0" dirty="0"/>
              <a:t>That I May Know Him</a:t>
            </a:r>
            <a:r>
              <a:rPr lang="es-ES" sz="1600" b="1" dirty="0"/>
              <a:t>, 22 de julio)</a:t>
            </a:r>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400050" y="621596"/>
            <a:ext cx="6315075" cy="397031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“Y sobre todo, vístanse de amor, que es el vínculo de la perfección”</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Colosenses 3:14</a:t>
            </a: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2293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6DAC"/>
                </a:solidFill>
              </a:rPr>
              <a:t>¿Mentalidad terrenal o celestial?</a:t>
            </a:r>
          </a:p>
          <a:p>
            <a:pPr lvl="1">
              <a:spcBef>
                <a:spcPts val="600"/>
              </a:spcBef>
            </a:pPr>
            <a:r>
              <a:rPr lang="es-ES" sz="2000" b="1" dirty="0"/>
              <a:t>Nuestro punto de mira (Colosenses 3:1-4)</a:t>
            </a:r>
          </a:p>
          <a:p>
            <a:pPr lvl="1">
              <a:spcBef>
                <a:spcPts val="600"/>
              </a:spcBef>
            </a:pPr>
            <a:r>
              <a:rPr lang="es-ES" sz="2000" b="1" dirty="0"/>
              <a:t>Morir a lo terrenal (Colosenses 3:5-6)</a:t>
            </a:r>
          </a:p>
          <a:p>
            <a:pPr lvl="1">
              <a:spcBef>
                <a:spcPts val="600"/>
              </a:spcBef>
            </a:pPr>
            <a:r>
              <a:rPr lang="es-ES" sz="2000" b="1" dirty="0"/>
              <a:t>Revestirse de lo celestial (Colosenses 3:7-11)</a:t>
            </a:r>
          </a:p>
          <a:p>
            <a:pPr>
              <a:spcBef>
                <a:spcPts val="1800"/>
              </a:spcBef>
            </a:pPr>
            <a:r>
              <a:rPr lang="es-ES" sz="2000" b="1" dirty="0">
                <a:solidFill>
                  <a:srgbClr val="A90095"/>
                </a:solidFill>
              </a:rPr>
              <a:t>Características de la nueva vida en Cristo:</a:t>
            </a:r>
          </a:p>
          <a:p>
            <a:pPr lvl="1">
              <a:spcBef>
                <a:spcPts val="600"/>
              </a:spcBef>
            </a:pPr>
            <a:r>
              <a:rPr lang="es-ES" sz="2000" b="1" dirty="0"/>
              <a:t>El vínculo perfecto (Colosenses 3:12-14)</a:t>
            </a:r>
          </a:p>
          <a:p>
            <a:pPr lvl="1">
              <a:spcBef>
                <a:spcPts val="600"/>
              </a:spcBef>
            </a:pPr>
            <a:r>
              <a:rPr lang="es-ES" sz="2000" b="1" dirty="0"/>
              <a:t>El alimento celestial (Colosenses 3:15-17)</a:t>
            </a:r>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Al ser sepultados en las aguas del bautismo morimos a nuestra antigua vida de pecado. Al salir de las aguas resucitamos como nuevas criaturas.</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301961" y="2428726"/>
            <a:ext cx="7346613"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Por alguna razón, nuestra antigua manera de ser se empeña en resurgir. Por ello, el apóstol Pablo nos insta a poner nuestra mira en lo celestial, y dar la espalda a lo terrenal.</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120676"/>
            <a:ext cx="7356139"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Abandonamos nuestra antigua forma de vivir y de pensar. A partir de entonces, vivimos de forma distinta, y pensamos de forma distinta. Dejamos de tener una mentalidad terrenal y adquirimos una mentalidad celestial.</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907368"/>
            <a:ext cx="9899375" cy="2123658"/>
          </a:xfrm>
          <a:prstGeom prst="rect">
            <a:avLst/>
          </a:prstGeom>
          <a:noFill/>
        </p:spPr>
        <p:txBody>
          <a:bodyPr wrap="square">
            <a:spAutoFit/>
          </a:bodyPr>
          <a:lstStyle/>
          <a:p>
            <a:pPr algn="ctr"/>
            <a:r>
              <a:rPr lang="es-E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¿MENTALIDAD TERRENAL O CELESTIAL?</a:t>
            </a: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NUESTRO PUNTO DE MIRA </a:t>
            </a: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439275" cy="369332"/>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“Poned la mira en las cosas de arriba, no en las de la tierra” </a:t>
            </a:r>
            <a:r>
              <a:rPr lang="es-ES" sz="1400" b="1" dirty="0">
                <a:solidFill>
                  <a:schemeClr val="accent5">
                    <a:lumMod val="75000"/>
                  </a:schemeClr>
                </a:solidFill>
                <a:latin typeface="Comic Sans MS" panose="030F0702030302020204" pitchFamily="66" charset="0"/>
              </a:rPr>
              <a:t>(Colosenses 3:2)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a:spcBef>
                <a:spcPts val="600"/>
              </a:spcBef>
            </a:pPr>
            <a:r>
              <a:rPr lang="es-ES" sz="2000" b="1" dirty="0"/>
              <a:t>Partiendo del razonamiento de que hemos resucitado con Cristo en el bautismo (Col. 2:12), Pablo nos insta a seguir a Jesús hasta el lugar donde se dirigió tras su resurrección: el trono de Dios (Col.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273236"/>
            <a:ext cx="4410356" cy="1631216"/>
          </a:xfrm>
          <a:prstGeom prst="rect">
            <a:avLst/>
          </a:prstGeom>
          <a:noFill/>
        </p:spPr>
        <p:txBody>
          <a:bodyPr wrap="square">
            <a:spAutoFit/>
          </a:bodyPr>
          <a:lstStyle/>
          <a:p>
            <a:pPr>
              <a:spcBef>
                <a:spcPts val="600"/>
              </a:spcBef>
            </a:pPr>
            <a:r>
              <a:rPr lang="es-ES" sz="2000" b="1" dirty="0"/>
              <a:t>Hemos “muerto”, y nuestra vida “está escondida con Cristo en Dios” (Col. 3:3). La vida de la cual aquí se habla es la que recibimos cuando aceptamos a Cristo.</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272963"/>
            <a:ext cx="8991600" cy="1015663"/>
          </a:xfrm>
          <a:prstGeom prst="rect">
            <a:avLst/>
          </a:prstGeom>
          <a:noFill/>
        </p:spPr>
        <p:txBody>
          <a:bodyPr wrap="square">
            <a:spAutoFit/>
          </a:bodyPr>
          <a:lstStyle/>
          <a:p>
            <a:pPr>
              <a:spcBef>
                <a:spcPts val="600"/>
              </a:spcBef>
            </a:pPr>
            <a:r>
              <a:rPr lang="es-ES" sz="2000" b="1" dirty="0"/>
              <a:t>Por supuesto, esto solo podremos hacerlo físicamente cuando Jesús nos lleve allí en su Segunda Venida (Col. 3:4). Mientras tanto, debemos poner nuestro punto de mira –nuestro objetivo– en las cosas celestiales (Col.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4904452"/>
            <a:ext cx="4410356" cy="1938992"/>
          </a:xfrm>
          <a:prstGeom prst="rect">
            <a:avLst/>
          </a:prstGeom>
          <a:noFill/>
        </p:spPr>
        <p:txBody>
          <a:bodyPr wrap="square">
            <a:spAutoFit/>
          </a:bodyPr>
          <a:lstStyle/>
          <a:p>
            <a:pPr>
              <a:spcBef>
                <a:spcPts val="600"/>
              </a:spcBef>
            </a:pPr>
            <a:r>
              <a:rPr lang="es-ES" sz="2000" b="1" dirty="0"/>
              <a:t>Pero esa vida, para mantenerse viva, necesita ser alimentada diariamente (2Co. 4:16). Cada día debemos buscar “las cosas de arriba”, “puestos los ojos en Jesús” (</a:t>
            </a:r>
            <a:r>
              <a:rPr lang="es-ES" sz="2000" b="1" dirty="0" err="1"/>
              <a:t>Heb</a:t>
            </a:r>
            <a:r>
              <a:rPr lang="es-ES" sz="2000" b="1" dirty="0"/>
              <a:t>. 12:2).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MORIR A LO TERRENAL </a:t>
            </a: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“Haced morir, pues, lo terrenal en vosotros: fornicación, impureza, pasiones desordenadas, malos deseos y avaricia, que es idolatría” </a:t>
            </a:r>
            <a:r>
              <a:rPr lang="es-ES" sz="1400" b="1" dirty="0">
                <a:solidFill>
                  <a:schemeClr val="accent1">
                    <a:lumMod val="50000"/>
                  </a:schemeClr>
                </a:solidFill>
                <a:latin typeface="Comic Sans MS" panose="030F0702030302020204" pitchFamily="66" charset="0"/>
              </a:rPr>
              <a:t>(Colosenses 3:5)</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a:spcBef>
                <a:spcPts val="600"/>
              </a:spcBef>
            </a:pPr>
            <a:r>
              <a:rPr lang="es-ES" sz="2000" b="1" dirty="0"/>
              <a:t>Dado que hemos resucitado con Cristo y vivimos pensando en lo celestial, debemos hacer morir lo que nos impide cumplir nuestro objetivo: lo terrenal.</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2981990"/>
            <a:ext cx="5107021" cy="1631216"/>
          </a:xfrm>
          <a:prstGeom prst="rect">
            <a:avLst/>
          </a:prstGeom>
          <a:noFill/>
        </p:spPr>
        <p:txBody>
          <a:bodyPr wrap="square">
            <a:spAutoFit/>
          </a:bodyPr>
          <a:lstStyle/>
          <a:p>
            <a:pPr>
              <a:spcBef>
                <a:spcPts val="600"/>
              </a:spcBef>
            </a:pPr>
            <a:r>
              <a:rPr lang="es-ES" sz="2000" b="1" dirty="0"/>
              <a:t>La naturaleza humana no ha cambiado mucho desde el tiempo de Pablo, ya que seguimos rodeados por las mismas pasiones que vulneran tanto la letra como el espíritu de los Diez Mandamientos.</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1970722"/>
            <a:ext cx="11788746" cy="1015663"/>
          </a:xfrm>
          <a:prstGeom prst="rect">
            <a:avLst/>
          </a:prstGeom>
          <a:noFill/>
        </p:spPr>
        <p:txBody>
          <a:bodyPr wrap="square">
            <a:spAutoFit/>
          </a:bodyPr>
          <a:lstStyle/>
          <a:p>
            <a:pPr>
              <a:spcBef>
                <a:spcPts val="600"/>
              </a:spcBef>
            </a:pPr>
            <a:r>
              <a:rPr lang="es-ES" sz="2000" b="1" dirty="0"/>
              <a:t>Para que nadie se equivoque, Pablo nos indica las columnas fundamentales del pensamiento terrenal (que luego desarrollará en puntos más concretos): “inmoralidad sexual, impureza, bajas pasiones, malos deseos y avaricia, la cual es idolatría” (Col. 3:5 </a:t>
            </a:r>
            <a:r>
              <a:rPr lang="es-ES" sz="1600" b="1" dirty="0" err="1"/>
              <a:t>NVI</a:t>
            </a:r>
            <a:r>
              <a:rPr lang="es-ES" sz="2000" b="1" dirty="0"/>
              <a:t>).</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08004" y="4608810"/>
            <a:ext cx="5107021" cy="2246769"/>
          </a:xfrm>
          <a:prstGeom prst="rect">
            <a:avLst/>
          </a:prstGeom>
          <a:noFill/>
        </p:spPr>
        <p:txBody>
          <a:bodyPr wrap="square">
            <a:spAutoFit/>
          </a:bodyPr>
          <a:lstStyle/>
          <a:p>
            <a:pPr>
              <a:spcBef>
                <a:spcPts val="600"/>
              </a:spcBef>
            </a:pPr>
            <a:r>
              <a:rPr lang="es-ES" sz="2000" b="1" dirty="0"/>
              <a:t>¿Y por qué hemos de “hacer morir” –abandonar, eliminar– estas cosas de nuestros pensamientos y actos? Porque ellas traen “la ira de Dios” y son, por tanto, incompatibles con nuestra naturaleza celestial (Col. 3:6). ¡Mata lo terrenal antes de que lo terrenal te mate a ti!</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REVESTIRSE DE LO CELESTIAL </a:t>
            </a: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646331"/>
          </a:xfrm>
          <a:prstGeom prst="rect">
            <a:avLst/>
          </a:prstGeom>
          <a:noFill/>
        </p:spPr>
        <p:txBody>
          <a:bodyPr wrap="square">
            <a:spAutoFit/>
          </a:bodyPr>
          <a:lstStyle/>
          <a:p>
            <a:pPr algn="ct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“y revestido del nuevo, el cual conforme a la imagen del que lo creó se va renovando hasta el conocimiento pleno”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(Colosenses 3:10)</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02633"/>
            <a:ext cx="8069443" cy="1631216"/>
          </a:xfrm>
          <a:prstGeom prst="rect">
            <a:avLst/>
          </a:prstGeom>
          <a:noFill/>
        </p:spPr>
        <p:txBody>
          <a:bodyPr wrap="square" rtlCol="0">
            <a:spAutoFit/>
          </a:bodyPr>
          <a:lstStyle/>
          <a:p>
            <a:pPr>
              <a:spcBef>
                <a:spcPts val="600"/>
              </a:spcBef>
            </a:pPr>
            <a:r>
              <a:rPr lang="es-ES" sz="2000" b="1" dirty="0"/>
              <a:t>Al más vivo estilo proverbial, Pablo añade a las cinco columnas del pensamiento terrenal cinco actos terrenales a evitar: “enojo, ira, malicia, calumnia y lenguaje obsceno” (Col. 3:8 </a:t>
            </a:r>
            <a:r>
              <a:rPr lang="es-ES" sz="1600" b="1" dirty="0" err="1"/>
              <a:t>NVI</a:t>
            </a:r>
            <a:r>
              <a:rPr lang="es-ES" sz="2000" b="1" dirty="0"/>
              <a:t>), y termina con un sexto acto –el peor de todos–: “No mintáis los unos a los otros” (Col. 3:9).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240382"/>
            <a:ext cx="5887856" cy="1323439"/>
          </a:xfrm>
          <a:prstGeom prst="rect">
            <a:avLst/>
          </a:prstGeom>
          <a:noFill/>
        </p:spPr>
        <p:txBody>
          <a:bodyPr wrap="square">
            <a:spAutoFit/>
          </a:bodyPr>
          <a:lstStyle/>
          <a:p>
            <a:pPr>
              <a:spcBef>
                <a:spcPts val="600"/>
              </a:spcBef>
            </a:pPr>
            <a:r>
              <a:rPr lang="es-ES" sz="2000" b="1" dirty="0"/>
              <a:t>Despojados de esas ropas, necesitamos vestirnos de “ropas de gala”. Revestidos de estas nuevas ropas, somos renovados continuamente, creciendo en santidad día a día (Col. 3:10).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4" y="2925396"/>
            <a:ext cx="8069445" cy="1323439"/>
          </a:xfrm>
          <a:prstGeom prst="rect">
            <a:avLst/>
          </a:prstGeom>
          <a:noFill/>
        </p:spPr>
        <p:txBody>
          <a:bodyPr wrap="square">
            <a:spAutoFit/>
          </a:bodyPr>
          <a:lstStyle/>
          <a:p>
            <a:pPr>
              <a:spcBef>
                <a:spcPts val="600"/>
              </a:spcBef>
            </a:pPr>
            <a:r>
              <a:rPr lang="es-ES" sz="2000" b="1" dirty="0"/>
              <a:t>Pablo da por sentado que ya nos hemos “despojado del viejo hombre con sus hechos” (Col. 3:9). Nos hemos quitado las “vestiduras viles” cuando hemos dejado que Jesús quite nuestros pecados (Zac. 3:4).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323439"/>
          </a:xfrm>
          <a:prstGeom prst="rect">
            <a:avLst/>
          </a:prstGeom>
          <a:noFill/>
        </p:spPr>
        <p:txBody>
          <a:bodyPr wrap="square">
            <a:spAutoFit/>
          </a:bodyPr>
          <a:lstStyle/>
          <a:p>
            <a:pPr>
              <a:spcBef>
                <a:spcPts val="600"/>
              </a:spcBef>
            </a:pPr>
            <a:r>
              <a:rPr lang="es-ES" sz="2000" b="1" dirty="0"/>
              <a:t>Mientras somos renovados por la obra del Espíritu Santo y el estudio de la Palabra, desaparecen las barreras que nos separan entre nosotros (Col. 3:11).</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2123658"/>
          </a:xfrm>
          <a:prstGeom prst="rect">
            <a:avLst/>
          </a:prstGeom>
          <a:noFill/>
        </p:spPr>
        <p:txBody>
          <a:bodyPr wrap="square">
            <a:spAutoFit/>
          </a:bodyPr>
          <a:lstStyle/>
          <a:p>
            <a:pPr algn="ctr"/>
            <a:r>
              <a:rPr lang="es-ES"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CARACTERÍSTICAS DE LA NUEVA VIDA EN CRISTO</a:t>
            </a: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56814" y="78587"/>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VÍNCULO PERFECTO </a:t>
            </a: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296527"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“Y sobre todas estas cosas vestíos de amor, que es el vínculo perfecto” </a:t>
            </a:r>
            <a:r>
              <a:rPr lang="es-ES" sz="1400" b="1" dirty="0">
                <a:solidFill>
                  <a:schemeClr val="accent3"/>
                </a:solidFill>
                <a:latin typeface="Comic Sans MS" panose="030F0702030302020204" pitchFamily="66" charset="0"/>
              </a:rPr>
              <a:t>(Colosenses 3:14)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410884" y="1083745"/>
            <a:ext cx="9641684" cy="1015663"/>
          </a:xfrm>
          <a:prstGeom prst="rect">
            <a:avLst/>
          </a:prstGeom>
          <a:noFill/>
        </p:spPr>
        <p:txBody>
          <a:bodyPr wrap="square" rtlCol="0">
            <a:spAutoFit/>
          </a:bodyPr>
          <a:lstStyle/>
          <a:p>
            <a:pPr>
              <a:spcBef>
                <a:spcPts val="600"/>
              </a:spcBef>
            </a:pPr>
            <a:r>
              <a:rPr lang="es-ES" sz="2000" b="1" dirty="0"/>
              <a:t>Somos “escogidos de Dios, santos y amados” (Col. 3:12). Pedro nos dice que esto nos aporta grandes beneficios y una gran responsabilidad (1P. 2:9). ¿Pero cómo se comporta un escogido de Dios (Col. 3:12-13)?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345982149"/>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042791" cy="707886"/>
          </a:xfrm>
          <a:prstGeom prst="rect">
            <a:avLst/>
          </a:prstGeom>
          <a:noFill/>
        </p:spPr>
        <p:txBody>
          <a:bodyPr wrap="square" rtlCol="0">
            <a:spAutoFit/>
          </a:bodyPr>
          <a:lstStyle/>
          <a:p>
            <a:pPr>
              <a:spcBef>
                <a:spcPts val="600"/>
              </a:spcBef>
            </a:pPr>
            <a:r>
              <a:rPr lang="es-ES" sz="2000" b="1" dirty="0"/>
              <a:t>Y todo esto en el entorno de un vínculo perfecto: el amor (Col. 3:14). Y estos son nuestros beneficios y responsabilidades:</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1644829063"/>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546780" y="3356318"/>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456</TotalTime>
  <Words>1257</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84</cp:revision>
  <dcterms:created xsi:type="dcterms:W3CDTF">2026-02-01T14:37:42Z</dcterms:created>
  <dcterms:modified xsi:type="dcterms:W3CDTF">2026-02-03T15:14:59Z</dcterms:modified>
</cp:coreProperties>
</file>