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6" r:id="rId4"/>
    <p:sldId id="327" r:id="rId5"/>
    <p:sldId id="331" r:id="rId6"/>
    <p:sldId id="332" r:id="rId7"/>
    <p:sldId id="335" r:id="rId8"/>
    <p:sldId id="336" r:id="rId9"/>
    <p:sldId id="337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  <p:embeddedFont>
      <p:font typeface="Impact" panose="020B0806030902050204" pitchFamily="34" charset="0"/>
      <p:regular r:id="rId2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8839"/>
    <a:srgbClr val="62FDBD"/>
    <a:srgbClr val="181A5D"/>
    <a:srgbClr val="003480"/>
    <a:srgbClr val="2E4C88"/>
    <a:srgbClr val="C9F3FE"/>
    <a:srgbClr val="C9FED0"/>
    <a:srgbClr val="2B591E"/>
    <a:srgbClr val="FFE7D9"/>
    <a:srgbClr val="F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emisarios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Tíquico y Onésimo (Colosenses 4:7-9)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de la circuncisión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Aristarco, Marcos y Jesús (Colosenses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instructor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 err="1"/>
            <a:t>Epafras</a:t>
          </a:r>
          <a:r>
            <a:rPr lang="es-ES" sz="2000" b="1" dirty="0"/>
            <a:t> (Colosenses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amado y el mundano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Lucas y Demas (Colosenses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dirigentes de la iglesia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s-ES" sz="2000" b="1" dirty="0"/>
            <a:t>Ninfas y </a:t>
          </a:r>
          <a:r>
            <a:rPr lang="es-ES" sz="2000" b="1" dirty="0" err="1"/>
            <a:t>Arquipo</a:t>
          </a:r>
          <a:r>
            <a:rPr lang="es-ES" sz="2000" b="1" dirty="0"/>
            <a:t> (Colosenses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es-ES" sz="2400" b="1" spc="300" dirty="0">
              <a:solidFill>
                <a:schemeClr val="tx1"/>
              </a:solidFill>
            </a:rPr>
            <a:t>ARISTARCO</a:t>
          </a: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r>
            <a:rPr lang="es-ES" sz="1800" b="1" dirty="0"/>
            <a:t>Era oriundo de Tesalónica (</a:t>
          </a:r>
          <a:r>
            <a:rPr lang="es-ES" sz="1800" b="1" dirty="0" err="1"/>
            <a:t>Hch</a:t>
          </a:r>
          <a:r>
            <a:rPr lang="es-ES" sz="1800" b="1" dirty="0"/>
            <a:t>. 27:2). Tuvo problemas durante el alboroto de Éfeso (</a:t>
          </a:r>
          <a:r>
            <a:rPr lang="es-ES" sz="1800" b="1" dirty="0" err="1"/>
            <a:t>Hch</a:t>
          </a:r>
          <a:r>
            <a:rPr lang="es-ES" sz="1800" b="1" dirty="0"/>
            <a:t>. </a:t>
          </a:r>
          <a:r>
            <a:rPr lang="es-ES" sz="1800" b="1"/>
            <a:t>19:29). </a:t>
          </a:r>
          <a:r>
            <a:rPr lang="es-ES" sz="1800" b="1" dirty="0"/>
            <a:t>Acompañó a Pablo para entregar la ofrenda en Jerusalén (</a:t>
          </a:r>
          <a:r>
            <a:rPr lang="es-ES" sz="1800" b="1" dirty="0" err="1"/>
            <a:t>Hch</a:t>
          </a:r>
          <a:r>
            <a:rPr lang="es-ES" sz="1800" b="1" dirty="0"/>
            <a:t>. 20:4). Estuvo encarcelado con Pablo en Roma, y envió saludos a los colosenses y a Filemón</a:t>
          </a:r>
          <a:br>
            <a:rPr lang="es-ES" sz="1800" b="1" dirty="0"/>
          </a:br>
          <a:r>
            <a:rPr lang="es-ES" sz="1800" b="1" dirty="0"/>
            <a:t>(Col. 4:10; </a:t>
          </a:r>
          <a:r>
            <a:rPr lang="es-ES" sz="1800" b="1" dirty="0" err="1"/>
            <a:t>Flm</a:t>
          </a:r>
          <a:r>
            <a:rPr lang="es-ES" sz="1800" b="1" dirty="0"/>
            <a:t>. 1:24)</a:t>
          </a:r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es-ES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r>
            <a:rPr lang="es-ES" sz="1800" b="1" dirty="0"/>
            <a:t>Sobrino del primer compañero de Pablo –Bernabé– abandonó la misión en Panfilia, y Pablo no quiso llevarle a un segundo viaje (</a:t>
          </a:r>
          <a:r>
            <a:rPr lang="es-ES" sz="1800" b="1" dirty="0" err="1"/>
            <a:t>Hch</a:t>
          </a:r>
          <a:r>
            <a:rPr lang="es-ES" sz="1800" b="1" dirty="0"/>
            <a:t>. 15:37-38). Acompañó a su tío, y llegó a ser un evangelista útil para Pablo (</a:t>
          </a:r>
          <a:r>
            <a:rPr lang="es-ES" sz="1800" b="1" dirty="0" err="1"/>
            <a:t>Hch</a:t>
          </a:r>
          <a:r>
            <a:rPr lang="es-ES" sz="1800" b="1" dirty="0"/>
            <a:t>. 15:39; 2Ti. 4:11). Pedro lo trataba como hijo (1P. 5:13). Fue el autor del evangelio de Marcos</a:t>
          </a:r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r>
            <a:rPr lang="es-ES" sz="1800" b="1" dirty="0"/>
            <a:t>Solo sabemos de él que era judío, y que era conocido con el apodo de “Justo” (Col. 4:11)</a:t>
          </a:r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es-ES" sz="2400" b="1" spc="0" dirty="0">
              <a:solidFill>
                <a:schemeClr val="tx1"/>
              </a:solidFill>
            </a:rPr>
            <a:t>JESÚS</a:t>
          </a: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es-ES" sz="2000" b="1" dirty="0"/>
            <a:t>Instruyó a la iglesia de Colosas, dándoles a conocer ampliamente el evangelio (Col. 1:7). Pablo lo presenta con tres títulos: “consiervo amado”; “siervo de Cristo”; y “compañero de prisiones” (Col. 1:7; 4:12; </a:t>
          </a:r>
          <a:r>
            <a:rPr lang="es-ES" sz="2000" b="1" dirty="0" err="1"/>
            <a:t>Flm</a:t>
          </a:r>
          <a:r>
            <a:rPr lang="es-ES" sz="2000" b="1" dirty="0"/>
            <a:t>. 1:23)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Que estéis firmes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Deben permanecer inconmovibles, especialmente ante las acechanzas del enemigo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(Ef. 6:11)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Que seáis perfectos</a:t>
          </a:r>
          <a:endParaRPr lang="es-ES" sz="200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 perfección se alcanza con un amor abnegado (Mt. 5:44, 48), aunque siempre se crece en ella (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Que estéis completos</a:t>
          </a:r>
          <a:endParaRPr lang="es-ES" sz="200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llenados de todo lo que seamos capaces de recibir de Dios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es-ES" sz="2400" b="1" dirty="0">
              <a:solidFill>
                <a:schemeClr val="accent2">
                  <a:lumMod val="50000"/>
                </a:schemeClr>
              </a:solidFill>
            </a:rPr>
            <a:t>LUCAS</a:t>
          </a: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es-ES" sz="2000" b="1" dirty="0"/>
            <a:t>Autor del evangelio de Lucas y de Hechos de los apóstoles, es considerado el biógrafo de Pablo (</a:t>
          </a:r>
          <a:r>
            <a:rPr lang="es-ES" sz="2000" b="1" dirty="0" err="1"/>
            <a:t>Lc</a:t>
          </a:r>
          <a:r>
            <a:rPr lang="es-ES" sz="2000" b="1" dirty="0"/>
            <a:t>. 1:1-4; </a:t>
          </a:r>
          <a:r>
            <a:rPr lang="es-ES" sz="2000" b="1" dirty="0" err="1"/>
            <a:t>Hch</a:t>
          </a:r>
          <a:r>
            <a:rPr lang="es-ES" sz="2000" b="1" dirty="0"/>
            <a:t>. 1:1). Médico de profesión, es llamado por Pablo “amado”. Permaneció junto a Pablo hasta su muerte (2Ti. 4:11)</a:t>
          </a:r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DEMAS</a:t>
          </a: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es-ES" sz="2000" b="1" kern="1200" dirty="0"/>
            <a:t>Fue colaborador de Pablo durante su primer encarcelamiento en Roma (</a:t>
          </a:r>
          <a:r>
            <a:rPr lang="es-ES" sz="2000" b="1" kern="1200" dirty="0" err="1"/>
            <a:t>Flm</a:t>
          </a:r>
          <a:r>
            <a:rPr lang="es-ES" sz="2000" b="1" kern="1200" dirty="0"/>
            <a:t>. 1:24). No obstante, durante su último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encarcelamiento</a:t>
          </a:r>
          <a:r>
            <a:rPr lang="es-ES" sz="2000" b="1" kern="1200" dirty="0"/>
            <a:t> abandonó a Pablo “amando este mundo” (2Ti. 4:10)</a:t>
          </a: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48270" custLinFactNeighborX="25951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589459" custLinFactNeighborX="6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48270" custLinFactNeighborX="25132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589459" custLinFactNeighborX="6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Ninfas solo sabemos que lideraba una iglesia en la ciudad de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Laodicea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Ni siquiera sabemos si era hombre o mujer, ya que algunos manuscritos dicen “la casa de él”, otros “la casa de ellos” y otros –los más– “la casa de ella”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Hijo de Filemón, natural de Colosas, fue en algún momento compañero de Pablo (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Flm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1:1-2). Pablo le pide que siga trabajando en el ministerio (como diácono, pastor o anciano de la iglesia de Colosas)</a:t>
          </a: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919059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Tíquico y Onésimo (Colosenses 4:7-9)</a:t>
          </a:r>
          <a:endParaRPr lang="es-ES" sz="2000" kern="1200" dirty="0"/>
        </a:p>
      </dsp:txBody>
      <dsp:txXfrm>
        <a:off x="0" y="308519"/>
        <a:ext cx="6919059" cy="850500"/>
      </dsp:txXfrm>
    </dsp:sp>
    <dsp:sp modelId="{C16A1F59-2B17-40D4-9031-15B79F27600D}">
      <dsp:nvSpPr>
        <dsp:cNvPr id="0" name=""/>
        <dsp:cNvSpPr/>
      </dsp:nvSpPr>
      <dsp:spPr>
        <a:xfrm>
          <a:off x="345952" y="13319"/>
          <a:ext cx="4843341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emisarios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42140"/>
        <a:ext cx="4785699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919059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Aristarco, Marcos y Jesús (Colosenses 4:10-11)</a:t>
          </a:r>
          <a:endParaRPr lang="es-ES" sz="2000" kern="1200" dirty="0"/>
        </a:p>
      </dsp:txBody>
      <dsp:txXfrm>
        <a:off x="0" y="1562219"/>
        <a:ext cx="6919059" cy="850500"/>
      </dsp:txXfrm>
    </dsp:sp>
    <dsp:sp modelId="{22D2FB56-E614-4AE2-A667-F415ABDCE382}">
      <dsp:nvSpPr>
        <dsp:cNvPr id="0" name=""/>
        <dsp:cNvSpPr/>
      </dsp:nvSpPr>
      <dsp:spPr>
        <a:xfrm>
          <a:off x="345952" y="1267019"/>
          <a:ext cx="4843341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de la circuncisión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1295840"/>
        <a:ext cx="4785699" cy="532758"/>
      </dsp:txXfrm>
    </dsp:sp>
    <dsp:sp modelId="{5781F004-5181-4BE4-A36D-2DB88AE093E6}">
      <dsp:nvSpPr>
        <dsp:cNvPr id="0" name=""/>
        <dsp:cNvSpPr/>
      </dsp:nvSpPr>
      <dsp:spPr>
        <a:xfrm>
          <a:off x="0" y="2815919"/>
          <a:ext cx="6919059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 err="1"/>
            <a:t>Epafras</a:t>
          </a:r>
          <a:r>
            <a:rPr lang="es-ES" sz="2000" b="1" kern="1200" dirty="0"/>
            <a:t> (Colosenses 4:12-13)</a:t>
          </a:r>
          <a:endParaRPr lang="es-ES" sz="2000" kern="1200" dirty="0"/>
        </a:p>
      </dsp:txBody>
      <dsp:txXfrm>
        <a:off x="0" y="2815919"/>
        <a:ext cx="6919059" cy="850500"/>
      </dsp:txXfrm>
    </dsp:sp>
    <dsp:sp modelId="{C0EBFF40-79BF-43FC-B422-5C88725CB91B}">
      <dsp:nvSpPr>
        <dsp:cNvPr id="0" name=""/>
        <dsp:cNvSpPr/>
      </dsp:nvSpPr>
      <dsp:spPr>
        <a:xfrm>
          <a:off x="345952" y="2520719"/>
          <a:ext cx="4843341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instructor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2549540"/>
        <a:ext cx="4785699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919059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Lucas y Demas (Colosenses 4:14)</a:t>
          </a:r>
          <a:endParaRPr lang="es-ES" sz="2000" kern="1200" dirty="0"/>
        </a:p>
      </dsp:txBody>
      <dsp:txXfrm>
        <a:off x="0" y="4069619"/>
        <a:ext cx="6919059" cy="850500"/>
      </dsp:txXfrm>
    </dsp:sp>
    <dsp:sp modelId="{316719C4-FD02-40A5-AA12-5214560F0185}">
      <dsp:nvSpPr>
        <dsp:cNvPr id="0" name=""/>
        <dsp:cNvSpPr/>
      </dsp:nvSpPr>
      <dsp:spPr>
        <a:xfrm>
          <a:off x="345952" y="3774419"/>
          <a:ext cx="4843341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 amado y el mundano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3803240"/>
        <a:ext cx="4785699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919059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Ninfas y </a:t>
          </a:r>
          <a:r>
            <a:rPr lang="es-ES" sz="2000" b="1" kern="1200" dirty="0" err="1"/>
            <a:t>Arquipo</a:t>
          </a:r>
          <a:r>
            <a:rPr lang="es-ES" sz="2000" b="1" kern="1200" dirty="0"/>
            <a:t> (Colosenses 4:16-18)</a:t>
          </a:r>
          <a:endParaRPr lang="es-ES" sz="2000" kern="1200" dirty="0"/>
        </a:p>
      </dsp:txBody>
      <dsp:txXfrm>
        <a:off x="0" y="5323319"/>
        <a:ext cx="6919059" cy="850500"/>
      </dsp:txXfrm>
    </dsp:sp>
    <dsp:sp modelId="{17887DA2-8E83-468E-8B4D-F8A5875DF4ED}">
      <dsp:nvSpPr>
        <dsp:cNvPr id="0" name=""/>
        <dsp:cNvSpPr/>
      </dsp:nvSpPr>
      <dsp:spPr>
        <a:xfrm>
          <a:off x="345952" y="5028119"/>
          <a:ext cx="4843341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3067" tIns="0" rIns="183067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Los dirigentes de la iglesia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4773" y="5056940"/>
        <a:ext cx="4785699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09849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9179" y="2208091"/>
          <a:ext cx="4281348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Era oriundo de Tesalónica (</a:t>
          </a:r>
          <a:r>
            <a:rPr lang="es-ES" sz="1800" b="1" kern="1200" dirty="0" err="1"/>
            <a:t>Hch</a:t>
          </a:r>
          <a:r>
            <a:rPr lang="es-ES" sz="1800" b="1" kern="1200" dirty="0"/>
            <a:t>. 27:2). Tuvo problemas durante el alboroto de Éfeso (</a:t>
          </a:r>
          <a:r>
            <a:rPr lang="es-ES" sz="1800" b="1" kern="1200" dirty="0" err="1"/>
            <a:t>Hch</a:t>
          </a:r>
          <a:r>
            <a:rPr lang="es-ES" sz="1800" b="1" kern="1200" dirty="0"/>
            <a:t>. </a:t>
          </a:r>
          <a:r>
            <a:rPr lang="es-ES" sz="1800" b="1" kern="1200"/>
            <a:t>19:29). </a:t>
          </a:r>
          <a:r>
            <a:rPr lang="es-ES" sz="1800" b="1" kern="1200" dirty="0"/>
            <a:t>Acompañó a Pablo para entregar la ofrenda en Jerusalén (</a:t>
          </a:r>
          <a:r>
            <a:rPr lang="es-ES" sz="1800" b="1" kern="1200" dirty="0" err="1"/>
            <a:t>Hch</a:t>
          </a:r>
          <a:r>
            <a:rPr lang="es-ES" sz="1800" b="1" kern="1200" dirty="0"/>
            <a:t>. 20:4). Estuvo encarcelado con Pablo en Roma, y envió saludos a los colosenses y a Filemón</a:t>
          </a:r>
          <a:br>
            <a:rPr lang="es-ES" sz="1800" b="1" kern="1200" dirty="0"/>
          </a:br>
          <a:r>
            <a:rPr lang="es-ES" sz="1800" b="1" kern="1200" dirty="0"/>
            <a:t>(Col. 4:10; </a:t>
          </a:r>
          <a:r>
            <a:rPr lang="es-ES" sz="1800" b="1" kern="1200" dirty="0" err="1"/>
            <a:t>Flm</a:t>
          </a:r>
          <a:r>
            <a:rPr lang="es-ES" sz="1800" b="1" kern="1200" dirty="0"/>
            <a:t>. 1:24)</a:t>
          </a:r>
        </a:p>
      </dsp:txBody>
      <dsp:txXfrm>
        <a:off x="9179" y="2208091"/>
        <a:ext cx="4281348" cy="1697060"/>
      </dsp:txXfrm>
    </dsp:sp>
    <dsp:sp modelId="{420DB18E-EE8B-4D19-B5F0-DE3A04EC8B31}">
      <dsp:nvSpPr>
        <dsp:cNvPr id="0" name=""/>
        <dsp:cNvSpPr/>
      </dsp:nvSpPr>
      <dsp:spPr>
        <a:xfrm>
          <a:off x="1247" y="284223"/>
          <a:ext cx="4211994" cy="364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solidFill>
                <a:schemeClr val="tx1"/>
              </a:solidFill>
            </a:rPr>
            <a:t>ARISTARCO</a:t>
          </a:r>
        </a:p>
      </dsp:txBody>
      <dsp:txXfrm>
        <a:off x="1247" y="284223"/>
        <a:ext cx="4211994" cy="364959"/>
      </dsp:txXfrm>
    </dsp:sp>
    <dsp:sp modelId="{06E7AA2C-0ADD-4BF7-A908-55D4541A8284}">
      <dsp:nvSpPr>
        <dsp:cNvPr id="0" name=""/>
        <dsp:cNvSpPr/>
      </dsp:nvSpPr>
      <dsp:spPr>
        <a:xfrm>
          <a:off x="4804245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26943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14199" y="2208091"/>
          <a:ext cx="4505496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Sobrino del primer compañero de Pablo –Bernabé– abandonó la misión en Panfilia, y Pablo no quiso llevarle a un segundo viaje (</a:t>
          </a:r>
          <a:r>
            <a:rPr lang="es-ES" sz="1800" b="1" kern="1200" dirty="0" err="1"/>
            <a:t>Hch</a:t>
          </a:r>
          <a:r>
            <a:rPr lang="es-ES" sz="1800" b="1" kern="1200" dirty="0"/>
            <a:t>. 15:37-38). Acompañó a su tío, y llegó a ser un evangelista útil para Pablo (</a:t>
          </a:r>
          <a:r>
            <a:rPr lang="es-ES" sz="1800" b="1" kern="1200" dirty="0" err="1"/>
            <a:t>Hch</a:t>
          </a:r>
          <a:r>
            <a:rPr lang="es-ES" sz="1800" b="1" kern="1200" dirty="0"/>
            <a:t>. 15:39; 2Ti. 4:11). Pedro lo trataba como hijo (1P. 5:13). Fue el autor del evangelio de Marcos</a:t>
          </a:r>
        </a:p>
      </dsp:txBody>
      <dsp:txXfrm>
        <a:off x="4814199" y="2208091"/>
        <a:ext cx="4505496" cy="1697060"/>
      </dsp:txXfrm>
    </dsp:sp>
    <dsp:sp modelId="{CCAFA9B2-8601-4C27-BC07-800636056FEF}">
      <dsp:nvSpPr>
        <dsp:cNvPr id="0" name=""/>
        <dsp:cNvSpPr/>
      </dsp:nvSpPr>
      <dsp:spPr>
        <a:xfrm>
          <a:off x="4797366" y="284223"/>
          <a:ext cx="4453944" cy="3649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MARCOS</a:t>
          </a:r>
        </a:p>
      </dsp:txBody>
      <dsp:txXfrm>
        <a:off x="4797366" y="284223"/>
        <a:ext cx="4453944" cy="364959"/>
      </dsp:txXfrm>
    </dsp:sp>
    <dsp:sp modelId="{3CB5703F-7FED-47A1-ABF0-E52E1ABC6CAA}">
      <dsp:nvSpPr>
        <dsp:cNvPr id="0" name=""/>
        <dsp:cNvSpPr/>
      </dsp:nvSpPr>
      <dsp:spPr>
        <a:xfrm>
          <a:off x="9826533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17773" y="680154"/>
          <a:ext cx="1727534" cy="14780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48698" y="2197604"/>
          <a:ext cx="1865685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Solo sabemos de él que era judío, y que era conocido con el apodo de “Justo” (Col. 4:11)</a:t>
          </a:r>
        </a:p>
      </dsp:txBody>
      <dsp:txXfrm>
        <a:off x="9848698" y="2197604"/>
        <a:ext cx="1865685" cy="1697060"/>
      </dsp:txXfrm>
    </dsp:sp>
    <dsp:sp modelId="{2FD56DAB-68DA-4763-BCE7-531A892BE78F}">
      <dsp:nvSpPr>
        <dsp:cNvPr id="0" name=""/>
        <dsp:cNvSpPr/>
      </dsp:nvSpPr>
      <dsp:spPr>
        <a:xfrm>
          <a:off x="9826533" y="284223"/>
          <a:ext cx="1824796" cy="364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spc="0" dirty="0">
              <a:solidFill>
                <a:schemeClr val="tx1"/>
              </a:solidFill>
            </a:rPr>
            <a:t>JESÚS</a:t>
          </a:r>
        </a:p>
      </dsp:txBody>
      <dsp:txXfrm>
        <a:off x="9826533" y="284223"/>
        <a:ext cx="1824796" cy="364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Instruyó a la iglesia de Colosas, dándoles a conocer ampliamente el evangelio (Col. 1:7). Pablo lo presenta con tres títulos: “consiervo amado”; “siervo de Cristo”; y “compañero de prisiones” (Col. 1:7; 4:12; </a:t>
          </a:r>
          <a:r>
            <a:rPr lang="es-ES" sz="2000" b="1" kern="1200" dirty="0" err="1"/>
            <a:t>Flm</a:t>
          </a:r>
          <a:r>
            <a:rPr lang="es-ES" sz="2000" b="1" kern="1200" dirty="0"/>
            <a:t>. 1:23)</a:t>
          </a:r>
          <a:endParaRPr lang="es-ES" sz="2000" kern="120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Que estéis firmes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Deben permanecer inconmovibles, especialmente ante las acechanzas del enemigo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(Ef. 6:11)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Que seáis perfectos</a:t>
          </a:r>
          <a:endParaRPr lang="es-ES" sz="2000" kern="120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Esta perfección se alcanza con un amor abnegado (Mt. 5:44, 48), aunque siempre se crece en ella (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Flp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3:12)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Que estéis completos</a:t>
          </a:r>
          <a:endParaRPr lang="es-ES" sz="2000" kern="120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Ser llenados de todo lo que seamos capaces de recibir de Dios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293050" y="3204456"/>
          <a:ext cx="123165" cy="2279537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181437" y="3204456"/>
          <a:ext cx="3203347" cy="2279537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181437" y="276157"/>
          <a:ext cx="3203347" cy="2279537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293050" y="276157"/>
          <a:ext cx="123165" cy="2279537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58460" y="3021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277446" y="2179697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2">
                  <a:lumMod val="50000"/>
                </a:schemeClr>
              </a:solidFill>
            </a:rPr>
            <a:t>LUCAS</a:t>
          </a:r>
        </a:p>
      </dsp:txBody>
      <dsp:txXfrm>
        <a:off x="277446" y="2179697"/>
        <a:ext cx="2954945" cy="270583"/>
      </dsp:txXfrm>
    </dsp:sp>
    <dsp:sp modelId="{6FDA5621-7295-456D-8BDF-809D3107DCE3}">
      <dsp:nvSpPr>
        <dsp:cNvPr id="0" name=""/>
        <dsp:cNvSpPr/>
      </dsp:nvSpPr>
      <dsp:spPr>
        <a:xfrm>
          <a:off x="3527425" y="173669"/>
          <a:ext cx="3636001" cy="2279537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Autor del evangelio de Lucas y de Hechos de los apóstoles, es considerado el biógrafo de Pablo (</a:t>
          </a:r>
          <a:r>
            <a:rPr lang="es-ES" sz="2000" b="1" kern="1200" dirty="0" err="1"/>
            <a:t>Lc</a:t>
          </a:r>
          <a:r>
            <a:rPr lang="es-ES" sz="2000" b="1" kern="1200" dirty="0"/>
            <a:t>. 1:1-4; </a:t>
          </a:r>
          <a:r>
            <a:rPr lang="es-ES" sz="2000" b="1" kern="1200" dirty="0" err="1"/>
            <a:t>Hch</a:t>
          </a:r>
          <a:r>
            <a:rPr lang="es-ES" sz="2000" b="1" kern="1200" dirty="0"/>
            <a:t>. 1:1). Médico de profesión, es llamado por Pablo “amado”. Permaneció junto a Pablo hasta su muerte (2Ti. 4:11)</a:t>
          </a:r>
        </a:p>
      </dsp:txBody>
      <dsp:txXfrm>
        <a:off x="3527425" y="173669"/>
        <a:ext cx="3636001" cy="2279537"/>
      </dsp:txXfrm>
    </dsp:sp>
    <dsp:sp modelId="{E10F3862-0404-4E3B-B661-A2D060F03318}">
      <dsp:nvSpPr>
        <dsp:cNvPr id="0" name=""/>
        <dsp:cNvSpPr/>
      </dsp:nvSpPr>
      <dsp:spPr>
        <a:xfrm>
          <a:off x="58460" y="2931320"/>
          <a:ext cx="3080181" cy="2156243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287168" y="5107995"/>
          <a:ext cx="2954945" cy="2705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DEMAS</a:t>
          </a:r>
        </a:p>
      </dsp:txBody>
      <dsp:txXfrm>
        <a:off x="287168" y="5107995"/>
        <a:ext cx="2954945" cy="270583"/>
      </dsp:txXfrm>
    </dsp:sp>
    <dsp:sp modelId="{2925429F-F028-493B-81E8-3D46E970EC4F}">
      <dsp:nvSpPr>
        <dsp:cNvPr id="0" name=""/>
        <dsp:cNvSpPr/>
      </dsp:nvSpPr>
      <dsp:spPr>
        <a:xfrm>
          <a:off x="3515431" y="3155286"/>
          <a:ext cx="3636001" cy="2279537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Fue colaborador de Pablo durante su primer encarcelamiento en Roma (</a:t>
          </a:r>
          <a:r>
            <a:rPr lang="es-ES" sz="2000" b="1" kern="1200" dirty="0" err="1"/>
            <a:t>Flm</a:t>
          </a:r>
          <a:r>
            <a:rPr lang="es-ES" sz="2000" b="1" kern="1200" dirty="0"/>
            <a:t>. 1:24). No obstante, durante su último </a:t>
          </a:r>
          <a:r>
            <a:rPr lang="es-E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ptos" panose="02110004020202020204"/>
              <a:ea typeface="+mn-ea"/>
              <a:cs typeface="+mn-cs"/>
            </a:rPr>
            <a:t>encarcelamiento</a:t>
          </a:r>
          <a:r>
            <a:rPr lang="es-ES" sz="2000" b="1" kern="1200" dirty="0"/>
            <a:t> abandonó a Pablo “amando este mundo” (2Ti. 4:10)</a:t>
          </a:r>
        </a:p>
      </dsp:txBody>
      <dsp:txXfrm>
        <a:off x="3515431" y="3155286"/>
        <a:ext cx="3636001" cy="22795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 Ninfas solo sabemos que lideraba una iglesia en la ciudad de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Laodicea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Ni siquiera sabemos si era hombre o mujer, ya que algunos manuscritos dicen “la casa de él”, otros “la casa de ellos” y otros –los más– “la casa de ella”</a:t>
          </a:r>
        </a:p>
      </dsp:txBody>
      <dsp:txXfrm rot="10800000">
        <a:off x="204087" y="2455547"/>
        <a:ext cx="3318134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Hijo de Filemón, natural de Colosas, fue en algún momento compañero de Pablo (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Flm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 1:1-2). Pablo le pide que siga trabajando en el ministerio (como diácono, pastor o anciano de la iglesia de Colosas)</a:t>
          </a: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89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11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1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56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7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4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82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9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81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22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18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90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69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28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46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342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19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750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347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2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8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26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594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0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26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662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305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201FEF-D8D9-449B-9593-B53BC3CA0FCD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4955A6-31AD-4B0B-BF6F-526F6C8D040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453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14/02/2026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99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PERMANECER EN TODA LA VOLUNTAD DE DIOS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8427187" y="6519446"/>
            <a:ext cx="3764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Lección 13 para el 28 de marzo de 2026</a:t>
            </a:r>
          </a:p>
        </p:txBody>
      </p:sp>
    </p:spTree>
    <p:extLst>
      <p:ext uri="{BB962C8B-B14F-4D97-AF65-F5344CB8AC3E}">
        <p14:creationId xmlns:p14="http://schemas.microsoft.com/office/powerpoint/2010/main" val="83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“Den gracias por todo, porque esta es la voluntad de Dios para ustedes en Cristo Jesús”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1ª de Tesalonicenses 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005137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014662" y="0"/>
            <a:ext cx="7177338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52421"/>
              </p:ext>
            </p:extLst>
          </p:nvPr>
        </p:nvGraphicFramePr>
        <p:xfrm>
          <a:off x="5111015" y="335431"/>
          <a:ext cx="6919059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85725" y="9525"/>
            <a:ext cx="49194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trabajó con diversos colaboradores, y reconoció el trabajo de los que, de corazón, se dedicaban a mantener y fortalecer a las iglesias.</a:t>
            </a: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85725" y="2628513"/>
            <a:ext cx="49194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También intercala el deseo ferviente de </a:t>
            </a:r>
            <a:r>
              <a:rPr lang="es-ES" sz="2000" b="1" dirty="0" err="1"/>
              <a:t>Epafras</a:t>
            </a:r>
            <a:r>
              <a:rPr lang="es-ES" sz="2000" b="1" dirty="0"/>
              <a:t>: “para que estéis firmes, perfectos y completos en todo lo que Dios quiere” (Col. 4:12).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85725" y="1319019"/>
            <a:ext cx="49289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final de la carta a los colosenses, Pablo envía saludos de sus colaboradores, y saluda a los hermanos fieles de Colosas.</a:t>
            </a:r>
          </a:p>
        </p:txBody>
      </p:sp>
    </p:spTree>
    <p:extLst>
      <p:ext uri="{BB962C8B-B14F-4D97-AF65-F5344CB8AC3E}">
        <p14:creationId xmlns:p14="http://schemas.microsoft.com/office/powerpoint/2010/main" val="239691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LOS EMISARIOS</a:t>
            </a:r>
            <a:endParaRPr lang="es-ES" sz="28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4345857" y="125056"/>
            <a:ext cx="78461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“Todo lo que a mí se refiere, os lo hará saber Tíquico, amado hermano y fiel ministro y consiervo en el Señor, […] con Onésimo, amado y fiel hermano, que es uno de vosotros. Todo lo que acá pasa, os lo harán saber” </a:t>
            </a:r>
            <a:r>
              <a:rPr lang="es-ES" sz="1400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es-ES" sz="3600" b="1" dirty="0">
                  <a:ln/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TÍQUICO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400263" y="3828798"/>
            <a:ext cx="5400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En el tercer viaje misionero de Pablo, lo acompaña para llevar una ofrenda a Jerusalén (</a:t>
            </a:r>
            <a:r>
              <a:rPr lang="es-ES" sz="2000" b="1" dirty="0" err="1"/>
              <a:t>Hch</a:t>
            </a:r>
            <a:r>
              <a:rPr lang="es-ES" sz="2000" b="1" dirty="0"/>
              <a:t>. 20:4). Asiste a Pablo en Roma, y lleva las cartas a los efesios y a los colosenses (Ef. 6:21; Col. 4:7). Cuando Pablo es liberado, pudo haber sustituido a Tito en Creta (</a:t>
            </a:r>
            <a:r>
              <a:rPr lang="es-ES" sz="2000" b="1" dirty="0" err="1"/>
              <a:t>Tit</a:t>
            </a:r>
            <a:r>
              <a:rPr lang="es-ES" sz="2000" b="1" dirty="0"/>
              <a:t>. 3:12). Durante el último encarcelamiento de Pablo, es enviado como pastor a la iglesia de Éfeso (2Ti. 4:12).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r>
                <a:rPr lang="es-ES" dirty="0">
                  <a:solidFill>
                    <a:schemeClr val="accent4">
                      <a:lumMod val="40000"/>
                      <a:lumOff val="60000"/>
                    </a:schemeClr>
                  </a:solidFill>
                </a:rPr>
                <a:t>ONÉSIMO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395933" y="4358253"/>
            <a:ext cx="55404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Esclavo que huyó de su amo, Filemón. Se convirtió durante el primer encarcelamiento de Pablo en Roma. Pablo lo envió de regreso a su amo, junto con una conmovedora carta, para que Filemón lo tratara con afecto cristiano (</a:t>
            </a:r>
            <a:r>
              <a:rPr lang="es-ES" sz="2000" b="1" dirty="0" err="1"/>
              <a:t>Flm</a:t>
            </a:r>
            <a:r>
              <a:rPr lang="es-ES" sz="2000" b="1" dirty="0"/>
              <a:t>. 1:10). Junto con Tíquico, entregó la epístola a los colosenses (Col. 4:9).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4231863" y="1376059"/>
            <a:ext cx="5581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Además de evangelizar en las ciudades más importantes del Imperio, Pablo escribía cartas para mantener el contacto con las iglesias, o animar a aquellas que no conocía en persona.</a:t>
            </a: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5" y="781392"/>
            <a:ext cx="3879324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4231863" y="2703072"/>
            <a:ext cx="5581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Estas cartas eran enviadas a través de hermanos amados y fieles (Col. 4:7-9).</a:t>
            </a:r>
          </a:p>
        </p:txBody>
      </p:sp>
    </p:spTree>
    <p:extLst>
      <p:ext uri="{BB962C8B-B14F-4D97-AF65-F5344CB8AC3E}">
        <p14:creationId xmlns:p14="http://schemas.microsoft.com/office/powerpoint/2010/main" val="259372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es-E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40000"/>
                      <a:lumOff val="60000"/>
                    </a:schemeClr>
                  </a:outerShdw>
                </a:effectLst>
              </a:rPr>
              <a:t>LOS DE LA CIRCUNCISIÓN</a:t>
            </a:r>
            <a:endParaRPr lang="es-ES" sz="28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671854" y="572876"/>
            <a:ext cx="8097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“… son los únicos de la circuncisión que me ayudan en el reino de Dios, y han sido para mí un consuelo” </a:t>
            </a:r>
            <a:r>
              <a:rPr lang="es-E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Pablo se esforzó en romper los muros que dividían a la Iglesia. Se rodeó de colaboradores de todas partes, y de distintos orígenes. Judíos y gentiles, asiáticos y europeos trabajan juntos en armonía.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1140988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1" y="2109968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Su visión era conseguir una iglesia unida que trabajase con un objetivo común: la predicación del evangelio.</a:t>
            </a:r>
          </a:p>
        </p:txBody>
      </p:sp>
    </p:spTree>
    <p:extLst>
      <p:ext uri="{BB962C8B-B14F-4D97-AF65-F5344CB8AC3E}">
        <p14:creationId xmlns:p14="http://schemas.microsoft.com/office/powerpoint/2010/main" val="314739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225552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INSTRUCTOR</a:t>
            </a:r>
            <a:endParaRPr lang="es-ES" sz="28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“Os saluda </a:t>
            </a:r>
            <a:r>
              <a:rPr lang="es-ES" b="1" dirty="0" err="1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Epafras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el cual es uno de vosotros, siervo de Cristo, siempre rogando encarecidamente por vosotros en sus oraciones, para que estéis firmes, perfectos y completos en todo lo que Dios quiere”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EPAFRAS</a:t>
            </a:r>
            <a:endPara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Epafras</a:t>
            </a:r>
            <a:r>
              <a:rPr lang="es-ES" sz="2000" b="1" dirty="0"/>
              <a:t> contribuyó a difundir el evangelio en Colosas, Hierápolis y </a:t>
            </a:r>
            <a:r>
              <a:rPr lang="es-ES" sz="2000" b="1" dirty="0" err="1"/>
              <a:t>Laodicea</a:t>
            </a:r>
            <a:r>
              <a:rPr lang="es-ES" sz="2000" b="1" dirty="0"/>
              <a:t>, iglesias a las cuales amaba profundamente (Col. 4:13). Junto al saludo de </a:t>
            </a:r>
            <a:r>
              <a:rPr lang="es-ES" sz="2000" b="1" dirty="0" err="1"/>
              <a:t>Epafras</a:t>
            </a:r>
            <a:r>
              <a:rPr lang="es-ES" sz="2000" b="1" dirty="0"/>
              <a:t>, Pablo incluye los deseos de él para los colosenses (Col. 4:12):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/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729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 AMADO 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EL MUNDANO</a:t>
            </a:r>
            <a:endParaRPr lang="es-ES" sz="2800" b="1" spc="300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625031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“Os saluda Lucas el médico amado, y Demas” </a:t>
            </a:r>
            <a:r>
              <a:rPr lang="es-E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(Colosenses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296781"/>
            <a:ext cx="402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Si solo se le mencionase en Colosenses 4:14, Demas habría quedado como un colaborador fiel de Pablo.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984349"/>
              </p:ext>
            </p:extLst>
          </p:nvPr>
        </p:nvGraphicFramePr>
        <p:xfrm>
          <a:off x="286602" y="1200151"/>
          <a:ext cx="7559539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813911"/>
            <a:ext cx="4029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Dejó de amar a Jesús y le entregó su corazón al mundo (1Jn. 2:15).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103017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Lucas se mantuvo firme en la esperanza de la Segunda Venida y la Tierra Nueva. Demas amó más la gloria de este mundo que la gloria venidera.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699899"/>
            <a:ext cx="4029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contraste entre Lucas y Demas se vio con el tiempo. Lucas fue amado por su labor, Demas amó al mundo y abandonó a Pablo.</a:t>
            </a:r>
          </a:p>
        </p:txBody>
      </p:sp>
    </p:spTree>
    <p:extLst>
      <p:ext uri="{BB962C8B-B14F-4D97-AF65-F5344CB8AC3E}">
        <p14:creationId xmlns:p14="http://schemas.microsoft.com/office/powerpoint/2010/main" val="413466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chemeClr val="tx2">
                    <a:lumMod val="75000"/>
                  </a:schemeClr>
                </a:solidFill>
              </a:rPr>
              <a:t>LOS DIRIGENTES DE LA IGLESIA</a:t>
            </a:r>
            <a:endParaRPr lang="es-ES" sz="2800" b="1" dirty="0">
              <a:ln/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“Saludad a los hermanos que están en </a:t>
            </a:r>
            <a:r>
              <a:rPr lang="es-ES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Laodicea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y a Ninfas y a la iglesia que está en su casa”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(Colosenses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7263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Pablo pide a los colosenses que su carta sea leída a los de </a:t>
            </a:r>
            <a:r>
              <a:rPr lang="es-ES" sz="2000" b="1" dirty="0" err="1"/>
              <a:t>Laodicea</a:t>
            </a:r>
            <a:r>
              <a:rPr lang="es-ES" sz="2000" b="1" dirty="0"/>
              <a:t>, y que ellos lean la carta que escribió a los laodicenses (Col. 4:16).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429158"/>
              </p:ext>
            </p:extLst>
          </p:nvPr>
        </p:nvGraphicFramePr>
        <p:xfrm>
          <a:off x="233562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81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NINFAS</a:t>
            </a: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2110693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err="1">
                <a:solidFill>
                  <a:schemeClr val="accent1">
                    <a:lumMod val="50000"/>
                  </a:schemeClr>
                </a:solidFill>
              </a:rPr>
              <a:t>ARQUIPO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5028904"/>
            <a:ext cx="37263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Desconocemos el mensaje de Pablo a </a:t>
            </a:r>
            <a:r>
              <a:rPr lang="es-ES" sz="2000" b="1" dirty="0" err="1"/>
              <a:t>Laodicea</a:t>
            </a:r>
            <a:r>
              <a:rPr lang="es-ES" sz="2000" b="1" dirty="0"/>
              <a:t>, aunque sí conocemos el mensaje que, 30 años después, le escribió el apóstol Juan (Ap. 3:14-22).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403998"/>
            <a:ext cx="37263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Por ello, hace mención de los dos líderes principales de estas iglesias: Ninfas [de </a:t>
            </a:r>
            <a:r>
              <a:rPr lang="es-ES" sz="2000" b="1" dirty="0" err="1"/>
              <a:t>Laodicea</a:t>
            </a:r>
            <a:r>
              <a:rPr lang="es-ES" sz="2000" b="1" dirty="0"/>
              <a:t>] y </a:t>
            </a:r>
            <a:r>
              <a:rPr lang="es-ES" sz="2000" b="1" dirty="0" err="1"/>
              <a:t>Arquipo</a:t>
            </a:r>
            <a:r>
              <a:rPr lang="es-ES" sz="2000" b="1" dirty="0"/>
              <a:t> [de Colosas] (Col. 4:15, 17).</a:t>
            </a:r>
          </a:p>
        </p:txBody>
      </p:sp>
    </p:spTree>
    <p:extLst>
      <p:ext uri="{BB962C8B-B14F-4D97-AF65-F5344CB8AC3E}">
        <p14:creationId xmlns:p14="http://schemas.microsoft.com/office/powerpoint/2010/main" val="21222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“El servicio que rendimos a Dios requiere la integridad de la mente, del alma y de las fuerzas. Hemos de consagrarnos a Dios sin reservas, a fin de ofrecer una imagen celestial y no terrenal. Debe manifestarse un avivamiento de la sensibilidad, para que la mente pueda despertar plenamente a la labor que se debe realizar en todas las clases sociales, altas y bajas, ricas y pobres, educadas e ignorantes. Debemos revelar una ternura semejante a la del gran Pastor quien carga a los corderos en sus brazos y guarda su rebaño de todo mal y lo conduce por sendas seguras. Los seguidores de Cristo debieran manifestar ternura y simpatía y un intenso deseo de impartir las verdades que serán de vida eterna para todo aquel que las reciba”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093857" y="5986911"/>
            <a:ext cx="4016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(El Cristo triunfante, 9 de febrero)</a:t>
            </a:r>
          </a:p>
        </p:txBody>
      </p:sp>
    </p:spTree>
    <p:extLst>
      <p:ext uri="{BB962C8B-B14F-4D97-AF65-F5344CB8AC3E}">
        <p14:creationId xmlns:p14="http://schemas.microsoft.com/office/powerpoint/2010/main" val="4202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1459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Comic Sans MS</vt:lpstr>
      <vt:lpstr>Arial</vt:lpstr>
      <vt:lpstr>Aptos Display</vt:lpstr>
      <vt:lpstr>Impact</vt:lpstr>
      <vt:lpstr>Aptos</vt:lpstr>
      <vt:lpstr>Constantia</vt:lpstr>
      <vt:lpstr>Tema de Office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68</cp:revision>
  <dcterms:created xsi:type="dcterms:W3CDTF">2026-02-13T17:36:38Z</dcterms:created>
  <dcterms:modified xsi:type="dcterms:W3CDTF">2026-02-14T18:42:13Z</dcterms:modified>
</cp:coreProperties>
</file>