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85" r:id="rId4"/>
    <p:sldId id="291" r:id="rId5"/>
    <p:sldId id="292" r:id="rId6"/>
    <p:sldId id="295" r:id="rId7"/>
    <p:sldId id="297" r:id="rId8"/>
    <p:sldId id="294" r:id="rId9"/>
    <p:sldId id="262" r:id="rId10"/>
    <p:sldId id="293" r:id="rId11"/>
    <p:sldId id="298" r:id="rId12"/>
    <p:sldId id="286" r:id="rId13"/>
    <p:sldId id="28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A374"/>
    <a:srgbClr val="96B0C7"/>
    <a:srgbClr val="D1D8D9"/>
    <a:srgbClr val="576668"/>
    <a:srgbClr val="7E5253"/>
    <a:srgbClr val="F3E6DE"/>
    <a:srgbClr val="3E7527"/>
    <a:srgbClr val="41446D"/>
    <a:srgbClr val="D8FFE4"/>
    <a:srgbClr val="C67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494" autoAdjust="0"/>
  </p:normalViewPr>
  <p:slideViewPr>
    <p:cSldViewPr snapToGrid="0">
      <p:cViewPr varScale="1">
        <p:scale>
          <a:sx n="99" d="100"/>
          <a:sy n="99" d="100"/>
        </p:scale>
        <p:origin x="9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a:r>
            <a:rPr lang="es-ES" sz="2400" b="1" dirty="0">
              <a:effectLst>
                <a:outerShdw blurRad="38100" dist="38100" dir="2700000" algn="tl">
                  <a:srgbClr val="000000"/>
                </a:outerShdw>
              </a:effectLst>
            </a:rPr>
            <a:t>EL</a:t>
          </a:r>
          <a:br>
            <a:rPr lang="es-ES" sz="2400" b="1" dirty="0">
              <a:effectLst>
                <a:outerShdw blurRad="38100" dist="38100" dir="2700000" algn="tl">
                  <a:srgbClr val="000000"/>
                </a:outerShdw>
              </a:effectLst>
            </a:rPr>
          </a:br>
          <a:r>
            <a:rPr lang="es-ES" sz="2400" b="1" dirty="0">
              <a:effectLst>
                <a:outerShdw blurRad="38100" dist="38100" dir="2700000" algn="tl">
                  <a:srgbClr val="000000"/>
                </a:outerShdw>
              </a:effectLst>
            </a:rPr>
            <a:t>PECADO</a:t>
          </a:r>
          <a:endParaRPr lang="es-ES" sz="2400" dirty="0">
            <a:effectLst>
              <a:outerShdw blurRad="38100" dist="38100" dir="2700000" algn="tl">
                <a:srgbClr val="000000"/>
              </a:outerShdw>
            </a:effectLst>
          </a:endParaRP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es-ES" sz="2400" b="1" dirty="0">
              <a:solidFill>
                <a:schemeClr val="accent5">
                  <a:lumMod val="50000"/>
                </a:schemeClr>
              </a:solidFill>
            </a:rPr>
            <a:t>Evitar la tentación</a:t>
          </a:r>
          <a:endParaRPr lang="es-ES" sz="2400" dirty="0">
            <a:solidFill>
              <a:schemeClr val="accent5">
                <a:lumMod val="50000"/>
              </a:schemeClr>
            </a:solidFill>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32E9676E-4515-4262-94E7-031112267D72}">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es-ES" sz="2400" b="1" dirty="0">
              <a:solidFill>
                <a:schemeClr val="accent5">
                  <a:lumMod val="50000"/>
                </a:schemeClr>
              </a:solidFill>
            </a:rPr>
            <a:t>Consejos para evitar el pecado</a:t>
          </a:r>
          <a:endParaRPr lang="es-ES" sz="2400" dirty="0">
            <a:solidFill>
              <a:schemeClr val="accent5">
                <a:lumMod val="50000"/>
              </a:schemeClr>
            </a:solidFill>
          </a:endParaRPr>
        </a:p>
      </dgm:t>
    </dgm:pt>
    <dgm:pt modelId="{4EA53434-E02A-4DEF-8153-4C9805CC9817}" type="parTrans" cxnId="{08F14190-2772-444E-8008-C315765A5C32}">
      <dgm:prSet/>
      <dgm:spPr/>
      <dgm:t>
        <a:bodyPr/>
        <a:lstStyle/>
        <a:p>
          <a:endParaRPr lang="es-ES" sz="2000"/>
        </a:p>
      </dgm:t>
    </dgm:pt>
    <dgm:pt modelId="{6E92E059-E8B6-4768-B6AA-7AB6F25A9D7C}" type="sibTrans" cxnId="{08F14190-2772-444E-8008-C315765A5C32}">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a:r>
            <a:rPr lang="es-ES" sz="2400" b="1" dirty="0">
              <a:effectLst>
                <a:outerShdw blurRad="38100" dist="38100" dir="2700000" algn="tl">
                  <a:srgbClr val="000000"/>
                </a:outerShdw>
              </a:effectLst>
            </a:rPr>
            <a:t>LA LEY</a:t>
          </a:r>
          <a:endParaRPr lang="es-ES" sz="2400" dirty="0">
            <a:effectLst>
              <a:outerShdw blurRad="38100" dist="38100" dir="2700000" algn="tl">
                <a:srgbClr val="000000"/>
              </a:outerShdw>
            </a:effectLst>
          </a:endParaRP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rtl="0">
            <a:buSzPct val="140000"/>
            <a:buFontTx/>
            <a:buBlip>
              <a:blip xmlns:r="http://schemas.openxmlformats.org/officeDocument/2006/relationships" r:embed="rId2"/>
            </a:buBlip>
          </a:pPr>
          <a:r>
            <a:rPr lang="es-ES" sz="2400" b="1" dirty="0">
              <a:solidFill>
                <a:schemeClr val="accent3">
                  <a:lumMod val="50000"/>
                </a:schemeClr>
              </a:solidFill>
            </a:rPr>
            <a:t>La Ley</a:t>
          </a:r>
          <a:br>
            <a:rPr lang="es-ES" sz="2400" b="1" dirty="0">
              <a:solidFill>
                <a:schemeClr val="accent3">
                  <a:lumMod val="50000"/>
                </a:schemeClr>
              </a:solidFill>
            </a:rPr>
          </a:br>
          <a:r>
            <a:rPr lang="es-ES" sz="2400" b="1" dirty="0">
              <a:solidFill>
                <a:schemeClr val="accent3">
                  <a:lumMod val="50000"/>
                </a:schemeClr>
              </a:solidFill>
            </a:rPr>
            <a:t>y el pecado</a:t>
          </a:r>
          <a:endParaRPr lang="es-ES" sz="2400" dirty="0">
            <a:solidFill>
              <a:schemeClr val="accent3">
                <a:lumMod val="50000"/>
              </a:schemeClr>
            </a:solidFill>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pPr algn="ctr"/>
          <a:r>
            <a:rPr lang="es-ES" sz="2400" b="1" dirty="0">
              <a:effectLst>
                <a:outerShdw blurRad="38100" dist="38100" dir="2700000" algn="tl">
                  <a:srgbClr val="000000"/>
                </a:outerShdw>
              </a:effectLst>
            </a:rPr>
            <a:t>EL EVANGELIO</a:t>
          </a:r>
          <a:endParaRPr lang="es-ES" sz="2400" dirty="0">
            <a:effectLst>
              <a:outerShdw blurRad="38100" dist="38100" dir="2700000" algn="tl">
                <a:srgbClr val="000000"/>
              </a:outerShdw>
            </a:effectLst>
          </a:endParaRP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es-ES" sz="2400" b="1" dirty="0">
              <a:solidFill>
                <a:schemeClr val="accent6">
                  <a:lumMod val="50000"/>
                </a:schemeClr>
              </a:solidFill>
            </a:rPr>
            <a:t>El Evangelio</a:t>
          </a:r>
          <a:br>
            <a:rPr lang="es-ES" sz="2400" b="1" dirty="0">
              <a:solidFill>
                <a:schemeClr val="accent6">
                  <a:lumMod val="50000"/>
                </a:schemeClr>
              </a:solidFill>
            </a:rPr>
          </a:br>
          <a:r>
            <a:rPr lang="es-ES" sz="2400" b="1" dirty="0">
              <a:solidFill>
                <a:schemeClr val="accent6">
                  <a:lumMod val="50000"/>
                </a:schemeClr>
              </a:solidFill>
            </a:rPr>
            <a:t>y la Ley</a:t>
          </a:r>
          <a:endParaRPr lang="es-ES" sz="2400" dirty="0">
            <a:solidFill>
              <a:schemeClr val="accent6">
                <a:lumMod val="50000"/>
              </a:schemeClr>
            </a:solidFill>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4B56002C-64EA-4024-80F8-436863AE2F53}">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es-ES" sz="2400" b="1" dirty="0">
              <a:solidFill>
                <a:schemeClr val="accent6">
                  <a:lumMod val="50000"/>
                </a:schemeClr>
              </a:solidFill>
            </a:rPr>
            <a:t>Edificados sobre la Roca</a:t>
          </a:r>
          <a:endParaRPr lang="es-ES" sz="2400" dirty="0">
            <a:solidFill>
              <a:schemeClr val="accent6">
                <a:lumMod val="50000"/>
              </a:schemeClr>
            </a:solidFill>
          </a:endParaRPr>
        </a:p>
      </dgm:t>
    </dgm:pt>
    <dgm:pt modelId="{C4427067-2768-4A61-8C2A-3B4271D61757}" type="parTrans" cxnId="{59B1C286-B434-4A1D-B62A-0D85AC8A9850}">
      <dgm:prSet/>
      <dgm:spPr/>
      <dgm:t>
        <a:bodyPr/>
        <a:lstStyle/>
        <a:p>
          <a:endParaRPr lang="es-ES" sz="2000"/>
        </a:p>
      </dgm:t>
    </dgm:pt>
    <dgm:pt modelId="{F5FC52E4-2827-47DE-95F1-7ED2C42CD9FD}" type="sibTrans" cxnId="{59B1C286-B434-4A1D-B62A-0D85AC8A9850}">
      <dgm:prSet/>
      <dgm:spPr/>
      <dgm:t>
        <a:bodyPr/>
        <a:lstStyle/>
        <a:p>
          <a:endParaRPr lang="es-ES" sz="2000"/>
        </a:p>
      </dgm:t>
    </dgm:pt>
    <dgm:pt modelId="{C9C3339A-ACA7-4CE8-950B-885ECD570D11}" type="pres">
      <dgm:prSet presAssocID="{C3C0D347-2ADF-48F4-86D0-A59B151E3D82}" presName="diagram" presStyleCnt="0">
        <dgm:presLayoutVars>
          <dgm:dir/>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dgm:spPr/>
    </dgm:pt>
    <dgm:pt modelId="{8F28401E-E283-4120-B2F0-7BC6372CE328}" type="pres">
      <dgm:prSet presAssocID="{2B16C065-3617-4857-B8FB-406D7464A662}" presName="adorn" presStyleLbl="fgAccFollowNode1" presStyleIdx="0" presStyleCnt="3"/>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dgm:spPr/>
    </dgm:pt>
    <dgm:pt modelId="{73B51779-CE85-45C5-99FB-6D2C9624B6DE}" type="pres">
      <dgm:prSet presAssocID="{2993ADCF-14BA-46B2-8AC6-8D5EEAE3834D}" presName="adorn" presStyleLbl="fgAccFollowNode1" presStyleIdx="2" presStyleCnt="3"/>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75F4AB0F-AA80-491A-B6D9-B393AE193585}" type="presOf" srcId="{4E00E76D-EE03-4E23-8ED9-C3B9F96EB7C5}" destId="{3BD2C78A-7FEB-45B5-B7C1-C655474481B5}" srcOrd="0" destOrd="0" presId="urn:microsoft.com/office/officeart/2005/8/layout/bList2"/>
    <dgm:cxn modelId="{10BC1423-8C77-46D0-A154-7FB6AFB67F03}" type="presOf" srcId="{4B56002C-64EA-4024-80F8-436863AE2F53}" destId="{E9D18C7D-159A-4084-B59F-6DC46BEC485F}" srcOrd="0" destOrd="1" presId="urn:microsoft.com/office/officeart/2005/8/layout/bList2"/>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DD774930-FA93-4E53-8E04-CD3A90158848}" type="presOf" srcId="{32E9676E-4515-4262-94E7-031112267D72}" destId="{ADB5C8FA-4108-43E4-80C1-E4BB2C2435ED}" srcOrd="0" destOrd="1" presId="urn:microsoft.com/office/officeart/2005/8/layout/bList2"/>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59B1C286-B434-4A1D-B62A-0D85AC8A9850}" srcId="{2993ADCF-14BA-46B2-8AC6-8D5EEAE3834D}" destId="{4B56002C-64EA-4024-80F8-436863AE2F53}" srcOrd="1" destOrd="0" parTransId="{C4427067-2768-4A61-8C2A-3B4271D61757}" sibTransId="{F5FC52E4-2827-47DE-95F1-7ED2C42CD9FD}"/>
    <dgm:cxn modelId="{08F14190-2772-444E-8008-C315765A5C32}" srcId="{2B16C065-3617-4857-B8FB-406D7464A662}" destId="{32E9676E-4515-4262-94E7-031112267D72}" srcOrd="1" destOrd="0" parTransId="{4EA53434-E02A-4DEF-8153-4C9805CC9817}" sibTransId="{6E92E059-E8B6-4768-B6AA-7AB6F25A9D7C}"/>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854114C0-C25D-4062-B4AE-B85FF6F73888}" srcId="{2993ADCF-14BA-46B2-8AC6-8D5EEAE3834D}" destId="{7E8613D1-3FF3-429A-A684-A4DDA2E5A53C}" srcOrd="0" destOrd="0" parTransId="{7B184EBE-8204-4CAD-8827-73E1F35A1ECE}" sibTransId="{7D70D7BA-CE87-4C9B-AD46-0E3DBC7B1067}"/>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es-ES" dirty="0"/>
        </a:p>
      </dgm:t>
    </dgm:pt>
    <dgm:pt modelId="{D0CCA5B1-6BC1-4857-91E2-9171CDBA7215}" type="parTrans" cxnId="{19F32117-E036-4207-ACD2-7E417E67995A}">
      <dgm:prSet/>
      <dgm:spPr/>
      <dgm:t>
        <a:bodyPr/>
        <a:lstStyle/>
        <a:p>
          <a:endParaRPr lang="es-ES"/>
        </a:p>
      </dgm:t>
    </dgm:pt>
    <dgm:pt modelId="{72A67D2F-3412-4934-AB16-8DDB456215FA}" type="sibTrans" cxnId="{19F32117-E036-4207-ACD2-7E417E67995A}">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dgm:spPr>
      <dgm:t>
        <a:bodyPr/>
        <a:lstStyle/>
        <a:p>
          <a:endParaRPr lang="es-ES"/>
        </a:p>
      </dgm:t>
    </dgm:pt>
    <dgm:pt modelId="{881DFFCF-3EA4-48A3-BE30-F013A047D481}">
      <dgm:prSet custT="1"/>
      <dgm:spPr/>
      <dgm:t>
        <a:bodyPr/>
        <a:lstStyle/>
        <a:p>
          <a:r>
            <a:rPr lang="es-ES" sz="2000" b="1" dirty="0"/>
            <a:t>Evita ir a lugares donde puedes pecar (Mr. 9:45; Job 23:11). Por ejemplo, ir a la discoteca</a:t>
          </a:r>
          <a:endParaRPr lang="es-ES" sz="2000" dirty="0"/>
        </a:p>
      </dgm:t>
    </dgm:pt>
    <dgm:pt modelId="{971F02C4-E8F7-4634-A112-9198351D5B39}" type="parTrans" cxnId="{9EF477A3-B909-4EAC-9D34-CD1E68B85A41}">
      <dgm:prSet/>
      <dgm:spPr/>
      <dgm:t>
        <a:bodyPr/>
        <a:lstStyle/>
        <a:p>
          <a:endParaRPr lang="es-ES"/>
        </a:p>
      </dgm:t>
    </dgm:pt>
    <dgm:pt modelId="{C893A2E2-CE28-4B6A-B716-DFAF7505E38C}" type="sibTrans" cxnId="{9EF477A3-B909-4EAC-9D34-CD1E68B85A41}">
      <dgm:prSet/>
      <dgm:spPr/>
      <dgm:t>
        <a:bodyPr/>
        <a:lstStyle/>
        <a:p>
          <a:endParaRPr lang="es-ES"/>
        </a:p>
      </dgm:t>
    </dgm:pt>
    <dgm:pt modelId="{531A7720-FF19-46D8-9897-A3A01C9114BA}">
      <dgm:prSet custT="1"/>
      <dgm:spPr/>
      <dgm:t>
        <a:bodyPr/>
        <a:lstStyle/>
        <a:p>
          <a:r>
            <a:rPr lang="es-ES" sz="2000" b="1" dirty="0"/>
            <a:t>Evitar ver lo que te puede hacer pecar (Mr. 9:47; Job 31:1). Por ejemplo, ver películas con escenas indecentes.</a:t>
          </a:r>
          <a:endParaRPr lang="es-ES" sz="2000" dirty="0"/>
        </a:p>
      </dgm:t>
    </dgm:pt>
    <dgm:pt modelId="{95FA6E60-22B3-4FF1-9058-5C8BF8D93A5A}" type="parTrans" cxnId="{6DA4A692-8DB1-47EA-A1E2-1AFFE0E14C5B}">
      <dgm:prSet/>
      <dgm:spPr/>
      <dgm:t>
        <a:bodyPr/>
        <a:lstStyle/>
        <a:p>
          <a:endParaRPr lang="es-ES"/>
        </a:p>
      </dgm:t>
    </dgm:pt>
    <dgm:pt modelId="{03BA7BCE-D8CC-4C0D-8D12-D90C2B26329D}" type="sibTrans" cxnId="{6DA4A692-8DB1-47EA-A1E2-1AFFE0E14C5B}">
      <dgm:prSet/>
      <dgm:spPr/>
      <dgm:t>
        <a:bodyPr/>
        <a:lstStyle/>
        <a:p>
          <a:endParaRPr lang="es-ES"/>
        </a:p>
      </dgm:t>
    </dgm:pt>
    <dgm:pt modelId="{4A8EA160-BDF8-49C7-A0DE-0657AD3FC2C8}">
      <dgm:prSet custT="1"/>
      <dgm:spPr/>
      <dgm:t>
        <a:bodyPr/>
        <a:lstStyle/>
        <a:p>
          <a:r>
            <a:rPr lang="es-ES" sz="2000" b="1" dirty="0"/>
            <a:t>Evita hacer lo que te puede llevar a pecar </a:t>
          </a:r>
          <a:br>
            <a:rPr lang="es-ES" sz="2000" b="1" dirty="0"/>
          </a:br>
          <a:r>
            <a:rPr lang="es-ES" sz="2000" b="1" dirty="0"/>
            <a:t>(Mr. 9:43; Job 23:12). Por ejemplo, comprar alcohol</a:t>
          </a:r>
          <a:endParaRPr lang="es-ES" sz="2000" dirty="0"/>
        </a:p>
      </dgm:t>
    </dgm:pt>
    <dgm:pt modelId="{DD0F1DE4-C4B1-412E-942E-1A1ED12C8937}" type="parTrans" cxnId="{35B36EA7-02DB-465D-9650-94E48CF2DF59}">
      <dgm:prSet/>
      <dgm:spPr/>
      <dgm:t>
        <a:bodyPr/>
        <a:lstStyle/>
        <a:p>
          <a:endParaRPr lang="es-ES"/>
        </a:p>
      </dgm:t>
    </dgm:pt>
    <dgm:pt modelId="{F49D8233-FC12-4078-A10F-A05FF2C4A826}" type="sibTrans" cxnId="{35B36EA7-02DB-465D-9650-94E48CF2DF59}">
      <dgm:prSet/>
      <dgm:spPr/>
      <dgm:t>
        <a:bodyPr/>
        <a:lstStyle/>
        <a:p>
          <a:endParaRPr lang="es-ES"/>
        </a:p>
      </dgm:t>
    </dgm:pt>
    <dgm:pt modelId="{C449AA02-DE7C-4A27-A792-322BB2044BBF}" type="pres">
      <dgm:prSet presAssocID="{8D1674AA-9402-48AE-9589-BBE35ECC8144}" presName="Name0" presStyleCnt="0">
        <dgm:presLayoutVars>
          <dgm:dir/>
        </dgm:presLayoutVars>
      </dgm:prSet>
      <dgm:spPr/>
    </dgm:pt>
    <dgm:pt modelId="{8C1DD53A-A127-477E-9A45-E319CBC4047D}" type="pres">
      <dgm:prSet presAssocID="{72A67D2F-3412-4934-AB16-8DDB456215FA}" presName="picture_1" presStyleLbl="bgImgPlace1" presStyleIdx="0" presStyleCnt="1" custScaleX="126346" custScaleY="109723" custLinFactNeighborX="-12213"/>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Y="77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Y="7705">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24661">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89350" custLinFactNeighborY="47784">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r>
            <a:rPr lang="es-ES" sz="2000" b="1"/>
            <a:t>No te creas autosuficiente (1Co. 10:12)</a:t>
          </a:r>
          <a:endParaRPr lang="es-ES" sz="2000"/>
        </a:p>
      </dgm:t>
    </dgm:pt>
    <dgm:pt modelId="{F4A64A9D-B9EC-412A-A84B-6833F0EB1381}" type="parTrans" cxnId="{E52207DD-BA6C-4469-AD8F-79B34FA087E7}">
      <dgm:prSet/>
      <dgm:spPr/>
      <dgm:t>
        <a:bodyPr/>
        <a:lstStyle/>
        <a:p>
          <a:endParaRPr lang="es-ES" sz="2000"/>
        </a:p>
      </dgm:t>
    </dgm:pt>
    <dgm:pt modelId="{45C36825-9CB4-4912-A22D-4852481B5D11}" type="sibTrans" cxnId="{E52207DD-BA6C-4469-AD8F-79B34FA087E7}">
      <dgm:prSet/>
      <dgm:spPr/>
      <dgm:t>
        <a:bodyPr/>
        <a:lstStyle/>
        <a:p>
          <a:endParaRPr lang="es-ES" sz="2000"/>
        </a:p>
      </dgm:t>
    </dgm:pt>
    <dgm:pt modelId="{BA6A28FF-DC7E-4964-B2B9-A2D8112C9C80}">
      <dgm:prSet custT="1"/>
      <dgm:spPr>
        <a:solidFill>
          <a:schemeClr val="accent1">
            <a:lumMod val="60000"/>
            <a:lumOff val="40000"/>
          </a:schemeClr>
        </a:solidFill>
      </dgm:spPr>
      <dgm:t>
        <a:bodyPr/>
        <a:lstStyle/>
        <a:p>
          <a:r>
            <a:rPr lang="es-ES" sz="2000" b="1"/>
            <a:t>Deja de decir a todo el mundo cuán bueno eres, sé humilde como Jesús (Mt. 6:2)</a:t>
          </a:r>
          <a:endParaRPr lang="es-ES" sz="2000"/>
        </a:p>
      </dgm:t>
    </dgm:pt>
    <dgm:pt modelId="{58F6B824-EDC7-4E48-A748-D2E01A2CF2A9}" type="parTrans" cxnId="{6199E992-61E6-4C8E-BDB1-7138C698D6EC}">
      <dgm:prSet/>
      <dgm:spPr/>
      <dgm:t>
        <a:bodyPr/>
        <a:lstStyle/>
        <a:p>
          <a:endParaRPr lang="es-ES" sz="2000"/>
        </a:p>
      </dgm:t>
    </dgm:pt>
    <dgm:pt modelId="{084828A7-4D2F-4AEB-9C7B-19B38DBCB8A8}" type="sibTrans" cxnId="{6199E992-61E6-4C8E-BDB1-7138C698D6EC}">
      <dgm:prSet/>
      <dgm:spPr/>
      <dgm:t>
        <a:bodyPr/>
        <a:lstStyle/>
        <a:p>
          <a:endParaRPr lang="es-ES" sz="2000"/>
        </a:p>
      </dgm:t>
    </dgm:pt>
    <dgm:pt modelId="{1D38D7AB-35A3-4551-92F2-5879D30183E2}">
      <dgm:prSet custT="1"/>
      <dgm:spPr/>
      <dgm:t>
        <a:bodyPr/>
        <a:lstStyle/>
        <a:p>
          <a:r>
            <a:rPr lang="es-ES" sz="2000" b="1"/>
            <a:t>Haz lo que sea necesario para erradicar la lujuria de tu corazón (Mt. 5:28-29)</a:t>
          </a:r>
          <a:endParaRPr lang="es-ES" sz="2000"/>
        </a:p>
      </dgm:t>
    </dgm:pt>
    <dgm:pt modelId="{7309ADB6-D97B-41C4-AD46-A83007ABA36A}" type="parTrans" cxnId="{EDFF206A-0947-40D4-93F6-04577C9ABE59}">
      <dgm:prSet/>
      <dgm:spPr/>
      <dgm:t>
        <a:bodyPr/>
        <a:lstStyle/>
        <a:p>
          <a:endParaRPr lang="es-ES" sz="2000"/>
        </a:p>
      </dgm:t>
    </dgm:pt>
    <dgm:pt modelId="{1488F7C4-28C2-46D6-93CF-841C8BC8F88E}" type="sibTrans" cxnId="{EDFF206A-0947-40D4-93F6-04577C9ABE59}">
      <dgm:prSet/>
      <dgm:spPr/>
      <dgm:t>
        <a:bodyPr/>
        <a:lstStyle/>
        <a:p>
          <a:endParaRPr lang="es-ES" sz="2000"/>
        </a:p>
      </dgm:t>
    </dgm:pt>
    <dgm:pt modelId="{6F487468-4F2E-4888-8FE8-F0C6D9FF8C0D}">
      <dgm:prSet custT="1"/>
      <dgm:spPr/>
      <dgm:t>
        <a:bodyPr/>
        <a:lstStyle/>
        <a:p>
          <a:r>
            <a:rPr lang="es-ES" sz="2000" b="1"/>
            <a:t>Deja de criticar y juzgar a los demás (1Co. 4:5)</a:t>
          </a:r>
          <a:endParaRPr lang="es-ES" sz="2000"/>
        </a:p>
      </dgm:t>
    </dgm:pt>
    <dgm:pt modelId="{BC3B90D9-793C-44E1-AE02-DACBAEEBDF4E}" type="parTrans" cxnId="{4556428A-F6F8-4A4A-A343-67688F973C48}">
      <dgm:prSet/>
      <dgm:spPr/>
      <dgm:t>
        <a:bodyPr/>
        <a:lstStyle/>
        <a:p>
          <a:endParaRPr lang="es-ES" sz="2000"/>
        </a:p>
      </dgm:t>
    </dgm:pt>
    <dgm:pt modelId="{519B945B-FE0B-46B3-BC99-C48F1A3CE485}" type="sibTrans" cxnId="{4556428A-F6F8-4A4A-A343-67688F973C48}">
      <dgm:prSet/>
      <dgm:spPr/>
      <dgm:t>
        <a:bodyPr/>
        <a:lstStyle/>
        <a:p>
          <a:endParaRPr lang="es-ES" sz="2000"/>
        </a:p>
      </dgm:t>
    </dgm:pt>
    <dgm:pt modelId="{6153C5EA-95B9-4F10-BBEF-5052CCEB0196}">
      <dgm:prSet custT="1"/>
      <dgm:spPr/>
      <dgm:t>
        <a:bodyPr/>
        <a:lstStyle/>
        <a:p>
          <a:r>
            <a:rPr lang="es-ES" sz="2000" b="1"/>
            <a:t>No odies a tus enemigos, sino ora por ellos (Mt. 5:44)</a:t>
          </a:r>
          <a:endParaRPr lang="es-ES" sz="2000"/>
        </a:p>
      </dgm:t>
    </dgm:pt>
    <dgm:pt modelId="{D980A680-9748-430D-8637-28E7FFE94E59}" type="parTrans" cxnId="{44B2EA85-515E-44BF-A988-667D8EEB8746}">
      <dgm:prSet/>
      <dgm:spPr/>
      <dgm:t>
        <a:bodyPr/>
        <a:lstStyle/>
        <a:p>
          <a:endParaRPr lang="es-ES" sz="2000"/>
        </a:p>
      </dgm:t>
    </dgm:pt>
    <dgm:pt modelId="{4CAAA404-A1C2-4F2C-851A-43409101014B}" type="sibTrans" cxnId="{44B2EA85-515E-44BF-A988-667D8EEB8746}">
      <dgm:prSet/>
      <dgm:spPr/>
      <dgm:t>
        <a:bodyPr/>
        <a:lstStyle/>
        <a:p>
          <a:endParaRPr lang="es-ES" sz="2000"/>
        </a:p>
      </dgm:t>
    </dgm:pt>
    <dgm:pt modelId="{9077B3CB-908E-46B6-83B7-94F2F5EDC423}">
      <dgm:prSet custT="1"/>
      <dgm:spPr/>
      <dgm:t>
        <a:bodyPr/>
        <a:lstStyle/>
        <a:p>
          <a:r>
            <a:rPr lang="es-ES" sz="2000" b="1"/>
            <a:t>Deja de enojarte con quienes te rodean (Mt. 5:22)</a:t>
          </a:r>
          <a:endParaRPr lang="es-ES" sz="2000"/>
        </a:p>
      </dgm:t>
    </dgm:pt>
    <dgm:pt modelId="{5797365E-58E6-43E5-8BAC-82CB36A6C236}" type="parTrans" cxnId="{E00C1790-F7EC-4A4B-A839-07DEEA29A740}">
      <dgm:prSet/>
      <dgm:spPr/>
      <dgm:t>
        <a:bodyPr/>
        <a:lstStyle/>
        <a:p>
          <a:endParaRPr lang="es-ES" sz="2000"/>
        </a:p>
      </dgm:t>
    </dgm:pt>
    <dgm:pt modelId="{F33C1D21-50AF-4E23-8920-3A2EC893C556}" type="sibTrans" cxnId="{E00C1790-F7EC-4A4B-A839-07DEEA29A740}">
      <dgm:prSet/>
      <dgm:spPr/>
      <dgm:t>
        <a:bodyPr/>
        <a:lstStyle/>
        <a:p>
          <a:endParaRPr lang="es-ES" sz="2000"/>
        </a:p>
      </dgm:t>
    </dgm:pt>
    <dgm:pt modelId="{52E75C8C-4C48-4EA3-B0BD-25D9B294E67E}" type="pres">
      <dgm:prSet presAssocID="{242D6D66-B850-47E2-B7EA-4CBFB1550486}" presName="linearFlow" presStyleCnt="0">
        <dgm:presLayoutVars>
          <dgm:dir/>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2027">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2027">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2027">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2027">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2027">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2027">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r>
            <a:rPr lang="es-ES" sz="2000" b="1">
              <a:solidFill>
                <a:schemeClr val="tx1"/>
              </a:solidFill>
            </a:rPr>
            <a:t>La Ley define qué es pecado</a:t>
          </a:r>
          <a:endParaRPr lang="es-ES" sz="2000">
            <a:solidFill>
              <a:schemeClr val="tx1"/>
            </a:solidFill>
          </a:endParaRPr>
        </a:p>
      </dgm:t>
    </dgm:pt>
    <dgm:pt modelId="{1A61DAB2-B36C-4873-A979-8701D6B870E9}" type="parTrans" cxnId="{9DD4AC7F-16EE-4B21-9CD8-7D4718E44685}">
      <dgm:prSet/>
      <dgm:spPr/>
      <dgm:t>
        <a:bodyPr/>
        <a:lstStyle/>
        <a:p>
          <a:endParaRPr lang="es-ES" sz="20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es-ES" sz="2000"/>
        </a:p>
      </dgm:t>
    </dgm:pt>
    <dgm:pt modelId="{352D32F5-4E7E-4925-AEAE-D4FF0F22E803}">
      <dgm:prSet custT="1"/>
      <dgm:spPr>
        <a:effectLst>
          <a:outerShdw blurRad="50800" dist="38100" dir="2700000" algn="tl" rotWithShape="0">
            <a:prstClr val="black">
              <a:alpha val="40000"/>
            </a:prstClr>
          </a:outerShdw>
        </a:effectLst>
      </dgm:spPr>
      <dgm:t>
        <a:bodyPr/>
        <a:lstStyle/>
        <a:p>
          <a:r>
            <a:rPr lang="es-ES" sz="2000" b="1">
              <a:solidFill>
                <a:schemeClr val="tx1"/>
              </a:solidFill>
            </a:rPr>
            <a:t>Cuando pecamos somos condenados a la muerte eterna</a:t>
          </a:r>
          <a:endParaRPr lang="es-ES" sz="2000">
            <a:solidFill>
              <a:schemeClr val="tx1"/>
            </a:solidFill>
          </a:endParaRPr>
        </a:p>
      </dgm:t>
    </dgm:pt>
    <dgm:pt modelId="{249FEEB9-8C54-47C3-BB00-5F8C9FE67945}" type="parTrans" cxnId="{1697C5E1-BEF9-4527-8EDE-915FE5CFDD0D}">
      <dgm:prSet/>
      <dgm:spPr/>
      <dgm:t>
        <a:bodyPr/>
        <a:lstStyle/>
        <a:p>
          <a:endParaRPr lang="es-ES" sz="20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es-ES" sz="2000"/>
        </a:p>
      </dgm:t>
    </dgm:pt>
    <dgm:pt modelId="{FCAA6A03-8335-4EE3-89B5-7430CADCA249}">
      <dgm:prSet custT="1"/>
      <dgm:spPr>
        <a:effectLst>
          <a:outerShdw blurRad="50800" dist="38100" dir="2700000" algn="tl" rotWithShape="0">
            <a:prstClr val="black">
              <a:alpha val="40000"/>
            </a:prstClr>
          </a:outerShdw>
        </a:effectLst>
      </dgm:spPr>
      <dgm:t>
        <a:bodyPr/>
        <a:lstStyle/>
        <a:p>
          <a:r>
            <a:rPr lang="es-ES" sz="2000" b="1">
              <a:solidFill>
                <a:schemeClr val="tx1"/>
              </a:solidFill>
            </a:rPr>
            <a:t>La Ley es incapaz de perdonar el pecado</a:t>
          </a:r>
          <a:endParaRPr lang="es-ES" sz="2000">
            <a:solidFill>
              <a:schemeClr val="tx1"/>
            </a:solidFill>
          </a:endParaRPr>
        </a:p>
      </dgm:t>
    </dgm:pt>
    <dgm:pt modelId="{64F90AB7-0C79-40F6-8338-D836EFA42224}" type="parTrans" cxnId="{248A3D18-14AA-4921-A5C4-23F1BAB5D59D}">
      <dgm:prSet/>
      <dgm:spPr/>
      <dgm:t>
        <a:bodyPr/>
        <a:lstStyle/>
        <a:p>
          <a:endParaRPr lang="es-ES" sz="20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es-ES" sz="2000"/>
        </a:p>
      </dgm:t>
    </dgm:pt>
    <dgm:pt modelId="{23BA439E-5288-4E64-BAD5-1951EFEF9F9C}">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outerShdw>
              </a:effectLst>
            </a:rPr>
            <a:t>Jesús sufrió la muerte eterna para pagar por nuestros pecados</a:t>
          </a:r>
          <a:endParaRPr lang="es-ES" sz="2000" dirty="0">
            <a:effectLst>
              <a:outerShdw blurRad="38100" dist="38100" dir="2700000" algn="tl">
                <a:srgbClr val="000000"/>
              </a:outerShdw>
            </a:effectLst>
          </a:endParaRPr>
        </a:p>
      </dgm:t>
    </dgm:pt>
    <dgm:pt modelId="{AE05B087-2155-4348-BEEC-66D095C4707D}" type="parTrans" cxnId="{5ACAA7D1-9BF9-4A63-BF66-C0E01FD5F9C6}">
      <dgm:prSet/>
      <dgm:spPr/>
      <dgm:t>
        <a:bodyPr/>
        <a:lstStyle/>
        <a:p>
          <a:endParaRPr lang="es-ES" sz="20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es-ES" sz="2000"/>
        </a:p>
      </dgm:t>
    </dgm:pt>
    <dgm:pt modelId="{F4BC2122-C8BB-4361-8E6B-89B0B595E450}">
      <dgm:prSet custT="1"/>
      <dgm:spPr>
        <a:effectLst>
          <a:outerShdw blurRad="50800" dist="38100" dir="2700000" algn="tl" rotWithShape="0">
            <a:prstClr val="black">
              <a:alpha val="40000"/>
            </a:prstClr>
          </a:outerShdw>
        </a:effectLst>
      </dgm:spPr>
      <dgm:t>
        <a:bodyPr/>
        <a:lstStyle/>
        <a:p>
          <a:r>
            <a:rPr lang="es-ES" sz="2000" b="1">
              <a:effectLst>
                <a:outerShdw blurRad="38100" dist="38100" dir="2700000" algn="tl">
                  <a:srgbClr val="000000"/>
                </a:outerShdw>
              </a:effectLst>
            </a:rPr>
            <a:t>Cuando aceptamos el sacrificio de Jesús, nuestros pecados son perdonados</a:t>
          </a:r>
          <a:endParaRPr lang="es-ES" sz="2000">
            <a:effectLst>
              <a:outerShdw blurRad="38100" dist="38100" dir="2700000" algn="tl">
                <a:srgbClr val="000000"/>
              </a:outerShdw>
            </a:effectLst>
          </a:endParaRPr>
        </a:p>
      </dgm:t>
    </dgm:pt>
    <dgm:pt modelId="{C7621CEC-89EF-417E-B2C8-F58EC5F5E988}" type="parTrans" cxnId="{C7BE3FCE-2571-4EA1-A5EC-EB03D518A0BE}">
      <dgm:prSet/>
      <dgm:spPr/>
      <dgm:t>
        <a:bodyPr/>
        <a:lstStyle/>
        <a:p>
          <a:endParaRPr lang="es-ES" sz="20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es-ES" sz="2000"/>
        </a:p>
      </dgm:t>
    </dgm:pt>
    <dgm:pt modelId="{30BDA8BA-1B02-4A8A-A9A0-BE65FE71576A}">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outerShdw>
              </a:effectLst>
            </a:rPr>
            <a:t>Una vez perdonados, guardamos la Ley para no pecar de nuevo</a:t>
          </a:r>
          <a:br>
            <a:rPr lang="es-ES" sz="2000" b="1" dirty="0">
              <a:effectLst>
                <a:outerShdw blurRad="38100" dist="38100" dir="2700000" algn="tl">
                  <a:srgbClr val="000000"/>
                </a:outerShdw>
              </a:effectLst>
            </a:rPr>
          </a:br>
          <a:r>
            <a:rPr lang="es-ES" sz="2000" b="1" dirty="0">
              <a:effectLst>
                <a:outerShdw blurRad="38100" dist="38100" dir="2700000" algn="tl">
                  <a:srgbClr val="000000"/>
                </a:outerShdw>
              </a:effectLst>
            </a:rPr>
            <a:t>(1Jn. 2:1)</a:t>
          </a:r>
          <a:endParaRPr lang="es-ES" sz="2000" dirty="0">
            <a:effectLst>
              <a:outerShdw blurRad="38100" dist="38100" dir="2700000" algn="tl">
                <a:srgbClr val="000000"/>
              </a:outerShdw>
            </a:effectLst>
          </a:endParaRPr>
        </a:p>
      </dgm:t>
    </dgm:pt>
    <dgm:pt modelId="{79BBF182-9FFA-4E8E-A40D-C413902E87AD}" type="parTrans" cxnId="{72B16264-CE05-4CED-9C32-AF784B9849C9}">
      <dgm:prSet/>
      <dgm:spPr/>
      <dgm:t>
        <a:bodyPr/>
        <a:lstStyle/>
        <a:p>
          <a:endParaRPr lang="es-ES" sz="2000"/>
        </a:p>
      </dgm:t>
    </dgm:pt>
    <dgm:pt modelId="{0A05C47B-27D3-4655-BCC1-A82319958ACF}" type="sibTrans" cxnId="{72B16264-CE05-4CED-9C32-AF784B9849C9}">
      <dgm:prSet/>
      <dgm:spPr/>
      <dgm:t>
        <a:bodyPr/>
        <a:lstStyle/>
        <a:p>
          <a:endParaRPr lang="es-ES" sz="2000"/>
        </a:p>
      </dgm:t>
    </dgm:pt>
    <dgm:pt modelId="{549C1A2A-937D-44C5-8EEE-D3DAC88187FA}" type="pres">
      <dgm:prSet presAssocID="{0A05BC29-6230-4024-82BB-9D1BE7CF60F8}" presName="diagram" presStyleCnt="0">
        <dgm:presLayoutVars>
          <dgm:dir/>
          <dgm:resizeHandles val="exact"/>
        </dgm:presLayoutVars>
      </dgm:prSet>
      <dgm:spPr/>
    </dgm:pt>
    <dgm:pt modelId="{BDAAEDE4-F9C4-4649-AA92-F2CEF3DEEBDB}" type="pres">
      <dgm:prSet presAssocID="{F3A4F61F-B965-4FB6-8DE0-2519F0E3BA85}" presName="node" presStyleLbl="node1" presStyleIdx="0" presStyleCnt="6" custScaleX="400792" custScaleY="801584">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5841" y="9880"/>
          <a:ext cx="2523209" cy="1883522"/>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es-ES" sz="2400" b="1" kern="1200" dirty="0">
              <a:solidFill>
                <a:schemeClr val="accent5">
                  <a:lumMod val="50000"/>
                </a:schemeClr>
              </a:solidFill>
            </a:rPr>
            <a:t>Evitar la tentación</a:t>
          </a:r>
          <a:endParaRPr lang="es-ES" sz="2400" kern="1200" dirty="0">
            <a:solidFill>
              <a:schemeClr val="accent5">
                <a:lumMod val="50000"/>
              </a:schemeClr>
            </a:solidFill>
          </a:endParaRPr>
        </a:p>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es-ES" sz="2400" b="1" kern="1200" dirty="0">
              <a:solidFill>
                <a:schemeClr val="accent5">
                  <a:lumMod val="50000"/>
                </a:schemeClr>
              </a:solidFill>
            </a:rPr>
            <a:t>Consejos para evitar el pecado</a:t>
          </a:r>
          <a:endParaRPr lang="es-ES" sz="2400" kern="1200" dirty="0">
            <a:solidFill>
              <a:schemeClr val="accent5">
                <a:lumMod val="50000"/>
              </a:schemeClr>
            </a:solidFill>
          </a:endParaRPr>
        </a:p>
      </dsp:txBody>
      <dsp:txXfrm>
        <a:off x="49974" y="54013"/>
        <a:ext cx="2434943" cy="1839389"/>
      </dsp:txXfrm>
    </dsp:sp>
    <dsp:sp modelId="{764D55A5-FCD3-4914-85B6-6B501B964A83}">
      <dsp:nvSpPr>
        <dsp:cNvPr id="0" name=""/>
        <dsp:cNvSpPr/>
      </dsp:nvSpPr>
      <dsp:spPr>
        <a:xfrm>
          <a:off x="5841" y="1893403"/>
          <a:ext cx="2523209" cy="809914"/>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EL</a:t>
          </a:r>
          <a:br>
            <a:rPr lang="es-ES" sz="2400" b="1" kern="1200" dirty="0">
              <a:effectLst>
                <a:outerShdw blurRad="38100" dist="38100" dir="2700000" algn="tl">
                  <a:srgbClr val="000000"/>
                </a:outerShdw>
              </a:effectLst>
            </a:rPr>
          </a:br>
          <a:r>
            <a:rPr lang="es-ES" sz="2400" b="1" kern="1200" dirty="0">
              <a:effectLst>
                <a:outerShdw blurRad="38100" dist="38100" dir="2700000" algn="tl">
                  <a:srgbClr val="000000"/>
                </a:outerShdw>
              </a:effectLst>
            </a:rPr>
            <a:t>PECADO</a:t>
          </a:r>
          <a:endParaRPr lang="es-ES" sz="2400" kern="1200" dirty="0">
            <a:effectLst>
              <a:outerShdw blurRad="38100" dist="38100" dir="2700000" algn="tl">
                <a:srgbClr val="000000"/>
              </a:outerShdw>
            </a:effectLst>
          </a:endParaRPr>
        </a:p>
      </dsp:txBody>
      <dsp:txXfrm>
        <a:off x="5841" y="1893403"/>
        <a:ext cx="1776907" cy="809914"/>
      </dsp:txXfrm>
    </dsp:sp>
    <dsp:sp modelId="{8F28401E-E283-4120-B2F0-7BC6372CE328}">
      <dsp:nvSpPr>
        <dsp:cNvPr id="0" name=""/>
        <dsp:cNvSpPr/>
      </dsp:nvSpPr>
      <dsp:spPr>
        <a:xfrm>
          <a:off x="1854127" y="2022050"/>
          <a:ext cx="883123" cy="88312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2956038" y="9880"/>
          <a:ext cx="2523209" cy="1883522"/>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SzPct val="140000"/>
            <a:buFontTx/>
            <a:buBlip>
              <a:blip xmlns:r="http://schemas.openxmlformats.org/officeDocument/2006/relationships" r:embed="rId3"/>
            </a:buBlip>
          </a:pPr>
          <a:r>
            <a:rPr lang="es-ES" sz="2400" b="1" kern="1200" dirty="0">
              <a:solidFill>
                <a:schemeClr val="accent3">
                  <a:lumMod val="50000"/>
                </a:schemeClr>
              </a:solidFill>
            </a:rPr>
            <a:t>La Ley</a:t>
          </a:r>
          <a:br>
            <a:rPr lang="es-ES" sz="2400" b="1" kern="1200" dirty="0">
              <a:solidFill>
                <a:schemeClr val="accent3">
                  <a:lumMod val="50000"/>
                </a:schemeClr>
              </a:solidFill>
            </a:rPr>
          </a:br>
          <a:r>
            <a:rPr lang="es-ES" sz="2400" b="1" kern="1200" dirty="0">
              <a:solidFill>
                <a:schemeClr val="accent3">
                  <a:lumMod val="50000"/>
                </a:schemeClr>
              </a:solidFill>
            </a:rPr>
            <a:t>y el pecado</a:t>
          </a:r>
          <a:endParaRPr lang="es-ES" sz="2400" kern="1200" dirty="0">
            <a:solidFill>
              <a:schemeClr val="accent3">
                <a:lumMod val="50000"/>
              </a:schemeClr>
            </a:solidFill>
          </a:endParaRPr>
        </a:p>
      </dsp:txBody>
      <dsp:txXfrm>
        <a:off x="3000171" y="54013"/>
        <a:ext cx="2434943" cy="1839389"/>
      </dsp:txXfrm>
    </dsp:sp>
    <dsp:sp modelId="{7B7B2313-826C-48DF-9700-CE3C0E35CEB8}">
      <dsp:nvSpPr>
        <dsp:cNvPr id="0" name=""/>
        <dsp:cNvSpPr/>
      </dsp:nvSpPr>
      <dsp:spPr>
        <a:xfrm>
          <a:off x="2956038" y="1893403"/>
          <a:ext cx="2523209" cy="809914"/>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LA LEY</a:t>
          </a:r>
          <a:endParaRPr lang="es-ES" sz="2400" kern="1200" dirty="0">
            <a:effectLst>
              <a:outerShdw blurRad="38100" dist="38100" dir="2700000" algn="tl">
                <a:srgbClr val="000000"/>
              </a:outerShdw>
            </a:effectLst>
          </a:endParaRPr>
        </a:p>
      </dsp:txBody>
      <dsp:txXfrm>
        <a:off x="2956038" y="1893403"/>
        <a:ext cx="1776907" cy="809914"/>
      </dsp:txXfrm>
    </dsp:sp>
    <dsp:sp modelId="{31A34F0A-E5D1-44E5-B86A-1D0601EC44D8}">
      <dsp:nvSpPr>
        <dsp:cNvPr id="0" name=""/>
        <dsp:cNvSpPr/>
      </dsp:nvSpPr>
      <dsp:spPr>
        <a:xfrm>
          <a:off x="4804324" y="2022050"/>
          <a:ext cx="883123" cy="883123"/>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5906235" y="9880"/>
          <a:ext cx="2523209" cy="1883522"/>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es-ES" sz="2400" b="1" kern="1200" dirty="0">
              <a:solidFill>
                <a:schemeClr val="accent6">
                  <a:lumMod val="50000"/>
                </a:schemeClr>
              </a:solidFill>
            </a:rPr>
            <a:t>El Evangelio</a:t>
          </a:r>
          <a:br>
            <a:rPr lang="es-ES" sz="2400" b="1" kern="1200" dirty="0">
              <a:solidFill>
                <a:schemeClr val="accent6">
                  <a:lumMod val="50000"/>
                </a:schemeClr>
              </a:solidFill>
            </a:rPr>
          </a:br>
          <a:r>
            <a:rPr lang="es-ES" sz="2400" b="1" kern="1200" dirty="0">
              <a:solidFill>
                <a:schemeClr val="accent6">
                  <a:lumMod val="50000"/>
                </a:schemeClr>
              </a:solidFill>
            </a:rPr>
            <a:t>y la Ley</a:t>
          </a:r>
          <a:endParaRPr lang="es-ES" sz="2400" kern="1200" dirty="0">
            <a:solidFill>
              <a:schemeClr val="accent6">
                <a:lumMod val="50000"/>
              </a:schemeClr>
            </a:solidFill>
          </a:endParaRPr>
        </a:p>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es-ES" sz="2400" b="1" kern="1200" dirty="0">
              <a:solidFill>
                <a:schemeClr val="accent6">
                  <a:lumMod val="50000"/>
                </a:schemeClr>
              </a:solidFill>
            </a:rPr>
            <a:t>Edificados sobre la Roca</a:t>
          </a:r>
          <a:endParaRPr lang="es-ES" sz="2400" kern="1200" dirty="0">
            <a:solidFill>
              <a:schemeClr val="accent6">
                <a:lumMod val="50000"/>
              </a:schemeClr>
            </a:solidFill>
          </a:endParaRPr>
        </a:p>
      </dsp:txBody>
      <dsp:txXfrm>
        <a:off x="5950368" y="54013"/>
        <a:ext cx="2434943" cy="1839389"/>
      </dsp:txXfrm>
    </dsp:sp>
    <dsp:sp modelId="{4A9A4F1A-D5FF-458A-B9CB-A55D90981938}">
      <dsp:nvSpPr>
        <dsp:cNvPr id="0" name=""/>
        <dsp:cNvSpPr/>
      </dsp:nvSpPr>
      <dsp:spPr>
        <a:xfrm>
          <a:off x="5906235" y="1893403"/>
          <a:ext cx="2523209" cy="809914"/>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EL EVANGELIO</a:t>
          </a:r>
          <a:endParaRPr lang="es-ES" sz="2400" kern="1200" dirty="0">
            <a:effectLst>
              <a:outerShdw blurRad="38100" dist="38100" dir="2700000" algn="tl">
                <a:srgbClr val="000000"/>
              </a:outerShdw>
            </a:effectLst>
          </a:endParaRPr>
        </a:p>
      </dsp:txBody>
      <dsp:txXfrm>
        <a:off x="5906235" y="1893403"/>
        <a:ext cx="1776907" cy="809914"/>
      </dsp:txXfrm>
    </dsp:sp>
    <dsp:sp modelId="{73B51779-CE85-45C5-99FB-6D2C9624B6DE}">
      <dsp:nvSpPr>
        <dsp:cNvPr id="0" name=""/>
        <dsp:cNvSpPr/>
      </dsp:nvSpPr>
      <dsp:spPr>
        <a:xfrm>
          <a:off x="7754520" y="2022050"/>
          <a:ext cx="883123" cy="883123"/>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3681" y="5037"/>
          <a:ext cx="2340005" cy="259201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547928"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s-ES" sz="6500" kern="1200" dirty="0"/>
        </a:p>
      </dsp:txBody>
      <dsp:txXfrm>
        <a:off x="547928" y="970318"/>
        <a:ext cx="1426087" cy="1417393"/>
      </dsp:txXfrm>
    </dsp:sp>
    <dsp:sp modelId="{A3E26721-2A91-4149-9137-02C2D254B38D}">
      <dsp:nvSpPr>
        <dsp:cNvPr id="0" name=""/>
        <dsp:cNvSpPr/>
      </dsp:nvSpPr>
      <dsp:spPr>
        <a:xfrm>
          <a:off x="2006993" y="50910"/>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644820" y="50910"/>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Evita hacer lo que te puede llevar a pecar </a:t>
          </a:r>
          <a:br>
            <a:rPr lang="es-ES" sz="2000" b="1" kern="1200" dirty="0"/>
          </a:br>
          <a:r>
            <a:rPr lang="es-ES" sz="2000" b="1" kern="1200" dirty="0"/>
            <a:t>(Mr. 9:43; Job 23:12). Por ejemplo, comprar alcohol</a:t>
          </a:r>
          <a:endParaRPr lang="es-ES" sz="2000" kern="1200" dirty="0"/>
        </a:p>
      </dsp:txBody>
      <dsp:txXfrm>
        <a:off x="2644820" y="50910"/>
        <a:ext cx="5903976" cy="637827"/>
      </dsp:txXfrm>
    </dsp:sp>
    <dsp:sp modelId="{B2A20C54-1088-424E-804D-69E4B512CA18}">
      <dsp:nvSpPr>
        <dsp:cNvPr id="0" name=""/>
        <dsp:cNvSpPr/>
      </dsp:nvSpPr>
      <dsp:spPr>
        <a:xfrm>
          <a:off x="2006993"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644820" y="911696"/>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Evita ir a lugares donde puedes pecar (Mr. 9:45; Job 23:11). Por ejemplo, ir a la discoteca</a:t>
          </a:r>
          <a:endParaRPr lang="es-ES" sz="2000" kern="1200" dirty="0"/>
        </a:p>
      </dsp:txBody>
      <dsp:txXfrm>
        <a:off x="2644820" y="911696"/>
        <a:ext cx="5903976" cy="637827"/>
      </dsp:txXfrm>
    </dsp:sp>
    <dsp:sp modelId="{AA7CAD85-152C-4DA1-BE5F-17040AE02EF1}">
      <dsp:nvSpPr>
        <dsp:cNvPr id="0" name=""/>
        <dsp:cNvSpPr/>
      </dsp:nvSpPr>
      <dsp:spPr>
        <a:xfrm>
          <a:off x="2006993" y="1811817"/>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644820" y="1811817"/>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Evitar ver lo que te puede hacer pecar (Mr. 9:47; Job 31:1). Por ejemplo, ver películas con escenas indecentes.</a:t>
          </a:r>
          <a:endParaRPr lang="es-ES" sz="2000" kern="1200" dirty="0"/>
        </a:p>
      </dsp:txBody>
      <dsp:txXfrm>
        <a:off x="2644820" y="1811817"/>
        <a:ext cx="5903976" cy="637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rot="10800000">
          <a:off x="14812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No te creas autosuficiente (1Co. 10:12)</a:t>
          </a:r>
          <a:endParaRPr lang="es-ES" sz="2000" kern="1200"/>
        </a:p>
      </dsp:txBody>
      <dsp:txXfrm rot="10800000">
        <a:off x="214867" y="1656"/>
        <a:ext cx="11453258" cy="266990"/>
      </dsp:txXfrm>
    </dsp:sp>
    <dsp:sp modelId="{3213DDB5-0679-482B-9AA0-FF14C80DC8DF}">
      <dsp:nvSpPr>
        <dsp:cNvPr id="0" name=""/>
        <dsp:cNvSpPr/>
      </dsp:nvSpPr>
      <dsp:spPr>
        <a:xfrm>
          <a:off x="0"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rot="10800000">
          <a:off x="14812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Deja de decir a todo el mundo cuán bueno eres, sé humilde como Jesús (Mt. 6:2)</a:t>
          </a:r>
          <a:endParaRPr lang="es-ES" sz="2000" kern="1200"/>
        </a:p>
      </dsp:txBody>
      <dsp:txXfrm rot="10800000">
        <a:off x="214867" y="335394"/>
        <a:ext cx="11453258" cy="266990"/>
      </dsp:txXfrm>
    </dsp:sp>
    <dsp:sp modelId="{1314028B-8612-47D6-9989-7E3B3DFE2F55}">
      <dsp:nvSpPr>
        <dsp:cNvPr id="0" name=""/>
        <dsp:cNvSpPr/>
      </dsp:nvSpPr>
      <dsp:spPr>
        <a:xfrm>
          <a:off x="0"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rot="10800000">
          <a:off x="14812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Haz lo que sea necesario para erradicar la lujuria de tu corazón (Mt. 5:28-29)</a:t>
          </a:r>
          <a:endParaRPr lang="es-ES" sz="2000" kern="1200"/>
        </a:p>
      </dsp:txBody>
      <dsp:txXfrm rot="10800000">
        <a:off x="214867" y="669132"/>
        <a:ext cx="11453258" cy="266990"/>
      </dsp:txXfrm>
    </dsp:sp>
    <dsp:sp modelId="{AED96934-9202-408D-8EC9-40816174A2E8}">
      <dsp:nvSpPr>
        <dsp:cNvPr id="0" name=""/>
        <dsp:cNvSpPr/>
      </dsp:nvSpPr>
      <dsp:spPr>
        <a:xfrm>
          <a:off x="0"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rot="10800000">
          <a:off x="14812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Deja de criticar y juzgar a los demás (1Co. 4:5)</a:t>
          </a:r>
          <a:endParaRPr lang="es-ES" sz="2000" kern="1200"/>
        </a:p>
      </dsp:txBody>
      <dsp:txXfrm rot="10800000">
        <a:off x="214867" y="1002869"/>
        <a:ext cx="11453258" cy="266990"/>
      </dsp:txXfrm>
    </dsp:sp>
    <dsp:sp modelId="{C222E026-6500-452F-8E5D-A5D788E6E348}">
      <dsp:nvSpPr>
        <dsp:cNvPr id="0" name=""/>
        <dsp:cNvSpPr/>
      </dsp:nvSpPr>
      <dsp:spPr>
        <a:xfrm>
          <a:off x="0"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rot="10800000">
          <a:off x="14812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No odies a tus enemigos, sino ora por ellos (Mt. 5:44)</a:t>
          </a:r>
          <a:endParaRPr lang="es-ES" sz="2000" kern="1200"/>
        </a:p>
      </dsp:txBody>
      <dsp:txXfrm rot="10800000">
        <a:off x="214867" y="1336607"/>
        <a:ext cx="11453258" cy="266990"/>
      </dsp:txXfrm>
    </dsp:sp>
    <dsp:sp modelId="{8A62EF47-03FE-4E05-A828-F18B93F5A850}">
      <dsp:nvSpPr>
        <dsp:cNvPr id="0" name=""/>
        <dsp:cNvSpPr/>
      </dsp:nvSpPr>
      <dsp:spPr>
        <a:xfrm>
          <a:off x="0"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rot="10800000">
          <a:off x="14812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t>Deja de enojarte con quienes te rodean (Mt. 5:22)</a:t>
          </a:r>
          <a:endParaRPr lang="es-ES" sz="2000" kern="1200"/>
        </a:p>
      </dsp:txBody>
      <dsp:txXfrm rot="10800000">
        <a:off x="214867" y="1670345"/>
        <a:ext cx="11453258" cy="266990"/>
      </dsp:txXfrm>
    </dsp:sp>
    <dsp:sp modelId="{68D44722-E960-4DDF-8D4D-F1B33AB18C36}">
      <dsp:nvSpPr>
        <dsp:cNvPr id="0" name=""/>
        <dsp:cNvSpPr/>
      </dsp:nvSpPr>
      <dsp:spPr>
        <a:xfrm>
          <a:off x="0"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39" y="29714"/>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La Ley define qué es pecado</a:t>
          </a:r>
          <a:endParaRPr lang="es-ES" sz="2000" kern="1200">
            <a:solidFill>
              <a:schemeClr val="tx1"/>
            </a:solidFill>
          </a:endParaRPr>
        </a:p>
      </dsp:txBody>
      <dsp:txXfrm>
        <a:off x="52759" y="82434"/>
        <a:ext cx="1694560" cy="2054560"/>
      </dsp:txXfrm>
    </dsp:sp>
    <dsp:sp modelId="{6042BEE3-8710-4EF4-8DA5-2BDCBC2563FC}">
      <dsp:nvSpPr>
        <dsp:cNvPr id="0" name=""/>
        <dsp:cNvSpPr/>
      </dsp:nvSpPr>
      <dsp:spPr>
        <a:xfrm>
          <a:off x="1797167" y="911714"/>
          <a:ext cx="18000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1797167" y="990914"/>
        <a:ext cx="126000" cy="237599"/>
      </dsp:txXfrm>
    </dsp:sp>
    <dsp:sp modelId="{DD765128-7F2D-47FD-95C6-9D4F2518840B}">
      <dsp:nvSpPr>
        <dsp:cNvPr id="0" name=""/>
        <dsp:cNvSpPr/>
      </dsp:nvSpPr>
      <dsp:spPr>
        <a:xfrm>
          <a:off x="1979684"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Cuando pecamos somos condenados a la muerte eterna</a:t>
          </a:r>
          <a:endParaRPr lang="es-ES" sz="2000" kern="1200">
            <a:solidFill>
              <a:schemeClr val="tx1"/>
            </a:solidFill>
          </a:endParaRPr>
        </a:p>
      </dsp:txBody>
      <dsp:txXfrm>
        <a:off x="2032404" y="82434"/>
        <a:ext cx="1694560" cy="2054560"/>
      </dsp:txXfrm>
    </dsp:sp>
    <dsp:sp modelId="{D1A3D52D-1F04-41E2-93DA-85A42046853D}">
      <dsp:nvSpPr>
        <dsp:cNvPr id="0" name=""/>
        <dsp:cNvSpPr/>
      </dsp:nvSpPr>
      <dsp:spPr>
        <a:xfrm>
          <a:off x="3776812"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3776812" y="990914"/>
        <a:ext cx="126000" cy="237599"/>
      </dsp:txXfrm>
    </dsp:sp>
    <dsp:sp modelId="{CBE2E9D2-F168-4531-916D-355D57FEDC55}">
      <dsp:nvSpPr>
        <dsp:cNvPr id="0" name=""/>
        <dsp:cNvSpPr/>
      </dsp:nvSpPr>
      <dsp:spPr>
        <a:xfrm>
          <a:off x="3959329"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La Ley es incapaz de perdonar el pecado</a:t>
          </a:r>
          <a:endParaRPr lang="es-ES" sz="2000" kern="1200">
            <a:solidFill>
              <a:schemeClr val="tx1"/>
            </a:solidFill>
          </a:endParaRPr>
        </a:p>
      </dsp:txBody>
      <dsp:txXfrm>
        <a:off x="4012049" y="82434"/>
        <a:ext cx="1694560" cy="2054560"/>
      </dsp:txXfrm>
    </dsp:sp>
    <dsp:sp modelId="{9C0AB689-E8DA-423F-A1AA-8E2242A70E8F}">
      <dsp:nvSpPr>
        <dsp:cNvPr id="0" name=""/>
        <dsp:cNvSpPr/>
      </dsp:nvSpPr>
      <dsp:spPr>
        <a:xfrm>
          <a:off x="5756457"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756457" y="990914"/>
        <a:ext cx="126000" cy="237599"/>
      </dsp:txXfrm>
    </dsp:sp>
    <dsp:sp modelId="{EA165F97-5C25-40AB-BA1C-6DBB9D711B46}">
      <dsp:nvSpPr>
        <dsp:cNvPr id="0" name=""/>
        <dsp:cNvSpPr/>
      </dsp:nvSpPr>
      <dsp:spPr>
        <a:xfrm>
          <a:off x="5938974"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Jesús sufrió la muerte eterna para pagar por nuestros pecados</a:t>
          </a:r>
          <a:endParaRPr lang="es-ES" sz="2000" kern="1200" dirty="0">
            <a:effectLst>
              <a:outerShdw blurRad="38100" dist="38100" dir="2700000" algn="tl">
                <a:srgbClr val="000000"/>
              </a:outerShdw>
            </a:effectLst>
          </a:endParaRPr>
        </a:p>
      </dsp:txBody>
      <dsp:txXfrm>
        <a:off x="5991694" y="82434"/>
        <a:ext cx="1694560" cy="2054560"/>
      </dsp:txXfrm>
    </dsp:sp>
    <dsp:sp modelId="{0CF967C4-0A25-473C-BF4D-4CE31FCFC3A3}">
      <dsp:nvSpPr>
        <dsp:cNvPr id="0" name=""/>
        <dsp:cNvSpPr/>
      </dsp:nvSpPr>
      <dsp:spPr>
        <a:xfrm>
          <a:off x="7736102"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736102" y="990914"/>
        <a:ext cx="126000" cy="237599"/>
      </dsp:txXfrm>
    </dsp:sp>
    <dsp:sp modelId="{B12C1251-5E47-4E83-B169-768BE2FB360B}">
      <dsp:nvSpPr>
        <dsp:cNvPr id="0" name=""/>
        <dsp:cNvSpPr/>
      </dsp:nvSpPr>
      <dsp:spPr>
        <a:xfrm>
          <a:off x="7918619"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Cuando aceptamos el sacrificio de Jesús, nuestros pecados son perdonados</a:t>
          </a:r>
          <a:endParaRPr lang="es-ES" sz="2000" kern="1200">
            <a:effectLst>
              <a:outerShdw blurRad="38100" dist="38100" dir="2700000" algn="tl">
                <a:srgbClr val="000000"/>
              </a:outerShdw>
            </a:effectLst>
          </a:endParaRPr>
        </a:p>
      </dsp:txBody>
      <dsp:txXfrm>
        <a:off x="7971339" y="82434"/>
        <a:ext cx="1694560" cy="2054560"/>
      </dsp:txXfrm>
    </dsp:sp>
    <dsp:sp modelId="{8E86A4C8-AC3C-4AE9-A9B1-E6B0AED7F0E9}">
      <dsp:nvSpPr>
        <dsp:cNvPr id="0" name=""/>
        <dsp:cNvSpPr/>
      </dsp:nvSpPr>
      <dsp:spPr>
        <a:xfrm>
          <a:off x="9715747"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9715747" y="990914"/>
        <a:ext cx="126000" cy="237599"/>
      </dsp:txXfrm>
    </dsp:sp>
    <dsp:sp modelId="{14B464B8-0C1B-40DB-8016-55908F46518B}">
      <dsp:nvSpPr>
        <dsp:cNvPr id="0" name=""/>
        <dsp:cNvSpPr/>
      </dsp:nvSpPr>
      <dsp:spPr>
        <a:xfrm>
          <a:off x="9898264"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Una vez perdonados, guardamos la Ley para no pecar de nuevo</a:t>
          </a:r>
          <a:br>
            <a:rPr lang="es-ES" sz="2000" b="1" kern="1200" dirty="0">
              <a:effectLst>
                <a:outerShdw blurRad="38100" dist="38100" dir="2700000" algn="tl">
                  <a:srgbClr val="000000"/>
                </a:outerShdw>
              </a:effectLst>
            </a:rPr>
          </a:br>
          <a:r>
            <a:rPr lang="es-ES" sz="2000" b="1" kern="1200" dirty="0">
              <a:effectLst>
                <a:outerShdw blurRad="38100" dist="38100" dir="2700000" algn="tl">
                  <a:srgbClr val="000000"/>
                </a:outerShdw>
              </a:effectLst>
            </a:rPr>
            <a:t>(1Jn. 2:1)</a:t>
          </a:r>
          <a:endParaRPr lang="es-ES" sz="2000" kern="1200" dirty="0">
            <a:effectLst>
              <a:outerShdw blurRad="38100" dist="38100" dir="2700000" algn="tl">
                <a:srgbClr val="000000"/>
              </a:outerShdw>
            </a:effectLst>
          </a:endParaRPr>
        </a:p>
      </dsp:txBody>
      <dsp:txXfrm>
        <a:off x="9950984"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15/04/2026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fld id="{35BFB3F5-2DB4-46A3-A85D-7BF7BF20B923}" type="slidenum">
              <a:rPr lang="es-ES" smtClean="0"/>
              <a:t>10</a:t>
            </a:fld>
            <a:endParaRPr lang="es-ES"/>
          </a:p>
        </p:txBody>
      </p:sp>
    </p:spTree>
    <p:extLst>
      <p:ext uri="{BB962C8B-B14F-4D97-AF65-F5344CB8AC3E}">
        <p14:creationId xmlns:p14="http://schemas.microsoft.com/office/powerpoint/2010/main" val="150646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Casa en la arena y casa en la roca</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11</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15/04/2026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15/04/2026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15/04/2026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3.png"/><Relationship Id="rId5" Type="http://schemas.openxmlformats.org/officeDocument/2006/relationships/diagramLayout" Target="../diagrams/layout4.xml"/><Relationship Id="rId10" Type="http://schemas.openxmlformats.org/officeDocument/2006/relationships/image" Target="../media/image42.png"/><Relationship Id="rId4" Type="http://schemas.openxmlformats.org/officeDocument/2006/relationships/diagramData" Target="../diagrams/data4.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91AFE13-A759-7686-231F-43E1188F3503}"/>
              </a:ext>
            </a:extLst>
          </p:cNvPr>
          <p:cNvPicPr>
            <a:picLocks noChangeAspect="1"/>
          </p:cNvPicPr>
          <p:nvPr/>
        </p:nvPicPr>
        <p:blipFill>
          <a:blip r:embed="rId3" cstate="print">
            <a:extLst>
              <a:ext uri="{28A0092B-C50C-407E-A947-70E740481C1C}">
                <a14:useLocalDpi xmlns:a14="http://schemas.microsoft.com/office/drawing/2010/main"/>
              </a:ext>
            </a:extLst>
          </a:blip>
          <a:srcRect t="-1"/>
          <a:stretch>
            <a:fillRect/>
          </a:stretch>
        </p:blipFill>
        <p:spPr>
          <a:xfrm>
            <a:off x="750761" y="695325"/>
            <a:ext cx="10690477" cy="6060899"/>
          </a:xfrm>
          <a:prstGeom prst="rect">
            <a:avLst/>
          </a:prstGeom>
          <a:ln>
            <a:noFill/>
          </a:ln>
          <a:effectLst>
            <a:outerShdw blurRad="114300" algn="tl" rotWithShape="0">
              <a:srgbClr val="000000">
                <a:alpha val="70000"/>
              </a:srgbClr>
            </a:outerShdw>
          </a:effectLst>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769441"/>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a:r>
              <a:rPr lang="es-ES" sz="4400" b="1" spc="300" dirty="0">
                <a:ln/>
                <a:solidFill>
                  <a:srgbClr val="DC5252"/>
                </a:solidFill>
                <a:effectLst>
                  <a:outerShdw blurRad="38100" dist="12700" dir="2700000" algn="tl">
                    <a:srgbClr val="000000"/>
                  </a:outerShdw>
                </a:effectLst>
              </a:rPr>
              <a:t>EL PECADO, </a:t>
            </a:r>
            <a:r>
              <a:rPr lang="es-ES" sz="4400" b="1" spc="300" dirty="0">
                <a:ln/>
                <a:solidFill>
                  <a:srgbClr val="0070C0"/>
                </a:solidFill>
                <a:effectLst>
                  <a:outerShdw blurRad="38100" dist="12700" dir="2700000" algn="tl">
                    <a:srgbClr val="000000"/>
                  </a:outerShdw>
                </a:effectLst>
              </a:rPr>
              <a:t>EL EVANGELIO </a:t>
            </a:r>
            <a:r>
              <a:rPr lang="es-ES" sz="4400" b="1" spc="300" dirty="0">
                <a:ln/>
                <a:solidFill>
                  <a:srgbClr val="997141"/>
                </a:solidFill>
                <a:effectLst>
                  <a:outerShdw blurRad="38100" dist="12700" dir="2700000" algn="tl">
                    <a:srgbClr val="000000"/>
                  </a:outerShdw>
                </a:effectLst>
              </a:rPr>
              <a:t>Y LA LEY</a:t>
            </a: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022378" y="4884957"/>
            <a:ext cx="3588482" cy="338554"/>
          </a:xfrm>
          <a:prstGeom prst="rect">
            <a:avLst/>
          </a:prstGeom>
          <a:noFill/>
        </p:spPr>
        <p:txBody>
          <a:bodyPr wrap="none" rtlCol="0">
            <a:spAutoFit/>
          </a:bodyPr>
          <a:lstStyle/>
          <a:p>
            <a:pPr algn="r"/>
            <a:r>
              <a:rPr lang="es-ES" sz="1600" b="1" dirty="0">
                <a:solidFill>
                  <a:srgbClr val="884502"/>
                </a:solidFill>
              </a:rPr>
              <a:t>Lección 9 para el 30 de mayo de 2026</a:t>
            </a: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0" y="0"/>
            <a:ext cx="829697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EL EVANGELIO Y LA LEY</a:t>
            </a:r>
          </a:p>
        </p:txBody>
      </p:sp>
      <p:sp>
        <p:nvSpPr>
          <p:cNvPr id="5" name="CuadroTexto 4">
            <a:extLst>
              <a:ext uri="{FF2B5EF4-FFF2-40B4-BE49-F238E27FC236}">
                <a16:creationId xmlns:a16="http://schemas.microsoft.com/office/drawing/2014/main" id="{0F39B4F5-3EAF-C6ED-FA98-5F9CE48D8EC3}"/>
              </a:ext>
            </a:extLst>
          </p:cNvPr>
          <p:cNvSpPr txBox="1"/>
          <p:nvPr/>
        </p:nvSpPr>
        <p:spPr>
          <a:xfrm>
            <a:off x="269625" y="680710"/>
            <a:ext cx="7757727" cy="646331"/>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“Concluimos, pues, que el hombre es justificado por fe sin las obras de la ley” </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(Romanos 3:28)</a:t>
            </a:r>
          </a:p>
        </p:txBody>
      </p:sp>
      <p:sp>
        <p:nvSpPr>
          <p:cNvPr id="6" name="CuadroTexto 5">
            <a:extLst>
              <a:ext uri="{FF2B5EF4-FFF2-40B4-BE49-F238E27FC236}">
                <a16:creationId xmlns:a16="http://schemas.microsoft.com/office/drawing/2014/main" id="{F31F6539-6AE2-A34D-A925-1ECEEF39780F}"/>
              </a:ext>
            </a:extLst>
          </p:cNvPr>
          <p:cNvSpPr txBox="1"/>
          <p:nvPr/>
        </p:nvSpPr>
        <p:spPr>
          <a:xfrm>
            <a:off x="342900" y="1477800"/>
            <a:ext cx="7954077" cy="1631216"/>
          </a:xfrm>
          <a:prstGeom prst="rect">
            <a:avLst/>
          </a:prstGeom>
          <a:noFill/>
        </p:spPr>
        <p:txBody>
          <a:bodyPr wrap="square" rtlCol="0">
            <a:spAutoFit/>
          </a:bodyPr>
          <a:lstStyle/>
          <a:p>
            <a:pPr>
              <a:spcBef>
                <a:spcPts val="600"/>
              </a:spcBef>
            </a:pPr>
            <a:r>
              <a:rPr lang="es-ES" sz="2000" b="1" dirty="0"/>
              <a:t>Nuestra salvación (el perdón de los pecados y la vida eterna) la obtenemos gracias a la obra que Jesús hizo por nosotros en la cruz (</a:t>
            </a:r>
            <a:r>
              <a:rPr lang="es-ES" sz="2000" b="1" dirty="0" err="1"/>
              <a:t>Gál</a:t>
            </a:r>
            <a:r>
              <a:rPr lang="es-ES" sz="2000" b="1" dirty="0"/>
              <a:t> 3:13). Esto nos impele a amar a Jesús por ello (1Jn. 4:9, 19). Y ese amor lo demostramos, precisamente, guardando sus mandamientos (</a:t>
            </a:r>
            <a:r>
              <a:rPr lang="es-ES" sz="2000" b="1" dirty="0" err="1"/>
              <a:t>Jn</a:t>
            </a:r>
            <a:r>
              <a:rPr lang="es-ES" sz="2000" b="1" dirty="0"/>
              <a:t>. </a:t>
            </a:r>
            <a:r>
              <a:rPr lang="es-ES" sz="2000" b="1"/>
              <a:t>14:15).</a:t>
            </a:r>
            <a:endParaRPr lang="es-ES" sz="2000" b="1" dirty="0"/>
          </a:p>
        </p:txBody>
      </p:sp>
      <p:graphicFrame>
        <p:nvGraphicFramePr>
          <p:cNvPr id="2" name="Diagrama 1">
            <a:extLst>
              <a:ext uri="{FF2B5EF4-FFF2-40B4-BE49-F238E27FC236}">
                <a16:creationId xmlns:a16="http://schemas.microsoft.com/office/drawing/2014/main" id="{0F069C96-863E-3631-7BDE-462F4BB98728}"/>
              </a:ext>
            </a:extLst>
          </p:cNvPr>
          <p:cNvGraphicFramePr/>
          <p:nvPr>
            <p:extLst>
              <p:ext uri="{D42A27DB-BD31-4B8C-83A1-F6EECF244321}">
                <p14:modId xmlns:p14="http://schemas.microsoft.com/office/powerpoint/2010/main" val="3431792841"/>
              </p:ext>
            </p:extLst>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342900" y="6104325"/>
            <a:ext cx="11849100" cy="707886"/>
          </a:xfrm>
          <a:prstGeom prst="rect">
            <a:avLst/>
          </a:prstGeom>
          <a:noFill/>
        </p:spPr>
        <p:txBody>
          <a:bodyPr wrap="square" rtlCol="0">
            <a:spAutoFit/>
          </a:bodyPr>
          <a:lstStyle/>
          <a:p>
            <a:pPr>
              <a:spcBef>
                <a:spcPts val="600"/>
              </a:spcBef>
            </a:pPr>
            <a:r>
              <a:rPr lang="es-ES" sz="2000" b="1" dirty="0"/>
              <a:t>Jesús nunca pretendió anular la Ley, sino confirmarla (Mt. 5:17). Tanto la Ley como el Evangelio son un reflejo del carácter mismo de Dios: el amor.</a:t>
            </a:r>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973E0094-75D9-CB17-E78A-DD9B8AA0C016}"/>
              </a:ext>
            </a:extLst>
          </p:cNvPr>
          <p:cNvSpPr txBox="1"/>
          <p:nvPr/>
        </p:nvSpPr>
        <p:spPr>
          <a:xfrm>
            <a:off x="342899" y="3109016"/>
            <a:ext cx="71648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Repasemos la relación entre la Ley y el Evangelio (es decir, la salvación por la sangre de Jesús):</a:t>
            </a:r>
          </a:p>
        </p:txBody>
      </p:sp>
    </p:spTree>
    <p:extLst>
      <p:ext uri="{BB962C8B-B14F-4D97-AF65-F5344CB8AC3E}">
        <p14:creationId xmlns:p14="http://schemas.microsoft.com/office/powerpoint/2010/main" val="37909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8"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8"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8"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8"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F79C3-BA8F-3F5A-5B7C-E3C2F7E422AB}"/>
              </a:ext>
            </a:extLst>
          </p:cNvPr>
          <p:cNvSpPr txBox="1"/>
          <p:nvPr/>
        </p:nvSpPr>
        <p:spPr>
          <a:xfrm>
            <a:off x="0" y="-49695"/>
            <a:ext cx="12191999"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EDIFICADOS SOBRE LA ROCA</a:t>
            </a:r>
          </a:p>
        </p:txBody>
      </p:sp>
      <p:sp>
        <p:nvSpPr>
          <p:cNvPr id="5" name="CuadroTexto 4">
            <a:extLst>
              <a:ext uri="{FF2B5EF4-FFF2-40B4-BE49-F238E27FC236}">
                <a16:creationId xmlns:a16="http://schemas.microsoft.com/office/drawing/2014/main" id="{79BA3DEF-5E06-AFA4-E099-53AABBC104F5}"/>
              </a:ext>
            </a:extLst>
          </p:cNvPr>
          <p:cNvSpPr txBox="1"/>
          <p:nvPr/>
        </p:nvSpPr>
        <p:spPr>
          <a:xfrm>
            <a:off x="547686" y="607827"/>
            <a:ext cx="11096625" cy="646331"/>
          </a:xfrm>
          <a:prstGeom prst="rect">
            <a:avLst/>
          </a:prstGeom>
          <a:noFill/>
        </p:spPr>
        <p:txBody>
          <a:bodyPr wrap="square">
            <a:spAutoFit/>
          </a:bodyPr>
          <a:lstStyle/>
          <a:p>
            <a:pPr algn="ctr"/>
            <a:r>
              <a:rPr lang="es-E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“Cualquiera, pues, que me oye estas palabras, y las hace, le compararé a un hombre prudente, que edificó su casa sobre la roca” </a:t>
            </a:r>
            <a:r>
              <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(Mateo 7:24)</a:t>
            </a:r>
          </a:p>
        </p:txBody>
      </p:sp>
      <p:sp>
        <p:nvSpPr>
          <p:cNvPr id="6" name="CuadroTexto 5">
            <a:extLst>
              <a:ext uri="{FF2B5EF4-FFF2-40B4-BE49-F238E27FC236}">
                <a16:creationId xmlns:a16="http://schemas.microsoft.com/office/drawing/2014/main" id="{F05F84DE-1A08-5BCF-50F3-0FBB38D45E96}"/>
              </a:ext>
            </a:extLst>
          </p:cNvPr>
          <p:cNvSpPr txBox="1"/>
          <p:nvPr/>
        </p:nvSpPr>
        <p:spPr>
          <a:xfrm>
            <a:off x="4283765" y="1359217"/>
            <a:ext cx="7908234" cy="1015663"/>
          </a:xfrm>
          <a:prstGeom prst="rect">
            <a:avLst/>
          </a:prstGeom>
          <a:noFill/>
        </p:spPr>
        <p:txBody>
          <a:bodyPr wrap="square" rtlCol="0">
            <a:spAutoFit/>
          </a:bodyPr>
          <a:lstStyle/>
          <a:p>
            <a:pPr>
              <a:spcBef>
                <a:spcPts val="600"/>
              </a:spcBef>
            </a:pPr>
            <a:r>
              <a:rPr lang="es-ES" sz="2000" b="1" dirty="0"/>
              <a:t>Aceptar el Evangelio supone seguir un proceso. El primer paso es el conocimiento. Debemos saber que Alguien puede redimirnos (Ro. 10:14).</a:t>
            </a:r>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63" y="142696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136707" y="4824905"/>
            <a:ext cx="7825314" cy="1323439"/>
          </a:xfrm>
          <a:prstGeom prst="rect">
            <a:avLst/>
          </a:prstGeom>
          <a:noFill/>
        </p:spPr>
        <p:txBody>
          <a:bodyPr wrap="square">
            <a:spAutoFit/>
          </a:bodyPr>
          <a:lstStyle/>
          <a:p>
            <a:pPr>
              <a:spcBef>
                <a:spcPts val="600"/>
              </a:spcBef>
            </a:pPr>
            <a:r>
              <a:rPr lang="es-ES" sz="2000" b="1" dirty="0"/>
              <a:t>El conocimiento debe ir acompañado con actos concretos </a:t>
            </a:r>
            <a:br>
              <a:rPr lang="es-ES" sz="2000" b="1" dirty="0"/>
            </a:br>
            <a:r>
              <a:rPr lang="es-ES" sz="2000" b="1" dirty="0"/>
              <a:t>(Mt. 7:24-25). Somos justificados sin las obras de la Ley (Ro. 3:28), pero es necesario que esas obras se vean en nuestra vida como resultado de nuestra salvación (Mt. 7:18-21). </a:t>
            </a:r>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1988" y="3718416"/>
            <a:ext cx="3588026" cy="1086611"/>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76B5283-1138-A491-CB8F-B9E32DA0EBF2}"/>
              </a:ext>
            </a:extLst>
          </p:cNvPr>
          <p:cNvSpPr txBox="1"/>
          <p:nvPr/>
        </p:nvSpPr>
        <p:spPr>
          <a:xfrm>
            <a:off x="4283764" y="2374880"/>
            <a:ext cx="790823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el conocimiento, por sí mismo, no nos salvará. Jesús comparó a aquellos que reciben el conocimiento de la salvación, pero no ponen en práctica los principios del evangelio, con una persona que edificó sobre la arena “y fue grande su ruina” (Mt. 7:26-27).</a:t>
            </a:r>
          </a:p>
        </p:txBody>
      </p:sp>
      <p:sp>
        <p:nvSpPr>
          <p:cNvPr id="11" name="CuadroTexto 10">
            <a:extLst>
              <a:ext uri="{FF2B5EF4-FFF2-40B4-BE49-F238E27FC236}">
                <a16:creationId xmlns:a16="http://schemas.microsoft.com/office/drawing/2014/main" id="{9093BCDD-9F47-8AAD-0747-855D5981B5E0}"/>
              </a:ext>
            </a:extLst>
          </p:cNvPr>
          <p:cNvSpPr txBox="1"/>
          <p:nvPr/>
        </p:nvSpPr>
        <p:spPr>
          <a:xfrm>
            <a:off x="136706" y="6148344"/>
            <a:ext cx="782531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aceptamos a Jesús y vivimos en estrecha relación con Él, guardando sus mandamientos, estamos edificando sobre la Roca.</a:t>
            </a:r>
          </a:p>
        </p:txBody>
      </p:sp>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D98B2-A386-5FA6-0390-22BD147B9BA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2F9EDC-7803-B481-967D-BAE791340D60}"/>
              </a:ext>
            </a:extLst>
          </p:cNvPr>
          <p:cNvSpPr txBox="1"/>
          <p:nvPr/>
        </p:nvSpPr>
        <p:spPr>
          <a:xfrm>
            <a:off x="422727" y="1107754"/>
            <a:ext cx="10152508" cy="4247317"/>
          </a:xfrm>
          <a:prstGeom prst="rect">
            <a:avLst/>
          </a:prstGeom>
          <a:noFill/>
        </p:spPr>
        <p:txBody>
          <a:bodyPr wrap="square">
            <a:spAutoFit/>
          </a:bodyPr>
          <a:lstStyle/>
          <a:p>
            <a:pPr>
              <a:spcBef>
                <a:spcPts val="600"/>
              </a:spcBef>
            </a:pPr>
            <a:r>
              <a:rPr lang="es-ES" sz="3000" b="1" dirty="0">
                <a:latin typeface="Constantia" panose="02030602050306030303" pitchFamily="18" charset="0"/>
              </a:rPr>
              <a:t>“La ley revela al hombre sus pecados, pero no dispone ningún remedio. Mientras promete vida al que obedece, declara que la muerte es lo que le toca al transgresor. Solo el evangelio de Cristo puede librarle de la condenación o de la mancha del pecado. Debe arrepentirse ante Dios cuya ley transgredió, y tener fe en Cristo y en su sacrificio expiatorio. Así obtiene “remisión de los pecados cometidos anteriormente”, y se hace partícipe de la naturaleza divina”</a:t>
            </a:r>
          </a:p>
        </p:txBody>
      </p:sp>
      <p:sp>
        <p:nvSpPr>
          <p:cNvPr id="4" name="CuadroTexto 3">
            <a:extLst>
              <a:ext uri="{FF2B5EF4-FFF2-40B4-BE49-F238E27FC236}">
                <a16:creationId xmlns:a16="http://schemas.microsoft.com/office/drawing/2014/main" id="{5319ECB7-86E1-B7B9-19AE-9FD7A729D0E8}"/>
              </a:ext>
            </a:extLst>
          </p:cNvPr>
          <p:cNvSpPr txBox="1"/>
          <p:nvPr/>
        </p:nvSpPr>
        <p:spPr>
          <a:xfrm>
            <a:off x="6517329" y="5411692"/>
            <a:ext cx="4057906" cy="338554"/>
          </a:xfrm>
          <a:prstGeom prst="rect">
            <a:avLst/>
          </a:prstGeom>
          <a:noFill/>
        </p:spPr>
        <p:txBody>
          <a:bodyPr wrap="none" rtlCol="0">
            <a:spAutoFit/>
          </a:bodyPr>
          <a:lstStyle/>
          <a:p>
            <a:pPr algn="r"/>
            <a:r>
              <a:rPr lang="es-ES" sz="1600" b="1" dirty="0"/>
              <a:t>E. G. W. (El conflicto de los siglos, pg. 461)</a:t>
            </a:r>
          </a:p>
        </p:txBody>
      </p:sp>
    </p:spTree>
    <p:extLst>
      <p:ext uri="{BB962C8B-B14F-4D97-AF65-F5344CB8AC3E}">
        <p14:creationId xmlns:p14="http://schemas.microsoft.com/office/powerpoint/2010/main" val="1152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138081"/>
            <a:ext cx="5915080" cy="4570482"/>
          </a:xfrm>
          <a:prstGeom prst="rect">
            <a:avLst/>
          </a:prstGeom>
          <a:noFill/>
        </p:spPr>
        <p:txBody>
          <a:bodyPr wrap="square">
            <a:spAutoFit/>
            <a:scene3d>
              <a:camera prst="orthographicFront"/>
              <a:lightRig rig="twoPt" dir="t"/>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“Jamás olvidaré tus mandamientos, porque con ellos me has vivificado. Tuyo soy; sálvame porque he buscado tus mandamientos”</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rPr>
              <a:t>(Salmo 119:93, 94)</a:t>
            </a:r>
            <a:endParaRPr kumimoji="0" lang="es-ES" sz="32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extLst>
              <p:ext uri="{D42A27DB-BD31-4B8C-83A1-F6EECF244321}">
                <p14:modId xmlns:p14="http://schemas.microsoft.com/office/powerpoint/2010/main" val="1915100800"/>
              </p:ext>
            </p:extLst>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60620" y="105013"/>
            <a:ext cx="7741720" cy="1015663"/>
          </a:xfrm>
          <a:prstGeom prst="rect">
            <a:avLst/>
          </a:prstGeom>
          <a:noFill/>
        </p:spPr>
        <p:txBody>
          <a:bodyPr wrap="square" rtlCol="0">
            <a:spAutoFit/>
          </a:bodyPr>
          <a:lstStyle/>
          <a:p>
            <a:pPr>
              <a:spcBef>
                <a:spcPts val="600"/>
              </a:spcBef>
            </a:pPr>
            <a:r>
              <a:rPr lang="es-ES" sz="2000" b="1" dirty="0"/>
              <a:t>Lo aceptemos o no, el pecado es un problema que nos afecta a todos, destruyendo nuestra relación con Dios: “por cuanto todos pecaron, y están destituidos de la gloria de Dios” (Ro. 3:23).</a:t>
            </a:r>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809625" cy="307777"/>
            </a:xfrm>
            <a:prstGeom prst="rect">
              <a:avLst/>
            </a:prstGeom>
            <a:noFill/>
          </p:spPr>
          <p:txBody>
            <a:bodyPr wrap="square" rtlCol="0">
              <a:spAutoFit/>
            </a:bodyPr>
            <a:lstStyle/>
            <a:p>
              <a:pPr algn="ctr"/>
              <a:r>
                <a:rPr lang="es-ES" sz="1400" b="1" dirty="0">
                  <a:solidFill>
                    <a:schemeClr val="bg1"/>
                  </a:solidFill>
                  <a:effectLst>
                    <a:outerShdw blurRad="38100" dist="38100" dir="2700000" algn="tl">
                      <a:srgbClr val="000000"/>
                    </a:outerShdw>
                  </a:effectLst>
                </a:rPr>
                <a:t>FE</a:t>
              </a:r>
            </a:p>
          </p:txBody>
        </p:sp>
        <p:sp>
          <p:nvSpPr>
            <p:cNvPr id="8" name="CuadroTexto 7">
              <a:extLst>
                <a:ext uri="{FF2B5EF4-FFF2-40B4-BE49-F238E27FC236}">
                  <a16:creationId xmlns:a16="http://schemas.microsoft.com/office/drawing/2014/main" id="{82DC61B4-F218-BD16-D686-C05613599A8B}"/>
                </a:ext>
              </a:extLst>
            </p:cNvPr>
            <p:cNvSpPr txBox="1"/>
            <p:nvPr/>
          </p:nvSpPr>
          <p:spPr>
            <a:xfrm>
              <a:off x="10877550" y="2019299"/>
              <a:ext cx="809625" cy="307777"/>
            </a:xfrm>
            <a:prstGeom prst="rect">
              <a:avLst/>
            </a:prstGeom>
            <a:noFill/>
          </p:spPr>
          <p:txBody>
            <a:bodyPr wrap="square" rtlCol="0">
              <a:spAutoFit/>
            </a:bodyPr>
            <a:lstStyle/>
            <a:p>
              <a:pPr algn="ctr"/>
              <a:r>
                <a:rPr lang="es-ES" sz="1400" b="1" dirty="0">
                  <a:solidFill>
                    <a:schemeClr val="bg1"/>
                  </a:solidFill>
                  <a:effectLst>
                    <a:outerShdw blurRad="38100" dist="38100" dir="2700000" algn="tl">
                      <a:srgbClr val="000000"/>
                    </a:outerShdw>
                  </a:effectLst>
                </a:rPr>
                <a:t>OBRAS</a:t>
              </a: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160618" y="2736503"/>
            <a:ext cx="77417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Bien entendidos, Ley y Evangelio no son incompatibles, si no que ambos colaboran en nuestra lucha contra el pecado. Cada cual tiene su función.</a:t>
            </a: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60617" y="1120676"/>
            <a:ext cx="7741719"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¿Cómo reparar la brecha que el pecado produce entre Dios y nosotros? Algunos han planteado dos posibles soluciones al problema: solo la Ley (salvación por obras, un concepto erróneo de la función de la Ley); o solo el Evangelio (salvación por fe, aboliendo la Ley).</a:t>
            </a:r>
          </a:p>
        </p:txBody>
      </p:sp>
    </p:spTree>
    <p:extLst>
      <p:ext uri="{BB962C8B-B14F-4D97-AF65-F5344CB8AC3E}">
        <p14:creationId xmlns:p14="http://schemas.microsoft.com/office/powerpoint/2010/main" val="35489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5">
              <a:lumMod val="75000"/>
            </a:schemeClr>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913BBD7F-D50F-2E00-C641-DC908B9CDC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957597" y="666728"/>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FA6CDF06-7A62-4BDB-EB3B-550254E3F737}"/>
              </a:ext>
            </a:extLst>
          </p:cNvPr>
          <p:cNvSpPr txBox="1"/>
          <p:nvPr/>
        </p:nvSpPr>
        <p:spPr>
          <a:xfrm>
            <a:off x="731521" y="1921338"/>
            <a:ext cx="4954288" cy="2800767"/>
          </a:xfrm>
          <a:prstGeom prst="rect">
            <a:avLst/>
          </a:prstGeom>
          <a:noFill/>
        </p:spPr>
        <p:txBody>
          <a:bodyPr wrap="square">
            <a:spAutoFit/>
            <a:scene3d>
              <a:camera prst="orthographicFront"/>
              <a:lightRig rig="threePt" dir="t"/>
            </a:scene3d>
            <a:sp3d extrusionH="57150">
              <a:bevelT w="38100" h="38100"/>
            </a:sp3d>
          </a:bodyPr>
          <a:lstStyle/>
          <a:p>
            <a:pPr algn="ctr"/>
            <a:r>
              <a:rPr lang="es-E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EL PECADO</a:t>
            </a: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4B41CA8-95FB-FF6F-2394-9E0FB82EAF3D}"/>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es-ES" sz="4400" b="1" spc="300" dirty="0">
                <a:ln w="0"/>
                <a:solidFill>
                  <a:schemeClr val="bg2"/>
                </a:solidFill>
                <a:effectLst>
                  <a:outerShdw blurRad="38100" dist="38100" dir="2700000" algn="tl">
                    <a:srgbClr val="000000">
                      <a:alpha val="82000"/>
                    </a:srgbClr>
                  </a:outerShdw>
                </a:effectLst>
              </a:rPr>
              <a:t>EVITAR LA TENTACIÓN</a:t>
            </a:r>
          </a:p>
        </p:txBody>
      </p:sp>
      <p:sp>
        <p:nvSpPr>
          <p:cNvPr id="5" name="CuadroTexto 4">
            <a:extLst>
              <a:ext uri="{FF2B5EF4-FFF2-40B4-BE49-F238E27FC236}">
                <a16:creationId xmlns:a16="http://schemas.microsoft.com/office/drawing/2014/main" id="{5C7DF813-D008-CF6B-AFD0-03E389DC0845}"/>
              </a:ext>
            </a:extLst>
          </p:cNvPr>
          <p:cNvSpPr txBox="1"/>
          <p:nvPr/>
        </p:nvSpPr>
        <p:spPr>
          <a:xfrm>
            <a:off x="1" y="662203"/>
            <a:ext cx="12191998" cy="369332"/>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“cada uno es tentado cuando sus propios malos deseos lo arrastran y seducen” </a:t>
            </a:r>
            <a:r>
              <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(Santiago 1:14 </a:t>
            </a:r>
            <a:r>
              <a:rPr lang="es-ES" sz="1100" b="1"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NVI</a:t>
            </a:r>
            <a:r>
              <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039323C8-42DF-14E1-19C4-AECC4FA931B7}"/>
              </a:ext>
            </a:extLst>
          </p:cNvPr>
          <p:cNvSpPr txBox="1"/>
          <p:nvPr/>
        </p:nvSpPr>
        <p:spPr>
          <a:xfrm>
            <a:off x="3528092" y="1121491"/>
            <a:ext cx="8663906" cy="1015663"/>
          </a:xfrm>
          <a:prstGeom prst="rect">
            <a:avLst/>
          </a:prstGeom>
          <a:noFill/>
        </p:spPr>
        <p:txBody>
          <a:bodyPr wrap="square" rtlCol="0">
            <a:spAutoFit/>
          </a:bodyPr>
          <a:lstStyle/>
          <a:p>
            <a:pPr>
              <a:spcBef>
                <a:spcPts val="600"/>
              </a:spcBef>
            </a:pPr>
            <a:r>
              <a:rPr lang="es-ES" sz="2000" b="1" dirty="0"/>
              <a:t>Santiago llama “dichoso” a quien resiste la tentación (</a:t>
            </a:r>
            <a:r>
              <a:rPr lang="es-ES" sz="2000" b="1" dirty="0" err="1"/>
              <a:t>Stg</a:t>
            </a:r>
            <a:r>
              <a:rPr lang="es-ES" sz="2000" b="1" dirty="0"/>
              <a:t>. 1:12 </a:t>
            </a:r>
            <a:r>
              <a:rPr lang="es-ES" sz="1600" b="1" dirty="0" err="1"/>
              <a:t>NVI</a:t>
            </a:r>
            <a:r>
              <a:rPr lang="es-ES" sz="2000" b="1" dirty="0"/>
              <a:t>). Pero aclara que la tentación no viene de Dios (</a:t>
            </a:r>
            <a:r>
              <a:rPr lang="es-ES" sz="2000" b="1" dirty="0" err="1"/>
              <a:t>Stg</a:t>
            </a:r>
            <a:r>
              <a:rPr lang="es-ES" sz="2000" b="1" dirty="0"/>
              <a:t>. 1:13 </a:t>
            </a:r>
            <a:r>
              <a:rPr lang="es-ES" sz="1600" b="1" dirty="0" err="1"/>
              <a:t>NVI</a:t>
            </a:r>
            <a:r>
              <a:rPr lang="es-ES" sz="2000" b="1" dirty="0"/>
              <a:t>), sino que la tentación surge de nuestros malos deseos (</a:t>
            </a:r>
            <a:r>
              <a:rPr lang="es-ES" sz="2000" b="1" dirty="0" err="1"/>
              <a:t>Stg</a:t>
            </a:r>
            <a:r>
              <a:rPr lang="es-ES" sz="2000" b="1" dirty="0"/>
              <a:t>. </a:t>
            </a:r>
            <a:r>
              <a:rPr lang="es-ES" sz="2000" b="1"/>
              <a:t>1:14 </a:t>
            </a:r>
            <a:r>
              <a:rPr lang="es-ES" sz="1600" b="1" dirty="0" err="1"/>
              <a:t>NVI</a:t>
            </a:r>
            <a:r>
              <a:rPr lang="es-ES" sz="2000" b="1" dirty="0"/>
              <a:t>).</a:t>
            </a:r>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37654" y="1209979"/>
            <a:ext cx="3313623" cy="194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982" y="3323303"/>
            <a:ext cx="3222917" cy="331938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3528092" y="2172577"/>
            <a:ext cx="4495031" cy="2862322"/>
          </a:xfrm>
          <a:prstGeom prst="rect">
            <a:avLst/>
          </a:prstGeom>
          <a:noFill/>
        </p:spPr>
        <p:txBody>
          <a:bodyPr wrap="square">
            <a:spAutoFit/>
          </a:bodyPr>
          <a:lstStyle/>
          <a:p>
            <a:pPr>
              <a:spcBef>
                <a:spcPts val="600"/>
              </a:spcBef>
            </a:pPr>
            <a:r>
              <a:rPr lang="es-ES" sz="2000" b="1" dirty="0"/>
              <a:t>Pablo habla de un “tentador” (1Ts. 3:5), al que Jesús identificó como Satanás (Mt. 4:3, 10). Él es el que mejor sabe usar nuestras debilidades para llevarnos al pecado. No olvidemos que estamos inmersos en una guerra cósmica entre Cristo y Satanás, y que el tentador hará todo lo posible para apartarnos de Cristo.</a:t>
            </a:r>
          </a:p>
        </p:txBody>
      </p:sp>
      <p:sp>
        <p:nvSpPr>
          <p:cNvPr id="11" name="CuadroTexto 10">
            <a:extLst>
              <a:ext uri="{FF2B5EF4-FFF2-40B4-BE49-F238E27FC236}">
                <a16:creationId xmlns:a16="http://schemas.microsoft.com/office/drawing/2014/main" id="{465716DC-0DF3-B2EB-B535-8DB80A437D9A}"/>
              </a:ext>
            </a:extLst>
          </p:cNvPr>
          <p:cNvSpPr txBox="1"/>
          <p:nvPr/>
        </p:nvSpPr>
        <p:spPr>
          <a:xfrm>
            <a:off x="3528092" y="5070404"/>
            <a:ext cx="8683101" cy="1015663"/>
          </a:xfrm>
          <a:prstGeom prst="rect">
            <a:avLst/>
          </a:prstGeom>
          <a:noFill/>
        </p:spPr>
        <p:txBody>
          <a:bodyPr wrap="square">
            <a:spAutoFit/>
          </a:bodyPr>
          <a:lstStyle/>
          <a:p>
            <a:pPr>
              <a:spcBef>
                <a:spcPts val="600"/>
              </a:spcBef>
            </a:pPr>
            <a:r>
              <a:rPr lang="es-ES" sz="2000" b="1" dirty="0"/>
              <a:t>Sansón es un claro ejemplo de una persona que cede a la tentación al dejarse llevar por sus emociones, aún sabiendo que estas iban en contra de la voluntad de Dios (Jue. 14:1-3; 16:1, 4).</a:t>
            </a:r>
          </a:p>
        </p:txBody>
      </p:sp>
      <p:sp>
        <p:nvSpPr>
          <p:cNvPr id="13" name="CuadroTexto 12">
            <a:extLst>
              <a:ext uri="{FF2B5EF4-FFF2-40B4-BE49-F238E27FC236}">
                <a16:creationId xmlns:a16="http://schemas.microsoft.com/office/drawing/2014/main" id="{08433702-26A2-FA4A-34AC-530AAEB34C92}"/>
              </a:ext>
            </a:extLst>
          </p:cNvPr>
          <p:cNvSpPr txBox="1"/>
          <p:nvPr/>
        </p:nvSpPr>
        <p:spPr>
          <a:xfrm>
            <a:off x="3528093" y="6131558"/>
            <a:ext cx="8663906" cy="707886"/>
          </a:xfrm>
          <a:prstGeom prst="rect">
            <a:avLst/>
          </a:prstGeom>
          <a:noFill/>
        </p:spPr>
        <p:txBody>
          <a:bodyPr wrap="square">
            <a:spAutoFit/>
          </a:bodyPr>
          <a:lstStyle/>
          <a:p>
            <a:pPr>
              <a:spcBef>
                <a:spcPts val="600"/>
              </a:spcBef>
            </a:pPr>
            <a:r>
              <a:rPr lang="es-ES" sz="2000" b="1" dirty="0"/>
              <a:t>¿Cómo evitar la tentación? Buscando a Dios (Mt. 6:33); pasando tiempo a solas con Él (Mr. 14:38); echando mano del escudo de la fe (Ef. 6:16).</a:t>
            </a:r>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0" y="-78656"/>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CONSEJOS PARA EVITAR EL PECADO</a:t>
            </a:r>
          </a:p>
        </p:txBody>
      </p:sp>
      <p:sp>
        <p:nvSpPr>
          <p:cNvPr id="5" name="CuadroTexto 4">
            <a:extLst>
              <a:ext uri="{FF2B5EF4-FFF2-40B4-BE49-F238E27FC236}">
                <a16:creationId xmlns:a16="http://schemas.microsoft.com/office/drawing/2014/main" id="{C42A022B-069F-1EE2-BFFF-664FD20C8E77}"/>
              </a:ext>
            </a:extLst>
          </p:cNvPr>
          <p:cNvSpPr txBox="1"/>
          <p:nvPr/>
        </p:nvSpPr>
        <p:spPr>
          <a:xfrm>
            <a:off x="581024" y="556514"/>
            <a:ext cx="11029950" cy="646331"/>
          </a:xfrm>
          <a:prstGeom prst="rect">
            <a:avLst/>
          </a:prstGeom>
          <a:noFill/>
        </p:spPr>
        <p:txBody>
          <a:bodyPr wrap="square">
            <a:spAutoFit/>
          </a:bodyPr>
          <a:lstStyle/>
          <a:p>
            <a:pPr algn="ctr"/>
            <a:r>
              <a:rPr lang="es-ES" b="1" dirty="0">
                <a:solidFill>
                  <a:srgbClr val="D8FFE4"/>
                </a:solidFill>
                <a:effectLst>
                  <a:outerShdw blurRad="38100" dist="38100" dir="2700000" algn="tl">
                    <a:srgbClr val="000000"/>
                  </a:outerShdw>
                </a:effectLst>
                <a:latin typeface="Comic Sans MS" panose="030F0702030302020204" pitchFamily="66" charset="0"/>
              </a:rPr>
              <a:t>“Y si tu ojo te fuere ocasión de caer, sácalo; mejor te es entrar en el reino de Dios con un ojo, que teniendo dos ojos ser echado al infierno” </a:t>
            </a:r>
            <a:r>
              <a:rPr lang="es-ES" sz="1400" b="1" dirty="0">
                <a:solidFill>
                  <a:srgbClr val="D8FFE4"/>
                </a:solidFill>
                <a:effectLst>
                  <a:outerShdw blurRad="38100" dist="38100" dir="2700000" algn="tl">
                    <a:srgbClr val="000000"/>
                  </a:outerShdw>
                </a:effectLst>
                <a:latin typeface="Comic Sans MS" panose="030F0702030302020204" pitchFamily="66" charset="0"/>
              </a:rPr>
              <a:t>(Marcos 9:47)</a:t>
            </a:r>
            <a:endParaRPr lang="es-ES" b="1" dirty="0">
              <a:solidFill>
                <a:srgbClr val="D8FFE4"/>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57174" y="1227653"/>
            <a:ext cx="7362825" cy="400110"/>
          </a:xfrm>
          <a:prstGeom prst="rect">
            <a:avLst/>
          </a:prstGeom>
          <a:noFill/>
        </p:spPr>
        <p:txBody>
          <a:bodyPr wrap="square" rtlCol="0">
            <a:spAutoFit/>
          </a:bodyPr>
          <a:lstStyle/>
          <a:p>
            <a:pPr>
              <a:spcBef>
                <a:spcPts val="600"/>
              </a:spcBef>
            </a:pPr>
            <a:r>
              <a:rPr lang="es-ES" sz="2000" b="1" dirty="0"/>
              <a:t>Jesús nos dejó instrucciones claras para evitar el pecado:</a:t>
            </a:r>
          </a:p>
        </p:txBody>
      </p:sp>
      <p:graphicFrame>
        <p:nvGraphicFramePr>
          <p:cNvPr id="9" name="Diagrama 8">
            <a:extLst>
              <a:ext uri="{FF2B5EF4-FFF2-40B4-BE49-F238E27FC236}">
                <a16:creationId xmlns:a16="http://schemas.microsoft.com/office/drawing/2014/main" id="{A684124B-9898-9686-381D-FD5EEA7E6FAA}"/>
              </a:ext>
            </a:extLst>
          </p:cNvPr>
          <p:cNvGraphicFramePr/>
          <p:nvPr>
            <p:extLst>
              <p:ext uri="{D42A27DB-BD31-4B8C-83A1-F6EECF244321}">
                <p14:modId xmlns:p14="http://schemas.microsoft.com/office/powerpoint/2010/main" val="109758520"/>
              </p:ext>
            </p:extLst>
          </p:nvPr>
        </p:nvGraphicFramePr>
        <p:xfrm>
          <a:off x="257174" y="1651221"/>
          <a:ext cx="8778671" cy="25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257174" y="4292343"/>
            <a:ext cx="11668127" cy="400110"/>
          </a:xfrm>
          <a:prstGeom prst="rect">
            <a:avLst/>
          </a:prstGeom>
          <a:noFill/>
        </p:spPr>
        <p:txBody>
          <a:bodyPr wrap="square" rtlCol="0">
            <a:spAutoFit/>
          </a:bodyPr>
          <a:lstStyle/>
          <a:p>
            <a:pPr>
              <a:spcBef>
                <a:spcPts val="600"/>
              </a:spcBef>
            </a:pPr>
            <a:r>
              <a:rPr lang="es-ES" sz="2000" b="1" dirty="0"/>
              <a:t>En definitiva, haz todo lo posible por no cometer pecado, ni ser tentado a cometerlo. Ora por ello.</a:t>
            </a:r>
          </a:p>
        </p:txBody>
      </p:sp>
      <p:graphicFrame>
        <p:nvGraphicFramePr>
          <p:cNvPr id="2" name="Diagrama 1">
            <a:extLst>
              <a:ext uri="{FF2B5EF4-FFF2-40B4-BE49-F238E27FC236}">
                <a16:creationId xmlns:a16="http://schemas.microsoft.com/office/drawing/2014/main" id="{B989E06F-D2C2-B40D-4796-8DB43BCC77A9}"/>
              </a:ext>
            </a:extLst>
          </p:cNvPr>
          <p:cNvGraphicFramePr/>
          <p:nvPr>
            <p:extLst>
              <p:ext uri="{D42A27DB-BD31-4B8C-83A1-F6EECF244321}">
                <p14:modId xmlns:p14="http://schemas.microsoft.com/office/powerpoint/2010/main" val="641142902"/>
              </p:ext>
            </p:extLst>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flipH="1">
            <a:off x="9014539" y="1434107"/>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314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7" dur="500"/>
                                        <p:tgtEl>
                                          <p:spTgt spid="9">
                                            <p:graphicEl>
                                              <a:dgm id="{8C1DD53A-A127-477E-9A45-E319CBC4047D}"/>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6"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A3E26721-2A91-4149-9137-02C2D254B38D}"/>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left)">
                                      <p:cBhvr>
                                        <p:cTn id="42" dur="500"/>
                                        <p:tgtEl>
                                          <p:spTgt spid="9">
                                            <p:graphicEl>
                                              <a:dgm id="{749D9661-6A2C-438B-8F08-BF324734D8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7"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B2A20C54-1088-424E-804D-69E4B512CA18}"/>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left)">
                                      <p:cBhvr>
                                        <p:cTn id="53" dur="500"/>
                                        <p:tgtEl>
                                          <p:spTgt spid="9">
                                            <p:graphicEl>
                                              <a:dgm id="{CE8E2EDC-E163-4F49-BE30-A723E616D2F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58"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AA7CAD85-152C-4DA1-BE5F-17040AE02EF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left)">
                                      <p:cBhvr>
                                        <p:cTn id="64" dur="500"/>
                                        <p:tgtEl>
                                          <p:spTgt spid="9">
                                            <p:graphicEl>
                                              <a:dgm id="{48B6A596-E4D3-4D96-9C3C-1B80AAE93AC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900" decel="100000" fill="hold"/>
                                        <p:tgtEl>
                                          <p:spTgt spid="1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3"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3213DDB5-0679-482B-9AA0-FF14C80DC8DF}"/>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left)">
                                      <p:cBhvr>
                                        <p:cTn id="89" dur="500"/>
                                        <p:tgtEl>
                                          <p:spTgt spid="2">
                                            <p:graphicEl>
                                              <a:dgm id="{76CA4A7B-4AEB-429E-BD41-2F61923E41E5}"/>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4"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1314028B-8612-47D6-9989-7E3B3DFE2F5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left)">
                                      <p:cBhvr>
                                        <p:cTn id="100" dur="500"/>
                                        <p:tgtEl>
                                          <p:spTgt spid="2">
                                            <p:graphicEl>
                                              <a:dgm id="{75D8DBC1-39FB-457C-ADC6-A615CC9084D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5"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AED96934-9202-408D-8EC9-40816174A2E8}"/>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left)">
                                      <p:cBhvr>
                                        <p:cTn id="111" dur="500"/>
                                        <p:tgtEl>
                                          <p:spTgt spid="2">
                                            <p:graphicEl>
                                              <a:dgm id="{BEE5A8A7-7CCF-4D76-85CD-29A0A8304F35}"/>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6"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C222E026-6500-452F-8E5D-A5D788E6E348}"/>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left)">
                                      <p:cBhvr>
                                        <p:cTn id="122" dur="500"/>
                                        <p:tgtEl>
                                          <p:spTgt spid="2">
                                            <p:graphicEl>
                                              <a:dgm id="{86D73333-0021-4A47-BBCD-14F06CC74DE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7"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8A62EF47-03FE-4E05-A828-F18B93F5A850}"/>
                                            </p:graphicEl>
                                          </p:spTgt>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left)">
                                      <p:cBhvr>
                                        <p:cTn id="133" dur="500"/>
                                        <p:tgtEl>
                                          <p:spTgt spid="2">
                                            <p:graphicEl>
                                              <a:dgm id="{0882FDCA-3463-4421-87DA-9EA70D50E3EE}"/>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38"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68D44722-E960-4DDF-8D4D-F1B33AB18C36}"/>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left)">
                                      <p:cBhvr>
                                        <p:cTn id="144"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BC88754-6239-F983-63EE-CC1C14FF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3">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B12078-AB3E-0AFD-88E7-12F7E8E3E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2850" y="2984992"/>
            <a:ext cx="731521" cy="673460"/>
            <a:chOff x="3940602" y="308034"/>
            <a:chExt cx="2116791" cy="3428999"/>
          </a:xfrm>
          <a:solidFill>
            <a:schemeClr val="accent3">
              <a:lumMod val="75000"/>
            </a:schemeClr>
          </a:solidFill>
        </p:grpSpPr>
        <p:sp>
          <p:nvSpPr>
            <p:cNvPr id="14" name="Rectangle 13">
              <a:extLst>
                <a:ext uri="{FF2B5EF4-FFF2-40B4-BE49-F238E27FC236}">
                  <a16:creationId xmlns:a16="http://schemas.microsoft.com/office/drawing/2014/main" id="{C810665D-6E6B-E42C-21C8-35AA049DD7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678168-356D-2107-2D13-2FB59827ED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583B74-E7AA-5F10-4D1B-170D70450D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FD490F0-8829-66BC-C891-6A6787388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20" y="0"/>
            <a:ext cx="149433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FAC088-F6A9-7571-8E36-AB388CE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80385"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F3DB1FA-9795-7D4E-5D80-6BFDE9C4BAAC}"/>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2172" y="659241"/>
            <a:ext cx="5465791" cy="5495753"/>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02A83E0C-4FE8-A58D-27EA-5931B7A7E9AD}"/>
              </a:ext>
            </a:extLst>
          </p:cNvPr>
          <p:cNvSpPr txBox="1"/>
          <p:nvPr/>
        </p:nvSpPr>
        <p:spPr>
          <a:xfrm>
            <a:off x="6408421"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es-ES"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LA LEY</a:t>
            </a: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A7EBAC1-D42E-10AE-3297-40D80CDC7101}"/>
              </a:ext>
            </a:extLst>
          </p:cNvPr>
          <p:cNvSpPr txBox="1"/>
          <p:nvPr/>
        </p:nvSpPr>
        <p:spPr>
          <a:xfrm>
            <a:off x="0" y="0"/>
            <a:ext cx="733830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LA LEY Y EL PECADO</a:t>
            </a:r>
          </a:p>
        </p:txBody>
      </p:sp>
      <p:sp>
        <p:nvSpPr>
          <p:cNvPr id="5" name="CuadroTexto 4">
            <a:extLst>
              <a:ext uri="{FF2B5EF4-FFF2-40B4-BE49-F238E27FC236}">
                <a16:creationId xmlns:a16="http://schemas.microsoft.com/office/drawing/2014/main" id="{5E451EBB-52B0-8C49-F64C-0659F7EF0074}"/>
              </a:ext>
            </a:extLst>
          </p:cNvPr>
          <p:cNvSpPr txBox="1"/>
          <p:nvPr/>
        </p:nvSpPr>
        <p:spPr>
          <a:xfrm>
            <a:off x="178239" y="671118"/>
            <a:ext cx="69818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“Todo aquel que comete pecado, infringe también la ley; pues el pecado es infracción de la ley” </a:t>
            </a:r>
            <a:r>
              <a:rPr lang="es-ES" sz="1400" b="1" dirty="0">
                <a:solidFill>
                  <a:schemeClr val="accent5">
                    <a:lumMod val="75000"/>
                  </a:schemeClr>
                </a:solidFill>
                <a:latin typeface="Comic Sans MS" panose="030F0702030302020204" pitchFamily="66" charset="0"/>
              </a:rPr>
              <a:t>(1ª de Juan 3:4)</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207092" y="2011444"/>
            <a:ext cx="11906250" cy="1015663"/>
          </a:xfrm>
          <a:prstGeom prst="rect">
            <a:avLst/>
          </a:prstGeom>
          <a:noFill/>
        </p:spPr>
        <p:txBody>
          <a:bodyPr wrap="square" rtlCol="0">
            <a:spAutoFit/>
          </a:bodyPr>
          <a:lstStyle/>
          <a:p>
            <a:pPr>
              <a:spcBef>
                <a:spcPts val="600"/>
              </a:spcBef>
            </a:pPr>
            <a:r>
              <a:rPr lang="es-ES" sz="2000" b="1" dirty="0"/>
              <a:t>La relación de la Ley con el pecado ha sido mal interpretada por algunos que piensan que, al guardar la Ley, pueden redimir sus pecados (</a:t>
            </a:r>
            <a:r>
              <a:rPr lang="es-ES" sz="2000" b="1" dirty="0" err="1"/>
              <a:t>Gál</a:t>
            </a:r>
            <a:r>
              <a:rPr lang="es-ES" sz="2000" b="1" dirty="0"/>
              <a:t>. 5:4). Esa idea ha llevado a otros al otro extremo, es decir, que la Ley ha sido abolida.</a:t>
            </a:r>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7461" y="3913899"/>
            <a:ext cx="4334684" cy="2750456"/>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4539512" y="3913899"/>
            <a:ext cx="4459554" cy="1323439"/>
          </a:xfrm>
          <a:prstGeom prst="rect">
            <a:avLst/>
          </a:prstGeom>
          <a:noFill/>
        </p:spPr>
        <p:txBody>
          <a:bodyPr wrap="square">
            <a:spAutoFit/>
          </a:bodyPr>
          <a:lstStyle/>
          <a:p>
            <a:pPr>
              <a:spcBef>
                <a:spcPts val="600"/>
              </a:spcBef>
            </a:pPr>
            <a:r>
              <a:rPr lang="es-ES" sz="2000" b="1" dirty="0"/>
              <a:t>La Ley nos muestra el pecado (1Jn. 3:4). Sin la Ley no sabríamos lo que es el pecado (Ro. 7:7) y, por tanto, no buscaríamos solución (</a:t>
            </a:r>
            <a:r>
              <a:rPr lang="es-ES" sz="2000" b="1" dirty="0" err="1"/>
              <a:t>Gál</a:t>
            </a:r>
            <a:r>
              <a:rPr lang="es-ES" sz="2000" b="1" dirty="0"/>
              <a:t>. 3:24).</a:t>
            </a:r>
          </a:p>
        </p:txBody>
      </p:sp>
      <p:sp>
        <p:nvSpPr>
          <p:cNvPr id="23" name="CuadroTexto 22">
            <a:extLst>
              <a:ext uri="{FF2B5EF4-FFF2-40B4-BE49-F238E27FC236}">
                <a16:creationId xmlns:a16="http://schemas.microsoft.com/office/drawing/2014/main" id="{2C334A3F-D5FD-788C-A9C9-D486FA8D0E8E}"/>
              </a:ext>
            </a:extLst>
          </p:cNvPr>
          <p:cNvSpPr txBox="1"/>
          <p:nvPr/>
        </p:nvSpPr>
        <p:spPr>
          <a:xfrm>
            <a:off x="4569316" y="5326791"/>
            <a:ext cx="4334684" cy="1323439"/>
          </a:xfrm>
          <a:prstGeom prst="rect">
            <a:avLst/>
          </a:prstGeom>
          <a:noFill/>
        </p:spPr>
        <p:txBody>
          <a:bodyPr wrap="square">
            <a:spAutoFit/>
          </a:bodyPr>
          <a:lstStyle/>
          <a:p>
            <a:pPr>
              <a:spcBef>
                <a:spcPts val="600"/>
              </a:spcBef>
            </a:pPr>
            <a:r>
              <a:rPr lang="es-ES" sz="2000" b="1" dirty="0"/>
              <a:t>Lejos de ser una carga, la Ley es una valla protectora que nos evita sufrir las terribles consecuencias del pecado (1Jn. 5:3; Sal. 1:1-3).</a:t>
            </a:r>
          </a:p>
        </p:txBody>
      </p:sp>
      <p:sp>
        <p:nvSpPr>
          <p:cNvPr id="4" name="CuadroTexto 3">
            <a:extLst>
              <a:ext uri="{FF2B5EF4-FFF2-40B4-BE49-F238E27FC236}">
                <a16:creationId xmlns:a16="http://schemas.microsoft.com/office/drawing/2014/main" id="{FF4F9960-5387-DFA9-561D-7F4BFEAA942C}"/>
              </a:ext>
            </a:extLst>
          </p:cNvPr>
          <p:cNvSpPr txBox="1"/>
          <p:nvPr/>
        </p:nvSpPr>
        <p:spPr>
          <a:xfrm>
            <a:off x="178238" y="3116560"/>
            <a:ext cx="1201376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problema ha sido pensar que la Ley está relacionada con la salvación como medio o como tropiezo para alcanzarla. Pero la función de la Ley nunca ha sido salvífica. ¿Cuál es pues su función?</a:t>
            </a: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21CA1C-4345-016B-B00B-0779B3E0C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6">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5F786EC-27E4-92AD-AEAF-795BF5CFB7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6">
              <a:lumMod val="75000"/>
            </a:schemeClr>
          </a:solidFill>
        </p:grpSpPr>
        <p:sp>
          <p:nvSpPr>
            <p:cNvPr id="14" name="Rectangle 13">
              <a:extLst>
                <a:ext uri="{FF2B5EF4-FFF2-40B4-BE49-F238E27FC236}">
                  <a16:creationId xmlns:a16="http://schemas.microsoft.com/office/drawing/2014/main" id="{6B9E88A5-548D-D434-200E-3AF4850A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8A100-1F24-0B40-4884-C31EFF27AA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12CA22-C4F9-B9A5-0D01-FD3A49BFF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9917133-7283-2657-575B-EF5E6713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ABC9E1-130B-A4DE-D498-883621CE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E83E0D3B-8581-7C93-13CF-A468CB9547E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5957597" y="674222"/>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DBD6B4B0-A905-8BFD-5287-4887A7DB2D7A}"/>
              </a:ext>
            </a:extLst>
          </p:cNvPr>
          <p:cNvSpPr txBox="1"/>
          <p:nvPr/>
        </p:nvSpPr>
        <p:spPr>
          <a:xfrm>
            <a:off x="-1" y="2612318"/>
            <a:ext cx="5685810" cy="2554545"/>
          </a:xfrm>
          <a:prstGeom prst="rect">
            <a:avLst/>
          </a:prstGeom>
          <a:noFill/>
        </p:spPr>
        <p:txBody>
          <a:bodyPr wrap="square">
            <a:spAutoFit/>
            <a:scene3d>
              <a:camera prst="orthographicFront"/>
              <a:lightRig rig="threePt" dir="t"/>
            </a:scene3d>
            <a:sp3d extrusionH="57150">
              <a:bevelT w="38100" h="38100"/>
            </a:sp3d>
          </a:bodyPr>
          <a:lstStyle/>
          <a:p>
            <a:pPr algn="ctr"/>
            <a:r>
              <a:rPr lang="es-ES" sz="80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EL EVANGELIO</a:t>
            </a:r>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664</TotalTime>
  <Words>1356</Words>
  <Application>Microsoft Office PowerPoint</Application>
  <PresentationFormat>Panorámica</PresentationFormat>
  <Paragraphs>67</Paragraphs>
  <Slides>12</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Aptos</vt:lpstr>
      <vt:lpstr>Constantia</vt:lpstr>
      <vt:lpstr>Calibri</vt:lpstr>
      <vt:lpstr>Aptos Display</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72</cp:revision>
  <dcterms:created xsi:type="dcterms:W3CDTF">2026-04-14T06:19:54Z</dcterms:created>
  <dcterms:modified xsi:type="dcterms:W3CDTF">2026-04-15T07:39:21Z</dcterms:modified>
</cp:coreProperties>
</file>