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494" autoAdjust="0"/>
  </p:normalViewPr>
  <p:slideViewPr>
    <p:cSldViewPr snapToGrid="0">
      <p:cViewPr varScale="1">
        <p:scale>
          <a:sx n="99" d="100"/>
          <a:sy n="99" d="100"/>
        </p:scale>
        <p:origin x="1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es-ES" sz="2000" b="1" dirty="0">
              <a:effectLst>
                <a:outerShdw blurRad="38100" dist="38100" dir="2700000" algn="tl">
                  <a:srgbClr val="000000"/>
                </a:outerShdw>
              </a:effectLst>
            </a:rPr>
            <a:t>Las tormentas de la vida</a:t>
          </a:r>
          <a:endParaRPr lang="es-ES" sz="2000" dirty="0">
            <a:effectLst>
              <a:outerShdw blurRad="38100" dist="38100" dir="2700000" algn="tl">
                <a:srgbClr val="000000"/>
              </a:outerShdw>
            </a:effectLst>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es-ES" sz="2000" b="1" dirty="0">
              <a:effectLst>
                <a:outerShdw blurRad="38100" dist="38100" dir="2700000" algn="tl">
                  <a:srgbClr val="000000"/>
                </a:outerShdw>
              </a:effectLst>
            </a:rPr>
            <a:t>Las enfermedades</a:t>
          </a:r>
          <a:endParaRPr lang="es-ES" sz="200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es-ES" sz="2000" b="1" dirty="0">
              <a:effectLst>
                <a:outerShdw blurRad="38100" dist="38100" dir="2700000" algn="tl">
                  <a:srgbClr val="000000"/>
                </a:outerShdw>
              </a:effectLst>
            </a:rPr>
            <a:t>Los desastres</a:t>
          </a:r>
          <a:endParaRPr lang="es-ES" sz="200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es-ES" sz="2000" b="1" dirty="0">
              <a:effectLst>
                <a:outerShdw blurRad="38100" dist="38100" dir="2700000" algn="tl">
                  <a:srgbClr val="000000"/>
                </a:outerShdw>
              </a:effectLst>
            </a:rPr>
            <a:t>Las decepciones</a:t>
          </a:r>
          <a:endParaRPr lang="es-ES" sz="200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es-ES" sz="2000" b="1" dirty="0">
              <a:effectLst>
                <a:outerShdw blurRad="38100" dist="38100" dir="2700000" algn="tl">
                  <a:srgbClr val="000000"/>
                </a:outerShdw>
              </a:effectLst>
            </a:rPr>
            <a:t>Ver a Jesús</a:t>
          </a:r>
          <a:endParaRPr lang="es-ES" sz="200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es-ES" sz="2000" b="1" dirty="0">
              <a:solidFill>
                <a:schemeClr val="bg2">
                  <a:lumMod val="50000"/>
                </a:schemeClr>
              </a:solidFill>
            </a:rPr>
            <a:t>No culpó a Dios ni le rechazó</a:t>
          </a:r>
          <a:endParaRPr lang="es-ES" sz="2000"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es-ES" sz="2000" b="1" dirty="0">
              <a:solidFill>
                <a:schemeClr val="accent1">
                  <a:lumMod val="50000"/>
                </a:schemeClr>
              </a:solidFill>
            </a:rPr>
            <a:t>Se aferró a Él con todas sus fuerzas</a:t>
          </a:r>
          <a:endParaRPr lang="es-ES" sz="20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es-ES" sz="2000" b="1">
              <a:solidFill>
                <a:schemeClr val="accent4">
                  <a:lumMod val="50000"/>
                </a:schemeClr>
              </a:solidFill>
            </a:rPr>
            <a:t>Confió incluso en los momentos más oscuros</a:t>
          </a:r>
          <a:endParaRPr lang="es-ES" sz="200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es-ES" sz="2000" b="1">
              <a:solidFill>
                <a:schemeClr val="accent5">
                  <a:lumMod val="50000"/>
                </a:schemeClr>
              </a:solidFill>
            </a:rPr>
            <a:t>Puso su vista en un futuro glorioso (Job 19:25-27)</a:t>
          </a:r>
          <a:endParaRPr lang="es-ES" sz="200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es-ES" sz="2000" b="1" dirty="0">
              <a:effectLst>
                <a:outerShdw blurRad="38100" dist="38100" dir="2700000" algn="tl">
                  <a:srgbClr val="000000"/>
                </a:outerShdw>
              </a:effectLst>
            </a:rPr>
            <a:t>No debemos dejar que la duda se arraigue en nuestra mente</a:t>
          </a:r>
          <a:endParaRPr lang="es-ES" sz="200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es-ES" sz="2000" b="1">
              <a:effectLst>
                <a:outerShdw blurRad="38100" dist="38100" dir="2700000" algn="tl">
                  <a:srgbClr val="000000"/>
                </a:outerShdw>
              </a:effectLst>
            </a:rPr>
            <a:t>Jesús camina a nuestro lado aún en nuestras decepciones</a:t>
          </a:r>
          <a:endParaRPr lang="es-ES" sz="200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es-ES" sz="2000" b="1" dirty="0">
              <a:effectLst>
                <a:outerShdw blurRad="38100" dist="38100" dir="2700000" algn="tl">
                  <a:srgbClr val="000000"/>
                </a:outerShdw>
              </a:effectLst>
            </a:rPr>
            <a:t>Él aclarará nuestras perplejidades, si se lo permitimos</a:t>
          </a:r>
          <a:endParaRPr lang="es-ES" sz="2000"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es-ES" sz="2000" b="1">
              <a:effectLst>
                <a:outerShdw blurRad="38100" dist="38100" dir="2700000" algn="tl">
                  <a:srgbClr val="000000"/>
                </a:outerShdw>
              </a:effectLst>
            </a:rPr>
            <a:t>Jesús sabe mejor que nosotros cuál es nuestra realidad</a:t>
          </a:r>
          <a:endParaRPr lang="es-ES" sz="200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tormentas de la vida</a:t>
          </a:r>
          <a:endParaRPr lang="es-ES" sz="2000" kern="1200" dirty="0">
            <a:effectLst>
              <a:outerShdw blurRad="38100" dist="38100" dir="2700000" algn="tl">
                <a:srgbClr val="000000"/>
              </a:outerShdw>
            </a:effectLst>
          </a:endParaRP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enfermedades</a:t>
          </a:r>
          <a:endParaRPr lang="es-ES" sz="2000" kern="120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Los desastres</a:t>
          </a:r>
          <a:endParaRPr lang="es-ES" sz="2000" kern="120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Las decepciones</a:t>
          </a:r>
          <a:endParaRPr lang="es-ES" sz="2000" kern="120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Ver a Jesús</a:t>
          </a:r>
          <a:endParaRPr lang="es-ES" sz="2000" kern="120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932158"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2">
                  <a:lumMod val="50000"/>
                </a:schemeClr>
              </a:solidFill>
            </a:rPr>
            <a:t>No culpó a Dios ni le rechazó</a:t>
          </a:r>
          <a:endParaRPr lang="es-ES" sz="2000" kern="1200" dirty="0">
            <a:solidFill>
              <a:schemeClr val="bg2">
                <a:lumMod val="50000"/>
              </a:schemeClr>
            </a:solidFill>
          </a:endParaRPr>
        </a:p>
      </dsp:txBody>
      <dsp:txXfrm>
        <a:off x="2965403" y="416790"/>
        <a:ext cx="3353518" cy="614536"/>
      </dsp:txXfrm>
    </dsp:sp>
    <dsp:sp modelId="{EFC1C032-BB6B-4327-8FB3-AC78A76506B7}">
      <dsp:nvSpPr>
        <dsp:cNvPr id="0" name=""/>
        <dsp:cNvSpPr/>
      </dsp:nvSpPr>
      <dsp:spPr>
        <a:xfrm>
          <a:off x="2932158"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1">
                  <a:lumMod val="50000"/>
                </a:schemeClr>
              </a:solidFill>
            </a:rPr>
            <a:t>Se aferró a Él con todas sus fuerzas</a:t>
          </a:r>
          <a:endParaRPr lang="es-ES" sz="2000" kern="1200" dirty="0">
            <a:solidFill>
              <a:schemeClr val="accent1">
                <a:lumMod val="50000"/>
              </a:schemeClr>
            </a:solidFill>
          </a:endParaRPr>
        </a:p>
      </dsp:txBody>
      <dsp:txXfrm>
        <a:off x="2965403" y="1182945"/>
        <a:ext cx="3353518" cy="614536"/>
      </dsp:txXfrm>
    </dsp:sp>
    <dsp:sp modelId="{DB2C26DC-721C-414F-A725-5108771EFECA}">
      <dsp:nvSpPr>
        <dsp:cNvPr id="0" name=""/>
        <dsp:cNvSpPr/>
      </dsp:nvSpPr>
      <dsp:spPr>
        <a:xfrm>
          <a:off x="2932158"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accent4">
                  <a:lumMod val="50000"/>
                </a:schemeClr>
              </a:solidFill>
            </a:rPr>
            <a:t>Confió incluso en los momentos más oscuros</a:t>
          </a:r>
          <a:endParaRPr lang="es-ES" sz="2000" kern="1200">
            <a:solidFill>
              <a:schemeClr val="accent4">
                <a:lumMod val="50000"/>
              </a:schemeClr>
            </a:solidFill>
          </a:endParaRPr>
        </a:p>
      </dsp:txBody>
      <dsp:txXfrm>
        <a:off x="2965403" y="1949100"/>
        <a:ext cx="3353518" cy="614536"/>
      </dsp:txXfrm>
    </dsp:sp>
    <dsp:sp modelId="{AA62A8A3-BC74-4365-A875-94B5527A3CAC}">
      <dsp:nvSpPr>
        <dsp:cNvPr id="0" name=""/>
        <dsp:cNvSpPr/>
      </dsp:nvSpPr>
      <dsp:spPr>
        <a:xfrm>
          <a:off x="2932158"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accent5">
                  <a:lumMod val="50000"/>
                </a:schemeClr>
              </a:solidFill>
            </a:rPr>
            <a:t>Puso su vista en un futuro glorioso (Job 19:25-27)</a:t>
          </a:r>
          <a:endParaRPr lang="es-ES" sz="2000" kern="1200">
            <a:solidFill>
              <a:schemeClr val="accent5">
                <a:lumMod val="50000"/>
              </a:schemeClr>
            </a:solidFill>
          </a:endParaRPr>
        </a:p>
      </dsp:txBody>
      <dsp:txXfrm>
        <a:off x="2965403"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No debemos dejar que la duda se arraigue en nuestra mente</a:t>
          </a:r>
          <a:endParaRPr lang="es-ES" sz="2000"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Jesús camina a nuestro lado aún en nuestras decepciones</a:t>
          </a:r>
          <a:endParaRPr lang="es-ES" sz="2000" kern="120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outerShdw>
              </a:effectLst>
            </a:rPr>
            <a:t>Él aclarará nuestras perplejidades, si se lo permitimos</a:t>
          </a:r>
          <a:endParaRPr lang="es-ES" sz="2000"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outerShdw>
              </a:effectLst>
            </a:rPr>
            <a:t>Jesús sabe mejor que nosotros cuál es nuestra realidad</a:t>
          </a:r>
          <a:endParaRPr lang="es-ES" sz="2000" kern="120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28/04/2026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5">
                    <a:lumMod val="50000"/>
                  </a:schemeClr>
                </a:solidFill>
              </a:rPr>
              <a:t>CONTRATIEMPOS</a:t>
            </a: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540041" cy="830997"/>
          </a:xfrm>
          <a:prstGeom prst="rect">
            <a:avLst/>
          </a:prstGeom>
          <a:noFill/>
        </p:spPr>
        <p:txBody>
          <a:bodyPr wrap="square" rtlCol="0">
            <a:spAutoFit/>
          </a:bodyPr>
          <a:lstStyle/>
          <a:p>
            <a:pPr algn="ctr"/>
            <a:r>
              <a:rPr lang="es-ES" sz="1600" b="1" dirty="0">
                <a:solidFill>
                  <a:schemeClr val="accent4">
                    <a:lumMod val="20000"/>
                    <a:lumOff val="80000"/>
                  </a:schemeClr>
                </a:solidFill>
              </a:rPr>
              <a:t>Lección 11 para el 13 de junio de 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“A todos nos tocan a veces momentos de intensa desilusión y profundo desaliento, días en que nos embarga la tristeza y es difícil creer que Dios sigue siendo el bondadoso benefactor de sus hijos terrenales; días en que las dificultades acosan al alma, en que la muerte parece preferible a la vida. Entonces es cuando muchos pierden su confianza en Dios y caen en la esclavitud de la duda y la servidumbre de la incredulidad. Si en tales momentos pudiésemos discernir con percepción espiritual el significado de las providencias de Dios, veríamos ángeles que procuran salvarnos de nosotros mismos y luchan para asentar nuestros pies en un fundamento más firme que las colinas eternas; y nuestro ser se compenetraría de una nueva fe y una nueva vida”</a:t>
            </a:r>
          </a:p>
        </p:txBody>
      </p:sp>
      <p:sp>
        <p:nvSpPr>
          <p:cNvPr id="4" name="CuadroTexto 3">
            <a:extLst>
              <a:ext uri="{FF2B5EF4-FFF2-40B4-BE49-F238E27FC236}">
                <a16:creationId xmlns:a16="http://schemas.microsoft.com/office/drawing/2014/main" id="{3CA8D477-D4C6-1860-A2E4-7BB4D025EE1D}"/>
              </a:ext>
            </a:extLst>
          </p:cNvPr>
          <p:cNvSpPr txBox="1"/>
          <p:nvPr/>
        </p:nvSpPr>
        <p:spPr>
          <a:xfrm>
            <a:off x="7237014" y="6008502"/>
            <a:ext cx="3289490" cy="338554"/>
          </a:xfrm>
          <a:prstGeom prst="rect">
            <a:avLst/>
          </a:prstGeom>
          <a:noFill/>
        </p:spPr>
        <p:txBody>
          <a:bodyPr wrap="none" rtlCol="0">
            <a:spAutoFit/>
          </a:bodyPr>
          <a:lstStyle/>
          <a:p>
            <a:pPr algn="r"/>
            <a:r>
              <a:rPr lang="es-ES" sz="1600" b="1" dirty="0"/>
              <a:t>E. G. W. (Profetas y reyes, pg. 119)</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6703"/>
            <a:ext cx="6181726" cy="2923877"/>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“Y no solo esto, sino que nos alegramos aun en las tribulaciones, al saber que la tribulación produce paciencia; y la paciencia produce un carácter probado; y el carácter alienta esperanza, y la esperanza no defrauda, porque el amor de Dios está vertido en nuestro corazón por medio del Espíritu Santo que nos ha sido dado”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(Romanos 5:3-5)</a:t>
            </a:r>
            <a:endParaRPr kumimoji="0" lang="es-ES"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3987930032"/>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162408" y="72192"/>
            <a:ext cx="7056537" cy="1015663"/>
          </a:xfrm>
          <a:prstGeom prst="rect">
            <a:avLst/>
          </a:prstGeom>
          <a:noFill/>
        </p:spPr>
        <p:txBody>
          <a:bodyPr wrap="square" rtlCol="0">
            <a:spAutoFit/>
          </a:bodyPr>
          <a:lstStyle/>
          <a:p>
            <a:pPr>
              <a:spcBef>
                <a:spcPts val="600"/>
              </a:spcBef>
            </a:pPr>
            <a:r>
              <a:rPr lang="es-ES" sz="2000" b="1" dirty="0"/>
              <a:t>Vivimos en un mundo lleno de pecado y sufrimiento. Todos enfrentamos en algún momento dificultades que pueden hacernos cuestionar el amor de Dios.</a:t>
            </a: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62408" y="1472575"/>
            <a:ext cx="705653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Estudiaremos cómo respondieron algunos personajes bíblicos ante distintas situaciones adversas, y cómo podría su ejemplo ayudarnos a afrontar contingencias similares.</a:t>
            </a:r>
          </a:p>
        </p:txBody>
      </p:sp>
      <p:sp>
        <p:nvSpPr>
          <p:cNvPr id="8" name="CuadroTexto 7">
            <a:extLst>
              <a:ext uri="{FF2B5EF4-FFF2-40B4-BE49-F238E27FC236}">
                <a16:creationId xmlns:a16="http://schemas.microsoft.com/office/drawing/2014/main" id="{2695ED24-6732-842C-A49D-EF203FFF943C}"/>
              </a:ext>
            </a:extLst>
          </p:cNvPr>
          <p:cNvSpPr txBox="1"/>
          <p:nvPr/>
        </p:nvSpPr>
        <p:spPr>
          <a:xfrm>
            <a:off x="162407" y="1072465"/>
            <a:ext cx="705653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reaccionamos ante estos contratiempos?</a:t>
            </a: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es-ES" sz="4400" b="1" spc="300" dirty="0">
                <a:ln w="6600">
                  <a:noFill/>
                  <a:prstDash val="solid"/>
                </a:ln>
                <a:solidFill>
                  <a:srgbClr val="FDF8CB"/>
                </a:solidFill>
                <a:effectLst>
                  <a:outerShdw dist="50800" dir="2700000" algn="tl" rotWithShape="0">
                    <a:srgbClr val="654C0F"/>
                  </a:outerShdw>
                </a:effectLst>
              </a:rPr>
              <a:t>LAS TORMENTAS DE LA VIDA</a:t>
            </a: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“Pero se levantó una gran tempestad de viento, y echaba las olas en la barca, de tal manera que ya se anegaba” </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(Marcos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707886"/>
          </a:xfrm>
          <a:prstGeom prst="rect">
            <a:avLst/>
          </a:prstGeom>
          <a:noFill/>
        </p:spPr>
        <p:txBody>
          <a:bodyPr wrap="square" rtlCol="0">
            <a:spAutoFit/>
          </a:bodyPr>
          <a:lstStyle/>
          <a:p>
            <a:pPr>
              <a:spcBef>
                <a:spcPts val="600"/>
              </a:spcBef>
            </a:pPr>
            <a:r>
              <a:rPr lang="es-ES" sz="2000" b="1" dirty="0"/>
              <a:t>Cruzar el Mar de Galilea en plena noche, aún en medio de una tempestad, no era algo nuevo para Pedro, Andrés, Jacobo y Juan, expertos pescadores.</a:t>
            </a: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72707"/>
            <a:ext cx="4838700" cy="1323439"/>
          </a:xfrm>
          <a:prstGeom prst="rect">
            <a:avLst/>
          </a:prstGeom>
          <a:noFill/>
        </p:spPr>
        <p:txBody>
          <a:bodyPr wrap="square">
            <a:spAutoFit/>
          </a:bodyPr>
          <a:lstStyle/>
          <a:p>
            <a:pPr>
              <a:spcBef>
                <a:spcPts val="600"/>
              </a:spcBef>
            </a:pPr>
            <a:r>
              <a:rPr lang="es-ES" sz="2000" b="1" dirty="0"/>
              <a:t>En nuestra vida atravesamos tormentas. Pedimos ayuda a Jesús, pero parece que esté dormido. No sentimos su presencia. Pero Él está ahí.</a:t>
            </a: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112731"/>
            <a:ext cx="88296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Sin embargo, esta tormenta les sobrepasaba. El viento arrastraba las olas, inundando con ellas la barca, y poniendo en riesgo sus vidas. Entonces se percataron… ¿Dónde está Jesús? ¿Durmiendo? ¿Cómo es que no nos ayuda? ¿Acaso no le importa lo que nos pase? (Mr. 4:35-38).</a:t>
            </a: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796146"/>
            <a:ext cx="48387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Espera el momento de reprender a nuestra tormenta: “Calla, enmudece” (Mr. 4:39). Él tiene cuidado de nosotros (1P 5:7). Él puede calmar nuestras tormentas. No te olvides de alabarle cuando lo haga (Mr. 4:40-41).</a:t>
            </a: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0"/>
            <a:ext cx="8889151"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LAS ENFERMEDADES</a:t>
            </a:r>
          </a:p>
        </p:txBody>
      </p:sp>
      <p:sp>
        <p:nvSpPr>
          <p:cNvPr id="5" name="CuadroTexto 4">
            <a:extLst>
              <a:ext uri="{FF2B5EF4-FFF2-40B4-BE49-F238E27FC236}">
                <a16:creationId xmlns:a16="http://schemas.microsoft.com/office/drawing/2014/main" id="{ADE1C860-0AE9-FCB5-599E-59DB50474671}"/>
              </a:ext>
            </a:extLst>
          </p:cNvPr>
          <p:cNvSpPr txBox="1"/>
          <p:nvPr/>
        </p:nvSpPr>
        <p:spPr>
          <a:xfrm>
            <a:off x="0" y="737224"/>
            <a:ext cx="8852891" cy="369332"/>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“Pensaba: «Si logro tocar siquiera su ropa, quedaré sana»” </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(Marcos 5:28 </a:t>
            </a:r>
            <a:r>
              <a:rPr lang="es-ES" sz="1100" b="1" dirty="0" err="1">
                <a:solidFill>
                  <a:schemeClr val="tx2">
                    <a:lumMod val="20000"/>
                    <a:lumOff val="80000"/>
                  </a:schemeClr>
                </a:solidFill>
                <a:effectLst>
                  <a:outerShdw blurRad="38100" dist="38100" dir="2700000" algn="tl">
                    <a:srgbClr val="000000"/>
                  </a:outerShdw>
                </a:effectLst>
                <a:latin typeface="Comic Sans MS" panose="030F0702030302020204" pitchFamily="66" charset="0"/>
              </a:rPr>
              <a:t>NVI</a:t>
            </a:r>
            <a:r>
              <a:rPr lang="es-ES"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323439"/>
          </a:xfrm>
          <a:prstGeom prst="rect">
            <a:avLst/>
          </a:prstGeom>
          <a:noFill/>
        </p:spPr>
        <p:txBody>
          <a:bodyPr wrap="square" rtlCol="0">
            <a:spAutoFit/>
          </a:bodyPr>
          <a:lstStyle/>
          <a:p>
            <a:pPr>
              <a:spcBef>
                <a:spcPts val="600"/>
              </a:spcBef>
            </a:pPr>
            <a:r>
              <a:rPr lang="es-ES" sz="2000" b="1" dirty="0"/>
              <a:t>Sufrir hemorragias durante doce años sin encontrar ningún médico que pudiese sanarla había dejado a la mujer en la ruina y sin esperanza (Mr. 5:25-26). En la actualidad, hay países donde no existe cobertura médica gratuita, y esta historia aún puede ser una realidad.</a:t>
            </a:r>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66748"/>
            <a:ext cx="4902482" cy="1323439"/>
          </a:xfrm>
          <a:prstGeom prst="rect">
            <a:avLst/>
          </a:prstGeom>
          <a:noFill/>
        </p:spPr>
        <p:txBody>
          <a:bodyPr wrap="square">
            <a:spAutoFit/>
          </a:bodyPr>
          <a:lstStyle/>
          <a:p>
            <a:pPr>
              <a:spcBef>
                <a:spcPts val="600"/>
              </a:spcBef>
            </a:pPr>
            <a:r>
              <a:rPr lang="es-ES" sz="2000" b="1" dirty="0"/>
              <a:t>De todas formas, todos podemos enfrentar situaciones en las que la enfermedad nos aprisiona y asfixia, sin encontrar alivio.</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 todo caso, Jesús nos invita a dejar sobre Él todas nuestras cargas y preocupaciones (Mt. 11:28-30). </a:t>
            </a: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86669" y="4704241"/>
            <a:ext cx="486622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Debemos confiar en que Jesús puede usar hábiles médicos para sanarnos, o realizar en nosotros un milagro directo.</a:t>
            </a: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943271"/>
            <a:ext cx="486622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mujer vio en Jesús la solución, y su fe la salvó (Mr. 5:27-29).</a:t>
            </a: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LOS DESASTRES</a:t>
            </a:r>
          </a:p>
        </p:txBody>
      </p:sp>
      <p:sp>
        <p:nvSpPr>
          <p:cNvPr id="5" name="CuadroTexto 4">
            <a:extLst>
              <a:ext uri="{FF2B5EF4-FFF2-40B4-BE49-F238E27FC236}">
                <a16:creationId xmlns:a16="http://schemas.microsoft.com/office/drawing/2014/main" id="{C617FD0C-1440-CE56-FFC5-A85C3D326643}"/>
              </a:ext>
            </a:extLst>
          </p:cNvPr>
          <p:cNvSpPr txBox="1"/>
          <p:nvPr/>
        </p:nvSpPr>
        <p:spPr>
          <a:xfrm>
            <a:off x="647349" y="583695"/>
            <a:ext cx="5967663" cy="646331"/>
          </a:xfrm>
          <a:prstGeom prst="rect">
            <a:avLst/>
          </a:prstGeom>
          <a:noFill/>
        </p:spPr>
        <p:txBody>
          <a:bodyPr wrap="square">
            <a:spAutoFit/>
          </a:bodyPr>
          <a:lstStyle/>
          <a:p>
            <a:pPr algn="ctr"/>
            <a:r>
              <a:rPr lang="es-ES" b="1" dirty="0">
                <a:solidFill>
                  <a:srgbClr val="D8BEFF"/>
                </a:solidFill>
                <a:effectLst>
                  <a:outerShdw blurRad="38100" dist="38100" dir="2700000" algn="tl">
                    <a:srgbClr val="000000"/>
                  </a:outerShdw>
                </a:effectLst>
                <a:latin typeface="Comic Sans MS" panose="030F0702030302020204" pitchFamily="66" charset="0"/>
              </a:rPr>
              <a:t>“Y después de deshecha esta mi piel, en mi carne he de ver a Dios” </a:t>
            </a:r>
            <a:r>
              <a:rPr lang="es-ES" sz="1400" b="1" dirty="0">
                <a:solidFill>
                  <a:srgbClr val="D8BEFF"/>
                </a:solidFill>
                <a:effectLst>
                  <a:outerShdw blurRad="38100" dist="38100" dir="2700000" algn="tl">
                    <a:srgbClr val="000000"/>
                  </a:outerShdw>
                </a:effectLst>
                <a:latin typeface="Comic Sans MS" panose="030F0702030302020204" pitchFamily="66" charset="0"/>
              </a:rPr>
              <a:t>(Job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es-ES" sz="2000" b="1" dirty="0"/>
              <a:t>Guerra, violencia y desastres naturales transformaron radicalmente la vida de Job (Job 1:13-19). Todos estamos expuestos a los desastres, ya sean naturales, o provocados por el mal que impera en este mundo.</a:t>
            </a: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117417570"/>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822696"/>
            <a:ext cx="5579444" cy="1938992"/>
          </a:xfrm>
          <a:prstGeom prst="rect">
            <a:avLst/>
          </a:prstGeom>
          <a:noFill/>
        </p:spPr>
        <p:txBody>
          <a:bodyPr wrap="square" rtlCol="0">
            <a:spAutoFit/>
          </a:bodyPr>
          <a:lstStyle/>
          <a:p>
            <a:pPr>
              <a:spcBef>
                <a:spcPts val="600"/>
              </a:spcBef>
            </a:pPr>
            <a:r>
              <a:rPr lang="es-ES" sz="2000" b="1" dirty="0"/>
              <a:t>Si no desfallecemos, podremos ver que, incluso en nuestras pruebas más duras, Dios siempre está allí. Nos ama, y nos fortalece para sacar fuerzas de la debilidad, ánimo del desfallecimiento, esperanza en los desastres (Joel 3:10; Ro. 5:3-5).</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¿Cómo reaccionaremos? ¿Cómo reaccionó Job?</a:t>
            </a: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761688"/>
            <a:ext cx="557944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 estás pasando por momentos difíciles, reflexiona en que el amor y el cuidado de Dios hacia ti son lo más seguro y estable de tu vida.</a:t>
            </a: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LAS DECEPCIONES</a:t>
            </a: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“Pero nosotros esperábamos que él era el que había de redimir a Israel…” (Lucas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707886"/>
          </a:xfrm>
          <a:prstGeom prst="rect">
            <a:avLst/>
          </a:prstGeom>
          <a:noFill/>
        </p:spPr>
        <p:txBody>
          <a:bodyPr wrap="square" rtlCol="0">
            <a:spAutoFit/>
          </a:bodyPr>
          <a:lstStyle/>
          <a:p>
            <a:pPr>
              <a:spcBef>
                <a:spcPts val="600"/>
              </a:spcBef>
            </a:pPr>
            <a:r>
              <a:rPr lang="es-ES" sz="2000" b="1" dirty="0"/>
              <a:t>La perspectiva: Jesús es el Mesías que va a redimir a Israel. La realidad: ha muerto (</a:t>
            </a:r>
            <a:r>
              <a:rPr lang="es-ES" sz="2000" b="1" dirty="0" err="1"/>
              <a:t>Lc</a:t>
            </a:r>
            <a:r>
              <a:rPr lang="es-ES" sz="2000" b="1" dirty="0"/>
              <a:t>. 24:18-21).</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1214413868"/>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556887"/>
            <a:ext cx="797613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Pacientemente, Jesús les ayudó a recobrar sus esperanzas. Finalmente, “se les abrieron los ojos”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24:31 </a:t>
            </a:r>
            <a:r>
              <a:rPr kumimoji="0" lang="es-ES" sz="1600" b="1" i="0" u="none" strike="noStrike" kern="1200" cap="none" spc="0" normalizeH="0" baseline="0" noProof="0" dirty="0" err="1">
                <a:ln>
                  <a:noFill/>
                </a:ln>
                <a:solidFill>
                  <a:prstClr val="black"/>
                </a:solidFill>
                <a:effectLst/>
                <a:uLnTx/>
                <a:uFillTx/>
                <a:latin typeface="Aptos" panose="02110004020202020204"/>
                <a:ea typeface="+mn-ea"/>
                <a:cs typeface="+mn-cs"/>
              </a:rPr>
              <a:t>NVI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y corrieron a animar a aquellos que aún estaban decepcionados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24:32-35; 2Co. 1:4). ¿Qué podemos aprender de su experiencia?</a:t>
            </a: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864390"/>
            <a:ext cx="797613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Su decepción fue tan grande que no les dejó aceptar ni siquiera las evidencias más claras de la resurrección de Jesús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24:22-24).</a:t>
            </a: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rgbClr val="FFFFFF"/>
                </a:solidFill>
                <a:effectLst>
                  <a:outerShdw dist="38100" dir="2700000" algn="tl" rotWithShape="0">
                    <a:schemeClr val="accent2"/>
                  </a:outerShdw>
                </a:effectLst>
              </a:rPr>
              <a:t>VER A JESÚS</a:t>
            </a: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“Pues tengo por cierto que las aflicciones del tiempo presente no son comparables con la gloria venidera que en nosotros ha de manifestarse” </a:t>
            </a:r>
            <a:r>
              <a:rPr lang="es-ES"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(Romanos 8:18)</a:t>
            </a:r>
            <a:endParaRPr lang="es-ES"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323439"/>
          </a:xfrm>
          <a:prstGeom prst="rect">
            <a:avLst/>
          </a:prstGeom>
          <a:noFill/>
        </p:spPr>
        <p:txBody>
          <a:bodyPr wrap="square" rtlCol="0">
            <a:spAutoFit/>
          </a:bodyPr>
          <a:lstStyle/>
          <a:p>
            <a:pPr>
              <a:spcBef>
                <a:spcPts val="600"/>
              </a:spcBef>
            </a:pPr>
            <a:r>
              <a:rPr lang="es-ES" sz="2000" b="1" dirty="0"/>
              <a:t>Cuando Elena G. White estaba en abyecta desesperación, tuvo una visión en la que vio a Jesús.</a:t>
            </a:r>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694572"/>
            <a:ext cx="37551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Este sueño le dio esperanza y fe, y la certeza de que podía confiar en Dios.</a:t>
            </a:r>
          </a:p>
        </p:txBody>
      </p:sp>
      <p:sp>
        <p:nvSpPr>
          <p:cNvPr id="8" name="CuadroTexto 7">
            <a:extLst>
              <a:ext uri="{FF2B5EF4-FFF2-40B4-BE49-F238E27FC236}">
                <a16:creationId xmlns:a16="http://schemas.microsoft.com/office/drawing/2014/main" id="{E8512112-DE5A-B94A-DCBC-028A2D546707}"/>
              </a:ext>
            </a:extLst>
          </p:cNvPr>
          <p:cNvSpPr txBox="1"/>
          <p:nvPr/>
        </p:nvSpPr>
        <p:spPr>
          <a:xfrm>
            <a:off x="220124" y="4694648"/>
            <a:ext cx="375511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Ella vio escenas gloriosas, y le pareció haber alcanzado la seguridad y la paz del cielo.</a:t>
            </a: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770694"/>
            <a:ext cx="375511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Entendió que Él comprendía por todo lo que estaba pasando. En un momento determinado, posando su mano sobre su cabeza, Jesús le dijo: “No temas”.</a:t>
            </a: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877437"/>
          </a:xfrm>
          <a:custGeom>
            <a:avLst/>
            <a:gdLst>
              <a:gd name="csX0" fmla="*/ 0 w 3669633"/>
              <a:gd name="csY0" fmla="*/ 0 h 1877437"/>
              <a:gd name="csX1" fmla="*/ 597626 w 3669633"/>
              <a:gd name="csY1" fmla="*/ 0 h 1877437"/>
              <a:gd name="csX2" fmla="*/ 1195252 w 3669633"/>
              <a:gd name="csY2" fmla="*/ 0 h 1877437"/>
              <a:gd name="csX3" fmla="*/ 1682789 w 3669633"/>
              <a:gd name="csY3" fmla="*/ 0 h 1877437"/>
              <a:gd name="csX4" fmla="*/ 2243718 w 3669633"/>
              <a:gd name="csY4" fmla="*/ 0 h 1877437"/>
              <a:gd name="csX5" fmla="*/ 2841344 w 3669633"/>
              <a:gd name="csY5" fmla="*/ 0 h 1877437"/>
              <a:gd name="csX6" fmla="*/ 3669633 w 3669633"/>
              <a:gd name="csY6" fmla="*/ 0 h 1877437"/>
              <a:gd name="csX7" fmla="*/ 3669633 w 3669633"/>
              <a:gd name="csY7" fmla="*/ 469359 h 1877437"/>
              <a:gd name="csX8" fmla="*/ 3669633 w 3669633"/>
              <a:gd name="csY8" fmla="*/ 919944 h 1877437"/>
              <a:gd name="csX9" fmla="*/ 3669633 w 3669633"/>
              <a:gd name="csY9" fmla="*/ 1351755 h 1877437"/>
              <a:gd name="csX10" fmla="*/ 3669633 w 3669633"/>
              <a:gd name="csY10" fmla="*/ 1877437 h 1877437"/>
              <a:gd name="csX11" fmla="*/ 3072007 w 3669633"/>
              <a:gd name="csY11" fmla="*/ 1877437 h 1877437"/>
              <a:gd name="csX12" fmla="*/ 2584470 w 3669633"/>
              <a:gd name="csY12" fmla="*/ 1877437 h 1877437"/>
              <a:gd name="csX13" fmla="*/ 1986844 w 3669633"/>
              <a:gd name="csY13" fmla="*/ 1877437 h 1877437"/>
              <a:gd name="csX14" fmla="*/ 1425915 w 3669633"/>
              <a:gd name="csY14" fmla="*/ 1877437 h 1877437"/>
              <a:gd name="csX15" fmla="*/ 938378 w 3669633"/>
              <a:gd name="csY15" fmla="*/ 1877437 h 1877437"/>
              <a:gd name="csX16" fmla="*/ 0 w 3669633"/>
              <a:gd name="csY16" fmla="*/ 1877437 h 1877437"/>
              <a:gd name="csX17" fmla="*/ 0 w 3669633"/>
              <a:gd name="csY17" fmla="*/ 1464401 h 1877437"/>
              <a:gd name="csX18" fmla="*/ 0 w 3669633"/>
              <a:gd name="csY18" fmla="*/ 957493 h 1877437"/>
              <a:gd name="csX19" fmla="*/ 0 w 3669633"/>
              <a:gd name="csY19" fmla="*/ 469359 h 1877437"/>
              <a:gd name="csX20" fmla="*/ 0 w 3669633"/>
              <a:gd name="csY20" fmla="*/ 0 h 1877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69633" h="1877437"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703090" y="113188"/>
                  <a:pt x="3618315" y="351295"/>
                  <a:pt x="3669633" y="469359"/>
                </a:cubicBezTo>
                <a:cubicBezTo>
                  <a:pt x="3720951" y="587423"/>
                  <a:pt x="3660993" y="735509"/>
                  <a:pt x="3669633" y="919944"/>
                </a:cubicBezTo>
                <a:cubicBezTo>
                  <a:pt x="3678273" y="1104380"/>
                  <a:pt x="3667059" y="1214612"/>
                  <a:pt x="3669633" y="1351755"/>
                </a:cubicBezTo>
                <a:cubicBezTo>
                  <a:pt x="3672207" y="1488898"/>
                  <a:pt x="3610809" y="1690751"/>
                  <a:pt x="3669633" y="1877437"/>
                </a:cubicBezTo>
                <a:cubicBezTo>
                  <a:pt x="3525461" y="1894595"/>
                  <a:pt x="3250740" y="1824022"/>
                  <a:pt x="3072007" y="1877437"/>
                </a:cubicBezTo>
                <a:cubicBezTo>
                  <a:pt x="2893274" y="1930852"/>
                  <a:pt x="2685870" y="1841100"/>
                  <a:pt x="2584470" y="1877437"/>
                </a:cubicBezTo>
                <a:cubicBezTo>
                  <a:pt x="2483070" y="1913774"/>
                  <a:pt x="2209502" y="1814265"/>
                  <a:pt x="1986844" y="1877437"/>
                </a:cubicBezTo>
                <a:cubicBezTo>
                  <a:pt x="1764186" y="1940609"/>
                  <a:pt x="1591448" y="1851205"/>
                  <a:pt x="1425915" y="1877437"/>
                </a:cubicBezTo>
                <a:cubicBezTo>
                  <a:pt x="1260382" y="1903669"/>
                  <a:pt x="1178498" y="1844678"/>
                  <a:pt x="938378" y="1877437"/>
                </a:cubicBezTo>
                <a:cubicBezTo>
                  <a:pt x="698258" y="1910196"/>
                  <a:pt x="392851" y="1779254"/>
                  <a:pt x="0" y="1877437"/>
                </a:cubicBezTo>
                <a:cubicBezTo>
                  <a:pt x="-3574" y="1769794"/>
                  <a:pt x="17356" y="1611834"/>
                  <a:pt x="0" y="1464401"/>
                </a:cubicBezTo>
                <a:cubicBezTo>
                  <a:pt x="-17356" y="1316968"/>
                  <a:pt x="7271" y="1116368"/>
                  <a:pt x="0" y="957493"/>
                </a:cubicBezTo>
                <a:cubicBezTo>
                  <a:pt x="-7271" y="798618"/>
                  <a:pt x="3382" y="667986"/>
                  <a:pt x="0" y="469359"/>
                </a:cubicBezTo>
                <a:cubicBezTo>
                  <a:pt x="-3382" y="270732"/>
                  <a:pt x="17891" y="219716"/>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3">
                    <a:lumMod val="75000"/>
                  </a:schemeClr>
                </a:solidFill>
                <a:latin typeface="Comic Sans MS" panose="030F0702030302020204" pitchFamily="66" charset="0"/>
              </a:rPr>
              <a:t>“Y sabemos que a los que aman a Dios, todas las cosas les ayudan a bien, esto es, a los que conforme a su propósito son llamados” </a:t>
            </a:r>
            <a:r>
              <a:rPr lang="es-ES" sz="1600" b="1" dirty="0">
                <a:solidFill>
                  <a:schemeClr val="accent3">
                    <a:lumMod val="75000"/>
                  </a:schemeClr>
                </a:solidFill>
                <a:latin typeface="Comic Sans MS" panose="030F0702030302020204" pitchFamily="66" charset="0"/>
              </a:rPr>
              <a:t>(Romanos 8:28)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1">
                    <a:lumMod val="50000"/>
                  </a:schemeClr>
                </a:solidFill>
                <a:latin typeface="Comic Sans MS" panose="030F0702030302020204" pitchFamily="66" charset="0"/>
              </a:rPr>
              <a:t>“Por nada estéis afanosos, sino sean conocidas vuestras peticiones delante de Dios en toda oración y ruego, con acción de gracias. Y la paz de Dios, que sobrepasa todo entendimiento, guardará vuestros corazones y vuestros pensamientos en Cristo Jesús” </a:t>
            </a:r>
            <a:r>
              <a:rPr lang="es-ES" sz="1600" b="1" dirty="0">
                <a:solidFill>
                  <a:schemeClr val="accent1">
                    <a:lumMod val="50000"/>
                  </a:schemeClr>
                </a:solidFill>
                <a:latin typeface="Comic Sans MS" panose="030F0702030302020204" pitchFamily="66" charset="0"/>
              </a:rPr>
              <a:t>(Filipenses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5901491" cy="3170099"/>
          </a:xfrm>
          <a:custGeom>
            <a:avLst/>
            <a:gdLst>
              <a:gd name="csX0" fmla="*/ 0 w 5901491"/>
              <a:gd name="csY0" fmla="*/ 0 h 3170099"/>
              <a:gd name="csX1" fmla="*/ 590149 w 5901491"/>
              <a:gd name="csY1" fmla="*/ 0 h 3170099"/>
              <a:gd name="csX2" fmla="*/ 1121283 w 5901491"/>
              <a:gd name="csY2" fmla="*/ 0 h 3170099"/>
              <a:gd name="csX3" fmla="*/ 1711432 w 5901491"/>
              <a:gd name="csY3" fmla="*/ 0 h 3170099"/>
              <a:gd name="csX4" fmla="*/ 2419611 w 5901491"/>
              <a:gd name="csY4" fmla="*/ 0 h 3170099"/>
              <a:gd name="csX5" fmla="*/ 3068775 w 5901491"/>
              <a:gd name="csY5" fmla="*/ 0 h 3170099"/>
              <a:gd name="csX6" fmla="*/ 3658924 w 5901491"/>
              <a:gd name="csY6" fmla="*/ 0 h 3170099"/>
              <a:gd name="csX7" fmla="*/ 4072029 w 5901491"/>
              <a:gd name="csY7" fmla="*/ 0 h 3170099"/>
              <a:gd name="csX8" fmla="*/ 4544148 w 5901491"/>
              <a:gd name="csY8" fmla="*/ 0 h 3170099"/>
              <a:gd name="csX9" fmla="*/ 5016267 w 5901491"/>
              <a:gd name="csY9" fmla="*/ 0 h 3170099"/>
              <a:gd name="csX10" fmla="*/ 5901491 w 5901491"/>
              <a:gd name="csY10" fmla="*/ 0 h 3170099"/>
              <a:gd name="csX11" fmla="*/ 5901491 w 5901491"/>
              <a:gd name="csY11" fmla="*/ 433247 h 3170099"/>
              <a:gd name="csX12" fmla="*/ 5901491 w 5901491"/>
              <a:gd name="csY12" fmla="*/ 961597 h 3170099"/>
              <a:gd name="csX13" fmla="*/ 5901491 w 5901491"/>
              <a:gd name="csY13" fmla="*/ 1553349 h 3170099"/>
              <a:gd name="csX14" fmla="*/ 5901491 w 5901491"/>
              <a:gd name="csY14" fmla="*/ 2049997 h 3170099"/>
              <a:gd name="csX15" fmla="*/ 5901491 w 5901491"/>
              <a:gd name="csY15" fmla="*/ 2641749 h 3170099"/>
              <a:gd name="csX16" fmla="*/ 5901491 w 5901491"/>
              <a:gd name="csY16" fmla="*/ 3170099 h 3170099"/>
              <a:gd name="csX17" fmla="*/ 5488387 w 5901491"/>
              <a:gd name="csY17" fmla="*/ 3170099 h 3170099"/>
              <a:gd name="csX18" fmla="*/ 4780208 w 5901491"/>
              <a:gd name="csY18" fmla="*/ 3170099 h 3170099"/>
              <a:gd name="csX19" fmla="*/ 4308088 w 5901491"/>
              <a:gd name="csY19" fmla="*/ 3170099 h 3170099"/>
              <a:gd name="csX20" fmla="*/ 3658924 w 5901491"/>
              <a:gd name="csY20" fmla="*/ 3170099 h 3170099"/>
              <a:gd name="csX21" fmla="*/ 3245820 w 5901491"/>
              <a:gd name="csY21" fmla="*/ 3170099 h 3170099"/>
              <a:gd name="csX22" fmla="*/ 2596656 w 5901491"/>
              <a:gd name="csY22" fmla="*/ 3170099 h 3170099"/>
              <a:gd name="csX23" fmla="*/ 2124537 w 5901491"/>
              <a:gd name="csY23" fmla="*/ 3170099 h 3170099"/>
              <a:gd name="csX24" fmla="*/ 1416358 w 5901491"/>
              <a:gd name="csY24" fmla="*/ 3170099 h 3170099"/>
              <a:gd name="csX25" fmla="*/ 944239 w 5901491"/>
              <a:gd name="csY25" fmla="*/ 3170099 h 3170099"/>
              <a:gd name="csX26" fmla="*/ 531134 w 5901491"/>
              <a:gd name="csY26" fmla="*/ 3170099 h 3170099"/>
              <a:gd name="csX27" fmla="*/ 0 w 5901491"/>
              <a:gd name="csY27" fmla="*/ 3170099 h 3170099"/>
              <a:gd name="csX28" fmla="*/ 0 w 5901491"/>
              <a:gd name="csY28" fmla="*/ 2641749 h 3170099"/>
              <a:gd name="csX29" fmla="*/ 0 w 5901491"/>
              <a:gd name="csY29" fmla="*/ 2208502 h 3170099"/>
              <a:gd name="csX30" fmla="*/ 0 w 5901491"/>
              <a:gd name="csY30" fmla="*/ 1743554 h 3170099"/>
              <a:gd name="csX31" fmla="*/ 0 w 5901491"/>
              <a:gd name="csY31" fmla="*/ 1215205 h 3170099"/>
              <a:gd name="csX32" fmla="*/ 0 w 5901491"/>
              <a:gd name="csY32" fmla="*/ 623453 h 3170099"/>
              <a:gd name="csX33" fmla="*/ 0 w 5901491"/>
              <a:gd name="csY33" fmla="*/ 0 h 31700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3170099" extrusionOk="0">
                <a:moveTo>
                  <a:pt x="0" y="0"/>
                </a:moveTo>
                <a:cubicBezTo>
                  <a:pt x="257968" y="-50425"/>
                  <a:pt x="451462" y="27800"/>
                  <a:pt x="590149" y="0"/>
                </a:cubicBezTo>
                <a:cubicBezTo>
                  <a:pt x="728836" y="-27800"/>
                  <a:pt x="914850" y="46322"/>
                  <a:pt x="1121283" y="0"/>
                </a:cubicBezTo>
                <a:cubicBezTo>
                  <a:pt x="1327716" y="-46322"/>
                  <a:pt x="1584483" y="17824"/>
                  <a:pt x="1711432" y="0"/>
                </a:cubicBezTo>
                <a:cubicBezTo>
                  <a:pt x="1838381" y="-17824"/>
                  <a:pt x="2116327" y="30751"/>
                  <a:pt x="2419611" y="0"/>
                </a:cubicBezTo>
                <a:cubicBezTo>
                  <a:pt x="2722895" y="-30751"/>
                  <a:pt x="2839798" y="73337"/>
                  <a:pt x="3068775" y="0"/>
                </a:cubicBezTo>
                <a:cubicBezTo>
                  <a:pt x="3297752" y="-73337"/>
                  <a:pt x="3523430" y="12610"/>
                  <a:pt x="3658924" y="0"/>
                </a:cubicBezTo>
                <a:cubicBezTo>
                  <a:pt x="3794418" y="-12610"/>
                  <a:pt x="3928021" y="20156"/>
                  <a:pt x="4072029" y="0"/>
                </a:cubicBezTo>
                <a:cubicBezTo>
                  <a:pt x="4216038" y="-20156"/>
                  <a:pt x="4335991" y="49422"/>
                  <a:pt x="4544148" y="0"/>
                </a:cubicBezTo>
                <a:cubicBezTo>
                  <a:pt x="4752305" y="-49422"/>
                  <a:pt x="4789286" y="43596"/>
                  <a:pt x="5016267" y="0"/>
                </a:cubicBezTo>
                <a:cubicBezTo>
                  <a:pt x="5243248" y="-43596"/>
                  <a:pt x="5529984" y="67640"/>
                  <a:pt x="5901491" y="0"/>
                </a:cubicBezTo>
                <a:cubicBezTo>
                  <a:pt x="5947153" y="191082"/>
                  <a:pt x="5890483" y="273481"/>
                  <a:pt x="5901491" y="433247"/>
                </a:cubicBezTo>
                <a:cubicBezTo>
                  <a:pt x="5912499" y="593013"/>
                  <a:pt x="5883341" y="839015"/>
                  <a:pt x="5901491" y="961597"/>
                </a:cubicBezTo>
                <a:cubicBezTo>
                  <a:pt x="5919641" y="1084179"/>
                  <a:pt x="5886628" y="1323186"/>
                  <a:pt x="5901491" y="1553349"/>
                </a:cubicBezTo>
                <a:cubicBezTo>
                  <a:pt x="5916354" y="1783512"/>
                  <a:pt x="5865925" y="1923348"/>
                  <a:pt x="5901491" y="2049997"/>
                </a:cubicBezTo>
                <a:cubicBezTo>
                  <a:pt x="5937057" y="2176646"/>
                  <a:pt x="5864572" y="2451168"/>
                  <a:pt x="5901491" y="2641749"/>
                </a:cubicBezTo>
                <a:cubicBezTo>
                  <a:pt x="5938410" y="2832330"/>
                  <a:pt x="5863348" y="2932750"/>
                  <a:pt x="5901491" y="3170099"/>
                </a:cubicBezTo>
                <a:cubicBezTo>
                  <a:pt x="5789826" y="3201500"/>
                  <a:pt x="5693177" y="3129523"/>
                  <a:pt x="5488387" y="3170099"/>
                </a:cubicBezTo>
                <a:cubicBezTo>
                  <a:pt x="5283597" y="3210675"/>
                  <a:pt x="5006241" y="3098042"/>
                  <a:pt x="4780208" y="3170099"/>
                </a:cubicBezTo>
                <a:cubicBezTo>
                  <a:pt x="4554175" y="3242156"/>
                  <a:pt x="4513618" y="3125511"/>
                  <a:pt x="4308088" y="3170099"/>
                </a:cubicBezTo>
                <a:cubicBezTo>
                  <a:pt x="4102558" y="3214687"/>
                  <a:pt x="3913034" y="3167975"/>
                  <a:pt x="3658924" y="3170099"/>
                </a:cubicBezTo>
                <a:cubicBezTo>
                  <a:pt x="3404814" y="3172223"/>
                  <a:pt x="3447347" y="3134365"/>
                  <a:pt x="3245820" y="3170099"/>
                </a:cubicBezTo>
                <a:cubicBezTo>
                  <a:pt x="3044293" y="3205833"/>
                  <a:pt x="2873716" y="3097126"/>
                  <a:pt x="2596656" y="3170099"/>
                </a:cubicBezTo>
                <a:cubicBezTo>
                  <a:pt x="2319596" y="3243072"/>
                  <a:pt x="2321981" y="3133066"/>
                  <a:pt x="2124537" y="3170099"/>
                </a:cubicBezTo>
                <a:cubicBezTo>
                  <a:pt x="1927093" y="3207132"/>
                  <a:pt x="1614415" y="3131448"/>
                  <a:pt x="1416358" y="3170099"/>
                </a:cubicBezTo>
                <a:cubicBezTo>
                  <a:pt x="1218301" y="3208750"/>
                  <a:pt x="1127108" y="3157819"/>
                  <a:pt x="944239" y="3170099"/>
                </a:cubicBezTo>
                <a:cubicBezTo>
                  <a:pt x="761370" y="3182379"/>
                  <a:pt x="676390" y="3148246"/>
                  <a:pt x="531134" y="3170099"/>
                </a:cubicBezTo>
                <a:cubicBezTo>
                  <a:pt x="385878" y="3191952"/>
                  <a:pt x="199639" y="3151120"/>
                  <a:pt x="0" y="3170099"/>
                </a:cubicBezTo>
                <a:cubicBezTo>
                  <a:pt x="-23250" y="3006070"/>
                  <a:pt x="936" y="2753318"/>
                  <a:pt x="0" y="2641749"/>
                </a:cubicBezTo>
                <a:cubicBezTo>
                  <a:pt x="-936" y="2530180"/>
                  <a:pt x="24200" y="2350213"/>
                  <a:pt x="0" y="2208502"/>
                </a:cubicBezTo>
                <a:cubicBezTo>
                  <a:pt x="-24200" y="2066791"/>
                  <a:pt x="12276" y="1884464"/>
                  <a:pt x="0" y="1743554"/>
                </a:cubicBezTo>
                <a:cubicBezTo>
                  <a:pt x="-12276" y="1602644"/>
                  <a:pt x="8039" y="1342708"/>
                  <a:pt x="0" y="1215205"/>
                </a:cubicBezTo>
                <a:cubicBezTo>
                  <a:pt x="-8039" y="1087702"/>
                  <a:pt x="50245" y="813166"/>
                  <a:pt x="0" y="623453"/>
                </a:cubicBezTo>
                <a:cubicBezTo>
                  <a:pt x="-50245" y="433740"/>
                  <a:pt x="6427" y="211404"/>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ln>
                  <a:solidFill>
                    <a:srgbClr val="9F4E4B"/>
                  </a:solidFill>
                </a:ln>
                <a:solidFill>
                  <a:srgbClr val="9F4E4B"/>
                </a:solidFill>
                <a:latin typeface="Comic Sans MS" panose="030F0702030302020204" pitchFamily="66" charset="0"/>
              </a:rPr>
              <a:t>“Hermanos míos, tened por sumo gozo cuando os halléis en diversas pruebas, sabiendo que la prueba de vuestra fe produce paciencia. Mas tenga la paciencia su obra completa, para que seáis perfectos y cabales, sin que os falte cosa alguna. […] Bienaventurado el varón que soporta la tentación; porque cuando haya resistido la prueba, recibirá la corona de vida, que Dios ha prometido a los que le aman” </a:t>
            </a:r>
            <a:r>
              <a:rPr lang="es-ES" sz="1600" b="1" dirty="0">
                <a:ln>
                  <a:solidFill>
                    <a:srgbClr val="9F4E4B"/>
                  </a:solidFill>
                </a:ln>
                <a:solidFill>
                  <a:srgbClr val="9F4E4B"/>
                </a:solidFill>
                <a:latin typeface="Comic Sans MS" panose="030F0702030302020204" pitchFamily="66" charset="0"/>
              </a:rPr>
              <a:t>(Santiago 1:2-4, 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1015663"/>
          </a:xfrm>
          <a:custGeom>
            <a:avLst/>
            <a:gdLst>
              <a:gd name="csX0" fmla="*/ 0 w 11652186"/>
              <a:gd name="csY0" fmla="*/ 0 h 1015663"/>
              <a:gd name="csX1" fmla="*/ 699131 w 11652186"/>
              <a:gd name="csY1" fmla="*/ 0 h 1015663"/>
              <a:gd name="csX2" fmla="*/ 1398262 w 11652186"/>
              <a:gd name="csY2" fmla="*/ 0 h 1015663"/>
              <a:gd name="csX3" fmla="*/ 1747828 w 11652186"/>
              <a:gd name="csY3" fmla="*/ 0 h 1015663"/>
              <a:gd name="csX4" fmla="*/ 1980872 w 11652186"/>
              <a:gd name="csY4" fmla="*/ 0 h 1015663"/>
              <a:gd name="csX5" fmla="*/ 2680003 w 11652186"/>
              <a:gd name="csY5" fmla="*/ 0 h 1015663"/>
              <a:gd name="csX6" fmla="*/ 3146090 w 11652186"/>
              <a:gd name="csY6" fmla="*/ 0 h 1015663"/>
              <a:gd name="csX7" fmla="*/ 3495656 w 11652186"/>
              <a:gd name="csY7" fmla="*/ 0 h 1015663"/>
              <a:gd name="csX8" fmla="*/ 4078265 w 11652186"/>
              <a:gd name="csY8" fmla="*/ 0 h 1015663"/>
              <a:gd name="csX9" fmla="*/ 4427831 w 11652186"/>
              <a:gd name="csY9" fmla="*/ 0 h 1015663"/>
              <a:gd name="csX10" fmla="*/ 5126962 w 11652186"/>
              <a:gd name="csY10" fmla="*/ 0 h 1015663"/>
              <a:gd name="csX11" fmla="*/ 5476527 w 11652186"/>
              <a:gd name="csY11" fmla="*/ 0 h 1015663"/>
              <a:gd name="csX12" fmla="*/ 6059137 w 11652186"/>
              <a:gd name="csY12" fmla="*/ 0 h 1015663"/>
              <a:gd name="csX13" fmla="*/ 6758268 w 11652186"/>
              <a:gd name="csY13" fmla="*/ 0 h 1015663"/>
              <a:gd name="csX14" fmla="*/ 7340877 w 11652186"/>
              <a:gd name="csY14" fmla="*/ 0 h 1015663"/>
              <a:gd name="csX15" fmla="*/ 7806965 w 11652186"/>
              <a:gd name="csY15" fmla="*/ 0 h 1015663"/>
              <a:gd name="csX16" fmla="*/ 8506096 w 11652186"/>
              <a:gd name="csY16" fmla="*/ 0 h 1015663"/>
              <a:gd name="csX17" fmla="*/ 9088705 w 11652186"/>
              <a:gd name="csY17" fmla="*/ 0 h 1015663"/>
              <a:gd name="csX18" fmla="*/ 9671314 w 11652186"/>
              <a:gd name="csY18" fmla="*/ 0 h 1015663"/>
              <a:gd name="csX19" fmla="*/ 10137402 w 11652186"/>
              <a:gd name="csY19" fmla="*/ 0 h 1015663"/>
              <a:gd name="csX20" fmla="*/ 10370446 w 11652186"/>
              <a:gd name="csY20" fmla="*/ 0 h 1015663"/>
              <a:gd name="csX21" fmla="*/ 11652186 w 11652186"/>
              <a:gd name="csY21" fmla="*/ 0 h 1015663"/>
              <a:gd name="csX22" fmla="*/ 11652186 w 11652186"/>
              <a:gd name="csY22" fmla="*/ 507832 h 1015663"/>
              <a:gd name="csX23" fmla="*/ 11652186 w 11652186"/>
              <a:gd name="csY23" fmla="*/ 1015663 h 1015663"/>
              <a:gd name="csX24" fmla="*/ 10836533 w 11652186"/>
              <a:gd name="csY24" fmla="*/ 1015663 h 1015663"/>
              <a:gd name="csX25" fmla="*/ 10253924 w 11652186"/>
              <a:gd name="csY25" fmla="*/ 1015663 h 1015663"/>
              <a:gd name="csX26" fmla="*/ 9671314 w 11652186"/>
              <a:gd name="csY26" fmla="*/ 1015663 h 1015663"/>
              <a:gd name="csX27" fmla="*/ 9088705 w 11652186"/>
              <a:gd name="csY27" fmla="*/ 1015663 h 1015663"/>
              <a:gd name="csX28" fmla="*/ 8389574 w 11652186"/>
              <a:gd name="csY28" fmla="*/ 1015663 h 1015663"/>
              <a:gd name="csX29" fmla="*/ 8040008 w 11652186"/>
              <a:gd name="csY29" fmla="*/ 1015663 h 1015663"/>
              <a:gd name="csX30" fmla="*/ 7690443 w 11652186"/>
              <a:gd name="csY30" fmla="*/ 1015663 h 1015663"/>
              <a:gd name="csX31" fmla="*/ 6991312 w 11652186"/>
              <a:gd name="csY31" fmla="*/ 1015663 h 1015663"/>
              <a:gd name="csX32" fmla="*/ 6408702 w 11652186"/>
              <a:gd name="csY32" fmla="*/ 1015663 h 1015663"/>
              <a:gd name="csX33" fmla="*/ 6059137 w 11652186"/>
              <a:gd name="csY33" fmla="*/ 1015663 h 1015663"/>
              <a:gd name="csX34" fmla="*/ 5360006 w 11652186"/>
              <a:gd name="csY34" fmla="*/ 1015663 h 1015663"/>
              <a:gd name="csX35" fmla="*/ 5010440 w 11652186"/>
              <a:gd name="csY35" fmla="*/ 1015663 h 1015663"/>
              <a:gd name="csX36" fmla="*/ 4660874 w 11652186"/>
              <a:gd name="csY36" fmla="*/ 1015663 h 1015663"/>
              <a:gd name="csX37" fmla="*/ 3961743 w 11652186"/>
              <a:gd name="csY37" fmla="*/ 1015663 h 1015663"/>
              <a:gd name="csX38" fmla="*/ 3379134 w 11652186"/>
              <a:gd name="csY38" fmla="*/ 1015663 h 1015663"/>
              <a:gd name="csX39" fmla="*/ 3029568 w 11652186"/>
              <a:gd name="csY39" fmla="*/ 1015663 h 1015663"/>
              <a:gd name="csX40" fmla="*/ 2330437 w 11652186"/>
              <a:gd name="csY40" fmla="*/ 1015663 h 1015663"/>
              <a:gd name="csX41" fmla="*/ 2097393 w 11652186"/>
              <a:gd name="csY41" fmla="*/ 1015663 h 1015663"/>
              <a:gd name="csX42" fmla="*/ 1864350 w 11652186"/>
              <a:gd name="csY42" fmla="*/ 1015663 h 1015663"/>
              <a:gd name="csX43" fmla="*/ 1048697 w 11652186"/>
              <a:gd name="csY43" fmla="*/ 1015663 h 1015663"/>
              <a:gd name="csX44" fmla="*/ 0 w 11652186"/>
              <a:gd name="csY44" fmla="*/ 1015663 h 1015663"/>
              <a:gd name="csX45" fmla="*/ 0 w 11652186"/>
              <a:gd name="csY45" fmla="*/ 528145 h 1015663"/>
              <a:gd name="csX46" fmla="*/ 0 w 11652186"/>
              <a:gd name="csY46"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1015663"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54846" y="107429"/>
                  <a:pt x="11618215" y="362995"/>
                  <a:pt x="11652186" y="507832"/>
                </a:cubicBezTo>
                <a:cubicBezTo>
                  <a:pt x="11686157" y="652669"/>
                  <a:pt x="11649331" y="776986"/>
                  <a:pt x="11652186" y="1015663"/>
                </a:cubicBezTo>
                <a:cubicBezTo>
                  <a:pt x="11401133" y="1092410"/>
                  <a:pt x="11047004" y="982571"/>
                  <a:pt x="10836533" y="1015663"/>
                </a:cubicBezTo>
                <a:cubicBezTo>
                  <a:pt x="10626062" y="1048755"/>
                  <a:pt x="10439387" y="952432"/>
                  <a:pt x="10253924" y="1015663"/>
                </a:cubicBezTo>
                <a:cubicBezTo>
                  <a:pt x="10068461" y="1078894"/>
                  <a:pt x="9792305" y="950095"/>
                  <a:pt x="9671314" y="1015663"/>
                </a:cubicBezTo>
                <a:cubicBezTo>
                  <a:pt x="9550323" y="1081231"/>
                  <a:pt x="9305600" y="993568"/>
                  <a:pt x="9088705" y="1015663"/>
                </a:cubicBezTo>
                <a:cubicBezTo>
                  <a:pt x="8871810" y="1037758"/>
                  <a:pt x="8735280" y="955237"/>
                  <a:pt x="8389574" y="1015663"/>
                </a:cubicBezTo>
                <a:cubicBezTo>
                  <a:pt x="8043868" y="1076089"/>
                  <a:pt x="8180782" y="1009034"/>
                  <a:pt x="8040008" y="1015663"/>
                </a:cubicBezTo>
                <a:cubicBezTo>
                  <a:pt x="7899234" y="1022292"/>
                  <a:pt x="7811182" y="1011205"/>
                  <a:pt x="7690443" y="1015663"/>
                </a:cubicBezTo>
                <a:cubicBezTo>
                  <a:pt x="7569705" y="1020121"/>
                  <a:pt x="7136207" y="964542"/>
                  <a:pt x="6991312" y="1015663"/>
                </a:cubicBezTo>
                <a:cubicBezTo>
                  <a:pt x="6846417" y="1066784"/>
                  <a:pt x="6693595" y="979381"/>
                  <a:pt x="6408702" y="1015663"/>
                </a:cubicBezTo>
                <a:cubicBezTo>
                  <a:pt x="6123809" y="1051945"/>
                  <a:pt x="6144979" y="980715"/>
                  <a:pt x="6059137" y="1015663"/>
                </a:cubicBezTo>
                <a:cubicBezTo>
                  <a:pt x="5973295" y="1050611"/>
                  <a:pt x="5586090" y="960552"/>
                  <a:pt x="5360006" y="1015663"/>
                </a:cubicBezTo>
                <a:cubicBezTo>
                  <a:pt x="5133922" y="1070774"/>
                  <a:pt x="5106788" y="987270"/>
                  <a:pt x="5010440" y="1015663"/>
                </a:cubicBezTo>
                <a:cubicBezTo>
                  <a:pt x="4914092" y="1044056"/>
                  <a:pt x="4758382" y="980170"/>
                  <a:pt x="4660874" y="1015663"/>
                </a:cubicBezTo>
                <a:cubicBezTo>
                  <a:pt x="4563366" y="1051156"/>
                  <a:pt x="4114092" y="968265"/>
                  <a:pt x="3961743" y="1015663"/>
                </a:cubicBezTo>
                <a:cubicBezTo>
                  <a:pt x="3809394" y="1063061"/>
                  <a:pt x="3619293" y="954345"/>
                  <a:pt x="3379134" y="1015663"/>
                </a:cubicBezTo>
                <a:cubicBezTo>
                  <a:pt x="3138975" y="1076981"/>
                  <a:pt x="3141818" y="1009550"/>
                  <a:pt x="3029568" y="1015663"/>
                </a:cubicBezTo>
                <a:cubicBezTo>
                  <a:pt x="2917318" y="1021776"/>
                  <a:pt x="2647328" y="936281"/>
                  <a:pt x="2330437" y="1015663"/>
                </a:cubicBezTo>
                <a:cubicBezTo>
                  <a:pt x="2013546" y="1095045"/>
                  <a:pt x="2174957" y="1015465"/>
                  <a:pt x="2097393" y="1015663"/>
                </a:cubicBezTo>
                <a:cubicBezTo>
                  <a:pt x="2019829" y="1015861"/>
                  <a:pt x="1937718" y="1012387"/>
                  <a:pt x="1864350" y="1015663"/>
                </a:cubicBezTo>
                <a:cubicBezTo>
                  <a:pt x="1790982" y="1018939"/>
                  <a:pt x="1340392" y="981629"/>
                  <a:pt x="1048697" y="1015663"/>
                </a:cubicBezTo>
                <a:cubicBezTo>
                  <a:pt x="757002" y="1049697"/>
                  <a:pt x="362760" y="953636"/>
                  <a:pt x="0" y="1015663"/>
                </a:cubicBezTo>
                <a:cubicBezTo>
                  <a:pt x="-25834" y="808277"/>
                  <a:pt x="32412" y="683278"/>
                  <a:pt x="0" y="528145"/>
                </a:cubicBezTo>
                <a:cubicBezTo>
                  <a:pt x="-32412" y="373012"/>
                  <a:pt x="55160" y="236724"/>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2">
                    <a:lumMod val="50000"/>
                  </a:schemeClr>
                </a:solidFill>
                <a:latin typeface="Comic Sans MS" panose="030F0702030302020204" pitchFamily="66" charset="0"/>
              </a:rPr>
              <a:t>“Y me ha dicho: Bástate mi gracia; porque mi poder se perfecciona en la debilidad. Por tanto, de buena gana me gloriaré más bien en mis debilidades, para que repose sobre mí el poder de Cristo” </a:t>
            </a:r>
            <a:r>
              <a:rPr lang="es-ES" sz="1600" b="1" dirty="0">
                <a:solidFill>
                  <a:schemeClr val="accent2">
                    <a:lumMod val="50000"/>
                  </a:schemeClr>
                </a:solidFill>
                <a:latin typeface="Comic Sans MS" panose="030F0702030302020204" pitchFamily="66" charset="0"/>
              </a:rPr>
              <a:t>(2ª de Corintios 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518</TotalTime>
  <Words>1339</Words>
  <Application>Microsoft Office PowerPoint</Application>
  <PresentationFormat>Panorámica</PresentationFormat>
  <Paragraphs>58</Paragraphs>
  <Slides>10</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Comic Sans MS</vt:lpstr>
      <vt:lpstr>Aptos Display</vt:lpstr>
      <vt:lpstr>Aptos</vt:lpstr>
      <vt:lpstr>Arial</vt:lpstr>
      <vt:lpstr>Calibri</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68</cp:revision>
  <dcterms:created xsi:type="dcterms:W3CDTF">2026-04-25T14:07:55Z</dcterms:created>
  <dcterms:modified xsi:type="dcterms:W3CDTF">2026-04-28T08:04:34Z</dcterms:modified>
</cp:coreProperties>
</file>