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7" r:id="rId2"/>
    <p:sldId id="269" r:id="rId3"/>
    <p:sldId id="258" r:id="rId4"/>
    <p:sldId id="259" r:id="rId5"/>
    <p:sldId id="260" r:id="rId6"/>
    <p:sldId id="261" r:id="rId7"/>
    <p:sldId id="262" r:id="rId8"/>
    <p:sldId id="263" r:id="rId9"/>
    <p:sldId id="272" r:id="rId10"/>
    <p:sldId id="273" r:id="rId11"/>
    <p:sldId id="271" r:id="rId12"/>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6E4E"/>
    <a:srgbClr val="F78D63"/>
    <a:srgbClr val="3D7245"/>
    <a:srgbClr val="326160"/>
    <a:srgbClr val="213F3F"/>
    <a:srgbClr val="284A2D"/>
    <a:srgbClr val="968B7B"/>
    <a:srgbClr val="665546"/>
    <a:srgbClr val="FED254"/>
    <a:srgbClr val="E054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126" autoAdjust="0"/>
  </p:normalViewPr>
  <p:slideViewPr>
    <p:cSldViewPr snapToGrid="0">
      <p:cViewPr varScale="1">
        <p:scale>
          <a:sx n="103" d="100"/>
          <a:sy n="103" d="100"/>
        </p:scale>
        <p:origin x="82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DA9F6-836F-47EE-8A5A-1D60BDA132A3}" type="datetimeFigureOut">
              <a:rPr lang="es-ES" smtClean="0"/>
              <a:t>17/08/2026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F89F4-BCFB-4E5B-B329-D5EF8C6E8667}" type="slidenum">
              <a:rPr lang="es-ES" smtClean="0"/>
              <a:t>‹Nº›</a:t>
            </a:fld>
            <a:endParaRPr lang="es-ES"/>
          </a:p>
        </p:txBody>
      </p:sp>
    </p:spTree>
    <p:extLst>
      <p:ext uri="{BB962C8B-B14F-4D97-AF65-F5344CB8AC3E}">
        <p14:creationId xmlns:p14="http://schemas.microsoft.com/office/powerpoint/2010/main" val="1441172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01F89F4-BCFB-4E5B-B329-D5EF8C6E8667}" type="slidenum">
              <a:rPr lang="es-ES" smtClean="0"/>
              <a:t>3</a:t>
            </a:fld>
            <a:endParaRPr lang="es-ES"/>
          </a:p>
        </p:txBody>
      </p:sp>
    </p:spTree>
    <p:extLst>
      <p:ext uri="{BB962C8B-B14F-4D97-AF65-F5344CB8AC3E}">
        <p14:creationId xmlns:p14="http://schemas.microsoft.com/office/powerpoint/2010/main" val="3751747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2ª de Corintios 10:1-11</a:t>
            </a:r>
          </a:p>
        </p:txBody>
      </p:sp>
      <p:sp>
        <p:nvSpPr>
          <p:cNvPr id="4" name="Marcador de número de diapositiva 3"/>
          <p:cNvSpPr>
            <a:spLocks noGrp="1"/>
          </p:cNvSpPr>
          <p:nvPr>
            <p:ph type="sldNum" sz="quarter" idx="5"/>
          </p:nvPr>
        </p:nvSpPr>
        <p:spPr/>
        <p:txBody>
          <a:bodyPr/>
          <a:lstStyle/>
          <a:p>
            <a:fld id="{A01F89F4-BCFB-4E5B-B329-D5EF8C6E8667}" type="slidenum">
              <a:rPr lang="es-ES" smtClean="0"/>
              <a:t>5</a:t>
            </a:fld>
            <a:endParaRPr lang="es-ES"/>
          </a:p>
        </p:txBody>
      </p:sp>
    </p:spTree>
    <p:extLst>
      <p:ext uri="{BB962C8B-B14F-4D97-AF65-F5344CB8AC3E}">
        <p14:creationId xmlns:p14="http://schemas.microsoft.com/office/powerpoint/2010/main" val="1412370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2ª de Corintios 10:12-18</a:t>
            </a:r>
          </a:p>
        </p:txBody>
      </p:sp>
      <p:sp>
        <p:nvSpPr>
          <p:cNvPr id="4" name="Marcador de número de diapositiva 3"/>
          <p:cNvSpPr>
            <a:spLocks noGrp="1"/>
          </p:cNvSpPr>
          <p:nvPr>
            <p:ph type="sldNum" sz="quarter" idx="5"/>
          </p:nvPr>
        </p:nvSpPr>
        <p:spPr/>
        <p:txBody>
          <a:bodyPr/>
          <a:lstStyle/>
          <a:p>
            <a:fld id="{A01F89F4-BCFB-4E5B-B329-D5EF8C6E8667}" type="slidenum">
              <a:rPr lang="es-ES" smtClean="0"/>
              <a:t>6</a:t>
            </a:fld>
            <a:endParaRPr lang="es-ES"/>
          </a:p>
        </p:txBody>
      </p:sp>
    </p:spTree>
    <p:extLst>
      <p:ext uri="{BB962C8B-B14F-4D97-AF65-F5344CB8AC3E}">
        <p14:creationId xmlns:p14="http://schemas.microsoft.com/office/powerpoint/2010/main" val="395744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01F89F4-BCFB-4E5B-B329-D5EF8C6E8667}" type="slidenum">
              <a:rPr lang="es-ES" smtClean="0"/>
              <a:t>7</a:t>
            </a:fld>
            <a:endParaRPr lang="es-ES"/>
          </a:p>
        </p:txBody>
      </p:sp>
    </p:spTree>
    <p:extLst>
      <p:ext uri="{BB962C8B-B14F-4D97-AF65-F5344CB8AC3E}">
        <p14:creationId xmlns:p14="http://schemas.microsoft.com/office/powerpoint/2010/main" val="476296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2ª de Corintios 11:1-15</a:t>
            </a:r>
          </a:p>
          <a:p>
            <a:endParaRPr lang="es-ES" dirty="0"/>
          </a:p>
        </p:txBody>
      </p:sp>
      <p:sp>
        <p:nvSpPr>
          <p:cNvPr id="4" name="Marcador de número de diapositiva 3"/>
          <p:cNvSpPr>
            <a:spLocks noGrp="1"/>
          </p:cNvSpPr>
          <p:nvPr>
            <p:ph type="sldNum" sz="quarter" idx="5"/>
          </p:nvPr>
        </p:nvSpPr>
        <p:spPr/>
        <p:txBody>
          <a:bodyPr/>
          <a:lstStyle/>
          <a:p>
            <a:fld id="{A01F89F4-BCFB-4E5B-B329-D5EF8C6E8667}" type="slidenum">
              <a:rPr lang="es-ES" smtClean="0"/>
              <a:t>8</a:t>
            </a:fld>
            <a:endParaRPr lang="es-ES"/>
          </a:p>
        </p:txBody>
      </p:sp>
    </p:spTree>
    <p:extLst>
      <p:ext uri="{BB962C8B-B14F-4D97-AF65-F5344CB8AC3E}">
        <p14:creationId xmlns:p14="http://schemas.microsoft.com/office/powerpoint/2010/main" val="2308761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E833-0C4F-7BBF-BEFD-682471D5BE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BC1533-A0E2-407B-7B77-FD34BBF223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70C652-85E4-BFEA-3BE6-3FE3642D2668}"/>
              </a:ext>
            </a:extLst>
          </p:cNvPr>
          <p:cNvSpPr>
            <a:spLocks noGrp="1"/>
          </p:cNvSpPr>
          <p:nvPr>
            <p:ph type="body" idx="1"/>
          </p:nvPr>
        </p:nvSpPr>
        <p:spPr/>
        <p:txBody>
          <a:bodyPr/>
          <a:lstStyle/>
          <a:p>
            <a:r>
              <a:rPr lang="es-ES" dirty="0"/>
              <a:t>2ª de Corintios 11:16-31</a:t>
            </a:r>
          </a:p>
        </p:txBody>
      </p:sp>
      <p:sp>
        <p:nvSpPr>
          <p:cNvPr id="4" name="Marcador de número de diapositiva 3">
            <a:extLst>
              <a:ext uri="{FF2B5EF4-FFF2-40B4-BE49-F238E27FC236}">
                <a16:creationId xmlns:a16="http://schemas.microsoft.com/office/drawing/2014/main" id="{3A0C5088-1B63-9142-D916-79AB65E297A7}"/>
              </a:ext>
            </a:extLst>
          </p:cNvPr>
          <p:cNvSpPr>
            <a:spLocks noGrp="1"/>
          </p:cNvSpPr>
          <p:nvPr>
            <p:ph type="sldNum" sz="quarter" idx="5"/>
          </p:nvPr>
        </p:nvSpPr>
        <p:spPr/>
        <p:txBody>
          <a:bodyPr/>
          <a:lstStyle/>
          <a:p>
            <a:fld id="{A01F89F4-BCFB-4E5B-B329-D5EF8C6E8667}" type="slidenum">
              <a:rPr lang="es-ES" smtClean="0"/>
              <a:t>9</a:t>
            </a:fld>
            <a:endParaRPr lang="es-ES"/>
          </a:p>
        </p:txBody>
      </p:sp>
    </p:spTree>
    <p:extLst>
      <p:ext uri="{BB962C8B-B14F-4D97-AF65-F5344CB8AC3E}">
        <p14:creationId xmlns:p14="http://schemas.microsoft.com/office/powerpoint/2010/main" val="1294913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8DCD-BE93-5931-0CFB-8167AD699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A907B-ACB1-01DE-8302-7683615B58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371CBBA-4B5E-44E8-10F6-7EBD26DD44BC}"/>
              </a:ext>
            </a:extLst>
          </p:cNvPr>
          <p:cNvSpPr>
            <a:spLocks noGrp="1"/>
          </p:cNvSpPr>
          <p:nvPr>
            <p:ph type="body" idx="1"/>
          </p:nvPr>
        </p:nvSpPr>
        <p:spPr/>
        <p:txBody>
          <a:bodyPr/>
          <a:lstStyle/>
          <a:p>
            <a:r>
              <a:rPr lang="es-ES" dirty="0"/>
              <a:t>2ª de Corintios 11:16-31</a:t>
            </a:r>
          </a:p>
        </p:txBody>
      </p:sp>
      <p:sp>
        <p:nvSpPr>
          <p:cNvPr id="4" name="Marcador de número de diapositiva 3">
            <a:extLst>
              <a:ext uri="{FF2B5EF4-FFF2-40B4-BE49-F238E27FC236}">
                <a16:creationId xmlns:a16="http://schemas.microsoft.com/office/drawing/2014/main" id="{24BAB829-DF98-19A9-6BA7-1C9A6B33A592}"/>
              </a:ext>
            </a:extLst>
          </p:cNvPr>
          <p:cNvSpPr>
            <a:spLocks noGrp="1"/>
          </p:cNvSpPr>
          <p:nvPr>
            <p:ph type="sldNum" sz="quarter" idx="5"/>
          </p:nvPr>
        </p:nvSpPr>
        <p:spPr/>
        <p:txBody>
          <a:bodyPr/>
          <a:lstStyle/>
          <a:p>
            <a:fld id="{A01F89F4-BCFB-4E5B-B329-D5EF8C6E8667}" type="slidenum">
              <a:rPr lang="es-ES" smtClean="0"/>
              <a:t>10</a:t>
            </a:fld>
            <a:endParaRPr lang="es-ES"/>
          </a:p>
        </p:txBody>
      </p:sp>
    </p:spTree>
    <p:extLst>
      <p:ext uri="{BB962C8B-B14F-4D97-AF65-F5344CB8AC3E}">
        <p14:creationId xmlns:p14="http://schemas.microsoft.com/office/powerpoint/2010/main" val="3630558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2B23B-DE54-7259-1228-2FAA1975605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C9354DD-8A44-39EB-549F-CF4749152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601D2D5-1514-566F-6951-06A669B6E4D3}"/>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5" name="Marcador de pie de página 4">
            <a:extLst>
              <a:ext uri="{FF2B5EF4-FFF2-40B4-BE49-F238E27FC236}">
                <a16:creationId xmlns:a16="http://schemas.microsoft.com/office/drawing/2014/main" id="{80DB2FB1-3B1F-85B2-22EA-145558F360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14080A9-6BB5-57E3-A534-E919C01A0CC0}"/>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271534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16CB5-5D48-E07E-15E5-69B3F9B39FA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25E2527-222B-3F5A-28E0-4D67A9D2AD0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7FEAEF-2364-8AB7-62AF-53C13BC6D9D4}"/>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5" name="Marcador de pie de página 4">
            <a:extLst>
              <a:ext uri="{FF2B5EF4-FFF2-40B4-BE49-F238E27FC236}">
                <a16:creationId xmlns:a16="http://schemas.microsoft.com/office/drawing/2014/main" id="{D70204E7-1D04-FF70-86C4-CDD799ABD7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3C02B98-E98A-A152-496C-EA65D53F5EBB}"/>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146811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71D370-9D7B-1EF2-6168-AE0BBB75E85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7F92F02-3396-7033-221B-0DFBB3EED6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26FCDB-E547-D184-B8CA-AFE2EAD313C1}"/>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5" name="Marcador de pie de página 4">
            <a:extLst>
              <a:ext uri="{FF2B5EF4-FFF2-40B4-BE49-F238E27FC236}">
                <a16:creationId xmlns:a16="http://schemas.microsoft.com/office/drawing/2014/main" id="{832D8841-884F-B601-36B3-E289FD08908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4872A95-7F89-A241-0556-0B32B74F5080}"/>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68804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D7796-87E8-1B68-938A-5535268C3E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E86091-2C02-510E-D767-74DA6BAF1F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EE289B-F44F-AAE7-6197-CEBD8D0CFE75}"/>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5" name="Marcador de pie de página 4">
            <a:extLst>
              <a:ext uri="{FF2B5EF4-FFF2-40B4-BE49-F238E27FC236}">
                <a16:creationId xmlns:a16="http://schemas.microsoft.com/office/drawing/2014/main" id="{CF226ABA-F12D-CAF1-3B50-858A826AB83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E1CA8D-70B7-EBDE-4A3A-C8BD7E3D0966}"/>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462541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15039-745C-5CC5-62BB-E7A8CAB711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0FF3A1E-00C2-E227-7718-E67F569B14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63F914-722B-0717-6CBA-4B4ABD254B52}"/>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5" name="Marcador de pie de página 4">
            <a:extLst>
              <a:ext uri="{FF2B5EF4-FFF2-40B4-BE49-F238E27FC236}">
                <a16:creationId xmlns:a16="http://schemas.microsoft.com/office/drawing/2014/main" id="{6F9DAE4B-F5F6-E634-04DE-F0FD7F3F8EF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8BBB663-A69E-DA29-806E-0142892327B7}"/>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93675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CBA261-63EC-A526-AD3B-6719616A196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8918A3B-6ACA-F6CE-4105-5151FC6B878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AEC6B0A-BC2F-34CC-D068-1B0B84ED04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4BFB81C-4630-CBAC-729D-FD3B96335536}"/>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6" name="Marcador de pie de página 5">
            <a:extLst>
              <a:ext uri="{FF2B5EF4-FFF2-40B4-BE49-F238E27FC236}">
                <a16:creationId xmlns:a16="http://schemas.microsoft.com/office/drawing/2014/main" id="{D68FC87C-34E1-28A0-EA02-B240BB35A8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3D697DC-7990-9A08-8774-060D5E5E00DB}"/>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66062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87837-F436-3093-E7C5-C77E1EC4215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3884AA8-0F2B-BB44-5990-CF3752A81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48482C-232C-E4FD-3637-9937916DDA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45A591-6709-336F-D0F2-CA7C3211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D2B8AA-AF98-36D4-04D2-D1D2DBD639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2A7CB62-1A85-7A8E-3831-8C09C2512B8C}"/>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8" name="Marcador de pie de página 7">
            <a:extLst>
              <a:ext uri="{FF2B5EF4-FFF2-40B4-BE49-F238E27FC236}">
                <a16:creationId xmlns:a16="http://schemas.microsoft.com/office/drawing/2014/main" id="{2BAC5434-FF45-F1A0-20CD-838F510773A5}"/>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D8C3FD0-837C-6A66-4001-FCCBA11C0716}"/>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398493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14723D-0698-0CF7-C095-5984078D246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0EB1A6E-A74F-8F9D-B167-A83D64EECB5A}"/>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4" name="Marcador de pie de página 3">
            <a:extLst>
              <a:ext uri="{FF2B5EF4-FFF2-40B4-BE49-F238E27FC236}">
                <a16:creationId xmlns:a16="http://schemas.microsoft.com/office/drawing/2014/main" id="{7B54293C-9A65-2EA7-F78C-AF9C7187EAE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A420911-B331-BE70-5BC3-50158004DF94}"/>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221337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DC2B00-ADE8-54CB-8568-A8F334905286}"/>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3" name="Marcador de pie de página 2">
            <a:extLst>
              <a:ext uri="{FF2B5EF4-FFF2-40B4-BE49-F238E27FC236}">
                <a16:creationId xmlns:a16="http://schemas.microsoft.com/office/drawing/2014/main" id="{98A8EEE0-E21A-C46A-F802-D8F5A724580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ED9910F-4292-F242-D199-985C5A68E145}"/>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310719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2CDB-0126-5315-EA8D-DFD2E3FDF7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7A99EA-E5F2-DCB1-2811-4C5AB9524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F5F1684-68D3-467A-4599-B29A57746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C9647D-6E86-B262-2137-BF28B74CB1C0}"/>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6" name="Marcador de pie de página 5">
            <a:extLst>
              <a:ext uri="{FF2B5EF4-FFF2-40B4-BE49-F238E27FC236}">
                <a16:creationId xmlns:a16="http://schemas.microsoft.com/office/drawing/2014/main" id="{846A2B60-B32F-F389-4C43-9AE45F64CD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05897F-0FEE-0BC4-260E-EE99E048BB39}"/>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154517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6AB27-0D66-B33D-68B9-584E02895A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F2771E6-FF34-2B8C-3153-D0EE67B2C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EA623C-8427-37B5-5F1A-6509637D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923D6A-6325-F1BA-B2C7-67D2BC0054ED}"/>
              </a:ext>
            </a:extLst>
          </p:cNvPr>
          <p:cNvSpPr>
            <a:spLocks noGrp="1"/>
          </p:cNvSpPr>
          <p:nvPr>
            <p:ph type="dt" sz="half" idx="10"/>
          </p:nvPr>
        </p:nvSpPr>
        <p:spPr/>
        <p:txBody>
          <a:bodyPr/>
          <a:lstStyle/>
          <a:p>
            <a:fld id="{F73E4F31-4823-4263-8A21-29E1012D371B}" type="datetimeFigureOut">
              <a:rPr lang="es-ES" smtClean="0"/>
              <a:t>17/08/2026</a:t>
            </a:fld>
            <a:endParaRPr lang="es-ES"/>
          </a:p>
        </p:txBody>
      </p:sp>
      <p:sp>
        <p:nvSpPr>
          <p:cNvPr id="6" name="Marcador de pie de página 5">
            <a:extLst>
              <a:ext uri="{FF2B5EF4-FFF2-40B4-BE49-F238E27FC236}">
                <a16:creationId xmlns:a16="http://schemas.microsoft.com/office/drawing/2014/main" id="{1B2820B4-59EE-2ABC-6668-C66715BA621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C7100B0-59A2-CDC1-52E7-772AFB75D3DC}"/>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203607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506F8D2-15F5-D281-EA1C-6EE9F961D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8FF1D2-709F-B329-6DA8-A256CD36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186BE8E-5263-2C03-E44F-EB98DCF6EE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3E4F31-4823-4263-8A21-29E1012D371B}" type="datetimeFigureOut">
              <a:rPr lang="es-ES" smtClean="0"/>
              <a:t>17/08/2026</a:t>
            </a:fld>
            <a:endParaRPr lang="es-ES"/>
          </a:p>
        </p:txBody>
      </p:sp>
      <p:sp>
        <p:nvSpPr>
          <p:cNvPr id="5" name="Marcador de pie de página 4">
            <a:extLst>
              <a:ext uri="{FF2B5EF4-FFF2-40B4-BE49-F238E27FC236}">
                <a16:creationId xmlns:a16="http://schemas.microsoft.com/office/drawing/2014/main" id="{89694960-1D83-E0C2-BAF9-6515EC1DE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58F413CF-8CB5-88B9-8A5D-B71DC5E10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56A43F-B320-485C-8455-E41819125410}" type="slidenum">
              <a:rPr lang="es-ES" smtClean="0"/>
              <a:t>‹Nº›</a:t>
            </a:fld>
            <a:endParaRPr lang="es-ES"/>
          </a:p>
        </p:txBody>
      </p:sp>
    </p:spTree>
    <p:extLst>
      <p:ext uri="{BB962C8B-B14F-4D97-AF65-F5344CB8AC3E}">
        <p14:creationId xmlns:p14="http://schemas.microsoft.com/office/powerpoint/2010/main" val="2167217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5.jp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36.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6.jp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g"/><Relationship Id="rId9"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jpeg"/><Relationship Id="rId5" Type="http://schemas.microsoft.com/office/2007/relationships/hdphoto" Target="../media/hdphoto4.wdp"/><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4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96F46502-3920-3223-CAE3-A10BEBF3D4E5}"/>
              </a:ext>
            </a:extLst>
          </p:cNvPr>
          <p:cNvPicPr>
            <a:picLocks noGrp="1" noRot="1" noChangeAspect="1" noMove="1" noResize="1" noEditPoints="1" noAdjustHandles="1" noChangeArrowheads="1" noChangeShapeType="1" noCrop="1"/>
          </p:cNvPicPr>
          <p:nvPr/>
        </p:nvPicPr>
        <p:blipFill rotWithShape="1">
          <a:blip r:embed="rId2"/>
          <a:srcRect t="5208" b="-648"/>
          <a:stretch>
            <a:fillRect/>
          </a:stretch>
        </p:blipFill>
        <p:spPr>
          <a:xfrm>
            <a:off x="322759" y="714375"/>
            <a:ext cx="11546481" cy="6143625"/>
          </a:xfrm>
          <a:prstGeom prst="rect">
            <a:avLst/>
          </a:prstGeom>
          <a:effectLst>
            <a:outerShdw blurRad="50800" dist="38100" dir="16200000" rotWithShape="0">
              <a:prstClr val="black">
                <a:alpha val="40000"/>
              </a:prstClr>
            </a:outerShdw>
          </a:effectLst>
        </p:spPr>
      </p:pic>
      <p:sp>
        <p:nvSpPr>
          <p:cNvPr id="4" name="CuadroTexto 3">
            <a:extLst>
              <a:ext uri="{FF2B5EF4-FFF2-40B4-BE49-F238E27FC236}">
                <a16:creationId xmlns:a16="http://schemas.microsoft.com/office/drawing/2014/main" id="{BFA6DEEF-235D-5308-DA9A-23D0BBBB63E8}"/>
              </a:ext>
            </a:extLst>
          </p:cNvPr>
          <p:cNvSpPr txBox="1"/>
          <p:nvPr/>
        </p:nvSpPr>
        <p:spPr>
          <a:xfrm>
            <a:off x="0" y="-4441"/>
            <a:ext cx="12191235" cy="769441"/>
          </a:xfrm>
          <a:prstGeom prst="rect">
            <a:avLst/>
          </a:prstGeom>
          <a:noFill/>
        </p:spPr>
        <p:txBody>
          <a:bodyPr wrap="square" rtlCol="0">
            <a:spAutoFit/>
          </a:bodyPr>
          <a:lstStyle/>
          <a:p>
            <a:pPr algn="ctr"/>
            <a:r>
              <a:rPr lang="es-ES" sz="4400" b="1" dirty="0">
                <a:ln w="6600">
                  <a:solidFill>
                    <a:schemeClr val="accent2"/>
                  </a:solidFill>
                  <a:prstDash val="solid"/>
                </a:ln>
                <a:solidFill>
                  <a:srgbClr val="FFFFFF"/>
                </a:solidFill>
                <a:effectLst>
                  <a:outerShdw dist="38100" dir="2700000" algn="tl" rotWithShape="0">
                    <a:schemeClr val="accent2"/>
                  </a:outerShdw>
                </a:effectLst>
              </a:rPr>
              <a:t>CÓMO LIDIAR CON FALSOS MAESTROS</a:t>
            </a:r>
          </a:p>
        </p:txBody>
      </p:sp>
      <p:sp>
        <p:nvSpPr>
          <p:cNvPr id="6" name="CuadroTexto 5">
            <a:extLst>
              <a:ext uri="{FF2B5EF4-FFF2-40B4-BE49-F238E27FC236}">
                <a16:creationId xmlns:a16="http://schemas.microsoft.com/office/drawing/2014/main" id="{D1C3CEF0-01F0-BE67-7E12-53D9F5BFAD16}"/>
              </a:ext>
            </a:extLst>
          </p:cNvPr>
          <p:cNvSpPr txBox="1"/>
          <p:nvPr/>
        </p:nvSpPr>
        <p:spPr>
          <a:xfrm rot="16200000">
            <a:off x="-2795302" y="3616696"/>
            <a:ext cx="6143197" cy="338554"/>
          </a:xfrm>
          <a:prstGeom prst="rect">
            <a:avLst/>
          </a:prstGeom>
          <a:noFill/>
        </p:spPr>
        <p:txBody>
          <a:bodyPr wrap="square" rtlCol="0">
            <a:spAutoFit/>
          </a:bodyPr>
          <a:lstStyle/>
          <a:p>
            <a:pPr algn="ctr"/>
            <a:r>
              <a:rPr lang="es-ES" sz="1600" b="1" dirty="0">
                <a:solidFill>
                  <a:srgbClr val="91E2EB"/>
                </a:solidFill>
                <a:effectLst>
                  <a:outerShdw blurRad="38100" dist="38100" dir="2700000" algn="tl">
                    <a:srgbClr val="000000">
                      <a:alpha val="43137"/>
                    </a:srgbClr>
                  </a:outerShdw>
                </a:effectLst>
              </a:rPr>
              <a:t>Lección 12 para el 19 de septiembre de 2026</a:t>
            </a:r>
          </a:p>
        </p:txBody>
      </p:sp>
    </p:spTree>
    <p:extLst>
      <p:ext uri="{BB962C8B-B14F-4D97-AF65-F5344CB8AC3E}">
        <p14:creationId xmlns:p14="http://schemas.microsoft.com/office/powerpoint/2010/main" val="280910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0000"/>
            <a:lum/>
          </a:blip>
          <a:srcRect/>
          <a:stretch>
            <a:fillRect t="-9000" b="-9000"/>
          </a:stretch>
        </a:blipFill>
        <a:effectLst/>
      </p:bgPr>
    </p:bg>
    <p:spTree>
      <p:nvGrpSpPr>
        <p:cNvPr id="1" name="">
          <a:extLst>
            <a:ext uri="{FF2B5EF4-FFF2-40B4-BE49-F238E27FC236}">
              <a16:creationId xmlns:a16="http://schemas.microsoft.com/office/drawing/2014/main" id="{4C2E1034-B616-1CE2-182E-B6C7387C55A6}"/>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347F1348-D00C-14B1-5C98-958A8F3FC49D}"/>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a:duotone>
                <a:prstClr val="black"/>
                <a:schemeClr val="accent3">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8F184BB-9226-7180-7671-D9A6EF596D26}"/>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spc="300" dirty="0">
                <a:ln/>
                <a:solidFill>
                  <a:schemeClr val="accent4"/>
                </a:solidFill>
                <a:effectLst>
                  <a:outerShdw blurRad="38100" dist="38100" dir="2700000" algn="tl">
                    <a:srgbClr val="000000">
                      <a:alpha val="43137"/>
                    </a:srgbClr>
                  </a:outerShdw>
                </a:effectLst>
              </a:rPr>
              <a:t>AUTOEXAMEN Y VICTORIA </a:t>
            </a:r>
          </a:p>
        </p:txBody>
      </p:sp>
      <p:sp>
        <p:nvSpPr>
          <p:cNvPr id="5" name="CuadroTexto 4">
            <a:extLst>
              <a:ext uri="{FF2B5EF4-FFF2-40B4-BE49-F238E27FC236}">
                <a16:creationId xmlns:a16="http://schemas.microsoft.com/office/drawing/2014/main" id="{16E75BD2-C025-8C40-B2D1-5987D951BB92}"/>
              </a:ext>
            </a:extLst>
          </p:cNvPr>
          <p:cNvSpPr txBox="1"/>
          <p:nvPr/>
        </p:nvSpPr>
        <p:spPr>
          <a:xfrm>
            <a:off x="1" y="724197"/>
            <a:ext cx="12191998" cy="646331"/>
          </a:xfrm>
          <a:prstGeom prst="rect">
            <a:avLst/>
          </a:prstGeom>
          <a:noFill/>
        </p:spPr>
        <p:txBody>
          <a:bodyPr wrap="square">
            <a:spAutoFit/>
          </a:bodyPr>
          <a:lstStyle/>
          <a:p>
            <a:pPr algn="ctr"/>
            <a:r>
              <a:rPr lang="es-ES" b="1" dirty="0">
                <a:solidFill>
                  <a:schemeClr val="accent2">
                    <a:lumMod val="40000"/>
                    <a:lumOff val="60000"/>
                  </a:schemeClr>
                </a:solidFill>
                <a:effectLst>
                  <a:glow rad="127000">
                    <a:srgbClr val="284A2D"/>
                  </a:glow>
                </a:effectLst>
                <a:latin typeface="Comic Sans MS" panose="030F0702030302020204" pitchFamily="66" charset="0"/>
              </a:rPr>
              <a:t>“Examinaos a vosotros mismos si estáis en la fe; probaos a vosotros mismos. ¿O no os conocéis a vosotros mismos, que Jesucristo está en vosotros, a menos que estéis reprobados?” </a:t>
            </a:r>
            <a:r>
              <a:rPr lang="es-ES" sz="1400" b="1" dirty="0">
                <a:solidFill>
                  <a:schemeClr val="accent2">
                    <a:lumMod val="40000"/>
                    <a:lumOff val="60000"/>
                  </a:schemeClr>
                </a:solidFill>
                <a:effectLst>
                  <a:glow rad="127000">
                    <a:srgbClr val="284A2D"/>
                  </a:glow>
                </a:effectLst>
                <a:latin typeface="Comic Sans MS" panose="030F0702030302020204" pitchFamily="66" charset="0"/>
              </a:rPr>
              <a:t>(2ª de Corintios 13:5)</a:t>
            </a:r>
            <a:endParaRPr lang="es-ES" b="1" dirty="0">
              <a:solidFill>
                <a:schemeClr val="accent2">
                  <a:lumMod val="40000"/>
                  <a:lumOff val="60000"/>
                </a:schemeClr>
              </a:solidFill>
              <a:effectLst>
                <a:glow rad="127000">
                  <a:srgbClr val="284A2D"/>
                </a:glow>
              </a:effectLst>
              <a:latin typeface="Comic Sans MS" panose="030F0702030302020204" pitchFamily="66" charset="0"/>
            </a:endParaRPr>
          </a:p>
        </p:txBody>
      </p:sp>
      <p:sp>
        <p:nvSpPr>
          <p:cNvPr id="9" name="CuadroTexto 8">
            <a:extLst>
              <a:ext uri="{FF2B5EF4-FFF2-40B4-BE49-F238E27FC236}">
                <a16:creationId xmlns:a16="http://schemas.microsoft.com/office/drawing/2014/main" id="{5AF5D746-ADA7-7235-AF88-577BDBDC0F01}"/>
              </a:ext>
            </a:extLst>
          </p:cNvPr>
          <p:cNvSpPr txBox="1"/>
          <p:nvPr/>
        </p:nvSpPr>
        <p:spPr>
          <a:xfrm>
            <a:off x="-4861" y="1478964"/>
            <a:ext cx="7932907" cy="707886"/>
          </a:xfrm>
          <a:prstGeom prst="rect">
            <a:avLst/>
          </a:prstGeom>
          <a:noFill/>
        </p:spPr>
        <p:txBody>
          <a:bodyPr wrap="square" rtlCol="0">
            <a:spAutoFit/>
          </a:bodyPr>
          <a:lstStyle/>
          <a:p>
            <a:pPr>
              <a:spcBef>
                <a:spcPts val="600"/>
              </a:spcBef>
            </a:pPr>
            <a:r>
              <a:rPr lang="es-ES" sz="2000" b="1" dirty="0"/>
              <a:t>Se acercaba el momento en el que Pablo visitaría Corinto. ¿Qué encontraría y cómo debería actuar en consecuencia? (2Co. 13:1-2).</a:t>
            </a:r>
          </a:p>
        </p:txBody>
      </p:sp>
      <p:pic>
        <p:nvPicPr>
          <p:cNvPr id="13" name="Imagen 12">
            <a:extLst>
              <a:ext uri="{FF2B5EF4-FFF2-40B4-BE49-F238E27FC236}">
                <a16:creationId xmlns:a16="http://schemas.microsoft.com/office/drawing/2014/main" id="{15C3B292-A861-62EF-9D31-39EF9951A37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28046" y="1716381"/>
            <a:ext cx="4152089" cy="2335550"/>
          </a:xfrm>
          <a:prstGeom prst="round2DiagRect">
            <a:avLst>
              <a:gd name="adj1" fmla="val 16667"/>
              <a:gd name="adj2" fmla="val 0"/>
            </a:avLst>
          </a:prstGeom>
          <a:ln w="57150" cap="sq">
            <a:solidFill>
              <a:srgbClr val="B36E4E"/>
            </a:solidFill>
            <a:miter lim="800000"/>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9E40F02F-2715-17F6-6C5C-B995C49B7701}"/>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7928046" y="4311755"/>
            <a:ext cx="4152089" cy="2335550"/>
          </a:xfrm>
          <a:prstGeom prst="round2DiagRect">
            <a:avLst>
              <a:gd name="adj1" fmla="val 0"/>
              <a:gd name="adj2" fmla="val 17077"/>
            </a:avLst>
          </a:prstGeom>
          <a:ln w="57150" cap="sq">
            <a:solidFill>
              <a:srgbClr val="3D7245"/>
            </a:solidFill>
            <a:miter lim="800000"/>
          </a:ln>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98F66DF8-E4A9-FDE2-B96A-AC7681B5D8D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l="2562" r="2562"/>
          <a:stretch>
            <a:fillRect/>
          </a:stretch>
        </p:blipFill>
        <p:spPr>
          <a:xfrm>
            <a:off x="111865" y="2309960"/>
            <a:ext cx="2524328" cy="3302900"/>
          </a:xfrm>
          <a:prstGeom prst="round2DiagRect">
            <a:avLst>
              <a:gd name="adj1" fmla="val 16570"/>
              <a:gd name="adj2" fmla="val 17077"/>
            </a:avLst>
          </a:prstGeom>
          <a:ln w="57150" cap="sq">
            <a:solidFill>
              <a:srgbClr val="F78D63"/>
            </a:solidFill>
            <a:miter lim="800000"/>
          </a:ln>
          <a:effectLst>
            <a:outerShdw blurRad="50800" dist="38100" dir="2700000" algn="tl" rotWithShape="0">
              <a:prstClr val="black">
                <a:alpha val="40000"/>
              </a:prstClr>
            </a:outerShdw>
          </a:effectLst>
        </p:spPr>
      </p:pic>
      <p:sp>
        <p:nvSpPr>
          <p:cNvPr id="19" name="CuadroTexto 18">
            <a:extLst>
              <a:ext uri="{FF2B5EF4-FFF2-40B4-BE49-F238E27FC236}">
                <a16:creationId xmlns:a16="http://schemas.microsoft.com/office/drawing/2014/main" id="{52BC995D-97C0-F47A-7C43-4C655A713C10}"/>
              </a:ext>
            </a:extLst>
          </p:cNvPr>
          <p:cNvSpPr txBox="1"/>
          <p:nvPr/>
        </p:nvSpPr>
        <p:spPr>
          <a:xfrm>
            <a:off x="2840476" y="2167944"/>
            <a:ext cx="5009747" cy="1323439"/>
          </a:xfrm>
          <a:prstGeom prst="rect">
            <a:avLst/>
          </a:prstGeom>
          <a:noFill/>
        </p:spPr>
        <p:txBody>
          <a:bodyPr wrap="square">
            <a:spAutoFit/>
          </a:bodyPr>
          <a:lstStyle/>
          <a:p>
            <a:pPr>
              <a:spcBef>
                <a:spcPts val="600"/>
              </a:spcBef>
            </a:pPr>
            <a:r>
              <a:rPr lang="es-ES" sz="2000" b="1" dirty="0"/>
              <a:t>Pablo estaba dispuesto a ejercer la disciplina eclesiástica de modo contundente: restaurar al arrepentido, y castigar al obstinado.</a:t>
            </a:r>
          </a:p>
        </p:txBody>
      </p:sp>
      <p:sp>
        <p:nvSpPr>
          <p:cNvPr id="21" name="CuadroTexto 20">
            <a:extLst>
              <a:ext uri="{FF2B5EF4-FFF2-40B4-BE49-F238E27FC236}">
                <a16:creationId xmlns:a16="http://schemas.microsoft.com/office/drawing/2014/main" id="{B4094B42-A165-BA7D-8B4A-0F5A8A36CAD1}"/>
              </a:ext>
            </a:extLst>
          </p:cNvPr>
          <p:cNvSpPr txBox="1"/>
          <p:nvPr/>
        </p:nvSpPr>
        <p:spPr>
          <a:xfrm>
            <a:off x="111865" y="5773768"/>
            <a:ext cx="7738356" cy="1015663"/>
          </a:xfrm>
          <a:prstGeom prst="rect">
            <a:avLst/>
          </a:prstGeom>
          <a:noFill/>
        </p:spPr>
        <p:txBody>
          <a:bodyPr wrap="square">
            <a:spAutoFit/>
          </a:bodyPr>
          <a:lstStyle/>
          <a:p>
            <a:pPr>
              <a:spcBef>
                <a:spcPts val="600"/>
              </a:spcBef>
            </a:pPr>
            <a:r>
              <a:rPr lang="es-ES" sz="2000" b="1" dirty="0"/>
              <a:t>Por su parte, Pablo oraba por ellos para que dejasen de hacer lo malo e hiciesen lo bueno, y para que fuesen perfeccionados (2Co. </a:t>
            </a:r>
            <a:r>
              <a:rPr lang="es-ES" sz="2000" b="1"/>
              <a:t>13:7-9).</a:t>
            </a:r>
            <a:endParaRPr lang="es-ES" sz="2000" b="1" dirty="0"/>
          </a:p>
        </p:txBody>
      </p:sp>
      <p:sp>
        <p:nvSpPr>
          <p:cNvPr id="4" name="CuadroTexto 3">
            <a:extLst>
              <a:ext uri="{FF2B5EF4-FFF2-40B4-BE49-F238E27FC236}">
                <a16:creationId xmlns:a16="http://schemas.microsoft.com/office/drawing/2014/main" id="{E5B923D3-149F-BC93-8838-E6C206ADE580}"/>
              </a:ext>
            </a:extLst>
          </p:cNvPr>
          <p:cNvSpPr txBox="1"/>
          <p:nvPr/>
        </p:nvSpPr>
        <p:spPr>
          <a:xfrm>
            <a:off x="2840476" y="4777010"/>
            <a:ext cx="500974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Por ello, antes de llegar ese momento, los corintios deberían reflexionar y auto examinarse (2Co. 13:5).</a:t>
            </a:r>
          </a:p>
        </p:txBody>
      </p:sp>
      <p:sp>
        <p:nvSpPr>
          <p:cNvPr id="7" name="CuadroTexto 6">
            <a:extLst>
              <a:ext uri="{FF2B5EF4-FFF2-40B4-BE49-F238E27FC236}">
                <a16:creationId xmlns:a16="http://schemas.microsoft.com/office/drawing/2014/main" id="{EFF17DB4-5834-BD1C-EE6E-FF1F258F027F}"/>
              </a:ext>
            </a:extLst>
          </p:cNvPr>
          <p:cNvSpPr txBox="1"/>
          <p:nvPr/>
        </p:nvSpPr>
        <p:spPr>
          <a:xfrm>
            <a:off x="2840476" y="3472477"/>
            <a:ext cx="500974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Su temor era que, al llegar, los encontrase en contiendas y diversos pecados. Temía tener que llorar por los pecadores no arrepentidos (2Co. 12:20-21).</a:t>
            </a:r>
          </a:p>
        </p:txBody>
      </p:sp>
    </p:spTree>
    <p:extLst>
      <p:ext uri="{BB962C8B-B14F-4D97-AF65-F5344CB8AC3E}">
        <p14:creationId xmlns:p14="http://schemas.microsoft.com/office/powerpoint/2010/main" val="43832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42"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outHorizontal)">
                                      <p:cBhvr>
                                        <p:cTn id="45" dur="500"/>
                                        <p:tgtEl>
                                          <p:spTgt spid="17"/>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9" grpId="0"/>
      <p:bldP spid="21"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4DC59A-483E-FBB8-9FFE-709E0A824E0F}"/>
              </a:ext>
            </a:extLst>
          </p:cNvPr>
          <p:cNvSpPr txBox="1"/>
          <p:nvPr/>
        </p:nvSpPr>
        <p:spPr>
          <a:xfrm>
            <a:off x="1707356" y="557243"/>
            <a:ext cx="9041708" cy="5693866"/>
          </a:xfrm>
          <a:prstGeom prst="rect">
            <a:avLst/>
          </a:prstGeom>
          <a:noFill/>
        </p:spPr>
        <p:txBody>
          <a:bodyPr wrap="square">
            <a:spAutoFit/>
          </a:bodyPr>
          <a:lstStyle/>
          <a:p>
            <a:pPr>
              <a:spcBef>
                <a:spcPts val="600"/>
              </a:spcBef>
            </a:pPr>
            <a:r>
              <a:rPr lang="es-ES" sz="2600" b="1" dirty="0">
                <a:latin typeface="Constantia" panose="02030602050306030303" pitchFamily="18" charset="0"/>
              </a:rPr>
              <a:t>“Al pueblo de Dios se le indica que busque en las Sagradas Escrituras su salvaguardia contra las influencias de los falsos maestros y el poder seductor de los espíritus tenebrosos. Satanás emplea cuantos medios puede para impedir que los hombres conozcan la Biblia, cuyo claro lenguaje revela sus engaños. En ocasión de cada avivamiento de la obra de Dios, el príncipe del mal actúa con mayor energía; en la actualidad está haciendo esfuerzos desesperados preparándose para la lucha final contra Cristo y sus discípulos. […] La falsificación se asemejará tanto a la realidad, que será imposible distinguirlos sin el auxilio de las Santas Escrituras. Ellas son las que deben atestiguar en favor o en contra de toda declaración, de todo milagro”</a:t>
            </a:r>
          </a:p>
        </p:txBody>
      </p:sp>
      <p:sp>
        <p:nvSpPr>
          <p:cNvPr id="4" name="CuadroTexto 3">
            <a:extLst>
              <a:ext uri="{FF2B5EF4-FFF2-40B4-BE49-F238E27FC236}">
                <a16:creationId xmlns:a16="http://schemas.microsoft.com/office/drawing/2014/main" id="{A29A2DCA-7926-A37C-2662-3C0041C85CE9}"/>
              </a:ext>
            </a:extLst>
          </p:cNvPr>
          <p:cNvSpPr txBox="1"/>
          <p:nvPr/>
        </p:nvSpPr>
        <p:spPr>
          <a:xfrm>
            <a:off x="6730384" y="6081832"/>
            <a:ext cx="3949478" cy="338554"/>
          </a:xfrm>
          <a:prstGeom prst="rect">
            <a:avLst/>
          </a:prstGeom>
          <a:noFill/>
        </p:spPr>
        <p:txBody>
          <a:bodyPr wrap="none" rtlCol="0">
            <a:spAutoFit/>
          </a:bodyPr>
          <a:lstStyle/>
          <a:p>
            <a:pPr algn="r"/>
            <a:r>
              <a:rPr lang="es-ES" sz="1600" b="1" dirty="0"/>
              <a:t>E. G. W. (El conflicto de los siglos, p. 579)</a:t>
            </a:r>
          </a:p>
        </p:txBody>
      </p:sp>
    </p:spTree>
    <p:extLst>
      <p:ext uri="{BB962C8B-B14F-4D97-AF65-F5344CB8AC3E}">
        <p14:creationId xmlns:p14="http://schemas.microsoft.com/office/powerpoint/2010/main" val="235928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0" y="88379"/>
            <a:ext cx="6660682" cy="2062103"/>
          </a:xfrm>
          <a:prstGeom prst="rect">
            <a:avLst/>
          </a:prstGeom>
          <a:noFill/>
        </p:spPr>
        <p:txBody>
          <a:bodyPr wrap="square">
            <a:spAutoFit/>
            <a:scene3d>
              <a:camera prst="orthographicFront"/>
              <a:lightRig rig="threePt" dir="t"/>
            </a:scene3d>
            <a:sp3d extrusionH="57150" contourW="25400">
              <a:bevelT w="38100" h="38100"/>
              <a:contourClr>
                <a:srgbClr val="F4DCAC"/>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«Porque las armas de nuestra milicia no son mundanas, sino poderosas en Dios para destruir fortalezas» </a:t>
            </a:r>
            <a:r>
              <a:rPr kumimoji="0" lang="es-ES" sz="24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(2 Corintios 10:4)</a:t>
            </a:r>
            <a:endParaRPr kumimoji="0" lang="es-ES" sz="32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6095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D46BF9-794B-C264-4321-9D5E3F54A78B}"/>
              </a:ext>
            </a:extLst>
          </p:cNvPr>
          <p:cNvSpPr txBox="1"/>
          <p:nvPr/>
        </p:nvSpPr>
        <p:spPr>
          <a:xfrm>
            <a:off x="3981451" y="3933229"/>
            <a:ext cx="7896224" cy="270843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sz="2000" b="1" dirty="0">
                <a:solidFill>
                  <a:srgbClr val="B7101D"/>
                </a:solidFill>
              </a:rPr>
              <a:t>La guerra espiritual:</a:t>
            </a:r>
          </a:p>
          <a:p>
            <a:pPr lvl="1">
              <a:spcBef>
                <a:spcPts val="600"/>
              </a:spcBef>
            </a:pPr>
            <a:r>
              <a:rPr lang="es-ES" sz="2000" b="1" dirty="0"/>
              <a:t>Las armas para el ataque (2ª de Corintios 10:1-11)</a:t>
            </a:r>
          </a:p>
          <a:p>
            <a:pPr lvl="1">
              <a:spcBef>
                <a:spcPts val="600"/>
              </a:spcBef>
            </a:pPr>
            <a:r>
              <a:rPr lang="es-ES" sz="2000" b="1" dirty="0"/>
              <a:t>La defensa correcta (2ª de Corintios 10:12-18)</a:t>
            </a:r>
          </a:p>
          <a:p>
            <a:pPr>
              <a:spcBef>
                <a:spcPts val="600"/>
              </a:spcBef>
            </a:pPr>
            <a:r>
              <a:rPr lang="es-ES" sz="2000" b="1" dirty="0">
                <a:solidFill>
                  <a:srgbClr val="0E40AC"/>
                </a:solidFill>
              </a:rPr>
              <a:t>Lidiando con los falsos maestros:</a:t>
            </a:r>
          </a:p>
          <a:p>
            <a:pPr lvl="1">
              <a:spcBef>
                <a:spcPts val="600"/>
              </a:spcBef>
            </a:pPr>
            <a:r>
              <a:rPr lang="es-ES" sz="2000" b="1" dirty="0"/>
              <a:t>Engañadores disfrazados de apóstoles (2ª de Corintios 11:1-15)</a:t>
            </a:r>
          </a:p>
          <a:p>
            <a:pPr lvl="1">
              <a:spcBef>
                <a:spcPts val="600"/>
              </a:spcBef>
            </a:pPr>
            <a:r>
              <a:rPr lang="es-ES" sz="2000" b="1" dirty="0"/>
              <a:t>Pablo y los falsos maestros (2ª de Corintios 11:16-31)</a:t>
            </a:r>
          </a:p>
          <a:p>
            <a:pPr lvl="1">
              <a:spcBef>
                <a:spcPts val="600"/>
              </a:spcBef>
            </a:pPr>
            <a:r>
              <a:rPr lang="es-ES" sz="2000" b="1" dirty="0"/>
              <a:t>Autoexamen y victoria (2ª de Corintios 12:14-13:10)</a:t>
            </a:r>
          </a:p>
        </p:txBody>
      </p:sp>
      <p:sp>
        <p:nvSpPr>
          <p:cNvPr id="3" name="CuadroTexto 2">
            <a:extLst>
              <a:ext uri="{FF2B5EF4-FFF2-40B4-BE49-F238E27FC236}">
                <a16:creationId xmlns:a16="http://schemas.microsoft.com/office/drawing/2014/main" id="{009C3AF5-6EAA-92C7-8865-8FD7DFF74333}"/>
              </a:ext>
            </a:extLst>
          </p:cNvPr>
          <p:cNvSpPr txBox="1"/>
          <p:nvPr/>
        </p:nvSpPr>
        <p:spPr>
          <a:xfrm>
            <a:off x="304800" y="118017"/>
            <a:ext cx="6784258" cy="1323439"/>
          </a:xfrm>
          <a:prstGeom prst="rect">
            <a:avLst/>
          </a:prstGeom>
          <a:noFill/>
        </p:spPr>
        <p:txBody>
          <a:bodyPr wrap="square" rtlCol="0">
            <a:spAutoFit/>
          </a:bodyPr>
          <a:lstStyle/>
          <a:p>
            <a:pPr>
              <a:spcBef>
                <a:spcPts val="600"/>
              </a:spcBef>
            </a:pPr>
            <a:r>
              <a:rPr lang="es-ES" sz="2000" b="1" dirty="0"/>
              <a:t>Pablo procuraba estar constantemente informado sobre todas las iglesias. ¿Para qué? Para saber si necesitaban alguna ayuda, alguna visita, algún consuelo, alguna palabra de ánimo (2Co. 11:28).</a:t>
            </a:r>
          </a:p>
        </p:txBody>
      </p:sp>
      <p:pic>
        <p:nvPicPr>
          <p:cNvPr id="5" name="Imagen 4">
            <a:extLst>
              <a:ext uri="{FF2B5EF4-FFF2-40B4-BE49-F238E27FC236}">
                <a16:creationId xmlns:a16="http://schemas.microsoft.com/office/drawing/2014/main" id="{AD7D0D9F-5277-DBD2-BA1D-DFC35CA8D0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44420" y="216337"/>
            <a:ext cx="4642780" cy="3503188"/>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CAEFB7C3-9495-6372-A4D7-3FC84B85D45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393" r="3441"/>
          <a:stretch>
            <a:fillRect/>
          </a:stretch>
        </p:blipFill>
        <p:spPr>
          <a:xfrm>
            <a:off x="304800" y="3848100"/>
            <a:ext cx="3029763" cy="2793563"/>
          </a:xfrm>
          <a:prstGeom prst="rect">
            <a:avLst/>
          </a:prstGeom>
          <a:ln w="88900" cap="sq" cmpd="thickThin">
            <a:solidFill>
              <a:srgbClr val="092A75"/>
            </a:solidFill>
            <a:prstDash val="solid"/>
            <a:miter lim="800000"/>
          </a:ln>
          <a:effectLst>
            <a:innerShdw blurRad="76200">
              <a:srgbClr val="000000"/>
            </a:innerShdw>
          </a:effectLst>
        </p:spPr>
      </p:pic>
      <p:pic>
        <p:nvPicPr>
          <p:cNvPr id="15" name="Imagen 14">
            <a:extLst>
              <a:ext uri="{FF2B5EF4-FFF2-40B4-BE49-F238E27FC236}">
                <a16:creationId xmlns:a16="http://schemas.microsoft.com/office/drawing/2014/main" id="{6D468FDE-7E9C-88EA-5B8C-CB1B4B9112C2}"/>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3583820" y="4007886"/>
            <a:ext cx="397631" cy="319524"/>
          </a:xfrm>
          <a:prstGeom prst="rect">
            <a:avLst/>
          </a:prstGeom>
        </p:spPr>
      </p:pic>
      <p:pic>
        <p:nvPicPr>
          <p:cNvPr id="25" name="Imagen 24">
            <a:extLst>
              <a:ext uri="{FF2B5EF4-FFF2-40B4-BE49-F238E27FC236}">
                <a16:creationId xmlns:a16="http://schemas.microsoft.com/office/drawing/2014/main" id="{BBFB7045-8462-97E7-5D89-E576C0C31F7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3583820" y="5165006"/>
            <a:ext cx="397631" cy="319524"/>
          </a:xfrm>
          <a:prstGeom prst="rect">
            <a:avLst/>
          </a:prstGeom>
        </p:spPr>
      </p:pic>
      <p:pic>
        <p:nvPicPr>
          <p:cNvPr id="33" name="Imagen 32">
            <a:extLst>
              <a:ext uri="{FF2B5EF4-FFF2-40B4-BE49-F238E27FC236}">
                <a16:creationId xmlns:a16="http://schemas.microsoft.com/office/drawing/2014/main" id="{E379F395-A757-5893-A878-408C1C42EEE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155603" y="5541881"/>
            <a:ext cx="254214" cy="215083"/>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2EF76D55-E8D8-0D13-A8FE-E549A40AD6F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155603" y="5933857"/>
            <a:ext cx="254214" cy="215083"/>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ADD2664E-BA70-1FB1-F99C-93120EF3374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155603" y="6316720"/>
            <a:ext cx="254214" cy="215083"/>
          </a:xfrm>
          <a:prstGeom prst="rect">
            <a:avLst/>
          </a:prstGeom>
          <a:effectLst>
            <a:outerShdw blurRad="50800" dist="38100" dir="8100000" algn="tr" rotWithShape="0">
              <a:prstClr val="black">
                <a:alpha val="40000"/>
              </a:prstClr>
            </a:outerShdw>
          </a:effectLst>
        </p:spPr>
      </p:pic>
      <p:pic>
        <p:nvPicPr>
          <p:cNvPr id="43" name="Imagen 42">
            <a:extLst>
              <a:ext uri="{FF2B5EF4-FFF2-40B4-BE49-F238E27FC236}">
                <a16:creationId xmlns:a16="http://schemas.microsoft.com/office/drawing/2014/main" id="{EF9D4B9D-418D-2CDA-0DAD-1248FF60B12D}"/>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155603" y="4403896"/>
            <a:ext cx="254214" cy="215083"/>
          </a:xfrm>
          <a:prstGeom prst="rect">
            <a:avLst/>
          </a:prstGeom>
          <a:effectLst>
            <a:outerShdw blurRad="50800" dist="38100" dir="8100000" algn="tr" rotWithShape="0">
              <a:prstClr val="black">
                <a:alpha val="40000"/>
              </a:prstClr>
            </a:outerShdw>
          </a:effectLst>
        </p:spPr>
      </p:pic>
      <p:pic>
        <p:nvPicPr>
          <p:cNvPr id="47" name="Imagen 46">
            <a:extLst>
              <a:ext uri="{FF2B5EF4-FFF2-40B4-BE49-F238E27FC236}">
                <a16:creationId xmlns:a16="http://schemas.microsoft.com/office/drawing/2014/main" id="{2F1C5BDA-30E9-E113-F776-7E2312E8C875}"/>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155603" y="4777294"/>
            <a:ext cx="254214" cy="215083"/>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BA42D08E-BF43-BFAB-3230-75D84BEBC010}"/>
              </a:ext>
            </a:extLst>
          </p:cNvPr>
          <p:cNvSpPr txBox="1"/>
          <p:nvPr/>
        </p:nvSpPr>
        <p:spPr>
          <a:xfrm>
            <a:off x="304800" y="2440771"/>
            <a:ext cx="678425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Al concluir su segunda carta a los Corintios, Pablo aborda el problema de estos falsos maestros. ¿Cómo identificarlos? ¿Cómo batallar con ellos en esta guerra espiritual? ¿Cómo vencer?</a:t>
            </a:r>
          </a:p>
        </p:txBody>
      </p:sp>
      <p:sp>
        <p:nvSpPr>
          <p:cNvPr id="9" name="CuadroTexto 8">
            <a:extLst>
              <a:ext uri="{FF2B5EF4-FFF2-40B4-BE49-F238E27FC236}">
                <a16:creationId xmlns:a16="http://schemas.microsoft.com/office/drawing/2014/main" id="{B8B55E42-6DFD-5C3C-BDB6-4A8B87498040}"/>
              </a:ext>
            </a:extLst>
          </p:cNvPr>
          <p:cNvSpPr txBox="1"/>
          <p:nvPr/>
        </p:nvSpPr>
        <p:spPr>
          <a:xfrm>
            <a:off x="304799" y="1441456"/>
            <a:ext cx="678425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En ocasiones, se le informaba de falsos maestros que hacían tropezar a los fieles. Cuanto esto ocurría, el apóstol se llenaba de indignación (2Co. 11:29).</a:t>
            </a:r>
          </a:p>
        </p:txBody>
      </p:sp>
    </p:spTree>
    <p:extLst>
      <p:ext uri="{BB962C8B-B14F-4D97-AF65-F5344CB8AC3E}">
        <p14:creationId xmlns:p14="http://schemas.microsoft.com/office/powerpoint/2010/main" val="57266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900" decel="100000" fill="hold"/>
                                        <p:tgtEl>
                                          <p:spTgt spid="7"/>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strVal val="4/3*#ppt_w"/>
                                          </p:val>
                                        </p:tav>
                                        <p:tav tm="100000">
                                          <p:val>
                                            <p:strVal val="#ppt_w"/>
                                          </p:val>
                                        </p:tav>
                                      </p:tavLst>
                                    </p:anim>
                                    <p:anim calcmode="lin" valueType="num">
                                      <p:cBhvr>
                                        <p:cTn id="39" dur="500" fill="hold"/>
                                        <p:tgtEl>
                                          <p:spTgt spid="15"/>
                                        </p:tgtEl>
                                        <p:attrNameLst>
                                          <p:attrName>ppt_h</p:attrName>
                                        </p:attrNameLst>
                                      </p:cBhvr>
                                      <p:tavLst>
                                        <p:tav tm="0">
                                          <p:val>
                                            <p:strVal val="4/3*#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left)">
                                      <p:cBhvr>
                                        <p:cTn id="43" dur="500"/>
                                        <p:tgtEl>
                                          <p:spTgt spid="2">
                                            <p:txEl>
                                              <p:pRg st="0" end="0"/>
                                            </p:txEl>
                                          </p:spTgt>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 calcmode="lin" valueType="num">
                                      <p:cBhvr>
                                        <p:cTn id="49" dur="500" fill="hold"/>
                                        <p:tgtEl>
                                          <p:spTgt spid="43"/>
                                        </p:tgtEl>
                                        <p:attrNameLst>
                                          <p:attrName>style.rotation</p:attrName>
                                        </p:attrNameLst>
                                      </p:cBhvr>
                                      <p:tavLst>
                                        <p:tav tm="0">
                                          <p:val>
                                            <p:fltVal val="90"/>
                                          </p:val>
                                        </p:tav>
                                        <p:tav tm="100000">
                                          <p:val>
                                            <p:fltVal val="0"/>
                                          </p:val>
                                        </p:tav>
                                      </p:tavLst>
                                    </p:anim>
                                    <p:animEffect transition="in" filter="fade">
                                      <p:cBhvr>
                                        <p:cTn id="50" dur="500"/>
                                        <p:tgtEl>
                                          <p:spTgt spid="4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 calcmode="lin" valueType="num">
                                      <p:cBhvr>
                                        <p:cTn id="60" dur="500" fill="hold"/>
                                        <p:tgtEl>
                                          <p:spTgt spid="47"/>
                                        </p:tgtEl>
                                        <p:attrNameLst>
                                          <p:attrName>style.rotation</p:attrName>
                                        </p:attrNameLst>
                                      </p:cBhvr>
                                      <p:tavLst>
                                        <p:tav tm="0">
                                          <p:val>
                                            <p:fltVal val="90"/>
                                          </p:val>
                                        </p:tav>
                                        <p:tav tm="100000">
                                          <p:val>
                                            <p:fltVal val="0"/>
                                          </p:val>
                                        </p:tav>
                                      </p:tavLst>
                                    </p:anim>
                                    <p:animEffect transition="in" filter="fade">
                                      <p:cBhvr>
                                        <p:cTn id="61" dur="500"/>
                                        <p:tgtEl>
                                          <p:spTgt spid="47"/>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lef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288"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strVal val="4/3*#ppt_w"/>
                                          </p:val>
                                        </p:tav>
                                        <p:tav tm="100000">
                                          <p:val>
                                            <p:strVal val="#ppt_w"/>
                                          </p:val>
                                        </p:tav>
                                      </p:tavLst>
                                    </p:anim>
                                    <p:anim calcmode="lin" valueType="num">
                                      <p:cBhvr>
                                        <p:cTn id="71" dur="500" fill="hold"/>
                                        <p:tgtEl>
                                          <p:spTgt spid="25"/>
                                        </p:tgtEl>
                                        <p:attrNameLst>
                                          <p:attrName>ppt_h</p:attrName>
                                        </p:attrNameLst>
                                      </p:cBhvr>
                                      <p:tavLst>
                                        <p:tav tm="0">
                                          <p:val>
                                            <p:strVal val="4/3*#ppt_h"/>
                                          </p:val>
                                        </p:tav>
                                        <p:tav tm="100000">
                                          <p:val>
                                            <p:strVal val="#ppt_h"/>
                                          </p:val>
                                        </p:tav>
                                      </p:tavLst>
                                    </p:anim>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 calcmode="lin" valueType="num">
                                      <p:cBhvr>
                                        <p:cTn id="81" dur="500" fill="hold"/>
                                        <p:tgtEl>
                                          <p:spTgt spid="33"/>
                                        </p:tgtEl>
                                        <p:attrNameLst>
                                          <p:attrName>style.rotation</p:attrName>
                                        </p:attrNameLst>
                                      </p:cBhvr>
                                      <p:tavLst>
                                        <p:tav tm="0">
                                          <p:val>
                                            <p:fltVal val="90"/>
                                          </p:val>
                                        </p:tav>
                                        <p:tav tm="100000">
                                          <p:val>
                                            <p:fltVal val="0"/>
                                          </p:val>
                                        </p:tav>
                                      </p:tavLst>
                                    </p:anim>
                                    <p:animEffect transition="in" filter="fade">
                                      <p:cBhvr>
                                        <p:cTn id="82" dur="500"/>
                                        <p:tgtEl>
                                          <p:spTgt spid="33"/>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p:cTn id="90" dur="500" fill="hold"/>
                                        <p:tgtEl>
                                          <p:spTgt spid="37"/>
                                        </p:tgtEl>
                                        <p:attrNameLst>
                                          <p:attrName>ppt_w</p:attrName>
                                        </p:attrNameLst>
                                      </p:cBhvr>
                                      <p:tavLst>
                                        <p:tav tm="0">
                                          <p:val>
                                            <p:fltVal val="0"/>
                                          </p:val>
                                        </p:tav>
                                        <p:tav tm="100000">
                                          <p:val>
                                            <p:strVal val="#ppt_w"/>
                                          </p:val>
                                        </p:tav>
                                      </p:tavLst>
                                    </p:anim>
                                    <p:anim calcmode="lin" valueType="num">
                                      <p:cBhvr>
                                        <p:cTn id="91" dur="500" fill="hold"/>
                                        <p:tgtEl>
                                          <p:spTgt spid="37"/>
                                        </p:tgtEl>
                                        <p:attrNameLst>
                                          <p:attrName>ppt_h</p:attrName>
                                        </p:attrNameLst>
                                      </p:cBhvr>
                                      <p:tavLst>
                                        <p:tav tm="0">
                                          <p:val>
                                            <p:fltVal val="0"/>
                                          </p:val>
                                        </p:tav>
                                        <p:tav tm="100000">
                                          <p:val>
                                            <p:strVal val="#ppt_h"/>
                                          </p:val>
                                        </p:tav>
                                      </p:tavLst>
                                    </p:anim>
                                    <p:anim calcmode="lin" valueType="num">
                                      <p:cBhvr>
                                        <p:cTn id="92" dur="500" fill="hold"/>
                                        <p:tgtEl>
                                          <p:spTgt spid="37"/>
                                        </p:tgtEl>
                                        <p:attrNameLst>
                                          <p:attrName>style.rotation</p:attrName>
                                        </p:attrNameLst>
                                      </p:cBhvr>
                                      <p:tavLst>
                                        <p:tav tm="0">
                                          <p:val>
                                            <p:fltVal val="90"/>
                                          </p:val>
                                        </p:tav>
                                        <p:tav tm="100000">
                                          <p:val>
                                            <p:fltVal val="0"/>
                                          </p:val>
                                        </p:tav>
                                      </p:tavLst>
                                    </p:anim>
                                    <p:animEffect transition="in" filter="fade">
                                      <p:cBhvr>
                                        <p:cTn id="93" dur="500"/>
                                        <p:tgtEl>
                                          <p:spTgt spid="37"/>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par>
                          <p:cTn id="98" fill="hold">
                            <p:stCondLst>
                              <p:cond delay="3000"/>
                            </p:stCondLst>
                            <p:childTnLst>
                              <p:par>
                                <p:cTn id="99" presetID="31" presetClass="entr" presetSubtype="0" fill="hold"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p:cTn id="101" dur="500" fill="hold"/>
                                        <p:tgtEl>
                                          <p:spTgt spid="41"/>
                                        </p:tgtEl>
                                        <p:attrNameLst>
                                          <p:attrName>ppt_w</p:attrName>
                                        </p:attrNameLst>
                                      </p:cBhvr>
                                      <p:tavLst>
                                        <p:tav tm="0">
                                          <p:val>
                                            <p:fltVal val="0"/>
                                          </p:val>
                                        </p:tav>
                                        <p:tav tm="100000">
                                          <p:val>
                                            <p:strVal val="#ppt_w"/>
                                          </p:val>
                                        </p:tav>
                                      </p:tavLst>
                                    </p:anim>
                                    <p:anim calcmode="lin" valueType="num">
                                      <p:cBhvr>
                                        <p:cTn id="102" dur="500" fill="hold"/>
                                        <p:tgtEl>
                                          <p:spTgt spid="41"/>
                                        </p:tgtEl>
                                        <p:attrNameLst>
                                          <p:attrName>ppt_h</p:attrName>
                                        </p:attrNameLst>
                                      </p:cBhvr>
                                      <p:tavLst>
                                        <p:tav tm="0">
                                          <p:val>
                                            <p:fltVal val="0"/>
                                          </p:val>
                                        </p:tav>
                                        <p:tav tm="100000">
                                          <p:val>
                                            <p:strVal val="#ppt_h"/>
                                          </p:val>
                                        </p:tav>
                                      </p:tavLst>
                                    </p:anim>
                                    <p:anim calcmode="lin" valueType="num">
                                      <p:cBhvr>
                                        <p:cTn id="103" dur="500" fill="hold"/>
                                        <p:tgtEl>
                                          <p:spTgt spid="41"/>
                                        </p:tgtEl>
                                        <p:attrNameLst>
                                          <p:attrName>style.rotation</p:attrName>
                                        </p:attrNameLst>
                                      </p:cBhvr>
                                      <p:tavLst>
                                        <p:tav tm="0">
                                          <p:val>
                                            <p:fltVal val="90"/>
                                          </p:val>
                                        </p:tav>
                                        <p:tav tm="100000">
                                          <p:val>
                                            <p:fltVal val="0"/>
                                          </p:val>
                                        </p:tav>
                                      </p:tavLst>
                                    </p:anim>
                                    <p:animEffect transition="in" filter="fade">
                                      <p:cBhvr>
                                        <p:cTn id="104" dur="500"/>
                                        <p:tgtEl>
                                          <p:spTgt spid="41"/>
                                        </p:tgtEl>
                                      </p:cBhvr>
                                    </p:animEffect>
                                  </p:childTnLst>
                                </p:cTn>
                              </p:par>
                            </p:childTnLst>
                          </p:cTn>
                        </p:par>
                        <p:par>
                          <p:cTn id="105" fill="hold">
                            <p:stCondLst>
                              <p:cond delay="3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t="-10000"/>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B83D52-DB68-0B7F-4104-CB380543A9E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tretch>
            <a:fillRect/>
          </a:stretch>
        </p:blipFill>
        <p:spPr>
          <a:xfrm>
            <a:off x="7574706" y="502920"/>
            <a:ext cx="4389120" cy="5852160"/>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18895131-D436-8349-72A9-17C30C44EAB6}"/>
              </a:ext>
            </a:extLst>
          </p:cNvPr>
          <p:cNvSpPr txBox="1"/>
          <p:nvPr/>
        </p:nvSpPr>
        <p:spPr>
          <a:xfrm>
            <a:off x="1" y="2028617"/>
            <a:ext cx="7574705" cy="2800767"/>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8800" b="1" dirty="0">
                <a:ln/>
                <a:solidFill>
                  <a:srgbClr val="9722AA"/>
                </a:solidFill>
              </a:rPr>
              <a:t>LA GUERRA ESPIRITUAL</a:t>
            </a:r>
          </a:p>
        </p:txBody>
      </p:sp>
    </p:spTree>
    <p:extLst>
      <p:ext uri="{BB962C8B-B14F-4D97-AF65-F5344CB8AC3E}">
        <p14:creationId xmlns:p14="http://schemas.microsoft.com/office/powerpoint/2010/main" val="33712163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51B6ABD-71EA-3AE3-63D9-69970A24E5B9}"/>
              </a:ext>
            </a:extLst>
          </p:cNvPr>
          <p:cNvSpPr>
            <a:spLocks noGrp="1" noRot="1" noMove="1" noResize="1" noEditPoints="1" noAdjustHandles="1" noChangeArrowheads="1" noChangeShapeType="1"/>
          </p:cNvSpPr>
          <p:nvPr/>
        </p:nvSpPr>
        <p:spPr>
          <a:xfrm>
            <a:off x="0" y="0"/>
            <a:ext cx="12192000" cy="1613118"/>
          </a:xfrm>
          <a:prstGeom prst="rect">
            <a:avLst/>
          </a:prstGeom>
          <a:blipFill dpi="0" rotWithShape="1">
            <a:blip r:embed="rId5"/>
            <a:srcRect/>
            <a:stretch>
              <a:fillRect b="-15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A8BFC9F7-699D-A3A7-C575-E4DD1EE7214F}"/>
              </a:ext>
            </a:extLst>
          </p:cNvPr>
          <p:cNvSpPr txBox="1"/>
          <p:nvPr/>
        </p:nvSpPr>
        <p:spPr>
          <a:xfrm>
            <a:off x="1374658" y="0"/>
            <a:ext cx="9442967" cy="769441"/>
          </a:xfrm>
          <a:prstGeom prst="rect">
            <a:avLst/>
          </a:prstGeom>
          <a:noFill/>
        </p:spPr>
        <p:txBody>
          <a:bodyPr wrap="square">
            <a:spAutoFit/>
          </a:bodyPr>
          <a:lstStyle/>
          <a:p>
            <a:pPr algn="ctr"/>
            <a:r>
              <a:rPr lang="es-ES" sz="4400" b="1" spc="300" dirty="0">
                <a:ln w="10160">
                  <a:solidFill>
                    <a:schemeClr val="accent5"/>
                  </a:solidFill>
                  <a:prstDash val="solid"/>
                </a:ln>
                <a:solidFill>
                  <a:srgbClr val="FFFFFF"/>
                </a:solidFill>
                <a:effectLst>
                  <a:outerShdw blurRad="38100" dist="22860" dir="5400000" algn="tl" rotWithShape="0">
                    <a:srgbClr val="000000">
                      <a:alpha val="76000"/>
                    </a:srgbClr>
                  </a:outerShdw>
                </a:effectLst>
              </a:rPr>
              <a:t>LAS ARMAS PARA EL ATAQUE </a:t>
            </a:r>
          </a:p>
        </p:txBody>
      </p:sp>
      <p:sp>
        <p:nvSpPr>
          <p:cNvPr id="5" name="CuadroTexto 4">
            <a:extLst>
              <a:ext uri="{FF2B5EF4-FFF2-40B4-BE49-F238E27FC236}">
                <a16:creationId xmlns:a16="http://schemas.microsoft.com/office/drawing/2014/main" id="{E03311FF-6BDC-180C-0DAF-42E82ED22DD1}"/>
              </a:ext>
            </a:extLst>
          </p:cNvPr>
          <p:cNvSpPr txBox="1"/>
          <p:nvPr/>
        </p:nvSpPr>
        <p:spPr>
          <a:xfrm>
            <a:off x="1747837" y="812967"/>
            <a:ext cx="8696325" cy="646331"/>
          </a:xfrm>
          <a:prstGeom prst="rect">
            <a:avLst/>
          </a:prstGeom>
          <a:solidFill>
            <a:schemeClr val="accent4">
              <a:lumMod val="20000"/>
              <a:lumOff val="80000"/>
            </a:schemeClr>
          </a:solidFill>
          <a:ln w="19050"/>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s-ES" b="1" dirty="0">
                <a:solidFill>
                  <a:schemeClr val="accent5">
                    <a:lumMod val="50000"/>
                  </a:schemeClr>
                </a:solidFill>
                <a:latin typeface="Comic Sans MS" panose="030F0702030302020204" pitchFamily="66" charset="0"/>
              </a:rPr>
              <a:t>“porque las armas de nuestra milicia no son carnales, sino poderosas en Dios para la destrucción de fortalezas” </a:t>
            </a:r>
            <a:r>
              <a:rPr lang="es-ES" sz="1400" b="1" dirty="0">
                <a:solidFill>
                  <a:schemeClr val="accent5">
                    <a:lumMod val="50000"/>
                  </a:schemeClr>
                </a:solidFill>
                <a:latin typeface="Comic Sans MS" panose="030F0702030302020204" pitchFamily="66" charset="0"/>
              </a:rPr>
              <a:t>(2ª de Corintios 10:4)</a:t>
            </a:r>
          </a:p>
        </p:txBody>
      </p:sp>
      <p:sp>
        <p:nvSpPr>
          <p:cNvPr id="6" name="CuadroTexto 5">
            <a:extLst>
              <a:ext uri="{FF2B5EF4-FFF2-40B4-BE49-F238E27FC236}">
                <a16:creationId xmlns:a16="http://schemas.microsoft.com/office/drawing/2014/main" id="{4EBFE470-AD3D-D929-3C34-95C149DBA24C}"/>
              </a:ext>
            </a:extLst>
          </p:cNvPr>
          <p:cNvSpPr txBox="1"/>
          <p:nvPr/>
        </p:nvSpPr>
        <p:spPr>
          <a:xfrm>
            <a:off x="146339" y="1613118"/>
            <a:ext cx="7797511" cy="707886"/>
          </a:xfrm>
          <a:prstGeom prst="rect">
            <a:avLst/>
          </a:prstGeom>
          <a:noFill/>
        </p:spPr>
        <p:txBody>
          <a:bodyPr wrap="square" rtlCol="0">
            <a:spAutoFit/>
          </a:bodyPr>
          <a:lstStyle/>
          <a:p>
            <a:pPr>
              <a:spcBef>
                <a:spcPts val="600"/>
              </a:spcBef>
            </a:pPr>
            <a:r>
              <a:rPr lang="es-ES" sz="2000" b="1" dirty="0"/>
              <a:t>Pablo fue acusado de que, aunque por carta hablaba con dureza, en persona era cobarde y torpe para hablar (2Co. 10:10).</a:t>
            </a:r>
          </a:p>
        </p:txBody>
      </p:sp>
      <p:pic>
        <p:nvPicPr>
          <p:cNvPr id="4" name="Imagen 3">
            <a:extLst>
              <a:ext uri="{FF2B5EF4-FFF2-40B4-BE49-F238E27FC236}">
                <a16:creationId xmlns:a16="http://schemas.microsoft.com/office/drawing/2014/main" id="{0F1DC871-7277-EBD7-3B44-8F41ADC7310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251031" y="1718294"/>
            <a:ext cx="3794630" cy="5029027"/>
          </a:xfrm>
          <a:prstGeom prst="snip2DiagRect">
            <a:avLst>
              <a:gd name="adj1" fmla="val 12561"/>
              <a:gd name="adj2" fmla="val 12822"/>
            </a:avLst>
          </a:prstGeom>
          <a:solidFill>
            <a:srgbClr val="FFFFFF">
              <a:shade val="85000"/>
            </a:srgbClr>
          </a:solidFill>
          <a:ln w="28575"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3BF3FE66-205A-8490-4C0A-ECC411EC8CBA}"/>
              </a:ext>
            </a:extLst>
          </p:cNvPr>
          <p:cNvSpPr txBox="1"/>
          <p:nvPr/>
        </p:nvSpPr>
        <p:spPr>
          <a:xfrm>
            <a:off x="4362449" y="5451848"/>
            <a:ext cx="3676653" cy="1323439"/>
          </a:xfrm>
          <a:prstGeom prst="rect">
            <a:avLst/>
          </a:prstGeom>
          <a:noFill/>
        </p:spPr>
        <p:txBody>
          <a:bodyPr wrap="square">
            <a:spAutoFit/>
          </a:bodyPr>
          <a:lstStyle/>
          <a:p>
            <a:pPr>
              <a:spcBef>
                <a:spcPts val="600"/>
              </a:spcBef>
            </a:pPr>
            <a:r>
              <a:rPr lang="es-ES" sz="2000" b="1" dirty="0"/>
              <a:t>La autoridad de Pablo le había sido dada por Cristo, y la usaría siempre para edificar, y no para destruir (2Co. 10:8).</a:t>
            </a:r>
          </a:p>
        </p:txBody>
      </p:sp>
      <p:pic>
        <p:nvPicPr>
          <p:cNvPr id="10" name="Imagen 9">
            <a:extLst>
              <a:ext uri="{FF2B5EF4-FFF2-40B4-BE49-F238E27FC236}">
                <a16:creationId xmlns:a16="http://schemas.microsoft.com/office/drawing/2014/main" id="{72F1D50E-087E-23CC-E9CA-8F7B18126374}"/>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59" t="8587" r="-59" b="16723"/>
          <a:stretch>
            <a:fillRect/>
          </a:stretch>
        </p:blipFill>
        <p:spPr>
          <a:xfrm>
            <a:off x="146339" y="5314138"/>
            <a:ext cx="4006561" cy="142419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A872E937-4C45-7297-BD75-12E2AF94D25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H="1">
            <a:off x="213013" y="100519"/>
            <a:ext cx="1161645" cy="1452056"/>
          </a:xfrm>
          <a:prstGeom prst="snip2DiagRect">
            <a:avLst>
              <a:gd name="adj1" fmla="val 16748"/>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F5FD91CA-2BDF-46A3-3047-A8244DDE3DE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817625" y="100519"/>
            <a:ext cx="1161362" cy="1452056"/>
          </a:xfrm>
          <a:prstGeom prst="snip2DiagRect">
            <a:avLst>
              <a:gd name="adj1" fmla="val 16752"/>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41FC56FE-707E-4312-E3FC-4E3E1B873067}"/>
              </a:ext>
            </a:extLst>
          </p:cNvPr>
          <p:cNvSpPr txBox="1"/>
          <p:nvPr/>
        </p:nvSpPr>
        <p:spPr>
          <a:xfrm>
            <a:off x="146338" y="3936831"/>
            <a:ext cx="779751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Estas “armas” incluyen actuar con la humildad y la mansedumbre de Cristo (Mt. 11:29). Pero también implican mantenerse firmes ante lo incorrecto, como lo hizo Jesús (Mt. 21:12-13), o hablar con claridad cuando sea necesario (Mt. 23:23-27).</a:t>
            </a:r>
          </a:p>
        </p:txBody>
      </p:sp>
      <p:sp>
        <p:nvSpPr>
          <p:cNvPr id="11" name="CuadroTexto 10">
            <a:extLst>
              <a:ext uri="{FF2B5EF4-FFF2-40B4-BE49-F238E27FC236}">
                <a16:creationId xmlns:a16="http://schemas.microsoft.com/office/drawing/2014/main" id="{923984BA-14BF-A5F8-C2D0-31D748CA437A}"/>
              </a:ext>
            </a:extLst>
          </p:cNvPr>
          <p:cNvSpPr txBox="1"/>
          <p:nvPr/>
        </p:nvSpPr>
        <p:spPr>
          <a:xfrm>
            <a:off x="146337" y="2321004"/>
            <a:ext cx="7797511"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Ante esta argumentación, Pablo indicó claramente que se sentía capaz de ser tan duro en persona como en carta, pero que no se rebajaría a usar “armas carnales” (como el autoritarismo, el castigo físico o la autoalabanza), sino que solo usaría “armas poderosas en Dios” (2Co. 10:2-4).</a:t>
            </a:r>
          </a:p>
        </p:txBody>
      </p:sp>
    </p:spTree>
    <p:extLst>
      <p:ext uri="{BB962C8B-B14F-4D97-AF65-F5344CB8AC3E}">
        <p14:creationId xmlns:p14="http://schemas.microsoft.com/office/powerpoint/2010/main" val="303614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7"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ppt_w/2"/>
                                          </p:val>
                                        </p:tav>
                                        <p:tav tm="100000">
                                          <p:val>
                                            <p:strVal val="#ppt_x"/>
                                          </p:val>
                                        </p:tav>
                                      </p:tavLst>
                                    </p:anim>
                                    <p:anim calcmode="lin" valueType="num">
                                      <p:cBhvr>
                                        <p:cTn id="21" dur="500" fill="hold"/>
                                        <p:tgtEl>
                                          <p:spTgt spid="12"/>
                                        </p:tgtEl>
                                        <p:attrNameLst>
                                          <p:attrName>ppt_y</p:attrName>
                                        </p:attrNameLst>
                                      </p:cBhvr>
                                      <p:tavLst>
                                        <p:tav tm="0">
                                          <p:val>
                                            <p:strVal val="#ppt_y"/>
                                          </p:val>
                                        </p:tav>
                                        <p:tav tm="100000">
                                          <p:val>
                                            <p:strVal val="#ppt_y"/>
                                          </p:val>
                                        </p:tav>
                                      </p:tavLst>
                                    </p:anim>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ppt_x</p:attrName>
                                        </p:attrNameLst>
                                      </p:cBhvr>
                                      <p:tavLst>
                                        <p:tav tm="0">
                                          <p:val>
                                            <p:strVal val="#ppt_x-#ppt_w/2"/>
                                          </p:val>
                                        </p:tav>
                                        <p:tav tm="100000">
                                          <p:val>
                                            <p:strVal val="#ppt_x"/>
                                          </p:val>
                                        </p:tav>
                                      </p:tavLst>
                                    </p:anim>
                                    <p:anim calcmode="lin" valueType="num">
                                      <p:cBhvr>
                                        <p:cTn id="27" dur="500" fill="hold"/>
                                        <p:tgtEl>
                                          <p:spTgt spid="14"/>
                                        </p:tgtEl>
                                        <p:attrNameLst>
                                          <p:attrName>ppt_y</p:attrName>
                                        </p:attrNameLst>
                                      </p:cBhvr>
                                      <p:tavLst>
                                        <p:tav tm="0">
                                          <p:val>
                                            <p:strVal val="#ppt_y"/>
                                          </p:val>
                                        </p:tav>
                                        <p:tav tm="100000">
                                          <p:val>
                                            <p:strVal val="#ppt_y"/>
                                          </p:val>
                                        </p:tav>
                                      </p:tavLst>
                                    </p:anim>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3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amond(out)">
                                      <p:cBhvr>
                                        <p:cTn id="39" dur="750"/>
                                        <p:tgtEl>
                                          <p:spTgt spid="4"/>
                                        </p:tgtEl>
                                      </p:cBhvr>
                                    </p:animEffect>
                                  </p:childTnLst>
                                </p:cTn>
                              </p:par>
                            </p:childTnLst>
                          </p:cTn>
                        </p:par>
                        <p:par>
                          <p:cTn id="40" fill="hold">
                            <p:stCondLst>
                              <p:cond delay="75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CA590638-CF8E-6552-2064-5746F5356094}"/>
              </a:ext>
            </a:extLst>
          </p:cNvPr>
          <p:cNvSpPr>
            <a:spLocks noGrp="1" noRot="1" noMove="1" noResize="1" noEditPoints="1" noAdjustHandles="1" noChangeArrowheads="1" noChangeShapeType="1"/>
          </p:cNvSpPr>
          <p:nvPr/>
        </p:nvSpPr>
        <p:spPr>
          <a:xfrm>
            <a:off x="0" y="0"/>
            <a:ext cx="12191999" cy="1032004"/>
          </a:xfrm>
          <a:prstGeom prst="rect">
            <a:avLst/>
          </a:prstGeom>
          <a:blipFill>
            <a:blip r:embed="rId4">
              <a:duotone>
                <a:schemeClr val="accent2">
                  <a:shade val="45000"/>
                  <a:satMod val="135000"/>
                </a:schemeClr>
                <a:prstClr val="white"/>
              </a:duotone>
            </a:blip>
            <a:stretch>
              <a:fillRect b="-15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98D94D-7AB9-E415-A4EC-5104664FE90D}"/>
              </a:ext>
            </a:extLst>
          </p:cNvPr>
          <p:cNvSpPr txBox="1"/>
          <p:nvPr/>
        </p:nvSpPr>
        <p:spPr>
          <a:xfrm>
            <a:off x="0" y="-68096"/>
            <a:ext cx="12192000" cy="769441"/>
          </a:xfrm>
          <a:prstGeom prst="rect">
            <a:avLst/>
          </a:prstGeom>
          <a:noFill/>
        </p:spPr>
        <p:txBody>
          <a:bodyPr wrap="square">
            <a:spAutoFit/>
          </a:bodyPr>
          <a:lstStyle/>
          <a:p>
            <a:pPr algn="ctr"/>
            <a:r>
              <a:rPr lang="es-ES"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50800" dist="25400" dir="5400000" algn="ctr" rotWithShape="0">
                    <a:schemeClr val="tx1"/>
                  </a:outerShdw>
                </a:effectLst>
              </a:rPr>
              <a:t>LA DEFENSA CORRECTA</a:t>
            </a:r>
          </a:p>
        </p:txBody>
      </p:sp>
      <p:sp>
        <p:nvSpPr>
          <p:cNvPr id="5" name="CuadroTexto 4">
            <a:extLst>
              <a:ext uri="{FF2B5EF4-FFF2-40B4-BE49-F238E27FC236}">
                <a16:creationId xmlns:a16="http://schemas.microsoft.com/office/drawing/2014/main" id="{77FE35BA-0EDB-0FCE-18F7-11334B0C4401}"/>
              </a:ext>
            </a:extLst>
          </p:cNvPr>
          <p:cNvSpPr txBox="1"/>
          <p:nvPr/>
        </p:nvSpPr>
        <p:spPr>
          <a:xfrm>
            <a:off x="0" y="614032"/>
            <a:ext cx="12191999" cy="369332"/>
          </a:xfrm>
          <a:prstGeom prst="rect">
            <a:avLst/>
          </a:prstGeom>
          <a:solidFill>
            <a:schemeClr val="accent3">
              <a:lumMod val="40000"/>
              <a:lumOff val="60000"/>
            </a:schemeClr>
          </a:solidFill>
          <a:ln>
            <a:noFill/>
          </a:ln>
        </p:spPr>
        <p:txBody>
          <a:bodyPr wrap="square">
            <a:spAutoFit/>
            <a:scene3d>
              <a:camera prst="orthographicFront"/>
              <a:lightRig rig="threePt" dir="t"/>
            </a:scene3d>
            <a:sp3d extrusionH="57150">
              <a:bevelT w="38100" h="38100"/>
            </a:sp3d>
          </a:bodyPr>
          <a:lstStyle/>
          <a:p>
            <a:pPr algn="ctr"/>
            <a:r>
              <a:rPr lang="es-ES" b="1" dirty="0">
                <a:solidFill>
                  <a:srgbClr val="C7440F"/>
                </a:solidFill>
                <a:latin typeface="Comic Sans MS" panose="030F0702030302020204" pitchFamily="66" charset="0"/>
              </a:rPr>
              <a:t>“porque no es aprobado el que se alaba a sí mismo, sino aquel a quien Dios alaba” </a:t>
            </a:r>
            <a:r>
              <a:rPr lang="es-ES" sz="1400" b="1" dirty="0">
                <a:solidFill>
                  <a:srgbClr val="C7440F"/>
                </a:solidFill>
                <a:latin typeface="Comic Sans MS" panose="030F0702030302020204" pitchFamily="66" charset="0"/>
              </a:rPr>
              <a:t>(2ª de Corintios 10:18)</a:t>
            </a:r>
            <a:endParaRPr lang="es-ES" b="1" dirty="0">
              <a:solidFill>
                <a:srgbClr val="C7440F"/>
              </a:solidFill>
              <a:latin typeface="Comic Sans MS" panose="030F0702030302020204" pitchFamily="66" charset="0"/>
            </a:endParaRPr>
          </a:p>
        </p:txBody>
      </p:sp>
      <p:sp>
        <p:nvSpPr>
          <p:cNvPr id="6" name="CuadroTexto 5">
            <a:extLst>
              <a:ext uri="{FF2B5EF4-FFF2-40B4-BE49-F238E27FC236}">
                <a16:creationId xmlns:a16="http://schemas.microsoft.com/office/drawing/2014/main" id="{1E027BFB-5546-F015-F7CD-B4EA3844679A}"/>
              </a:ext>
            </a:extLst>
          </p:cNvPr>
          <p:cNvSpPr txBox="1"/>
          <p:nvPr/>
        </p:nvSpPr>
        <p:spPr>
          <a:xfrm>
            <a:off x="60694" y="1133475"/>
            <a:ext cx="7813035" cy="1938992"/>
          </a:xfrm>
          <a:prstGeom prst="rect">
            <a:avLst/>
          </a:prstGeom>
          <a:noFill/>
        </p:spPr>
        <p:txBody>
          <a:bodyPr wrap="square" rtlCol="0">
            <a:spAutoFit/>
          </a:bodyPr>
          <a:lstStyle/>
          <a:p>
            <a:pPr>
              <a:spcBef>
                <a:spcPts val="600"/>
              </a:spcBef>
            </a:pPr>
            <a:r>
              <a:rPr lang="es-ES" sz="2000" b="1" dirty="0"/>
              <a:t>Los filósofos griegos cobraban grandes sumas a los alumnos que deseaban aprender de ellos. Para conseguir estos alumnos, alardeaban de su conocimiento, su alcurnia, o de las importantes personas que le conocían y respetaban. Éste era también el proceder de los falsos maestros que se introdujeron en Corinto (2Co. 10:12; 11:19-20).</a:t>
            </a:r>
          </a:p>
        </p:txBody>
      </p:sp>
      <p:pic>
        <p:nvPicPr>
          <p:cNvPr id="10" name="Imagen 9">
            <a:extLst>
              <a:ext uri="{FF2B5EF4-FFF2-40B4-BE49-F238E27FC236}">
                <a16:creationId xmlns:a16="http://schemas.microsoft.com/office/drawing/2014/main" id="{EDCE89EE-A381-7ED9-5FD8-45665B0A86D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0694" y="3070506"/>
            <a:ext cx="3704719" cy="1931225"/>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12" name="CuadroTexto 11">
            <a:extLst>
              <a:ext uri="{FF2B5EF4-FFF2-40B4-BE49-F238E27FC236}">
                <a16:creationId xmlns:a16="http://schemas.microsoft.com/office/drawing/2014/main" id="{5E8DC957-78B4-BF64-E6B3-6FF718656D8B}"/>
              </a:ext>
            </a:extLst>
          </p:cNvPr>
          <p:cNvSpPr txBox="1"/>
          <p:nvPr/>
        </p:nvSpPr>
        <p:spPr>
          <a:xfrm>
            <a:off x="3516549" y="3173938"/>
            <a:ext cx="4357180" cy="1938992"/>
          </a:xfrm>
          <a:prstGeom prst="rect">
            <a:avLst/>
          </a:prstGeom>
          <a:noFill/>
        </p:spPr>
        <p:txBody>
          <a:bodyPr wrap="square">
            <a:spAutoFit/>
          </a:bodyPr>
          <a:lstStyle/>
          <a:p>
            <a:pPr>
              <a:spcBef>
                <a:spcPts val="600"/>
              </a:spcBef>
            </a:pPr>
            <a:r>
              <a:rPr lang="es-ES" sz="2000" b="1" dirty="0"/>
              <a:t>Pero Pablo no cobraba por impartir su conocimiento, no presentaba cartas de recomendación, ni se jactaba de sí mismo. ¡Y era menospreciado por esto! ¿Cómo podía defenderse?</a:t>
            </a:r>
          </a:p>
        </p:txBody>
      </p:sp>
      <p:pic>
        <p:nvPicPr>
          <p:cNvPr id="14" name="Imagen 13">
            <a:extLst>
              <a:ext uri="{FF2B5EF4-FFF2-40B4-BE49-F238E27FC236}">
                <a16:creationId xmlns:a16="http://schemas.microsoft.com/office/drawing/2014/main" id="{9C3D933A-8661-E7E4-A8FB-A1D0EDCE91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20116" b="10716"/>
          <a:stretch>
            <a:fillRect/>
          </a:stretch>
        </p:blipFill>
        <p:spPr>
          <a:xfrm>
            <a:off x="9983718" y="5496127"/>
            <a:ext cx="1998326" cy="1263405"/>
          </a:xfrm>
          <a:prstGeom prst="round2DiagRect">
            <a:avLst>
              <a:gd name="adj1" fmla="val 16667"/>
              <a:gd name="adj2" fmla="val 0"/>
            </a:avLst>
          </a:prstGeom>
          <a:ln w="38100" cap="sq">
            <a:solidFill>
              <a:srgbClr val="CC99FF"/>
            </a:solidFill>
            <a:miter lim="800000"/>
          </a:ln>
          <a:effectLst>
            <a:outerShdw blurRad="50800" dist="38100" dir="2700000" algn="tl" rotWithShape="0">
              <a:prstClr val="black">
                <a:alpha val="40000"/>
              </a:prstClr>
            </a:outerShdw>
          </a:effectLst>
        </p:spPr>
      </p:pic>
      <p:sp>
        <p:nvSpPr>
          <p:cNvPr id="18" name="CuadroTexto 17">
            <a:extLst>
              <a:ext uri="{FF2B5EF4-FFF2-40B4-BE49-F238E27FC236}">
                <a16:creationId xmlns:a16="http://schemas.microsoft.com/office/drawing/2014/main" id="{609FCF71-B2EB-63FB-598C-945EE06B6695}"/>
              </a:ext>
            </a:extLst>
          </p:cNvPr>
          <p:cNvSpPr txBox="1"/>
          <p:nvPr/>
        </p:nvSpPr>
        <p:spPr>
          <a:xfrm>
            <a:off x="60694" y="5112930"/>
            <a:ext cx="7645129" cy="1015663"/>
          </a:xfrm>
          <a:prstGeom prst="rect">
            <a:avLst/>
          </a:prstGeom>
          <a:noFill/>
        </p:spPr>
        <p:txBody>
          <a:bodyPr wrap="square">
            <a:spAutoFit/>
          </a:bodyPr>
          <a:lstStyle/>
          <a:p>
            <a:pPr>
              <a:spcBef>
                <a:spcPts val="600"/>
              </a:spcBef>
            </a:pPr>
            <a:r>
              <a:rPr lang="es-ES" sz="2000" b="1" dirty="0"/>
              <a:t>Parece que debía ser alabado ante los corintios para ser aceptado por ellos. Pero no era él el que debía alabarse (Pr. 27:2). Pablo dejaba que fuese Dios quien lo alabase (2Co. 10:18).</a:t>
            </a:r>
          </a:p>
        </p:txBody>
      </p:sp>
      <p:grpSp>
        <p:nvGrpSpPr>
          <p:cNvPr id="24" name="Grupo 23">
            <a:extLst>
              <a:ext uri="{FF2B5EF4-FFF2-40B4-BE49-F238E27FC236}">
                <a16:creationId xmlns:a16="http://schemas.microsoft.com/office/drawing/2014/main" id="{4E922FCF-0527-9F2A-9081-3F084BBE24E6}"/>
              </a:ext>
            </a:extLst>
          </p:cNvPr>
          <p:cNvGrpSpPr/>
          <p:nvPr/>
        </p:nvGrpSpPr>
        <p:grpSpPr>
          <a:xfrm>
            <a:off x="7873729" y="1133475"/>
            <a:ext cx="4108315" cy="2310927"/>
            <a:chOff x="7873729" y="1133475"/>
            <a:chExt cx="4108315" cy="2310927"/>
          </a:xfrm>
        </p:grpSpPr>
        <p:pic>
          <p:nvPicPr>
            <p:cNvPr id="16" name="Imagen 15">
              <a:extLst>
                <a:ext uri="{FF2B5EF4-FFF2-40B4-BE49-F238E27FC236}">
                  <a16:creationId xmlns:a16="http://schemas.microsoft.com/office/drawing/2014/main" id="{49FF073A-150B-A508-59F5-CC0F232B077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873729" y="1133475"/>
              <a:ext cx="4108315" cy="231092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Elipse 20">
              <a:extLst>
                <a:ext uri="{FF2B5EF4-FFF2-40B4-BE49-F238E27FC236}">
                  <a16:creationId xmlns:a16="http://schemas.microsoft.com/office/drawing/2014/main" id="{678C3136-3ADA-1242-E24F-AF361699D003}"/>
                </a:ext>
              </a:extLst>
            </p:cNvPr>
            <p:cNvSpPr/>
            <p:nvPr/>
          </p:nvSpPr>
          <p:spPr>
            <a:xfrm>
              <a:off x="7937769" y="1201991"/>
              <a:ext cx="1468877" cy="733811"/>
            </a:xfrm>
            <a:prstGeom prst="ellipse">
              <a:avLst/>
            </a:prstGeom>
            <a:solidFill>
              <a:srgbClr val="FBE6E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s-ES" sz="1400" b="1" dirty="0"/>
                <a:t>No alabarse a sí mismo</a:t>
              </a:r>
            </a:p>
          </p:txBody>
        </p:sp>
        <p:sp>
          <p:nvSpPr>
            <p:cNvPr id="23" name="Elipse 22">
              <a:extLst>
                <a:ext uri="{FF2B5EF4-FFF2-40B4-BE49-F238E27FC236}">
                  <a16:creationId xmlns:a16="http://schemas.microsoft.com/office/drawing/2014/main" id="{94C447F6-D4B7-ED4D-EF54-4269091A091E}"/>
                </a:ext>
              </a:extLst>
            </p:cNvPr>
            <p:cNvSpPr/>
            <p:nvPr/>
          </p:nvSpPr>
          <p:spPr>
            <a:xfrm>
              <a:off x="10405352" y="1201991"/>
              <a:ext cx="1468877" cy="733811"/>
            </a:xfrm>
            <a:prstGeom prst="ellipse">
              <a:avLst/>
            </a:prstGeom>
            <a:solidFill>
              <a:schemeClr val="accent3">
                <a:lumMod val="20000"/>
                <a:lumOff val="80000"/>
              </a:schemeClr>
            </a:solidFill>
            <a:ln>
              <a:solidFill>
                <a:schemeClr val="accent3">
                  <a:lumMod val="50000"/>
                </a:schemeClr>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s-ES" sz="1400" b="1" dirty="0"/>
                <a:t>Dejar que Dios nos alabe</a:t>
              </a:r>
            </a:p>
          </p:txBody>
        </p:sp>
      </p:grpSp>
      <p:pic>
        <p:nvPicPr>
          <p:cNvPr id="26" name="Imagen 25">
            <a:extLst>
              <a:ext uri="{FF2B5EF4-FFF2-40B4-BE49-F238E27FC236}">
                <a16:creationId xmlns:a16="http://schemas.microsoft.com/office/drawing/2014/main" id="{45581DF9-411F-DB7D-211F-6C3DBCFF4F1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4026" r="4026"/>
          <a:stretch>
            <a:fillRect/>
          </a:stretch>
        </p:blipFill>
        <p:spPr>
          <a:xfrm>
            <a:off x="7873728" y="3644628"/>
            <a:ext cx="1942085" cy="3114904"/>
          </a:xfrm>
          <a:prstGeom prst="round2DiagRect">
            <a:avLst>
              <a:gd name="adj1" fmla="val 0"/>
              <a:gd name="adj2" fmla="val 20536"/>
            </a:avLst>
          </a:prstGeom>
          <a:ln w="38100" cap="sq">
            <a:solidFill>
              <a:srgbClr val="9AC0DA"/>
            </a:solidFill>
            <a:miter lim="800000"/>
          </a:ln>
          <a:effectLst>
            <a:outerShdw blurRad="50800" dist="38100" dir="2700000" algn="tl" rotWithShape="0">
              <a:prstClr val="black">
                <a:alpha val="40000"/>
              </a:prstClr>
            </a:outerShdw>
          </a:effectLst>
        </p:spPr>
      </p:pic>
      <p:pic>
        <p:nvPicPr>
          <p:cNvPr id="28" name="Imagen 27">
            <a:extLst>
              <a:ext uri="{FF2B5EF4-FFF2-40B4-BE49-F238E27FC236}">
                <a16:creationId xmlns:a16="http://schemas.microsoft.com/office/drawing/2014/main" id="{7DF28573-29D3-2ED3-EDA5-12155417DB1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t="8683" b="8683"/>
          <a:stretch>
            <a:fillRect/>
          </a:stretch>
        </p:blipFill>
        <p:spPr>
          <a:xfrm>
            <a:off x="9983718" y="3644628"/>
            <a:ext cx="1998326" cy="1651273"/>
          </a:xfrm>
          <a:prstGeom prst="round2DiagRect">
            <a:avLst>
              <a:gd name="adj1" fmla="val 16667"/>
              <a:gd name="adj2" fmla="val 17673"/>
            </a:avLst>
          </a:prstGeom>
          <a:ln w="38100" cap="sq">
            <a:solidFill>
              <a:schemeClr val="accent3">
                <a:lumMod val="40000"/>
                <a:lumOff val="60000"/>
              </a:schemeClr>
            </a:solidFill>
            <a:miter lim="800000"/>
          </a:ln>
          <a:effectLst>
            <a:outerShdw blurRad="50800" dist="38100" dir="2700000" algn="tl" rotWithShape="0">
              <a:prstClr val="black">
                <a:alpha val="40000"/>
              </a:prstClr>
            </a:outerShdw>
          </a:effectLst>
        </p:spPr>
      </p:pic>
      <p:sp>
        <p:nvSpPr>
          <p:cNvPr id="4" name="CuadroTexto 3">
            <a:extLst>
              <a:ext uri="{FF2B5EF4-FFF2-40B4-BE49-F238E27FC236}">
                <a16:creationId xmlns:a16="http://schemas.microsoft.com/office/drawing/2014/main" id="{21EDBC37-7CF2-78B9-082A-21812858CFBD}"/>
              </a:ext>
            </a:extLst>
          </p:cNvPr>
          <p:cNvSpPr txBox="1"/>
          <p:nvPr/>
        </p:nvSpPr>
        <p:spPr>
          <a:xfrm>
            <a:off x="60692" y="6127829"/>
            <a:ext cx="764512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Si en algo podemos jactarnos o alabarnos es en conocer a Dios y obedecerle (Jer. 9:24; 2Co. 10:17).</a:t>
            </a:r>
          </a:p>
        </p:txBody>
      </p:sp>
    </p:spTree>
    <p:extLst>
      <p:ext uri="{BB962C8B-B14F-4D97-AF65-F5344CB8AC3E}">
        <p14:creationId xmlns:p14="http://schemas.microsoft.com/office/powerpoint/2010/main" val="1968175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Right)">
                                      <p:cBhvr>
                                        <p:cTn id="55" dur="500"/>
                                        <p:tgtEl>
                                          <p:spTgt spid="26"/>
                                        </p:tgtEl>
                                      </p:cBhvr>
                                    </p:animEffect>
                                  </p:childTnLst>
                                </p:cTn>
                              </p:par>
                            </p:childTnLst>
                          </p:cTn>
                        </p:par>
                        <p:par>
                          <p:cTn id="56" fill="hold">
                            <p:stCondLst>
                              <p:cond delay="500"/>
                            </p:stCondLst>
                            <p:childTnLst>
                              <p:par>
                                <p:cTn id="57" presetID="18" presetClass="entr" presetSubtype="3"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strips(upRight)">
                                      <p:cBhvr>
                                        <p:cTn id="59" dur="500"/>
                                        <p:tgtEl>
                                          <p:spTgt spid="14"/>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p:bldP spid="18"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7A534-6C27-F88E-FA7B-C6B43DBFA306}"/>
              </a:ext>
            </a:extLst>
          </p:cNvPr>
          <p:cNvSpPr txBox="1"/>
          <p:nvPr/>
        </p:nvSpPr>
        <p:spPr>
          <a:xfrm>
            <a:off x="4109884" y="2367171"/>
            <a:ext cx="8082116" cy="2123658"/>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8800" b="1">
                <a:ln/>
                <a:solidFill>
                  <a:srgbClr val="9722AA"/>
                </a:solidFill>
              </a:defRPr>
            </a:lvl1pPr>
          </a:lstStyle>
          <a:p>
            <a:r>
              <a:rPr lang="es-ES" sz="6600" dirty="0">
                <a:solidFill>
                  <a:schemeClr val="accent2">
                    <a:lumMod val="75000"/>
                  </a:schemeClr>
                </a:solidFill>
              </a:rPr>
              <a:t>LIDIANDO CON LOS FALSOS MAESTROS</a:t>
            </a:r>
          </a:p>
        </p:txBody>
      </p:sp>
      <p:pic>
        <p:nvPicPr>
          <p:cNvPr id="4" name="Imagen 3">
            <a:extLst>
              <a:ext uri="{FF2B5EF4-FFF2-40B4-BE49-F238E27FC236}">
                <a16:creationId xmlns:a16="http://schemas.microsoft.com/office/drawing/2014/main" id="{0086E5B0-024E-F501-595C-ADDFB7194CE6}"/>
              </a:ext>
            </a:extLst>
          </p:cNvPr>
          <p:cNvPicPr>
            <a:picLocks noChangeAspect="1"/>
          </p:cNvPicPr>
          <p:nvPr/>
        </p:nvPicPr>
        <p:blipFill rotWithShape="1">
          <a:blip r:embed="rId4"/>
          <a:srcRect l="19108" r="19108"/>
          <a:stretch>
            <a:fillRect/>
          </a:stretch>
        </p:blipFill>
        <p:spPr>
          <a:xfrm>
            <a:off x="245347" y="301532"/>
            <a:ext cx="3864537" cy="6254937"/>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894889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9D7C23F0-3FA0-DEFE-60F7-45A3A86B4FA0}"/>
              </a:ext>
            </a:extLst>
          </p:cNvPr>
          <p:cNvSpPr>
            <a:spLocks noGrp="1" noRot="1" noMove="1" noResize="1" noEditPoints="1" noAdjustHandles="1" noChangeArrowheads="1" noChangeShapeType="1"/>
          </p:cNvSpPr>
          <p:nvPr/>
        </p:nvSpPr>
        <p:spPr>
          <a:xfrm>
            <a:off x="0" y="0"/>
            <a:ext cx="12192000" cy="1362872"/>
          </a:xfrm>
          <a:prstGeom prst="rect">
            <a:avLst/>
          </a:prstGeom>
          <a:blipFill dpi="0" rotWithShape="1">
            <a:blip r:embed="rId4"/>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CB7D143-710D-7F03-3632-65F340CAE0D9}"/>
              </a:ext>
            </a:extLst>
          </p:cNvPr>
          <p:cNvSpPr txBox="1"/>
          <p:nvPr/>
        </p:nvSpPr>
        <p:spPr>
          <a:xfrm>
            <a:off x="0" y="29184"/>
            <a:ext cx="12192000" cy="707886"/>
          </a:xfrm>
          <a:prstGeom prst="rect">
            <a:avLst/>
          </a:prstGeom>
          <a:noFill/>
        </p:spPr>
        <p:txBody>
          <a:bodyPr wrap="square">
            <a:spAutoFit/>
          </a:bodyPr>
          <a:lstStyle/>
          <a:p>
            <a:pPr algn="ctr"/>
            <a:r>
              <a:rPr lang="es-ES" sz="4000" b="1" spc="50" dirty="0">
                <a:ln w="9525" cmpd="sng">
                  <a:solidFill>
                    <a:schemeClr val="accent1"/>
                  </a:solidFill>
                  <a:prstDash val="solid"/>
                </a:ln>
                <a:solidFill>
                  <a:srgbClr val="70AD47">
                    <a:tint val="1000"/>
                  </a:srgbClr>
                </a:solidFill>
                <a:effectLst>
                  <a:glow rad="38100">
                    <a:schemeClr val="accent1">
                      <a:alpha val="40000"/>
                    </a:schemeClr>
                  </a:glow>
                </a:effectLst>
              </a:rPr>
              <a:t>ENGAÑADORES DISFRAZADOS DE APÓSTOLES </a:t>
            </a:r>
          </a:p>
        </p:txBody>
      </p:sp>
      <p:sp>
        <p:nvSpPr>
          <p:cNvPr id="5" name="CuadroTexto 4">
            <a:extLst>
              <a:ext uri="{FF2B5EF4-FFF2-40B4-BE49-F238E27FC236}">
                <a16:creationId xmlns:a16="http://schemas.microsoft.com/office/drawing/2014/main" id="{F4F4CC91-00C1-F090-2380-0F02C38D0A64}"/>
              </a:ext>
            </a:extLst>
          </p:cNvPr>
          <p:cNvSpPr txBox="1"/>
          <p:nvPr/>
        </p:nvSpPr>
        <p:spPr>
          <a:xfrm>
            <a:off x="266700" y="712494"/>
            <a:ext cx="11658599" cy="584775"/>
          </a:xfrm>
          <a:prstGeom prst="rect">
            <a:avLst/>
          </a:prstGeom>
          <a:noFill/>
        </p:spPr>
        <p:txBody>
          <a:bodyPr wrap="square">
            <a:spAutoFit/>
          </a:bodyPr>
          <a:lstStyle/>
          <a:p>
            <a:pPr algn="ctr"/>
            <a:r>
              <a:rPr lang="es-ES" b="1" dirty="0">
                <a:solidFill>
                  <a:schemeClr val="accent1">
                    <a:lumMod val="60000"/>
                    <a:lumOff val="40000"/>
                  </a:schemeClr>
                </a:solidFill>
                <a:latin typeface="Comic Sans MS" panose="030F0702030302020204" pitchFamily="66" charset="0"/>
              </a:rPr>
              <a:t>“Porque éstos son falsos apóstoles, obreros fraudulentos, que se disfrazan como apóstoles de Cristo” </a:t>
            </a:r>
            <a:r>
              <a:rPr lang="es-ES" sz="1400" b="1" dirty="0">
                <a:solidFill>
                  <a:schemeClr val="accent1">
                    <a:lumMod val="60000"/>
                    <a:lumOff val="40000"/>
                  </a:schemeClr>
                </a:solidFill>
                <a:latin typeface="Comic Sans MS" panose="030F0702030302020204" pitchFamily="66" charset="0"/>
              </a:rPr>
              <a:t>(2ª de Corintios 11:13)</a:t>
            </a:r>
          </a:p>
        </p:txBody>
      </p:sp>
      <p:sp>
        <p:nvSpPr>
          <p:cNvPr id="6" name="CuadroTexto 5">
            <a:extLst>
              <a:ext uri="{FF2B5EF4-FFF2-40B4-BE49-F238E27FC236}">
                <a16:creationId xmlns:a16="http://schemas.microsoft.com/office/drawing/2014/main" id="{8F3FC727-1A23-9710-3090-B2448E11903A}"/>
              </a:ext>
            </a:extLst>
          </p:cNvPr>
          <p:cNvSpPr txBox="1"/>
          <p:nvPr/>
        </p:nvSpPr>
        <p:spPr>
          <a:xfrm>
            <a:off x="2719427" y="1376733"/>
            <a:ext cx="5675342" cy="1323439"/>
          </a:xfrm>
          <a:prstGeom prst="rect">
            <a:avLst/>
          </a:prstGeom>
          <a:noFill/>
        </p:spPr>
        <p:txBody>
          <a:bodyPr wrap="square" rtlCol="0">
            <a:spAutoFit/>
          </a:bodyPr>
          <a:lstStyle/>
          <a:p>
            <a:pPr>
              <a:spcBef>
                <a:spcPts val="600"/>
              </a:spcBef>
            </a:pPr>
            <a:r>
              <a:rPr lang="es-ES" sz="2000" b="1" dirty="0"/>
              <a:t>Pablo desea llevar a los pies de Cristo a una iglesia pura (2Co. 11:2). Pero la iglesia corría el peligro de ser engañada, como Eva, y dejar de ser la novia de Jesús (2Co. 11:3).</a:t>
            </a:r>
          </a:p>
        </p:txBody>
      </p:sp>
      <p:pic>
        <p:nvPicPr>
          <p:cNvPr id="4" name="Imagen 3">
            <a:extLst>
              <a:ext uri="{FF2B5EF4-FFF2-40B4-BE49-F238E27FC236}">
                <a16:creationId xmlns:a16="http://schemas.microsoft.com/office/drawing/2014/main" id="{01A5F8C5-A1F4-D5A3-965A-BCDC7780A6F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4848" y="1491168"/>
            <a:ext cx="2552894" cy="1926274"/>
          </a:xfrm>
          <a:prstGeom prst="rect">
            <a:avLst/>
          </a:prstGeom>
          <a:solidFill>
            <a:srgbClr val="FFFFFF">
              <a:shade val="85000"/>
            </a:srgbClr>
          </a:solidFill>
          <a:ln w="88900" cap="sq">
            <a:solidFill>
              <a:srgbClr val="FED25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C8FE59E1-064C-94C0-D9E2-AB4B01985D2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517598" y="1491169"/>
            <a:ext cx="3548800" cy="1996200"/>
          </a:xfrm>
          <a:prstGeom prst="rect">
            <a:avLst/>
          </a:prstGeom>
          <a:ln w="88900" cap="sq" cmpd="thickThin">
            <a:solidFill>
              <a:schemeClr val="accent6">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82365DF3-DEAB-74F2-D5CA-821E48AE711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7330" r="7330"/>
          <a:stretch>
            <a:fillRect/>
          </a:stretch>
        </p:blipFill>
        <p:spPr>
          <a:xfrm>
            <a:off x="9657184" y="3680924"/>
            <a:ext cx="2438398" cy="2142966"/>
          </a:xfrm>
          <a:prstGeom prst="snip2DiagRect">
            <a:avLst>
              <a:gd name="adj1" fmla="val 20083"/>
              <a:gd name="adj2" fmla="val 20132"/>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266EA6E7-3CB4-F129-1E03-63EBC113DEF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5839" r="5839"/>
          <a:stretch>
            <a:fillRect/>
          </a:stretch>
        </p:blipFill>
        <p:spPr>
          <a:xfrm>
            <a:off x="95392" y="3609408"/>
            <a:ext cx="2552894" cy="2167829"/>
          </a:xfrm>
          <a:prstGeom prst="snip2DiagRect">
            <a:avLst>
              <a:gd name="adj1" fmla="val 29616"/>
              <a:gd name="adj2" fmla="val 31026"/>
            </a:avLst>
          </a:prstGeom>
          <a:solidFill>
            <a:srgbClr val="FFFFFF">
              <a:shade val="85000"/>
            </a:srgbClr>
          </a:solidFill>
          <a:ln w="57150" cap="sq">
            <a:solidFill>
              <a:schemeClr val="accent1">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8FC9A3B4-D0A8-9C3B-AB18-CFC24D8A02C3}"/>
              </a:ext>
            </a:extLst>
          </p:cNvPr>
          <p:cNvSpPr txBox="1"/>
          <p:nvPr/>
        </p:nvSpPr>
        <p:spPr>
          <a:xfrm>
            <a:off x="2695899" y="2661692"/>
            <a:ext cx="5782787" cy="1631216"/>
          </a:xfrm>
          <a:prstGeom prst="rect">
            <a:avLst/>
          </a:prstGeom>
          <a:noFill/>
        </p:spPr>
        <p:txBody>
          <a:bodyPr wrap="square">
            <a:spAutoFit/>
          </a:bodyPr>
          <a:lstStyle/>
          <a:p>
            <a:pPr>
              <a:spcBef>
                <a:spcPts val="600"/>
              </a:spcBef>
            </a:pPr>
            <a:r>
              <a:rPr lang="es-ES" sz="2000" b="1" dirty="0"/>
              <a:t>¿Cuál era el verdadero peligro? Judíos que se auto recomendaban como “grandes apóstoles” de Jesús habían llegado a Corinto enseñando “otro Jesús”, “otro espíritu” y “otro evangelio” (2Co. 11:4-5; Gál. 1:8).</a:t>
            </a:r>
          </a:p>
        </p:txBody>
      </p:sp>
      <p:sp>
        <p:nvSpPr>
          <p:cNvPr id="18" name="CuadroTexto 17">
            <a:extLst>
              <a:ext uri="{FF2B5EF4-FFF2-40B4-BE49-F238E27FC236}">
                <a16:creationId xmlns:a16="http://schemas.microsoft.com/office/drawing/2014/main" id="{B1848179-43F7-0D4C-6263-AB4F7B7F4E37}"/>
              </a:ext>
            </a:extLst>
          </p:cNvPr>
          <p:cNvSpPr txBox="1"/>
          <p:nvPr/>
        </p:nvSpPr>
        <p:spPr>
          <a:xfrm>
            <a:off x="2719427" y="4254428"/>
            <a:ext cx="6953636" cy="1631216"/>
          </a:xfrm>
          <a:prstGeom prst="rect">
            <a:avLst/>
          </a:prstGeom>
          <a:noFill/>
        </p:spPr>
        <p:txBody>
          <a:bodyPr wrap="square">
            <a:spAutoFit/>
          </a:bodyPr>
          <a:lstStyle/>
          <a:p>
            <a:pPr>
              <a:spcBef>
                <a:spcPts val="600"/>
              </a:spcBef>
            </a:pPr>
            <a:r>
              <a:rPr lang="es-ES" sz="2000" b="1" dirty="0"/>
              <a:t>El hecho de que alguien predique sobre Jesús no implica que esté mostrándonos al verdadero Jesús, tal como la Biblia lo revela. Sus palabras pueden ser maravillosas, pero el mismo Satanás también sabe hablar maravillas, y presentarse “como ángel de luz” (2Co. 11:14).</a:t>
            </a:r>
          </a:p>
        </p:txBody>
      </p:sp>
      <p:sp>
        <p:nvSpPr>
          <p:cNvPr id="20" name="CuadroTexto 19">
            <a:extLst>
              <a:ext uri="{FF2B5EF4-FFF2-40B4-BE49-F238E27FC236}">
                <a16:creationId xmlns:a16="http://schemas.microsoft.com/office/drawing/2014/main" id="{786C86B3-3B29-A79B-5E98-FBC687208A44}"/>
              </a:ext>
            </a:extLst>
          </p:cNvPr>
          <p:cNvSpPr txBox="1"/>
          <p:nvPr/>
        </p:nvSpPr>
        <p:spPr>
          <a:xfrm>
            <a:off x="96418" y="5847165"/>
            <a:ext cx="12095582" cy="1015663"/>
          </a:xfrm>
          <a:prstGeom prst="rect">
            <a:avLst/>
          </a:prstGeom>
          <a:noFill/>
        </p:spPr>
        <p:txBody>
          <a:bodyPr wrap="square">
            <a:spAutoFit/>
          </a:bodyPr>
          <a:lstStyle/>
          <a:p>
            <a:pPr>
              <a:spcBef>
                <a:spcPts val="600"/>
              </a:spcBef>
            </a:pPr>
            <a:r>
              <a:rPr lang="es-ES" sz="2000" b="1" dirty="0"/>
              <a:t>Por sus acciones y sus palabras, los verdaderos maestros enseñan “la verdad de Cristo” (2Co. 11:9-10). Pero los falsos maestros, que solo aparentan piedad, son ministros del engaño disfrazados de apóstoles (2Co. 11:13-15).</a:t>
            </a:r>
          </a:p>
        </p:txBody>
      </p:sp>
    </p:spTree>
    <p:extLst>
      <p:ext uri="{BB962C8B-B14F-4D97-AF65-F5344CB8AC3E}">
        <p14:creationId xmlns:p14="http://schemas.microsoft.com/office/powerpoint/2010/main" val="109042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288"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strVal val="4/3*#ppt_w"/>
                                          </p:val>
                                        </p:tav>
                                        <p:tav tm="100000">
                                          <p:val>
                                            <p:strVal val="#ppt_w"/>
                                          </p:val>
                                        </p:tav>
                                      </p:tavLst>
                                    </p:anim>
                                    <p:anim calcmode="lin" valueType="num">
                                      <p:cBhvr>
                                        <p:cTn id="45" dur="500" fill="hold"/>
                                        <p:tgtEl>
                                          <p:spTgt spid="12"/>
                                        </p:tgtEl>
                                        <p:attrNameLst>
                                          <p:attrName>ppt_h</p:attrName>
                                        </p:attrNameLst>
                                      </p:cBhvr>
                                      <p:tavLst>
                                        <p:tav tm="0">
                                          <p:val>
                                            <p:strVal val="4/3*#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28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strVal val="4/3*#ppt_w"/>
                                          </p:val>
                                        </p:tav>
                                        <p:tav tm="100000">
                                          <p:val>
                                            <p:strVal val="#ppt_w"/>
                                          </p:val>
                                        </p:tav>
                                      </p:tavLst>
                                    </p:anim>
                                    <p:anim calcmode="lin" valueType="num">
                                      <p:cBhvr>
                                        <p:cTn id="55" dur="500" fill="hold"/>
                                        <p:tgtEl>
                                          <p:spTgt spid="10"/>
                                        </p:tgtEl>
                                        <p:attrNameLst>
                                          <p:attrName>ppt_h</p:attrName>
                                        </p:attrNameLst>
                                      </p:cBhvr>
                                      <p:tavLst>
                                        <p:tav tm="0">
                                          <p:val>
                                            <p:strVal val="4/3*#ppt_h"/>
                                          </p:val>
                                        </p:tav>
                                        <p:tav tm="100000">
                                          <p:val>
                                            <p:strVal val="#ppt_h"/>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4"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1">
                <a:shade val="45000"/>
                <a:satMod val="135000"/>
              </a:schemeClr>
              <a:prstClr val="white"/>
            </a:duotone>
            <a:lum/>
          </a:blip>
          <a:srcRect/>
          <a:stretch>
            <a:fillRect t="-9000" b="-9000"/>
          </a:stretch>
        </a:blipFill>
        <a:effectLst/>
      </p:bgPr>
    </p:bg>
    <p:spTree>
      <p:nvGrpSpPr>
        <p:cNvPr id="1" name="">
          <a:extLst>
            <a:ext uri="{FF2B5EF4-FFF2-40B4-BE49-F238E27FC236}">
              <a16:creationId xmlns:a16="http://schemas.microsoft.com/office/drawing/2014/main" id="{54FA4C89-8AEF-4E42-6050-9C28C25D9172}"/>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B9F579D9-3D7C-6829-7A78-3FB0CEC7216B}"/>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1378590A-9F58-E3CE-C8B0-E898C26CEC74}"/>
              </a:ext>
            </a:extLst>
          </p:cNvPr>
          <p:cNvSpPr txBox="1"/>
          <p:nvPr/>
        </p:nvSpPr>
        <p:spPr>
          <a:xfrm>
            <a:off x="0" y="0"/>
            <a:ext cx="12191999" cy="769441"/>
          </a:xfrm>
          <a:prstGeom prst="rect">
            <a:avLst/>
          </a:prstGeom>
          <a:noFill/>
        </p:spPr>
        <p:txBody>
          <a:bodyPr wrap="square">
            <a:spAutoFit/>
            <a:scene3d>
              <a:camera prst="orthographicFront"/>
              <a:lightRig rig="threePt" dir="t"/>
            </a:scene3d>
            <a:sp3d extrusionH="57150" contourW="25400">
              <a:bevelT h="25400" prst="softRound"/>
              <a:contourClr>
                <a:schemeClr val="accent1"/>
              </a:contourClr>
            </a:sp3d>
          </a:bodyPr>
          <a:lstStyle/>
          <a:p>
            <a:pPr algn="ctr"/>
            <a:r>
              <a:rPr lang="es-ES" sz="4400" b="1" spc="300" dirty="0">
                <a:ln w="22225">
                  <a:noFill/>
                  <a:prstDash val="solid"/>
                </a:ln>
                <a:solidFill>
                  <a:schemeClr val="accent1">
                    <a:lumMod val="40000"/>
                    <a:lumOff val="60000"/>
                  </a:schemeClr>
                </a:solidFill>
                <a:effectLst>
                  <a:outerShdw blurRad="38100" dist="38100" dir="2700000" algn="tl">
                    <a:srgbClr val="000000">
                      <a:alpha val="43137"/>
                    </a:srgbClr>
                  </a:outerShdw>
                </a:effectLst>
              </a:rPr>
              <a:t>PABLO Y LOS FALSOS MAESTROS </a:t>
            </a:r>
          </a:p>
        </p:txBody>
      </p:sp>
      <p:sp>
        <p:nvSpPr>
          <p:cNvPr id="5" name="CuadroTexto 4">
            <a:extLst>
              <a:ext uri="{FF2B5EF4-FFF2-40B4-BE49-F238E27FC236}">
                <a16:creationId xmlns:a16="http://schemas.microsoft.com/office/drawing/2014/main" id="{AD72E24C-A5B8-D982-19AB-DB1B1B368CF4}"/>
              </a:ext>
            </a:extLst>
          </p:cNvPr>
          <p:cNvSpPr txBox="1"/>
          <p:nvPr/>
        </p:nvSpPr>
        <p:spPr>
          <a:xfrm>
            <a:off x="1" y="724197"/>
            <a:ext cx="12191998" cy="584775"/>
          </a:xfrm>
          <a:prstGeom prst="rect">
            <a:avLst/>
          </a:prstGeom>
          <a:noFill/>
        </p:spPr>
        <p:txBody>
          <a:bodyPr wrap="square">
            <a:spAutoFit/>
          </a:bodyPr>
          <a:lstStyle/>
          <a:p>
            <a:pPr algn="ctr"/>
            <a:r>
              <a:rPr lang="es-ES" b="1" dirty="0">
                <a:solidFill>
                  <a:schemeClr val="accent4">
                    <a:lumMod val="40000"/>
                    <a:lumOff val="60000"/>
                  </a:schemeClr>
                </a:solidFill>
                <a:effectLst>
                  <a:glow rad="127000">
                    <a:srgbClr val="284A2D"/>
                  </a:glow>
                </a:effectLst>
                <a:latin typeface="Comic Sans MS" panose="030F0702030302020204" pitchFamily="66" charset="0"/>
              </a:rPr>
              <a:t>“¿Son hebreos? Yo también. ¿Son israelitas? Yo también. ¿Son descendientes de Abraham? También yo” </a:t>
            </a:r>
            <a:r>
              <a:rPr lang="es-ES" sz="1400" b="1" dirty="0">
                <a:solidFill>
                  <a:schemeClr val="accent4">
                    <a:lumMod val="40000"/>
                    <a:lumOff val="60000"/>
                  </a:schemeClr>
                </a:solidFill>
                <a:effectLst>
                  <a:glow rad="127000">
                    <a:srgbClr val="284A2D"/>
                  </a:glow>
                </a:effectLst>
                <a:latin typeface="Comic Sans MS" panose="030F0702030302020204" pitchFamily="66" charset="0"/>
              </a:rPr>
              <a:t>(2ª de Corintios 11:22)</a:t>
            </a:r>
          </a:p>
        </p:txBody>
      </p:sp>
      <p:sp>
        <p:nvSpPr>
          <p:cNvPr id="6" name="CuadroTexto 5">
            <a:extLst>
              <a:ext uri="{FF2B5EF4-FFF2-40B4-BE49-F238E27FC236}">
                <a16:creationId xmlns:a16="http://schemas.microsoft.com/office/drawing/2014/main" id="{70CC40CA-8802-BFC0-52A1-836317A45124}"/>
              </a:ext>
            </a:extLst>
          </p:cNvPr>
          <p:cNvSpPr txBox="1"/>
          <p:nvPr/>
        </p:nvSpPr>
        <p:spPr>
          <a:xfrm>
            <a:off x="3978614" y="1454727"/>
            <a:ext cx="8201970" cy="707886"/>
          </a:xfrm>
          <a:prstGeom prst="rect">
            <a:avLst/>
          </a:prstGeom>
          <a:noFill/>
        </p:spPr>
        <p:txBody>
          <a:bodyPr wrap="square" rtlCol="0">
            <a:spAutoFit/>
          </a:bodyPr>
          <a:lstStyle/>
          <a:p>
            <a:pPr>
              <a:spcBef>
                <a:spcPts val="600"/>
              </a:spcBef>
            </a:pPr>
            <a:r>
              <a:rPr lang="es-ES" sz="2000" b="1" dirty="0"/>
              <a:t>¿Qué similitudes había entre Pablo y los falsos maestros? Todos eran judíos convertidos al cristianismo (2Co. 11:22).</a:t>
            </a:r>
          </a:p>
        </p:txBody>
      </p:sp>
      <p:pic>
        <p:nvPicPr>
          <p:cNvPr id="4" name="Imagen 3">
            <a:extLst>
              <a:ext uri="{FF2B5EF4-FFF2-40B4-BE49-F238E27FC236}">
                <a16:creationId xmlns:a16="http://schemas.microsoft.com/office/drawing/2014/main" id="{50257D89-DB2F-9E07-69CF-133DE4686A39}"/>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4806" r="14806"/>
          <a:stretch>
            <a:fillRect/>
          </a:stretch>
        </p:blipFill>
        <p:spPr>
          <a:xfrm>
            <a:off x="9163455" y="4455698"/>
            <a:ext cx="2885670" cy="2306044"/>
          </a:xfrm>
          <a:prstGeom prst="roundRect">
            <a:avLst>
              <a:gd name="adj" fmla="val 0"/>
            </a:avLst>
          </a:prstGeom>
          <a:solidFill>
            <a:srgbClr val="FFFFFF"/>
          </a:solidFill>
          <a:ln w="76200" cap="sq">
            <a:solidFill>
              <a:srgbClr val="326160"/>
            </a:solidFill>
            <a:miter lim="800000"/>
          </a:ln>
          <a:effectLst/>
          <a:scene3d>
            <a:camera prst="orthographicFront"/>
            <a:lightRig rig="threePt" dir="t">
              <a:rot lat="0" lon="0" rev="2700000"/>
            </a:lightRig>
          </a:scene3d>
          <a:sp3d>
            <a:bevelT h="38100"/>
            <a:contourClr>
              <a:srgbClr val="C0C0C0"/>
            </a:contourClr>
          </a:sp3d>
        </p:spPr>
      </p:pic>
      <p:pic>
        <p:nvPicPr>
          <p:cNvPr id="8" name="Imagen 7">
            <a:extLst>
              <a:ext uri="{FF2B5EF4-FFF2-40B4-BE49-F238E27FC236}">
                <a16:creationId xmlns:a16="http://schemas.microsoft.com/office/drawing/2014/main" id="{EE449946-CD57-EFC4-8E66-244FC8AE20B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42875" y="1435271"/>
            <a:ext cx="3769256" cy="4679076"/>
          </a:xfrm>
          <a:prstGeom prst="rect">
            <a:avLst/>
          </a:prstGeom>
          <a:effectLst/>
          <a:scene3d>
            <a:camera prst="orthographicFront"/>
            <a:lightRig rig="threePt" dir="t"/>
          </a:scene3d>
          <a:sp3d>
            <a:bevelT prst="relaxedInset"/>
          </a:sp3d>
        </p:spPr>
      </p:pic>
      <p:sp>
        <p:nvSpPr>
          <p:cNvPr id="10" name="CuadroTexto 9">
            <a:extLst>
              <a:ext uri="{FF2B5EF4-FFF2-40B4-BE49-F238E27FC236}">
                <a16:creationId xmlns:a16="http://schemas.microsoft.com/office/drawing/2014/main" id="{AB57A12E-FCF0-73AB-F017-03053F6A95CF}"/>
              </a:ext>
            </a:extLst>
          </p:cNvPr>
          <p:cNvSpPr txBox="1"/>
          <p:nvPr/>
        </p:nvSpPr>
        <p:spPr>
          <a:xfrm>
            <a:off x="3978613" y="4480334"/>
            <a:ext cx="5184842" cy="1631216"/>
          </a:xfrm>
          <a:prstGeom prst="rect">
            <a:avLst/>
          </a:prstGeom>
          <a:noFill/>
        </p:spPr>
        <p:txBody>
          <a:bodyPr wrap="square">
            <a:spAutoFit/>
          </a:bodyPr>
          <a:lstStyle/>
          <a:p>
            <a:pPr>
              <a:spcBef>
                <a:spcPts val="600"/>
              </a:spcBef>
            </a:pPr>
            <a:r>
              <a:rPr lang="es-ES" sz="2000" b="1" dirty="0"/>
              <a:t>Y aquí acaba la “locura” de Pablo. No quería dar la impresión de que deseaba jactarse de lo que había hecho por Cristo. Su verdadera jactancia (o gloria) era lo que Cristo había hecho por él. </a:t>
            </a:r>
          </a:p>
        </p:txBody>
      </p:sp>
      <p:sp>
        <p:nvSpPr>
          <p:cNvPr id="7" name="CuadroTexto 6">
            <a:extLst>
              <a:ext uri="{FF2B5EF4-FFF2-40B4-BE49-F238E27FC236}">
                <a16:creationId xmlns:a16="http://schemas.microsoft.com/office/drawing/2014/main" id="{0195BE2E-C3D2-6565-35AC-120DF9B5D1C9}"/>
              </a:ext>
            </a:extLst>
          </p:cNvPr>
          <p:cNvSpPr txBox="1"/>
          <p:nvPr/>
        </p:nvSpPr>
        <p:spPr>
          <a:xfrm>
            <a:off x="-1" y="6147027"/>
            <a:ext cx="9163455" cy="707886"/>
          </a:xfrm>
          <a:prstGeom prst="rect">
            <a:avLst/>
          </a:prstGeom>
          <a:noFill/>
        </p:spPr>
        <p:txBody>
          <a:bodyPr wrap="square">
            <a:spAutoFit/>
          </a:bodyPr>
          <a:lstStyle/>
          <a:p>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Su verdadera fortaleza radicaba en su debilidad, que lo llevaba a depender completamente de Jesús (2Co. 11:30-31; 12:6-10).</a:t>
            </a:r>
            <a:endParaRPr lang="es-ES" dirty="0"/>
          </a:p>
        </p:txBody>
      </p:sp>
      <p:sp>
        <p:nvSpPr>
          <p:cNvPr id="9" name="CuadroTexto 8">
            <a:extLst>
              <a:ext uri="{FF2B5EF4-FFF2-40B4-BE49-F238E27FC236}">
                <a16:creationId xmlns:a16="http://schemas.microsoft.com/office/drawing/2014/main" id="{0EFB5F8C-F49B-17A9-955C-985149DD5BB8}"/>
              </a:ext>
            </a:extLst>
          </p:cNvPr>
          <p:cNvSpPr txBox="1"/>
          <p:nvPr/>
        </p:nvSpPr>
        <p:spPr>
          <a:xfrm>
            <a:off x="3978613" y="2198089"/>
            <a:ext cx="8201970"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¿Qué diferencias había entre ellos? Aquí comienza la locura de Pablo: “¿Son ministros de Cristo? (Como si estuviera loco hablo.) Yo más” (2Co. 11:23). Si aquellos se jactaban de haber sufrido por Cristo, Pablo estaba mucho más cualificado: azotado; encarcelado; amenazado de muerte; apedreado; náufrago en alta mar; envuelto en peligros de todo tipo; pasando hambre, sed, frío y desnudez; preocupado constantemente por las iglesias (2Co. 11:23b-29).</a:t>
            </a:r>
          </a:p>
        </p:txBody>
      </p:sp>
    </p:spTree>
    <p:extLst>
      <p:ext uri="{BB962C8B-B14F-4D97-AF65-F5344CB8AC3E}">
        <p14:creationId xmlns:p14="http://schemas.microsoft.com/office/powerpoint/2010/main" val="51970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vertical)">
                                      <p:cBhvr>
                                        <p:cTn id="26" dur="500"/>
                                        <p:tgtEl>
                                          <p:spTgt spid="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 calcmode="lin" valueType="num">
                                      <p:cBhvr>
                                        <p:cTn id="42" dur="1000" fill="hold"/>
                                        <p:tgtEl>
                                          <p:spTgt spid="4"/>
                                        </p:tgtEl>
                                        <p:attrNameLst>
                                          <p:attrName>style.rotation</p:attrName>
                                        </p:attrNameLst>
                                      </p:cBhvr>
                                      <p:tavLst>
                                        <p:tav tm="0">
                                          <p:val>
                                            <p:fltVal val="90"/>
                                          </p:val>
                                        </p:tav>
                                        <p:tav tm="100000">
                                          <p:val>
                                            <p:fltVal val="0"/>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9" grpId="0"/>
    </p:bldLst>
  </p:timing>
</p:sld>
</file>

<file path=ppt/theme/theme1.xml><?xml version="1.0" encoding="utf-8"?>
<a:theme xmlns:a="http://schemas.openxmlformats.org/drawingml/2006/main" name="Tema de Office">
  <a:themeElements>
    <a:clrScheme name="Personalizado 10">
      <a:dk1>
        <a:sysClr val="windowText" lastClr="000000"/>
      </a:dk1>
      <a:lt1>
        <a:sysClr val="window" lastClr="FFFFFF"/>
      </a:lt1>
      <a:dk2>
        <a:srgbClr val="44546A"/>
      </a:dk2>
      <a:lt2>
        <a:srgbClr val="E7E6E6"/>
      </a:lt2>
      <a:accent1>
        <a:srgbClr val="2DCADB"/>
      </a:accent1>
      <a:accent2>
        <a:srgbClr val="F4642A"/>
      </a:accent2>
      <a:accent3>
        <a:srgbClr val="5CEE74"/>
      </a:accent3>
      <a:accent4>
        <a:srgbClr val="FBD805"/>
      </a:accent4>
      <a:accent5>
        <a:srgbClr val="C953DD"/>
      </a:accent5>
      <a:accent6>
        <a:srgbClr val="D42420"/>
      </a:accent6>
      <a:hlink>
        <a:srgbClr val="0740BF"/>
      </a:hlink>
      <a:folHlink>
        <a:srgbClr val="A75E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548</TotalTime>
  <Words>1375</Words>
  <Application>Microsoft Office PowerPoint</Application>
  <PresentationFormat>Panorámica</PresentationFormat>
  <Paragraphs>62</Paragraphs>
  <Slides>11</Slides>
  <Notes>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Aptos</vt:lpstr>
      <vt:lpstr>Comic Sans MS</vt:lpstr>
      <vt:lpstr>Arial</vt:lpstr>
      <vt:lpstr>Aptos Display</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60</cp:revision>
  <dcterms:created xsi:type="dcterms:W3CDTF">2026-08-15T14:34:39Z</dcterms:created>
  <dcterms:modified xsi:type="dcterms:W3CDTF">2026-08-17T17:53:51Z</dcterms:modified>
</cp:coreProperties>
</file>