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embeddedFontLst>
    <p:embeddedFont>
      <p:font typeface="Abhaya Libre ExtraBold" panose="02000803000000000000" pitchFamily="2" charset="0"/>
      <p:bold r:id="rId15"/>
    </p:embeddedFont>
    <p:embeddedFont>
      <p:font typeface="Monotype Corsiva" panose="03010101010201010101" pitchFamily="66" charset="0"/>
      <p:italic r:id="rId1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9E"/>
    <a:srgbClr val="785E4F"/>
    <a:srgbClr val="9E7E62"/>
    <a:srgbClr val="FDF0C3"/>
    <a:srgbClr val="FAE7B2"/>
    <a:srgbClr val="FFFEF1"/>
    <a:srgbClr val="CC4A3B"/>
    <a:srgbClr val="F87D54"/>
    <a:srgbClr val="7B3A34"/>
    <a:srgbClr val="E67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61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D8F58-CEE8-0348-3E51-00DC6BB1A4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92BA70F-5E65-B5BA-2E84-99310BB6F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1191BD-C41A-278E-40EC-A514F59E6E74}"/>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5" name="Marcador de pie de página 4">
            <a:extLst>
              <a:ext uri="{FF2B5EF4-FFF2-40B4-BE49-F238E27FC236}">
                <a16:creationId xmlns:a16="http://schemas.microsoft.com/office/drawing/2014/main" id="{C8D06847-FCDA-4794-63EE-BD7D372A39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65C6CD-9E8A-9DA0-8E92-C9C5030C4143}"/>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06937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23086-C4F9-1D1A-21E6-7E6DF0BC6CD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6A82BD-BC23-1710-D0D0-C23B5E44FF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FBA01A-720C-B4B7-6E56-BD0038D4072A}"/>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5" name="Marcador de pie de página 4">
            <a:extLst>
              <a:ext uri="{FF2B5EF4-FFF2-40B4-BE49-F238E27FC236}">
                <a16:creationId xmlns:a16="http://schemas.microsoft.com/office/drawing/2014/main" id="{4B8BB176-01FA-DBA3-6FF1-180E7C8142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77B3C6-342C-22D3-3F89-DFD75136E95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107368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910A0-2B8A-98FB-AF2A-934721A8AC1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4716E04-3227-C1DA-15A2-35BF1EBF98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D22DBF5-5C5C-FCE5-1044-D1A8CB7CFBCF}"/>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5" name="Marcador de pie de página 4">
            <a:extLst>
              <a:ext uri="{FF2B5EF4-FFF2-40B4-BE49-F238E27FC236}">
                <a16:creationId xmlns:a16="http://schemas.microsoft.com/office/drawing/2014/main" id="{B944ADCE-E3DE-A49D-30F0-12612F36F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616102-D85F-3115-B196-D9C97E59F01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87879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B80D2-D479-D8CF-93E6-FCE6026D677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EADD2E-1A24-4C1E-1036-EC5A50EBECC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7A1063A-F186-7A68-80EF-79DC6FE189B0}"/>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5" name="Marcador de pie de página 4">
            <a:extLst>
              <a:ext uri="{FF2B5EF4-FFF2-40B4-BE49-F238E27FC236}">
                <a16:creationId xmlns:a16="http://schemas.microsoft.com/office/drawing/2014/main" id="{AECEAA16-6CE3-B5D5-7B8A-10D27BC18FA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A72B4B-9478-FDFA-120F-7C6DC3303C1F}"/>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96071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FFE196-82EF-5F68-2228-9AB7143E89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39F550E-5C9D-E71E-3BE1-3461CA18AC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A70B1E-F818-8FB5-685D-F877A405801E}"/>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5" name="Marcador de pie de página 4">
            <a:extLst>
              <a:ext uri="{FF2B5EF4-FFF2-40B4-BE49-F238E27FC236}">
                <a16:creationId xmlns:a16="http://schemas.microsoft.com/office/drawing/2014/main" id="{6E82DB85-D98B-207B-6DE5-55432AFE68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C900F4-110D-6A6F-6A1F-4BFC47DBD57C}"/>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88677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0D843A-B4CA-2EB3-B8ED-7016E595E4E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2686-9BF0-2C42-A4A4-3B42CDD942C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EE1221C-0F3A-3479-2F15-B2BB0F7EF0D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61D2CC-B13F-6353-BF0B-AF8FE28A78C4}"/>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6" name="Marcador de pie de página 5">
            <a:extLst>
              <a:ext uri="{FF2B5EF4-FFF2-40B4-BE49-F238E27FC236}">
                <a16:creationId xmlns:a16="http://schemas.microsoft.com/office/drawing/2014/main" id="{ACC407C8-91A6-6346-B09F-CCE7EDD76C5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E4DACB-32FB-2AEE-B996-A8300B76F3F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9989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837F4-1A2A-51BB-66FC-CC906DE659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6B3EBA-A81A-FC2B-F996-DD5DBC888F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C97FE96-E81F-73A1-A69F-80CD082FB0C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BC1F559-EDD9-A7C3-CA70-BE1905FCF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C59887B-2CE1-7E2C-CD6B-525591DE0FE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DE52CD3-2DB0-3ABB-48B6-A6AA8DDC51AF}"/>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8" name="Marcador de pie de página 7">
            <a:extLst>
              <a:ext uri="{FF2B5EF4-FFF2-40B4-BE49-F238E27FC236}">
                <a16:creationId xmlns:a16="http://schemas.microsoft.com/office/drawing/2014/main" id="{FAB004BF-423F-73E7-F27E-DB989C9B3DC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856DBE1-7654-2B9E-7B7A-A5706CCA6391}"/>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744925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307F6-14E7-4F2B-38C6-218BFEF2E1E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2F93002-5212-19D4-0ED0-D8802D0A6C40}"/>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4" name="Marcador de pie de página 3">
            <a:extLst>
              <a:ext uri="{FF2B5EF4-FFF2-40B4-BE49-F238E27FC236}">
                <a16:creationId xmlns:a16="http://schemas.microsoft.com/office/drawing/2014/main" id="{5C6D1614-7FD6-96BE-E333-D794186DB36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DB2CA2E-E7CA-38BA-9FEA-7BC071698647}"/>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405003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13C06D-C0BB-2316-05B4-81BAA0E1CA34}"/>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3" name="Marcador de pie de página 2">
            <a:extLst>
              <a:ext uri="{FF2B5EF4-FFF2-40B4-BE49-F238E27FC236}">
                <a16:creationId xmlns:a16="http://schemas.microsoft.com/office/drawing/2014/main" id="{AF2035D7-8A55-A426-40AD-177C23596D7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6AB6DCE-1308-44B8-A01A-83305FCE0E32}"/>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1604664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E4C6FC-5146-4C67-FA9A-351F4D4D296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40F4642-050B-E57A-E59F-C651E7C49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0BD7FA7-3A0C-7EED-2DB4-29355C490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60CEE5-3F2C-E9B2-C392-F3689AB3AAC8}"/>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6" name="Marcador de pie de página 5">
            <a:extLst>
              <a:ext uri="{FF2B5EF4-FFF2-40B4-BE49-F238E27FC236}">
                <a16:creationId xmlns:a16="http://schemas.microsoft.com/office/drawing/2014/main" id="{3EFA1326-C525-A356-6A19-D438ACDE94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0FC44D-9DD6-5392-C701-2C82458AB1FD}"/>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11871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CAE25-8B7E-7877-4651-8C737AD81F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7CC8CB-4145-A732-9647-956EA09DD6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354F6B0-ECAB-EC50-984C-C28CF4044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BF2820-5742-11FB-5881-F8C5CFCE1BFE}"/>
              </a:ext>
            </a:extLst>
          </p:cNvPr>
          <p:cNvSpPr>
            <a:spLocks noGrp="1"/>
          </p:cNvSpPr>
          <p:nvPr>
            <p:ph type="dt" sz="half" idx="10"/>
          </p:nvPr>
        </p:nvSpPr>
        <p:spPr/>
        <p:txBody>
          <a:bodyPr/>
          <a:lstStyle/>
          <a:p>
            <a:fld id="{D2D66AFF-6BE8-4C0A-B51B-0118684D149F}" type="datetimeFigureOut">
              <a:rPr lang="es-ES" smtClean="0"/>
              <a:t>22/07/2025</a:t>
            </a:fld>
            <a:endParaRPr lang="es-ES"/>
          </a:p>
        </p:txBody>
      </p:sp>
      <p:sp>
        <p:nvSpPr>
          <p:cNvPr id="6" name="Marcador de pie de página 5">
            <a:extLst>
              <a:ext uri="{FF2B5EF4-FFF2-40B4-BE49-F238E27FC236}">
                <a16:creationId xmlns:a16="http://schemas.microsoft.com/office/drawing/2014/main" id="{1B7824BF-7C74-608E-BDE1-8B7BF482AE8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E461674-CE5E-92EC-5BEE-96B3B4BF6485}"/>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157124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F5A3171-EC65-F168-C8ED-9B3F732959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2AA6DD0-0C78-671F-0840-E0C73B12E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ACFC5C8-F283-CD6E-B0D0-6A17136CF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66AFF-6BE8-4C0A-B51B-0118684D149F}" type="datetimeFigureOut">
              <a:rPr lang="es-ES" smtClean="0"/>
              <a:t>22/07/2025</a:t>
            </a:fld>
            <a:endParaRPr lang="es-ES"/>
          </a:p>
        </p:txBody>
      </p:sp>
      <p:sp>
        <p:nvSpPr>
          <p:cNvPr id="5" name="Marcador de pie de página 4">
            <a:extLst>
              <a:ext uri="{FF2B5EF4-FFF2-40B4-BE49-F238E27FC236}">
                <a16:creationId xmlns:a16="http://schemas.microsoft.com/office/drawing/2014/main" id="{02CC8FDF-B0F0-5821-9DE4-FB451EDB0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D7E53E5-CFA9-0D3C-0388-4ED771229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D7419-1061-4660-8D35-9891294CF515}" type="slidenum">
              <a:rPr lang="es-ES" smtClean="0"/>
              <a:t>‹Nº›</a:t>
            </a:fld>
            <a:endParaRPr lang="es-ES"/>
          </a:p>
        </p:txBody>
      </p:sp>
    </p:spTree>
    <p:extLst>
      <p:ext uri="{BB962C8B-B14F-4D97-AF65-F5344CB8AC3E}">
        <p14:creationId xmlns:p14="http://schemas.microsoft.com/office/powerpoint/2010/main" val="219264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b="-11000"/>
          </a:stretch>
        </a:blipFill>
        <a:effectLst/>
      </p:bgPr>
    </p:bg>
    <p:spTree>
      <p:nvGrpSpPr>
        <p:cNvPr id="1" name=""/>
        <p:cNvGrpSpPr/>
        <p:nvPr/>
      </p:nvGrpSpPr>
      <p:grpSpPr>
        <a:xfrm>
          <a:off x="0" y="0"/>
          <a:ext cx="0" cy="0"/>
          <a:chOff x="0" y="0"/>
          <a:chExt cx="0" cy="0"/>
        </a:xfrm>
      </p:grpSpPr>
      <p:pic>
        <p:nvPicPr>
          <p:cNvPr id="62" name="Imagen 61">
            <a:extLst>
              <a:ext uri="{FF2B5EF4-FFF2-40B4-BE49-F238E27FC236}">
                <a16:creationId xmlns:a16="http://schemas.microsoft.com/office/drawing/2014/main" id="{307C624D-2A64-596D-529F-C8682DCDD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5334" b="10297"/>
          <a:stretch/>
        </p:blipFill>
        <p:spPr>
          <a:xfrm>
            <a:off x="157587" y="506031"/>
            <a:ext cx="437452" cy="805759"/>
          </a:xfrm>
          <a:prstGeom prst="rect">
            <a:avLst/>
          </a:prstGeom>
        </p:spPr>
      </p:pic>
      <p:sp>
        <p:nvSpPr>
          <p:cNvPr id="2" name="TextBox 1"/>
          <p:cNvSpPr txBox="1"/>
          <p:nvPr/>
        </p:nvSpPr>
        <p:spPr>
          <a:xfrm>
            <a:off x="0" y="296127"/>
            <a:ext cx="12285551" cy="1015663"/>
          </a:xfrm>
          <a:prstGeom prst="rect">
            <a:avLst/>
          </a:prstGeom>
          <a:noFill/>
        </p:spPr>
        <p:txBody>
          <a:bodyPr wrap="square" rtlCol="0">
            <a:spAutoFit/>
          </a:bodyPr>
          <a:lstStyle/>
          <a:p>
            <a:pPr algn="ctr"/>
            <a:r>
              <a:rPr lang="lv-LV" sz="6000" b="1" dirty="0">
                <a:ln>
                  <a:solidFill>
                    <a:srgbClr val="002060"/>
                  </a:solidFill>
                </a:ln>
                <a:solidFill>
                  <a:srgbClr val="FCEC9E"/>
                </a:solidFill>
                <a:effectLst>
                  <a:outerShdw blurRad="38100" dist="38100" dir="2700000" algn="tl">
                    <a:srgbClr val="000000">
                      <a:alpha val="43137"/>
                    </a:srgbClr>
                  </a:outerShdw>
                </a:effectLst>
                <a:latin typeface="Monotype Corsiva" panose="03010101010201010101" pitchFamily="66" charset="0"/>
              </a:rPr>
              <a:t>MĪLESTĪBAS VALSTĪBAS LIKUMS</a:t>
            </a:r>
            <a:endParaRPr lang="es-ES_tradnl" sz="6000" b="1" dirty="0">
              <a:ln>
                <a:solidFill>
                  <a:srgbClr val="002060"/>
                </a:solidFill>
              </a:ln>
              <a:solidFill>
                <a:srgbClr val="FCEC9E"/>
              </a:solidFill>
              <a:effectLst>
                <a:outerShdw blurRad="38100" dist="38100" dir="2700000" algn="tl">
                  <a:srgbClr val="000000">
                    <a:alpha val="43137"/>
                  </a:srgbClr>
                </a:outerShdw>
              </a:effectLst>
              <a:latin typeface="Monotype Corsiva" panose="03010101010201010101" pitchFamily="66" charset="0"/>
            </a:endParaRPr>
          </a:p>
        </p:txBody>
      </p:sp>
      <p:pic>
        <p:nvPicPr>
          <p:cNvPr id="4" name="Imagen 61">
            <a:extLst>
              <a:ext uri="{FF2B5EF4-FFF2-40B4-BE49-F238E27FC236}">
                <a16:creationId xmlns:a16="http://schemas.microsoft.com/office/drawing/2014/main" id="{307C624D-2A64-596D-529F-C8682DCDD5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5334" b="10297"/>
          <a:stretch/>
        </p:blipFill>
        <p:spPr>
          <a:xfrm flipH="1">
            <a:off x="11636229" y="582779"/>
            <a:ext cx="447619" cy="824486"/>
          </a:xfrm>
          <a:prstGeom prst="rect">
            <a:avLst/>
          </a:prstGeom>
        </p:spPr>
      </p:pic>
    </p:spTree>
    <p:extLst>
      <p:ext uri="{BB962C8B-B14F-4D97-AF65-F5344CB8AC3E}">
        <p14:creationId xmlns:p14="http://schemas.microsoft.com/office/powerpoint/2010/main" val="3508322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9000" b="-1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593A56D-FFE0-45C4-F812-23DA8F3C40BE}"/>
              </a:ext>
            </a:extLst>
          </p:cNvPr>
          <p:cNvSpPr txBox="1"/>
          <p:nvPr/>
        </p:nvSpPr>
        <p:spPr>
          <a:xfrm>
            <a:off x="4807793" y="1203387"/>
            <a:ext cx="4486939" cy="5355312"/>
          </a:xfrm>
          <a:prstGeom prst="rect">
            <a:avLst/>
          </a:prstGeom>
          <a:noFill/>
        </p:spPr>
        <p:txBody>
          <a:bodyPr wrap="square">
            <a:spAutoFit/>
          </a:bodyPr>
          <a:lstStyle/>
          <a:p>
            <a:r>
              <a:rPr lang="lv-LV" b="1" dirty="0"/>
              <a:t>Astotais bauslis nosoda zādzību un laupīšanu. Tas pieprasa stingru godīgumu vissīkākajās dzīves lietās. Tas aizliedz pārmērīgu peļņu tirdzniecībā un pieprasa atmaksāt parādus un taisnīgu algu. Tas nozīmē, ka visi mēģinājumi gūt peļņu no citu nezināšanas, vājuma vai nelaimes tiek ierakstīti debesu reģistros kā krāpšana. Mēs varam arī apzagt Dievu, piemēram, neatdodot Viņam desmito tiesu vai izmantojot laiku, ko mums vajadzētu veltīt Dievam, savām lietām.</a:t>
            </a:r>
          </a:p>
          <a:p>
            <a:r>
              <a:rPr lang="lv-LV" b="1" dirty="0"/>
              <a:t>Krāpšanas veidi ir šādi: piesavināties kaut ko bez īpašnieka piekrišanas; aizņemties un neatdot to atpakaļ; pasniegt svešu darbu kā savu (plaģiātisms); manipulēt ar informāciju; darba laikā bezdarboties, kavēt vai aiziet agrāk; izšķērdēt vai ļaunprātīgi izmantot svešu laiku (piemēram, nokavēt  satikšanos); netaisnīgi paaugstināt kaut kādā veidā cenu.</a:t>
            </a:r>
          </a:p>
        </p:txBody>
      </p:sp>
      <p:grpSp>
        <p:nvGrpSpPr>
          <p:cNvPr id="8" name="Grupo 7">
            <a:extLst>
              <a:ext uri="{FF2B5EF4-FFF2-40B4-BE49-F238E27FC236}">
                <a16:creationId xmlns:a16="http://schemas.microsoft.com/office/drawing/2014/main" id="{988D33FE-48F0-215D-B2D1-A5440D2DAE3A}"/>
              </a:ext>
            </a:extLst>
          </p:cNvPr>
          <p:cNvGrpSpPr/>
          <p:nvPr/>
        </p:nvGrpSpPr>
        <p:grpSpPr>
          <a:xfrm>
            <a:off x="4990046" y="68942"/>
            <a:ext cx="4304687" cy="875938"/>
            <a:chOff x="4990046" y="68942"/>
            <a:chExt cx="4304687" cy="875938"/>
          </a:xfrm>
        </p:grpSpPr>
        <p:pic>
          <p:nvPicPr>
            <p:cNvPr id="6" name="Imagen 5" descr="Imagen en blanco y negro&#10;&#10;Descripción generada automáticamente con confianza baja">
              <a:extLst>
                <a:ext uri="{FF2B5EF4-FFF2-40B4-BE49-F238E27FC236}">
                  <a16:creationId xmlns:a16="http://schemas.microsoft.com/office/drawing/2014/main" id="{08C84275-A1FE-09AF-278F-EA0EE516B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046" y="68942"/>
              <a:ext cx="4304687" cy="875938"/>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D9ACC454-31CD-4D58-AE71-99266F0E3FAE}"/>
                </a:ext>
              </a:extLst>
            </p:cNvPr>
            <p:cNvSpPr txBox="1"/>
            <p:nvPr/>
          </p:nvSpPr>
          <p:spPr>
            <a:xfrm>
              <a:off x="5297714" y="68942"/>
              <a:ext cx="3724366" cy="830997"/>
            </a:xfrm>
            <a:prstGeom prst="rect">
              <a:avLst/>
            </a:prstGeom>
            <a:noFill/>
          </p:spPr>
          <p:txBody>
            <a:bodyPr wrap="square">
              <a:spAutoFit/>
            </a:bodyPr>
            <a:lstStyle/>
            <a:p>
              <a:pPr algn="ctr"/>
              <a:r>
                <a:rPr lang="lv-LV"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Tev nebūs zagt.</a:t>
              </a:r>
            </a:p>
            <a:p>
              <a:pPr algn="ctr"/>
              <a:r>
                <a:rPr lang="lv-LV"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(2.Moz. 20:15)</a:t>
              </a:r>
            </a:p>
          </p:txBody>
        </p:sp>
      </p:grpSp>
      <p:pic>
        <p:nvPicPr>
          <p:cNvPr id="7" name="Imagen 6" descr="Texto&#10;&#10;Descripción generada automáticamente">
            <a:extLst>
              <a:ext uri="{FF2B5EF4-FFF2-40B4-BE49-F238E27FC236}">
                <a16:creationId xmlns:a16="http://schemas.microsoft.com/office/drawing/2014/main" id="{226204D9-24C2-D7C7-DED0-EE5AB30C1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1"/>
            <a:ext cx="2472220" cy="6858001"/>
          </a:xfrm>
          <a:prstGeom prst="rect">
            <a:avLst/>
          </a:prstGeom>
        </p:spPr>
      </p:pic>
      <p:pic>
        <p:nvPicPr>
          <p:cNvPr id="4" name="Imagen 3">
            <a:extLst>
              <a:ext uri="{FF2B5EF4-FFF2-40B4-BE49-F238E27FC236}">
                <a16:creationId xmlns:a16="http://schemas.microsoft.com/office/drawing/2014/main" id="{6D7FAA42-0F63-143D-B664-2230D0E731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994" y="155193"/>
            <a:ext cx="4304688" cy="6104205"/>
          </a:xfrm>
          <a:prstGeom prst="rect">
            <a:avLst/>
          </a:prstGeom>
          <a:ln w="38100">
            <a:solidFill>
              <a:srgbClr val="65A2AA"/>
            </a:solidFill>
          </a:ln>
          <a:scene3d>
            <a:camera prst="orthographicFront"/>
            <a:lightRig rig="threePt" dir="t"/>
          </a:scene3d>
          <a:sp3d>
            <a:bevelT prst="convex"/>
          </a:sp3d>
        </p:spPr>
      </p:pic>
      <p:grpSp>
        <p:nvGrpSpPr>
          <p:cNvPr id="11" name="Grupo 10">
            <a:extLst>
              <a:ext uri="{FF2B5EF4-FFF2-40B4-BE49-F238E27FC236}">
                <a16:creationId xmlns:a16="http://schemas.microsoft.com/office/drawing/2014/main" id="{67E30088-5A87-964D-EA43-498757CFEB57}"/>
              </a:ext>
            </a:extLst>
          </p:cNvPr>
          <p:cNvGrpSpPr/>
          <p:nvPr/>
        </p:nvGrpSpPr>
        <p:grpSpPr>
          <a:xfrm>
            <a:off x="119062" y="6259398"/>
            <a:ext cx="4345782" cy="598602"/>
            <a:chOff x="119062" y="6259398"/>
            <a:chExt cx="4345782" cy="598602"/>
          </a:xfrm>
        </p:grpSpPr>
        <p:pic>
          <p:nvPicPr>
            <p:cNvPr id="10" name="Imagen 9" descr="Imagen en blanco y negro&#10;&#10;Descripción generada automáticamente con confianza baja">
              <a:extLst>
                <a:ext uri="{FF2B5EF4-FFF2-40B4-BE49-F238E27FC236}">
                  <a16:creationId xmlns:a16="http://schemas.microsoft.com/office/drawing/2014/main" id="{83E1434C-1522-0AD8-17B7-2D7C3601F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 y="6259398"/>
              <a:ext cx="4345782" cy="598602"/>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55C5625F-F253-0975-4264-31CF54FE0DFB}"/>
                </a:ext>
              </a:extLst>
            </p:cNvPr>
            <p:cNvSpPr txBox="1"/>
            <p:nvPr/>
          </p:nvSpPr>
          <p:spPr>
            <a:xfrm>
              <a:off x="260178" y="6338652"/>
              <a:ext cx="4058320" cy="430887"/>
            </a:xfrm>
            <a:prstGeom prst="rect">
              <a:avLst/>
            </a:prstGeom>
            <a:noFill/>
          </p:spPr>
          <p:txBody>
            <a:bodyPr wrap="square">
              <a:spAutoFit/>
            </a:bodyPr>
            <a:lstStyle>
              <a:defPPr>
                <a:defRPr lang="es-ES"/>
              </a:defPPr>
              <a:lvl1pPr algn="ctr">
                <a:defRPr sz="2400" b="1">
                  <a:solidFill>
                    <a:schemeClr val="bg1"/>
                  </a:solidFill>
                  <a:effectLst>
                    <a:outerShdw blurRad="50800" dist="38100" dir="2700000" algn="tl" rotWithShape="0">
                      <a:prstClr val="black">
                        <a:alpha val="40000"/>
                      </a:prstClr>
                    </a:outerShdw>
                  </a:effectLst>
                </a:defRPr>
              </a:lvl1pPr>
            </a:lstStyle>
            <a:p>
              <a:r>
                <a:rPr lang="lv-LV" sz="2200" dirty="0">
                  <a:latin typeface="Abhaya Libre ExtraBold" panose="020B0604020202020204" charset="0"/>
                  <a:cs typeface="Abhaya Libre ExtraBold" panose="020B0604020202020204" charset="0"/>
                </a:rPr>
                <a:t>Cieniet citu cilvēku mantas</a:t>
              </a:r>
            </a:p>
          </p:txBody>
        </p:sp>
      </p:grpSp>
      <p:pic>
        <p:nvPicPr>
          <p:cNvPr id="2" name="Imagen 1">
            <a:extLst>
              <a:ext uri="{FF2B5EF4-FFF2-40B4-BE49-F238E27FC236}">
                <a16:creationId xmlns:a16="http://schemas.microsoft.com/office/drawing/2014/main" id="{7BC8E6AA-2EB3-5B3E-4F81-E3C3A7ED7A4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922756" y="68941"/>
            <a:ext cx="1871596" cy="1404258"/>
          </a:xfrm>
          <a:prstGeom prst="rect">
            <a:avLst/>
          </a:prstGeom>
        </p:spPr>
      </p:pic>
      <p:sp>
        <p:nvSpPr>
          <p:cNvPr id="12" name="CuadroTexto 11">
            <a:extLst>
              <a:ext uri="{FF2B5EF4-FFF2-40B4-BE49-F238E27FC236}">
                <a16:creationId xmlns:a16="http://schemas.microsoft.com/office/drawing/2014/main" id="{D085C25D-B9F7-961A-7A86-388186FD5A04}"/>
              </a:ext>
            </a:extLst>
          </p:cNvPr>
          <p:cNvSpPr txBox="1"/>
          <p:nvPr/>
        </p:nvSpPr>
        <p:spPr>
          <a:xfrm>
            <a:off x="9742942" y="5775860"/>
            <a:ext cx="2449057" cy="923330"/>
          </a:xfrm>
          <a:prstGeom prst="rect">
            <a:avLst/>
          </a:prstGeom>
          <a:noFill/>
        </p:spPr>
        <p:txBody>
          <a:bodyPr wrap="square">
            <a:spAutoFit/>
          </a:bodyPr>
          <a:lstStyle/>
          <a:p>
            <a:pPr algn="ctr"/>
            <a:r>
              <a:rPr lang="lv-LV" b="1" dirty="0">
                <a:solidFill>
                  <a:srgbClr val="FAF3CF"/>
                </a:solidFill>
                <a:effectLst>
                  <a:glow rad="127000">
                    <a:srgbClr val="682D00"/>
                  </a:glow>
                </a:effectLst>
              </a:rPr>
              <a:t>Vai es respektēju citu cilvēku īpašumu, laiku un finanšu resursus?</a:t>
            </a:r>
          </a:p>
        </p:txBody>
      </p:sp>
    </p:spTree>
    <p:extLst>
      <p:ext uri="{BB962C8B-B14F-4D97-AF65-F5344CB8AC3E}">
        <p14:creationId xmlns:p14="http://schemas.microsoft.com/office/powerpoint/2010/main" val="87562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1000" fill="hold"/>
                                        <p:tgtEl>
                                          <p:spTgt spid="12"/>
                                        </p:tgtEl>
                                        <p:attrNameLst>
                                          <p:attrName>ppt_x</p:attrName>
                                        </p:attrNameLst>
                                      </p:cBhvr>
                                      <p:tavLst>
                                        <p:tav tm="0">
                                          <p:val>
                                            <p:strVal val="0-#ppt_w/2"/>
                                          </p:val>
                                        </p:tav>
                                        <p:tav tm="100000">
                                          <p:val>
                                            <p:strVal val="#ppt_x"/>
                                          </p:val>
                                        </p:tav>
                                      </p:tavLst>
                                    </p:anim>
                                    <p:anim calcmode="lin" valueType="num">
                                      <p:cBhvr additive="base">
                                        <p:cTn id="34" dur="1000" fill="hold"/>
                                        <p:tgtEl>
                                          <p:spTgt spid="12"/>
                                        </p:tgtEl>
                                        <p:attrNameLst>
                                          <p:attrName>ppt_y</p:attrName>
                                        </p:attrNameLst>
                                      </p:cBhvr>
                                      <p:tavLst>
                                        <p:tav tm="0">
                                          <p:val>
                                            <p:strVal val="0-#ppt_h/2"/>
                                          </p:val>
                                        </p:tav>
                                        <p:tav tm="100000">
                                          <p:val>
                                            <p:strVal val="#ppt_y"/>
                                          </p:val>
                                        </p:tav>
                                      </p:tavLst>
                                    </p:anim>
                                  </p:childTnLst>
                                </p:cTn>
                              </p:par>
                            </p:childTnLst>
                          </p:cTn>
                        </p:par>
                        <p:par>
                          <p:cTn id="35" fill="hold">
                            <p:stCondLst>
                              <p:cond delay="1000"/>
                            </p:stCondLst>
                            <p:childTnLst>
                              <p:par>
                                <p:cTn id="36" presetID="32" presetClass="emph" presetSubtype="0" fill="hold" grpId="1" nodeType="afterEffect">
                                  <p:stCondLst>
                                    <p:cond delay="0"/>
                                  </p:stCondLst>
                                  <p:childTnLst>
                                    <p:animRot by="120000">
                                      <p:cBhvr>
                                        <p:cTn id="37" dur="100" fill="hold">
                                          <p:stCondLst>
                                            <p:cond delay="0"/>
                                          </p:stCondLst>
                                        </p:cTn>
                                        <p:tgtEl>
                                          <p:spTgt spid="12"/>
                                        </p:tgtEl>
                                        <p:attrNameLst>
                                          <p:attrName>r</p:attrName>
                                        </p:attrNameLst>
                                      </p:cBhvr>
                                    </p:animRot>
                                    <p:animRot by="-240000">
                                      <p:cBhvr>
                                        <p:cTn id="38" dur="200" fill="hold">
                                          <p:stCondLst>
                                            <p:cond delay="200"/>
                                          </p:stCondLst>
                                        </p:cTn>
                                        <p:tgtEl>
                                          <p:spTgt spid="12"/>
                                        </p:tgtEl>
                                        <p:attrNameLst>
                                          <p:attrName>r</p:attrName>
                                        </p:attrNameLst>
                                      </p:cBhvr>
                                    </p:animRot>
                                    <p:animRot by="240000">
                                      <p:cBhvr>
                                        <p:cTn id="39" dur="200" fill="hold">
                                          <p:stCondLst>
                                            <p:cond delay="400"/>
                                          </p:stCondLst>
                                        </p:cTn>
                                        <p:tgtEl>
                                          <p:spTgt spid="12"/>
                                        </p:tgtEl>
                                        <p:attrNameLst>
                                          <p:attrName>r</p:attrName>
                                        </p:attrNameLst>
                                      </p:cBhvr>
                                    </p:animRot>
                                    <p:animRot by="-240000">
                                      <p:cBhvr>
                                        <p:cTn id="40" dur="200" fill="hold">
                                          <p:stCondLst>
                                            <p:cond delay="600"/>
                                          </p:stCondLst>
                                        </p:cTn>
                                        <p:tgtEl>
                                          <p:spTgt spid="12"/>
                                        </p:tgtEl>
                                        <p:attrNameLst>
                                          <p:attrName>r</p:attrName>
                                        </p:attrNameLst>
                                      </p:cBhvr>
                                    </p:animRot>
                                    <p:animRot by="120000">
                                      <p:cBhvr>
                                        <p:cTn id="41" dur="200" fill="hold">
                                          <p:stCondLst>
                                            <p:cond delay="800"/>
                                          </p:stCondLst>
                                        </p:cTn>
                                        <p:tgtEl>
                                          <p:spTgt spid="12"/>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1000" fill="hold"/>
                                        <p:tgtEl>
                                          <p:spTgt spid="11"/>
                                        </p:tgtEl>
                                        <p:attrNameLst>
                                          <p:attrName>ppt_x</p:attrName>
                                        </p:attrNameLst>
                                      </p:cBhvr>
                                      <p:tavLst>
                                        <p:tav tm="0">
                                          <p:val>
                                            <p:strVal val="#ppt_x"/>
                                          </p:val>
                                        </p:tav>
                                        <p:tav tm="100000">
                                          <p:val>
                                            <p:strVal val="#ppt_x"/>
                                          </p:val>
                                        </p:tav>
                                      </p:tavLst>
                                    </p:anim>
                                    <p:anim calcmode="lin" valueType="num">
                                      <p:cBhvr additive="base">
                                        <p:cTn id="47" dur="1000" fill="hold"/>
                                        <p:tgtEl>
                                          <p:spTgt spid="11"/>
                                        </p:tgtEl>
                                        <p:attrNameLst>
                                          <p:attrName>ppt_y</p:attrName>
                                        </p:attrNameLst>
                                      </p:cBhvr>
                                      <p:tavLst>
                                        <p:tav tm="0">
                                          <p:val>
                                            <p:strVal val="0-#ppt_h/2"/>
                                          </p:val>
                                        </p:tav>
                                        <p:tav tm="100000">
                                          <p:val>
                                            <p:strVal val="#ppt_y"/>
                                          </p:val>
                                        </p:tav>
                                      </p:tavLst>
                                    </p:anim>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5000" b="-5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A86EF3D6-898C-BF58-4EBF-B634ACE722EF}"/>
              </a:ext>
            </a:extLst>
          </p:cNvPr>
          <p:cNvGrpSpPr/>
          <p:nvPr/>
        </p:nvGrpSpPr>
        <p:grpSpPr>
          <a:xfrm>
            <a:off x="4751831" y="57354"/>
            <a:ext cx="4708723" cy="1085646"/>
            <a:chOff x="4751831" y="57354"/>
            <a:chExt cx="4708723" cy="1085646"/>
          </a:xfrm>
        </p:grpSpPr>
        <p:pic>
          <p:nvPicPr>
            <p:cNvPr id="13" name="Imagen 12" descr="Dibujo de una persona&#10;&#10;Descripción generada automáticamente con confianza baja">
              <a:extLst>
                <a:ext uri="{FF2B5EF4-FFF2-40B4-BE49-F238E27FC236}">
                  <a16:creationId xmlns:a16="http://schemas.microsoft.com/office/drawing/2014/main" id="{0EFB10B4-5F81-B91B-783F-198AC4326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831" y="57354"/>
              <a:ext cx="4708723" cy="1085646"/>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72900047-98CE-D170-7A47-19A4EF26749A}"/>
                </a:ext>
              </a:extLst>
            </p:cNvPr>
            <p:cNvSpPr txBox="1"/>
            <p:nvPr/>
          </p:nvSpPr>
          <p:spPr>
            <a:xfrm>
              <a:off x="4895598" y="194468"/>
              <a:ext cx="4302035" cy="830997"/>
            </a:xfrm>
            <a:prstGeom prst="rect">
              <a:avLst/>
            </a:prstGeom>
            <a:noFill/>
          </p:spPr>
          <p:txBody>
            <a:bodyPr wrap="square">
              <a:spAutoFit/>
            </a:bodyPr>
            <a:lstStyle/>
            <a:p>
              <a:pPr algn="ctr"/>
              <a:r>
                <a:rPr lang="lv-LV"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Tev nebūs nepatiesu liecību dot pret savu tuvāku. (2.Moz. 20:16)</a:t>
              </a:r>
            </a:p>
          </p:txBody>
        </p:sp>
      </p:grpSp>
      <p:sp>
        <p:nvSpPr>
          <p:cNvPr id="5" name="CuadroTexto 4">
            <a:extLst>
              <a:ext uri="{FF2B5EF4-FFF2-40B4-BE49-F238E27FC236}">
                <a16:creationId xmlns:a16="http://schemas.microsoft.com/office/drawing/2014/main" id="{6C490C38-41D8-E279-23EE-989D27DDC76E}"/>
              </a:ext>
            </a:extLst>
          </p:cNvPr>
          <p:cNvSpPr txBox="1"/>
          <p:nvPr/>
        </p:nvSpPr>
        <p:spPr>
          <a:xfrm>
            <a:off x="4976037" y="1388047"/>
            <a:ext cx="4484518" cy="5016758"/>
          </a:xfrm>
          <a:prstGeom prst="rect">
            <a:avLst/>
          </a:prstGeom>
          <a:noFill/>
        </p:spPr>
        <p:txBody>
          <a:bodyPr wrap="square">
            <a:spAutoFit/>
          </a:bodyPr>
          <a:lstStyle/>
          <a:p>
            <a:r>
              <a:rPr lang="lv-LV" sz="2000" b="1" dirty="0"/>
              <a:t>Šis bauslis ietver: melošanu par jebkuru lietu ar vārdiem, skatienu, žestu vai sejas izteiksmi; jebkuru mēģinājumu vai nolūku maldināt savu tuvāko; jebkuru apzinātu pārspīlējumu; jebkuru mājienu vai netiešu vārdu, kas izteikts, lai radītu nepareizu priekšstatu vai pārspīlējumu; jebkuru mēģinājumu kaitēt ar ļaunprātīgu pieņēmumu, apmelojumu vai tenkām; apzinātu patiesības noklusēšanu.....</a:t>
            </a:r>
          </a:p>
          <a:p>
            <a:r>
              <a:rPr lang="lv-LV" sz="2000" b="1" dirty="0"/>
              <a:t>Meli iznīcina cietušā brīvību un cieņu. Tā iznīcina to cilvēku brīvību, kuri to izsaka. Tā grauj uzticību starp cilvēkiem. Tā grauj pašcieņu. Tā iznīcina mūsu attiecības ar Dievu.</a:t>
            </a:r>
          </a:p>
        </p:txBody>
      </p:sp>
      <p:pic>
        <p:nvPicPr>
          <p:cNvPr id="7" name="Imagen 6" descr="Texto&#10;&#10;Descripción generada automáticamente con confianza media">
            <a:extLst>
              <a:ext uri="{FF2B5EF4-FFF2-40B4-BE49-F238E27FC236}">
                <a16:creationId xmlns:a16="http://schemas.microsoft.com/office/drawing/2014/main" id="{9E3F296B-5CDB-E1B4-4ADF-7D81433FD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2"/>
            <a:ext cx="2472220" cy="6858001"/>
          </a:xfrm>
          <a:prstGeom prst="rect">
            <a:avLst/>
          </a:prstGeom>
        </p:spPr>
      </p:pic>
      <p:pic>
        <p:nvPicPr>
          <p:cNvPr id="4" name="Imagen 3">
            <a:extLst>
              <a:ext uri="{FF2B5EF4-FFF2-40B4-BE49-F238E27FC236}">
                <a16:creationId xmlns:a16="http://schemas.microsoft.com/office/drawing/2014/main" id="{F1A00F58-73F4-453C-5FA3-8CB8B8541C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163" y="38228"/>
            <a:ext cx="4410443" cy="6227545"/>
          </a:xfrm>
          <a:prstGeom prst="rect">
            <a:avLst/>
          </a:prstGeom>
          <a:ln w="38100">
            <a:solidFill>
              <a:srgbClr val="AD763E"/>
            </a:solidFill>
          </a:ln>
          <a:scene3d>
            <a:camera prst="orthographicFront"/>
            <a:lightRig rig="threePt" dir="t"/>
          </a:scene3d>
          <a:sp3d>
            <a:bevelT prst="convex"/>
          </a:sp3d>
        </p:spPr>
      </p:pic>
      <p:grpSp>
        <p:nvGrpSpPr>
          <p:cNvPr id="10" name="Grupo 9">
            <a:extLst>
              <a:ext uri="{FF2B5EF4-FFF2-40B4-BE49-F238E27FC236}">
                <a16:creationId xmlns:a16="http://schemas.microsoft.com/office/drawing/2014/main" id="{8FA50BEC-33A0-687C-3BBC-42CBD69CC767}"/>
              </a:ext>
            </a:extLst>
          </p:cNvPr>
          <p:cNvGrpSpPr/>
          <p:nvPr/>
        </p:nvGrpSpPr>
        <p:grpSpPr>
          <a:xfrm>
            <a:off x="63023" y="6277430"/>
            <a:ext cx="4449445" cy="553998"/>
            <a:chOff x="63023" y="6277430"/>
            <a:chExt cx="4449445" cy="553998"/>
          </a:xfrm>
        </p:grpSpPr>
        <p:pic>
          <p:nvPicPr>
            <p:cNvPr id="14" name="Imagen 13" descr="Dibujo de una persona&#10;&#10;Descripción generada automáticamente con confianza baja">
              <a:extLst>
                <a:ext uri="{FF2B5EF4-FFF2-40B4-BE49-F238E27FC236}">
                  <a16:creationId xmlns:a16="http://schemas.microsoft.com/office/drawing/2014/main" id="{15DA4725-E7DA-8B56-2748-877BA8A01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3" y="6277430"/>
              <a:ext cx="4449445" cy="553998"/>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4FE3291F-771E-20B4-074A-C9060B6933E0}"/>
                </a:ext>
              </a:extLst>
            </p:cNvPr>
            <p:cNvSpPr txBox="1"/>
            <p:nvPr/>
          </p:nvSpPr>
          <p:spPr>
            <a:xfrm>
              <a:off x="82163" y="6351158"/>
              <a:ext cx="4396466" cy="430887"/>
            </a:xfrm>
            <a:prstGeom prst="rect">
              <a:avLst/>
            </a:prstGeom>
            <a:noFill/>
          </p:spPr>
          <p:txBody>
            <a:bodyPr wrap="square">
              <a:spAutoFit/>
            </a:bodyPr>
            <a:lstStyle/>
            <a:p>
              <a:pPr algn="ctr"/>
              <a:r>
                <a:rPr lang="lv-LV" sz="22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rPr>
                <a:t>Cienīt citu cilvēku cieņu</a:t>
              </a:r>
              <a:endParaRPr lang="es-ES" sz="22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endParaRPr>
            </a:p>
          </p:txBody>
        </p:sp>
      </p:grpSp>
      <p:pic>
        <p:nvPicPr>
          <p:cNvPr id="2" name="Imagen 1">
            <a:extLst>
              <a:ext uri="{FF2B5EF4-FFF2-40B4-BE49-F238E27FC236}">
                <a16:creationId xmlns:a16="http://schemas.microsoft.com/office/drawing/2014/main" id="{A397BDEF-511F-479C-FFB2-0CB578CF85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880588" y="76979"/>
            <a:ext cx="1864879" cy="1399218"/>
          </a:xfrm>
          <a:prstGeom prst="rect">
            <a:avLst/>
          </a:prstGeom>
        </p:spPr>
      </p:pic>
      <p:sp>
        <p:nvSpPr>
          <p:cNvPr id="6" name="CuadroTexto 5">
            <a:extLst>
              <a:ext uri="{FF2B5EF4-FFF2-40B4-BE49-F238E27FC236}">
                <a16:creationId xmlns:a16="http://schemas.microsoft.com/office/drawing/2014/main" id="{3FE03807-C6BA-65B4-5C6F-C0E72E7A2D36}"/>
              </a:ext>
            </a:extLst>
          </p:cNvPr>
          <p:cNvSpPr txBox="1"/>
          <p:nvPr/>
        </p:nvSpPr>
        <p:spPr>
          <a:xfrm>
            <a:off x="9699919" y="5733657"/>
            <a:ext cx="2492081" cy="830997"/>
          </a:xfrm>
          <a:prstGeom prst="rect">
            <a:avLst/>
          </a:prstGeom>
          <a:noFill/>
        </p:spPr>
        <p:txBody>
          <a:bodyPr wrap="square">
            <a:spAutoFit/>
          </a:bodyPr>
          <a:lstStyle/>
          <a:p>
            <a:pPr algn="ctr"/>
            <a:r>
              <a:rPr lang="lv-LV" sz="1400" dirty="0"/>
              <a:t> </a:t>
            </a:r>
            <a:r>
              <a:rPr lang="lv-LV" sz="1600" b="1" dirty="0">
                <a:solidFill>
                  <a:srgbClr val="FAF3CF"/>
                </a:solidFill>
                <a:effectLst>
                  <a:glow rad="127000">
                    <a:srgbClr val="682D00"/>
                  </a:glow>
                </a:effectLst>
              </a:rPr>
              <a:t>Ko es varu darīt, ja esmu nonācis situācijā, kurā melošana ir vieglākā izeja?</a:t>
            </a:r>
          </a:p>
        </p:txBody>
      </p:sp>
    </p:spTree>
    <p:extLst>
      <p:ext uri="{BB962C8B-B14F-4D97-AF65-F5344CB8AC3E}">
        <p14:creationId xmlns:p14="http://schemas.microsoft.com/office/powerpoint/2010/main" val="319298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0-#ppt_w/2"/>
                                          </p:val>
                                        </p:tav>
                                        <p:tav tm="100000">
                                          <p:val>
                                            <p:strVal val="#ppt_x"/>
                                          </p:val>
                                        </p:tav>
                                      </p:tavLst>
                                    </p:anim>
                                    <p:anim calcmode="lin" valueType="num">
                                      <p:cBhvr additive="base">
                                        <p:cTn id="34" dur="1000" fill="hold"/>
                                        <p:tgtEl>
                                          <p:spTgt spid="6"/>
                                        </p:tgtEl>
                                        <p:attrNameLst>
                                          <p:attrName>ppt_y</p:attrName>
                                        </p:attrNameLst>
                                      </p:cBhvr>
                                      <p:tavLst>
                                        <p:tav tm="0">
                                          <p:val>
                                            <p:strVal val="0-#ppt_h/2"/>
                                          </p:val>
                                        </p:tav>
                                        <p:tav tm="100000">
                                          <p:val>
                                            <p:strVal val="#ppt_y"/>
                                          </p:val>
                                        </p:tav>
                                      </p:tavLst>
                                    </p:anim>
                                  </p:childTnLst>
                                </p:cTn>
                              </p:par>
                            </p:childTnLst>
                          </p:cTn>
                        </p:par>
                        <p:par>
                          <p:cTn id="35" fill="hold">
                            <p:stCondLst>
                              <p:cond delay="1000"/>
                            </p:stCondLst>
                            <p:childTnLst>
                              <p:par>
                                <p:cTn id="36" presetID="32" presetClass="emph" presetSubtype="0" fill="hold" grpId="1" nodeType="after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1000" fill="hold"/>
                                        <p:tgtEl>
                                          <p:spTgt spid="10"/>
                                        </p:tgtEl>
                                        <p:attrNameLst>
                                          <p:attrName>ppt_x</p:attrName>
                                        </p:attrNameLst>
                                      </p:cBhvr>
                                      <p:tavLst>
                                        <p:tav tm="0">
                                          <p:val>
                                            <p:strVal val="#ppt_x"/>
                                          </p:val>
                                        </p:tav>
                                        <p:tav tm="100000">
                                          <p:val>
                                            <p:strVal val="#ppt_x"/>
                                          </p:val>
                                        </p:tav>
                                      </p:tavLst>
                                    </p:anim>
                                    <p:anim calcmode="lin" valueType="num">
                                      <p:cBhvr additive="base">
                                        <p:cTn id="47" dur="1000" fill="hold"/>
                                        <p:tgtEl>
                                          <p:spTgt spid="10"/>
                                        </p:tgtEl>
                                        <p:attrNameLst>
                                          <p:attrName>ppt_y</p:attrName>
                                        </p:attrNameLst>
                                      </p:cBhvr>
                                      <p:tavLst>
                                        <p:tav tm="0">
                                          <p:val>
                                            <p:strVal val="0-#ppt_h/2"/>
                                          </p:val>
                                        </p:tav>
                                        <p:tav tm="100000">
                                          <p:val>
                                            <p:strVal val="#ppt_y"/>
                                          </p:val>
                                        </p:tav>
                                      </p:tavLst>
                                    </p:anim>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t="-21000" b="-25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6467A381-B7FD-8F84-1F2F-2DA902D78426}"/>
              </a:ext>
            </a:extLst>
          </p:cNvPr>
          <p:cNvGrpSpPr/>
          <p:nvPr/>
        </p:nvGrpSpPr>
        <p:grpSpPr>
          <a:xfrm>
            <a:off x="6599901" y="43607"/>
            <a:ext cx="3179135" cy="2712343"/>
            <a:chOff x="6853287" y="43607"/>
            <a:chExt cx="2866494" cy="2712343"/>
          </a:xfrm>
        </p:grpSpPr>
        <p:pic>
          <p:nvPicPr>
            <p:cNvPr id="9" name="Imagen 8">
              <a:extLst>
                <a:ext uri="{FF2B5EF4-FFF2-40B4-BE49-F238E27FC236}">
                  <a16:creationId xmlns:a16="http://schemas.microsoft.com/office/drawing/2014/main" id="{EB617463-2B2B-56B7-65F7-1FF97BAEBB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3287" y="43607"/>
              <a:ext cx="2793876" cy="2712343"/>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0C2DBE99-EC82-E4B6-FBB6-1C9CFED255C5}"/>
                </a:ext>
              </a:extLst>
            </p:cNvPr>
            <p:cNvSpPr txBox="1"/>
            <p:nvPr/>
          </p:nvSpPr>
          <p:spPr>
            <a:xfrm>
              <a:off x="6853287" y="122505"/>
              <a:ext cx="2866494" cy="2554545"/>
            </a:xfrm>
            <a:prstGeom prst="rect">
              <a:avLst/>
            </a:prstGeom>
            <a:noFill/>
          </p:spPr>
          <p:txBody>
            <a:bodyPr wrap="square">
              <a:spAutoFit/>
            </a:bodyPr>
            <a:lstStyle/>
            <a:p>
              <a:pPr algn="ctr"/>
              <a:r>
                <a:rPr lang="lv-LV" sz="2000" dirty="0">
                  <a:latin typeface="Abhaya Libre ExtraBold" panose="02000803000000000000" pitchFamily="2" charset="0"/>
                  <a:cs typeface="Abhaya Libre ExtraBold" panose="02000803000000000000" pitchFamily="2" charset="0"/>
                </a:rPr>
                <a:t>Tev nebūs iekārot sava tuvāka namu. Tev nebūs iekārot sava tuvāka sievu, nedz viņa kalpu, nedz viņa kalponi, nedz viņa vērsi, nedz viņa ēzeli, nedz ko citu, kas tavam tuvākam pieder."</a:t>
              </a:r>
              <a:r>
                <a:rPr lang="es-ES" sz="2000" dirty="0">
                  <a:latin typeface="Abhaya Libre ExtraBold" panose="02000803000000000000" pitchFamily="2" charset="0"/>
                  <a:cs typeface="Abhaya Libre ExtraBold" panose="02000803000000000000" pitchFamily="2" charset="0"/>
                </a:rPr>
                <a:t>(</a:t>
              </a:r>
              <a:r>
                <a:rPr lang="lv-LV" sz="2000" dirty="0">
                  <a:latin typeface="Abhaya Libre ExtraBold" panose="02000803000000000000" pitchFamily="2" charset="0"/>
                  <a:cs typeface="Abhaya Libre ExtraBold" panose="02000803000000000000" pitchFamily="2" charset="0"/>
                </a:rPr>
                <a:t>2.Moz.</a:t>
              </a:r>
              <a:r>
                <a:rPr lang="es-ES" sz="2000" dirty="0">
                  <a:latin typeface="Abhaya Libre ExtraBold" panose="02000803000000000000" pitchFamily="2" charset="0"/>
                  <a:cs typeface="Abhaya Libre ExtraBold" panose="02000803000000000000" pitchFamily="2" charset="0"/>
                </a:rPr>
                <a:t> 20:17)</a:t>
              </a:r>
            </a:p>
          </p:txBody>
        </p:sp>
      </p:grpSp>
      <p:pic>
        <p:nvPicPr>
          <p:cNvPr id="7" name="Imagen 6" descr="Texto&#10;&#10;Descripción generada automáticamente con confianza baja">
            <a:extLst>
              <a:ext uri="{FF2B5EF4-FFF2-40B4-BE49-F238E27FC236}">
                <a16:creationId xmlns:a16="http://schemas.microsoft.com/office/drawing/2014/main" id="{8DE25000-F2EC-8DAA-86CE-F84C44082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0"/>
            <a:ext cx="2472219" cy="6858000"/>
          </a:xfrm>
          <a:prstGeom prst="rect">
            <a:avLst/>
          </a:prstGeom>
        </p:spPr>
      </p:pic>
      <p:pic>
        <p:nvPicPr>
          <p:cNvPr id="4" name="Imagen 3">
            <a:extLst>
              <a:ext uri="{FF2B5EF4-FFF2-40B4-BE49-F238E27FC236}">
                <a16:creationId xmlns:a16="http://schemas.microsoft.com/office/drawing/2014/main" id="{E767435A-BD82-C6C8-A31D-7DCA7F7CC3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7223" y="281129"/>
            <a:ext cx="6357853" cy="4699184"/>
          </a:xfrm>
          <a:prstGeom prst="rect">
            <a:avLst/>
          </a:prstGeom>
          <a:ln w="38100">
            <a:solidFill>
              <a:srgbClr val="E67BFF"/>
            </a:solidFill>
          </a:ln>
          <a:scene3d>
            <a:camera prst="orthographicFront"/>
            <a:lightRig rig="threePt" dir="t"/>
          </a:scene3d>
          <a:sp3d>
            <a:bevelT prst="convex"/>
          </a:sp3d>
        </p:spPr>
      </p:pic>
      <p:grpSp>
        <p:nvGrpSpPr>
          <p:cNvPr id="11" name="Grupo 10">
            <a:extLst>
              <a:ext uri="{FF2B5EF4-FFF2-40B4-BE49-F238E27FC236}">
                <a16:creationId xmlns:a16="http://schemas.microsoft.com/office/drawing/2014/main" id="{C7CCC550-3319-C72D-3A23-E06A370DB8E4}"/>
              </a:ext>
            </a:extLst>
          </p:cNvPr>
          <p:cNvGrpSpPr/>
          <p:nvPr/>
        </p:nvGrpSpPr>
        <p:grpSpPr>
          <a:xfrm>
            <a:off x="105148" y="5001505"/>
            <a:ext cx="6836229" cy="528994"/>
            <a:chOff x="105148" y="5001505"/>
            <a:chExt cx="6836229" cy="528994"/>
          </a:xfrm>
        </p:grpSpPr>
        <p:pic>
          <p:nvPicPr>
            <p:cNvPr id="10" name="Imagen 9">
              <a:extLst>
                <a:ext uri="{FF2B5EF4-FFF2-40B4-BE49-F238E27FC236}">
                  <a16:creationId xmlns:a16="http://schemas.microsoft.com/office/drawing/2014/main" id="{EED358D8-67FC-A28E-2BB1-38B6C2E588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48" y="5001505"/>
              <a:ext cx="6836229" cy="522602"/>
            </a:xfrm>
            <a:prstGeom prst="rect">
              <a:avLst/>
            </a:prstGeom>
            <a:scene3d>
              <a:camera prst="orthographicFront"/>
              <a:lightRig rig="threePt" dir="t"/>
            </a:scene3d>
            <a:sp3d>
              <a:bevelT prst="convex"/>
            </a:sp3d>
          </p:spPr>
        </p:pic>
        <p:sp>
          <p:nvSpPr>
            <p:cNvPr id="12" name="CuadroTexto 11">
              <a:extLst>
                <a:ext uri="{FF2B5EF4-FFF2-40B4-BE49-F238E27FC236}">
                  <a16:creationId xmlns:a16="http://schemas.microsoft.com/office/drawing/2014/main" id="{D81136AA-7158-2683-E73E-C181FF282301}"/>
                </a:ext>
              </a:extLst>
            </p:cNvPr>
            <p:cNvSpPr txBox="1"/>
            <p:nvPr/>
          </p:nvSpPr>
          <p:spPr>
            <a:xfrm>
              <a:off x="197963" y="5007279"/>
              <a:ext cx="6655324" cy="523220"/>
            </a:xfrm>
            <a:prstGeom prst="rect">
              <a:avLst/>
            </a:prstGeom>
            <a:noFill/>
          </p:spPr>
          <p:txBody>
            <a:bodyPr wrap="square">
              <a:spAutoFit/>
            </a:bodyPr>
            <a:lstStyle/>
            <a:p>
              <a:pPr algn="ctr"/>
              <a:r>
                <a:rPr lang="lv-LV" sz="2800" b="1" dirty="0">
                  <a:latin typeface="Abhaya Libre ExtraBold" panose="020B0604020202020204" charset="0"/>
                  <a:cs typeface="Abhaya Libre ExtraBold" panose="020B0604020202020204" charset="0"/>
                </a:rPr>
                <a:t>Iztikt ar to, kas jums ir</a:t>
              </a:r>
            </a:p>
          </p:txBody>
        </p:sp>
      </p:grpSp>
      <p:sp>
        <p:nvSpPr>
          <p:cNvPr id="14" name="CuadroTexto 13">
            <a:extLst>
              <a:ext uri="{FF2B5EF4-FFF2-40B4-BE49-F238E27FC236}">
                <a16:creationId xmlns:a16="http://schemas.microsoft.com/office/drawing/2014/main" id="{066ED161-B89B-D064-7809-4C3991044607}"/>
              </a:ext>
            </a:extLst>
          </p:cNvPr>
          <p:cNvSpPr txBox="1"/>
          <p:nvPr/>
        </p:nvSpPr>
        <p:spPr>
          <a:xfrm>
            <a:off x="18155" y="5445038"/>
            <a:ext cx="9683472" cy="1477328"/>
          </a:xfrm>
          <a:prstGeom prst="rect">
            <a:avLst/>
          </a:prstGeom>
          <a:noFill/>
        </p:spPr>
        <p:txBody>
          <a:bodyPr wrap="square">
            <a:spAutoFit/>
          </a:bodyPr>
          <a:lstStyle/>
          <a:p>
            <a:r>
              <a:rPr lang="lv-LV" b="1" dirty="0"/>
              <a:t>Šis bauslis attiecas ne tikai uz dažādiem konkrētiem rīcības veidiem, bet arī uz vērtībām un attieksmi. Tas ir ne tikai preskriptīvs, bet arī deskriptīvs: tas nosaka, jo tas ir bauslis un norāda, kas mums jādara. Tas apraksta dzīvi, ko Dievs jau no paša sākuma bija iecerējis saviem bērniem. Tas arī stāsta, kas ir Dievs un kāds Viņš ir. Tā atklāj Viņu kā To, kurš nealkst, bet kalpo, kurš dod, kurš dāvā sevi ar nesavtīgu mīlestību savu bērnu labā.</a:t>
            </a:r>
          </a:p>
        </p:txBody>
      </p:sp>
      <p:pic>
        <p:nvPicPr>
          <p:cNvPr id="2" name="Imagen 1">
            <a:extLst>
              <a:ext uri="{FF2B5EF4-FFF2-40B4-BE49-F238E27FC236}">
                <a16:creationId xmlns:a16="http://schemas.microsoft.com/office/drawing/2014/main" id="{7357BBBD-90FE-CFC8-74A2-19458F5525D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552782" y="122505"/>
            <a:ext cx="2374331" cy="1442134"/>
          </a:xfrm>
          <a:prstGeom prst="rect">
            <a:avLst/>
          </a:prstGeom>
        </p:spPr>
      </p:pic>
      <p:sp>
        <p:nvSpPr>
          <p:cNvPr id="6" name="CuadroTexto 5">
            <a:extLst>
              <a:ext uri="{FF2B5EF4-FFF2-40B4-BE49-F238E27FC236}">
                <a16:creationId xmlns:a16="http://schemas.microsoft.com/office/drawing/2014/main" id="{01BA602E-FFDC-3224-A593-5785A23774E3}"/>
              </a:ext>
            </a:extLst>
          </p:cNvPr>
          <p:cNvSpPr txBox="1"/>
          <p:nvPr/>
        </p:nvSpPr>
        <p:spPr>
          <a:xfrm>
            <a:off x="9684871" y="5744273"/>
            <a:ext cx="2544837" cy="1077218"/>
          </a:xfrm>
          <a:prstGeom prst="rect">
            <a:avLst/>
          </a:prstGeom>
          <a:noFill/>
        </p:spPr>
        <p:txBody>
          <a:bodyPr wrap="square">
            <a:spAutoFit/>
          </a:bodyPr>
          <a:lstStyle/>
          <a:p>
            <a:pPr algn="ctr"/>
            <a:r>
              <a:rPr lang="lv-LV" sz="1600" b="1" dirty="0">
                <a:solidFill>
                  <a:srgbClr val="FAF3CF"/>
                </a:solidFill>
                <a:effectLst>
                  <a:glow rad="127000">
                    <a:srgbClr val="682D00"/>
                  </a:glow>
                </a:effectLst>
              </a:rPr>
              <a:t>Vai es pateicos Dievam par visu, kas man ir, un vai pretojos kārdinājumam iegūt to, kas ir citiem?</a:t>
            </a:r>
          </a:p>
        </p:txBody>
      </p:sp>
      <p:sp>
        <p:nvSpPr>
          <p:cNvPr id="5" name="CuadroTexto 4">
            <a:extLst>
              <a:ext uri="{FF2B5EF4-FFF2-40B4-BE49-F238E27FC236}">
                <a16:creationId xmlns:a16="http://schemas.microsoft.com/office/drawing/2014/main" id="{CE7BD501-2B9E-CF1F-71F7-C0AEC54CB81E}"/>
              </a:ext>
            </a:extLst>
          </p:cNvPr>
          <p:cNvSpPr txBox="1"/>
          <p:nvPr/>
        </p:nvSpPr>
        <p:spPr>
          <a:xfrm>
            <a:off x="6909249" y="2751090"/>
            <a:ext cx="2968398" cy="2585323"/>
          </a:xfrm>
          <a:prstGeom prst="rect">
            <a:avLst/>
          </a:prstGeom>
          <a:noFill/>
        </p:spPr>
        <p:txBody>
          <a:bodyPr wrap="square">
            <a:spAutoFit/>
          </a:bodyPr>
          <a:lstStyle/>
          <a:p>
            <a:r>
              <a:rPr lang="lv-LV" b="1" dirty="0"/>
              <a:t>Alkatība ir nesamērīga mīlestība pret priekšmetiem. Mums nevajadzētu vērtēt lietas augstāk par cilvēku tiesībām, kā arī nevajadzētu vērtēt cilvēkus atkarībā no tā, kas viņiem pieder, vai no peļņas, ko mēs varam no viņiem gūt.</a:t>
            </a:r>
            <a:endParaRPr lang="es-ES" b="1" dirty="0"/>
          </a:p>
        </p:txBody>
      </p:sp>
    </p:spTree>
    <p:extLst>
      <p:ext uri="{BB962C8B-B14F-4D97-AF65-F5344CB8AC3E}">
        <p14:creationId xmlns:p14="http://schemas.microsoft.com/office/powerpoint/2010/main" val="39525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2" presetClass="entr" presetSubtype="9"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0-#ppt_w/2"/>
                                          </p:val>
                                        </p:tav>
                                        <p:tav tm="100000">
                                          <p:val>
                                            <p:strVal val="#ppt_x"/>
                                          </p:val>
                                        </p:tav>
                                      </p:tavLst>
                                    </p:anim>
                                    <p:anim calcmode="lin" valueType="num">
                                      <p:cBhvr additive="base">
                                        <p:cTn id="34" dur="1000" fill="hold"/>
                                        <p:tgtEl>
                                          <p:spTgt spid="6"/>
                                        </p:tgtEl>
                                        <p:attrNameLst>
                                          <p:attrName>ppt_y</p:attrName>
                                        </p:attrNameLst>
                                      </p:cBhvr>
                                      <p:tavLst>
                                        <p:tav tm="0">
                                          <p:val>
                                            <p:strVal val="0-#ppt_h/2"/>
                                          </p:val>
                                        </p:tav>
                                        <p:tav tm="100000">
                                          <p:val>
                                            <p:strVal val="#ppt_y"/>
                                          </p:val>
                                        </p:tav>
                                      </p:tavLst>
                                    </p:anim>
                                  </p:childTnLst>
                                </p:cTn>
                              </p:par>
                            </p:childTnLst>
                          </p:cTn>
                        </p:par>
                        <p:par>
                          <p:cTn id="35" fill="hold">
                            <p:stCondLst>
                              <p:cond delay="1500"/>
                            </p:stCondLst>
                            <p:childTnLst>
                              <p:par>
                                <p:cTn id="36" presetID="32" presetClass="emph" presetSubtype="0" fill="hold" grpId="1" nodeType="after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1000" fill="hold"/>
                                        <p:tgtEl>
                                          <p:spTgt spid="11"/>
                                        </p:tgtEl>
                                        <p:attrNameLst>
                                          <p:attrName>ppt_x</p:attrName>
                                        </p:attrNameLst>
                                      </p:cBhvr>
                                      <p:tavLst>
                                        <p:tav tm="0">
                                          <p:val>
                                            <p:strVal val="#ppt_x"/>
                                          </p:val>
                                        </p:tav>
                                        <p:tav tm="100000">
                                          <p:val>
                                            <p:strVal val="#ppt_x"/>
                                          </p:val>
                                        </p:tav>
                                      </p:tavLst>
                                    </p:anim>
                                    <p:anim calcmode="lin" valueType="num">
                                      <p:cBhvr additive="base">
                                        <p:cTn id="47" dur="1000" fill="hold"/>
                                        <p:tgtEl>
                                          <p:spTgt spid="11"/>
                                        </p:tgtEl>
                                        <p:attrNameLst>
                                          <p:attrName>ppt_y</p:attrName>
                                        </p:attrNameLst>
                                      </p:cBhvr>
                                      <p:tavLst>
                                        <p:tav tm="0">
                                          <p:val>
                                            <p:strVal val="0-#ppt_h/2"/>
                                          </p:val>
                                        </p:tav>
                                        <p:tav tm="100000">
                                          <p:val>
                                            <p:strVal val="#ppt_y"/>
                                          </p:val>
                                        </p:tav>
                                      </p:tavLst>
                                    </p:anim>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6" grpId="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4A3B"/>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FBDF51-9DCC-87A5-9950-3C4025A209AF}"/>
              </a:ext>
            </a:extLst>
          </p:cNvPr>
          <p:cNvSpPr txBox="1"/>
          <p:nvPr/>
        </p:nvSpPr>
        <p:spPr>
          <a:xfrm>
            <a:off x="7542760" y="193463"/>
            <a:ext cx="4450080" cy="6524863"/>
          </a:xfrm>
          <a:prstGeom prst="rect">
            <a:avLst/>
          </a:prstGeom>
          <a:noFill/>
        </p:spPr>
        <p:txBody>
          <a:bodyPr wrap="square">
            <a:spAutoFit/>
          </a:bodyPr>
          <a:lstStyle/>
          <a:p>
            <a:r>
              <a:rPr lang="lv-LV" sz="2200" b="1" dirty="0">
                <a:solidFill>
                  <a:schemeClr val="bg1"/>
                </a:solidFill>
                <a:effectLst>
                  <a:outerShdw blurRad="38100" dist="38100" dir="2700000" algn="tl">
                    <a:srgbClr val="000000">
                      <a:alpha val="43137"/>
                    </a:srgbClr>
                  </a:outerShdw>
                </a:effectLst>
              </a:rPr>
              <a:t>Lai piederētu mīlestības valstībai, man ir jāievēro šie likumi, tas ir, man ir jāpilda desmit baušļi no mīlestības pret Dievu (Jņ.14:15), no pateicības par to, ko Viņš man ir darījis. To darot, es būšu jauns cilvēks savā runā, domāšanā un rīcībā.</a:t>
            </a:r>
          </a:p>
          <a:p>
            <a:r>
              <a:rPr lang="lv-LV" sz="2200" b="1" dirty="0">
                <a:solidFill>
                  <a:schemeClr val="bg1"/>
                </a:solidFill>
                <a:effectLst>
                  <a:outerShdw blurRad="38100" dist="38100" dir="2700000" algn="tl">
                    <a:srgbClr val="000000">
                      <a:alpha val="43137"/>
                    </a:srgbClr>
                  </a:outerShdw>
                </a:effectLst>
              </a:rPr>
              <a:t>Dievs neprasa, lai es šos likumus ievērotu ar saviem spēkiem, bet Viņš man saka: "Es likšu Savu likumu tavā sirdī un ierakstīšu to tavā prātā" (Jer.31:33). </a:t>
            </a:r>
          </a:p>
          <a:p>
            <a:r>
              <a:rPr lang="lv-LV" sz="2200" b="1" dirty="0">
                <a:solidFill>
                  <a:schemeClr val="bg1"/>
                </a:solidFill>
                <a:effectLst>
                  <a:outerShdw blurRad="38100" dist="38100" dir="2700000" algn="tl">
                    <a:srgbClr val="000000">
                      <a:alpha val="43137"/>
                    </a:srgbClr>
                  </a:outerShdw>
                </a:effectLst>
              </a:rPr>
              <a:t>Lūdziet Dievu, lai Viņš ieraksta Savas mīlestības valstības likumus jūsu sirdī, lai palīdzētu jums palikt uzticīgiem Viņam visā, ko darāt. Dariet sevi pieejamu Dievam, lai Svētais Gars varētu sagatavot jūs būt mīlestības valstības pilsonim.</a:t>
            </a:r>
          </a:p>
        </p:txBody>
      </p:sp>
      <p:pic>
        <p:nvPicPr>
          <p:cNvPr id="4" name="Imagen 3" descr="Una persona con una tabla de surf en la orilla del mar&#10;&#10;Descripción generada automáticamente con confianza baja">
            <a:extLst>
              <a:ext uri="{FF2B5EF4-FFF2-40B4-BE49-F238E27FC236}">
                <a16:creationId xmlns:a16="http://schemas.microsoft.com/office/drawing/2014/main" id="{E6CD1B50-593B-E11D-3CFA-C3A6E6D3B64D}"/>
              </a:ext>
            </a:extLst>
          </p:cNvPr>
          <p:cNvPicPr>
            <a:picLocks noChangeAspect="1"/>
          </p:cNvPicPr>
          <p:nvPr/>
        </p:nvPicPr>
        <p:blipFill rotWithShape="1">
          <a:blip r:embed="rId2">
            <a:extLst>
              <a:ext uri="{28A0092B-C50C-407E-A947-70E740481C1C}">
                <a14:useLocalDpi xmlns:a14="http://schemas.microsoft.com/office/drawing/2010/main" val="0"/>
              </a:ext>
            </a:extLst>
          </a:blip>
          <a:srcRect l="20076" r="16933"/>
          <a:stretch/>
        </p:blipFill>
        <p:spPr>
          <a:xfrm>
            <a:off x="76200" y="60435"/>
            <a:ext cx="7229475" cy="6745512"/>
          </a:xfrm>
          <a:prstGeom prst="rect">
            <a:avLst/>
          </a:prstGeom>
          <a:ln>
            <a:noFill/>
          </a:ln>
          <a:effectLst>
            <a:softEdge rad="112500"/>
          </a:effectLst>
        </p:spPr>
      </p:pic>
    </p:spTree>
    <p:extLst>
      <p:ext uri="{BB962C8B-B14F-4D97-AF65-F5344CB8AC3E}">
        <p14:creationId xmlns:p14="http://schemas.microsoft.com/office/powerpoint/2010/main" val="376973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9000" r="-2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813190-FE62-D4F3-C416-217E9840DAB0}"/>
              </a:ext>
            </a:extLst>
          </p:cNvPr>
          <p:cNvSpPr txBox="1"/>
          <p:nvPr/>
        </p:nvSpPr>
        <p:spPr>
          <a:xfrm>
            <a:off x="116958" y="220529"/>
            <a:ext cx="3189769" cy="4401205"/>
          </a:xfrm>
          <a:prstGeom prst="rect">
            <a:avLst/>
          </a:prstGeom>
          <a:noFill/>
        </p:spPr>
        <p:txBody>
          <a:bodyPr wrap="square">
            <a:spAutoFit/>
          </a:bodyPr>
          <a:lstStyle/>
          <a:p>
            <a:r>
              <a:rPr lang="lv-LV" sz="2000" b="1" dirty="0"/>
              <a:t>Es aicinu jūs iepazīties ar lielajiem principiem, kas izteikti Morāles likumā, tas ir, desmit baušļos. To darot, jūs pamanīsiet, kā pirms daudziem gadsimtiem Bībelē ierosinātais risinājums atbilst mūsu laika aktuālākajām vajadzībām.</a:t>
            </a:r>
          </a:p>
          <a:p>
            <a:r>
              <a:rPr lang="lv-LV" sz="2000" b="1" dirty="0"/>
              <a:t>Es aicinu jūs aktīvi piedalīties, domāt pašiem un nonākt pie saviem secinājumiem. Tas patiesi mainīs jūsu dzīvi.</a:t>
            </a:r>
            <a:endParaRPr lang="es-ES" sz="2000" b="1" dirty="0"/>
          </a:p>
        </p:txBody>
      </p:sp>
      <p:sp>
        <p:nvSpPr>
          <p:cNvPr id="4" name="CuadroTexto 3">
            <a:extLst>
              <a:ext uri="{FF2B5EF4-FFF2-40B4-BE49-F238E27FC236}">
                <a16:creationId xmlns:a16="http://schemas.microsoft.com/office/drawing/2014/main" id="{C698EDD8-BE8F-6165-DC15-EC331D96D48D}"/>
              </a:ext>
            </a:extLst>
          </p:cNvPr>
          <p:cNvSpPr txBox="1"/>
          <p:nvPr/>
        </p:nvSpPr>
        <p:spPr>
          <a:xfrm>
            <a:off x="6517758" y="6457950"/>
            <a:ext cx="5674242" cy="369332"/>
          </a:xfrm>
          <a:prstGeom prst="rect">
            <a:avLst/>
          </a:prstGeom>
          <a:noFill/>
        </p:spPr>
        <p:txBody>
          <a:bodyPr wrap="square" rtlCol="0">
            <a:spAutoFit/>
          </a:bodyPr>
          <a:lstStyle/>
          <a:p>
            <a:pPr algn="r"/>
            <a:r>
              <a:rPr lang="lv-LV" dirty="0"/>
              <a:t>Pēc Lorona Veida grāmatas "Desmit baušļi" motīviem.</a:t>
            </a:r>
            <a:endParaRPr lang="es-ES" dirty="0"/>
          </a:p>
        </p:txBody>
      </p:sp>
      <p:pic>
        <p:nvPicPr>
          <p:cNvPr id="6" name="Imagen 5" descr="Un grupo de personas junto a un avión&#10;&#10;Descripción generada automáticamente con confianza media">
            <a:extLst>
              <a:ext uri="{FF2B5EF4-FFF2-40B4-BE49-F238E27FC236}">
                <a16:creationId xmlns:a16="http://schemas.microsoft.com/office/drawing/2014/main" id="{ECA9B2E2-F93F-55D5-C081-21B2512DB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651" y="176794"/>
            <a:ext cx="8505611" cy="4342164"/>
          </a:xfrm>
          <a:prstGeom prst="rect">
            <a:avLst/>
          </a:prstGeom>
          <a:ln w="88900" cap="sq" cmpd="thickThin">
            <a:solidFill>
              <a:srgbClr val="785E4F"/>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5BBB8229-970B-C8F5-B53A-F6C3F557E917}"/>
              </a:ext>
            </a:extLst>
          </p:cNvPr>
          <p:cNvSpPr txBox="1"/>
          <p:nvPr/>
        </p:nvSpPr>
        <p:spPr>
          <a:xfrm>
            <a:off x="116958" y="4703624"/>
            <a:ext cx="11664653" cy="1631216"/>
          </a:xfrm>
          <a:prstGeom prst="rect">
            <a:avLst/>
          </a:prstGeom>
          <a:noFill/>
        </p:spPr>
        <p:txBody>
          <a:bodyPr wrap="square">
            <a:spAutoFit/>
          </a:bodyPr>
          <a:lstStyle/>
          <a:p>
            <a:r>
              <a:rPr lang="lv-LV" sz="2000" b="1" dirty="0"/>
              <a:t>Desmit baušļi nav tikai eksponāts, ko izlikt muzeja vitrīnā. Tie ir praktisku risinājumu bagātība. Tie ir principi, kas ir saprātīgi piemērojami cilvēka ikdienas dzīvē. Un to piemērošanā slēpjas to pierādījums, jo pozitīvie rezultāti ir tūlītēji un ļoti apmierinoši.</a:t>
            </a:r>
          </a:p>
          <a:p>
            <a:r>
              <a:rPr lang="lv-LV" sz="2000" b="1" dirty="0"/>
              <a:t>Tāpēc nevilcinieties un pieņemiet šo aicinājumu studēt desmit baušļu tēmu un iekļaut to principus savā ikdienas dzīvē.</a:t>
            </a:r>
            <a:endParaRPr lang="es-ES" sz="2000" b="1" dirty="0"/>
          </a:p>
        </p:txBody>
      </p:sp>
    </p:spTree>
    <p:extLst>
      <p:ext uri="{BB962C8B-B14F-4D97-AF65-F5344CB8AC3E}">
        <p14:creationId xmlns:p14="http://schemas.microsoft.com/office/powerpoint/2010/main" val="135965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left)">
                                      <p:cBhvr>
                                        <p:cTn id="21" dur="500"/>
                                        <p:tgtEl>
                                          <p:spTgt spid="8">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51E95AA-FDB5-05BF-2959-3FF1B610639E}"/>
              </a:ext>
            </a:extLst>
          </p:cNvPr>
          <p:cNvGrpSpPr/>
          <p:nvPr/>
        </p:nvGrpSpPr>
        <p:grpSpPr>
          <a:xfrm>
            <a:off x="2728246" y="72068"/>
            <a:ext cx="4676233" cy="1410479"/>
            <a:chOff x="2728246" y="72068"/>
            <a:chExt cx="4676233" cy="1410479"/>
          </a:xfrm>
        </p:grpSpPr>
        <p:pic>
          <p:nvPicPr>
            <p:cNvPr id="20" name="Imagen 19" descr="Imagen en blanco y negro&#10;&#10;Descripción generada automáticamente con confianza baja">
              <a:extLst>
                <a:ext uri="{FF2B5EF4-FFF2-40B4-BE49-F238E27FC236}">
                  <a16:creationId xmlns:a16="http://schemas.microsoft.com/office/drawing/2014/main" id="{2CECEF89-1BAA-4A1D-8A99-BBE6FD490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246" y="72068"/>
              <a:ext cx="4676233" cy="141047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3" name="CuadroTexto 2">
              <a:extLst>
                <a:ext uri="{FF2B5EF4-FFF2-40B4-BE49-F238E27FC236}">
                  <a16:creationId xmlns:a16="http://schemas.microsoft.com/office/drawing/2014/main" id="{0923E3A0-6E75-B303-2C35-2CB87CBD8324}"/>
                </a:ext>
              </a:extLst>
            </p:cNvPr>
            <p:cNvSpPr txBox="1"/>
            <p:nvPr/>
          </p:nvSpPr>
          <p:spPr>
            <a:xfrm>
              <a:off x="2844759" y="300253"/>
              <a:ext cx="4455325" cy="954107"/>
            </a:xfrm>
            <a:prstGeom prst="rect">
              <a:avLst/>
            </a:prstGeom>
            <a:noFill/>
          </p:spPr>
          <p:txBody>
            <a:bodyPr wrap="square">
              <a:spAutoFit/>
            </a:bodyPr>
            <a:lstStyle/>
            <a:p>
              <a:pPr algn="ctr"/>
              <a:r>
                <a:rPr lang="lv-LV"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Tev nebūs turēt citus dievus Manā priekšā (2. Moz. 20:3).</a:t>
              </a:r>
            </a:p>
          </p:txBody>
        </p:sp>
      </p:grpSp>
      <p:sp>
        <p:nvSpPr>
          <p:cNvPr id="5" name="CuadroTexto 4">
            <a:extLst>
              <a:ext uri="{FF2B5EF4-FFF2-40B4-BE49-F238E27FC236}">
                <a16:creationId xmlns:a16="http://schemas.microsoft.com/office/drawing/2014/main" id="{D2FB7BA9-A74D-316D-A200-57B14B24319D}"/>
              </a:ext>
            </a:extLst>
          </p:cNvPr>
          <p:cNvSpPr txBox="1"/>
          <p:nvPr/>
        </p:nvSpPr>
        <p:spPr>
          <a:xfrm>
            <a:off x="2641390" y="1710732"/>
            <a:ext cx="4837786" cy="4708981"/>
          </a:xfrm>
          <a:prstGeom prst="rect">
            <a:avLst/>
          </a:prstGeom>
          <a:noFill/>
        </p:spPr>
        <p:txBody>
          <a:bodyPr wrap="square">
            <a:spAutoFit/>
          </a:bodyPr>
          <a:lstStyle/>
          <a:p>
            <a:r>
              <a:rPr lang="lv-LV" sz="2000" b="1" dirty="0"/>
              <a:t>Tikai Dievam vienīgajam ir tiesības uz augstāko godbijību un pielūgsmi. Cilvēks nedrīkst piešķirt nevienam citam objektam vai personai pirmo vietu savās jūtās vai kalpošanā. Viss, kas mūs piesaista un tiecas mazināt mūsu mīlestību pret Dievu (nauda, vara, sekss, ...) vai traucē mums sniegt Viņam pienācīgu kalpošanu, mums ir dievs.</a:t>
            </a:r>
          </a:p>
          <a:p>
            <a:r>
              <a:rPr lang="lv-LV" sz="2000" b="1" dirty="0"/>
              <a:t>Paklausība pirmajam bauslim ir lieliski apkopota 5. Mozus 10:12: "Ko gan citu Tas Kungs, tavs Dievs, no tevis prasa, ja ne bīties To Kungu, savu Dievu, staigāt pa visiem Viņa ceļiem, mīlēt Viņu un kalpot Tam Kungam, Savam Dievam, no visas sirds un visas dvēseles?" (1. Mozus 10:12).</a:t>
            </a:r>
          </a:p>
        </p:txBody>
      </p:sp>
      <p:pic>
        <p:nvPicPr>
          <p:cNvPr id="10" name="Imagen 9">
            <a:extLst>
              <a:ext uri="{FF2B5EF4-FFF2-40B4-BE49-F238E27FC236}">
                <a16:creationId xmlns:a16="http://schemas.microsoft.com/office/drawing/2014/main" id="{B222FAEA-4887-12E3-01A6-37431A62FA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42578" y="86136"/>
            <a:ext cx="4459508" cy="6314664"/>
          </a:xfrm>
          <a:prstGeom prst="rect">
            <a:avLst/>
          </a:prstGeom>
          <a:ln w="38100">
            <a:solidFill>
              <a:srgbClr val="5D92BF"/>
            </a:solidFill>
          </a:ln>
          <a:scene3d>
            <a:camera prst="orthographicFront"/>
            <a:lightRig rig="threePt" dir="t"/>
          </a:scene3d>
          <a:sp3d>
            <a:bevelT prst="convex"/>
          </a:sp3d>
        </p:spPr>
      </p:pic>
      <p:pic>
        <p:nvPicPr>
          <p:cNvPr id="12" name="Imagen 11" descr="Imagen que contiene reloj&#10;&#10;Descripción generada automáticamente">
            <a:extLst>
              <a:ext uri="{FF2B5EF4-FFF2-40B4-BE49-F238E27FC236}">
                <a16:creationId xmlns:a16="http://schemas.microsoft.com/office/drawing/2014/main" id="{6FAEDEC6-CDFF-9F64-288F-1367B3BE9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 y="0"/>
            <a:ext cx="2491483" cy="6858000"/>
          </a:xfrm>
          <a:prstGeom prst="rect">
            <a:avLst/>
          </a:prstGeom>
        </p:spPr>
      </p:pic>
      <p:pic>
        <p:nvPicPr>
          <p:cNvPr id="4" name="Imagen 3">
            <a:extLst>
              <a:ext uri="{FF2B5EF4-FFF2-40B4-BE49-F238E27FC236}">
                <a16:creationId xmlns:a16="http://schemas.microsoft.com/office/drawing/2014/main" id="{7346BEF7-5EDE-0D09-D311-056C52DB74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81382" y="-71933"/>
            <a:ext cx="1539557" cy="1554480"/>
          </a:xfrm>
          <a:prstGeom prst="rect">
            <a:avLst/>
          </a:prstGeom>
        </p:spPr>
      </p:pic>
      <p:sp>
        <p:nvSpPr>
          <p:cNvPr id="16" name="CuadroTexto 15">
            <a:extLst>
              <a:ext uri="{FF2B5EF4-FFF2-40B4-BE49-F238E27FC236}">
                <a16:creationId xmlns:a16="http://schemas.microsoft.com/office/drawing/2014/main" id="{3B74E4A7-1B31-8516-F008-9D8080804515}"/>
              </a:ext>
            </a:extLst>
          </p:cNvPr>
          <p:cNvSpPr txBox="1"/>
          <p:nvPr/>
        </p:nvSpPr>
        <p:spPr>
          <a:xfrm>
            <a:off x="55011" y="5675280"/>
            <a:ext cx="2374760" cy="1200329"/>
          </a:xfrm>
          <a:prstGeom prst="rect">
            <a:avLst/>
          </a:prstGeom>
          <a:noFill/>
        </p:spPr>
        <p:txBody>
          <a:bodyPr wrap="square">
            <a:spAutoFit/>
          </a:bodyPr>
          <a:lstStyle/>
          <a:p>
            <a:pPr algn="ctr"/>
            <a:r>
              <a:rPr lang="lv-LV" b="1" dirty="0">
                <a:solidFill>
                  <a:srgbClr val="FAF3CF"/>
                </a:solidFill>
                <a:effectLst>
                  <a:glow rad="127000">
                    <a:srgbClr val="682D00"/>
                  </a:glow>
                </a:effectLst>
              </a:rPr>
              <a:t>Vai es esmu gatavs piešķirt Dievam Viņa likumīgo vietu un prioritāti visā?</a:t>
            </a:r>
            <a:endParaRPr lang="es-ES" b="1" dirty="0">
              <a:solidFill>
                <a:srgbClr val="FAF3CF"/>
              </a:solidFill>
              <a:effectLst>
                <a:glow rad="127000">
                  <a:srgbClr val="682D00"/>
                </a:glow>
              </a:effectLst>
            </a:endParaRPr>
          </a:p>
        </p:txBody>
      </p:sp>
      <p:grpSp>
        <p:nvGrpSpPr>
          <p:cNvPr id="6" name="Grupo 5">
            <a:extLst>
              <a:ext uri="{FF2B5EF4-FFF2-40B4-BE49-F238E27FC236}">
                <a16:creationId xmlns:a16="http://schemas.microsoft.com/office/drawing/2014/main" id="{4761EEF1-0BE7-70D6-8065-26470E4D5DD6}"/>
              </a:ext>
            </a:extLst>
          </p:cNvPr>
          <p:cNvGrpSpPr/>
          <p:nvPr/>
        </p:nvGrpSpPr>
        <p:grpSpPr>
          <a:xfrm>
            <a:off x="7622382" y="6390586"/>
            <a:ext cx="4500322" cy="461665"/>
            <a:chOff x="7622382" y="6390586"/>
            <a:chExt cx="4500322" cy="461665"/>
          </a:xfrm>
        </p:grpSpPr>
        <p:pic>
          <p:nvPicPr>
            <p:cNvPr id="21" name="Imagen 20" descr="Imagen en blanco y negro&#10;&#10;Descripción generada automáticamente con confianza baja">
              <a:extLst>
                <a:ext uri="{FF2B5EF4-FFF2-40B4-BE49-F238E27FC236}">
                  <a16:creationId xmlns:a16="http://schemas.microsoft.com/office/drawing/2014/main" id="{3023C6F7-56EE-F06C-F469-9E9FB0FA5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382" y="6406773"/>
              <a:ext cx="4500322" cy="41549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18" name="CuadroTexto 17">
              <a:extLst>
                <a:ext uri="{FF2B5EF4-FFF2-40B4-BE49-F238E27FC236}">
                  <a16:creationId xmlns:a16="http://schemas.microsoft.com/office/drawing/2014/main" id="{086EF810-098C-14C9-C2FA-B26BB5E5230B}"/>
                </a:ext>
              </a:extLst>
            </p:cNvPr>
            <p:cNvSpPr txBox="1"/>
            <p:nvPr/>
          </p:nvSpPr>
          <p:spPr>
            <a:xfrm>
              <a:off x="7642578" y="6390586"/>
              <a:ext cx="4459509" cy="461665"/>
            </a:xfrm>
            <a:prstGeom prst="rect">
              <a:avLst/>
            </a:prstGeom>
            <a:noFill/>
          </p:spPr>
          <p:txBody>
            <a:bodyPr wrap="square">
              <a:spAutoFit/>
            </a:bodyPr>
            <a:lstStyle/>
            <a:p>
              <a:pPr algn="ctr"/>
              <a:r>
                <a:rPr lang="lv-LV"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Pielūgt tikai patieso Dievu</a:t>
              </a:r>
            </a:p>
          </p:txBody>
        </p:sp>
      </p:grpSp>
    </p:spTree>
    <p:extLst>
      <p:ext uri="{BB962C8B-B14F-4D97-AF65-F5344CB8AC3E}">
        <p14:creationId xmlns:p14="http://schemas.microsoft.com/office/powerpoint/2010/main" val="16067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out)">
                                      <p:cBhvr>
                                        <p:cTn id="20" dur="1000"/>
                                        <p:tgtEl>
                                          <p:spTgt spid="1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1000" fill="hold"/>
                                        <p:tgtEl>
                                          <p:spTgt spid="16"/>
                                        </p:tgtEl>
                                        <p:attrNameLst>
                                          <p:attrName>ppt_x</p:attrName>
                                        </p:attrNameLst>
                                      </p:cBhvr>
                                      <p:tavLst>
                                        <p:tav tm="0">
                                          <p:val>
                                            <p:strVal val="1+#ppt_w/2"/>
                                          </p:val>
                                        </p:tav>
                                        <p:tav tm="100000">
                                          <p:val>
                                            <p:strVal val="#ppt_x"/>
                                          </p:val>
                                        </p:tav>
                                      </p:tavLst>
                                    </p:anim>
                                    <p:anim calcmode="lin" valueType="num">
                                      <p:cBhvr additive="base">
                                        <p:cTn id="34" dur="1000" fill="hold"/>
                                        <p:tgtEl>
                                          <p:spTgt spid="16"/>
                                        </p:tgtEl>
                                        <p:attrNameLst>
                                          <p:attrName>ppt_y</p:attrName>
                                        </p:attrNameLst>
                                      </p:cBhvr>
                                      <p:tavLst>
                                        <p:tav tm="0">
                                          <p:val>
                                            <p:strVal val="0-#ppt_h/2"/>
                                          </p:val>
                                        </p:tav>
                                        <p:tav tm="100000">
                                          <p:val>
                                            <p:strVal val="#ppt_y"/>
                                          </p:val>
                                        </p:tav>
                                      </p:tavLst>
                                    </p:anim>
                                  </p:childTnLst>
                                </p:cTn>
                              </p:par>
                            </p:childTnLst>
                          </p:cTn>
                        </p:par>
                        <p:par>
                          <p:cTn id="35" fill="hold">
                            <p:stCondLst>
                              <p:cond delay="1000"/>
                            </p:stCondLst>
                            <p:childTnLst>
                              <p:par>
                                <p:cTn id="36" presetID="32" presetClass="emph" presetSubtype="0" fill="hold" grpId="1" nodeType="afterEffect">
                                  <p:stCondLst>
                                    <p:cond delay="0"/>
                                  </p:stCondLst>
                                  <p:childTnLst>
                                    <p:animRot by="120000">
                                      <p:cBhvr>
                                        <p:cTn id="37" dur="100" fill="hold">
                                          <p:stCondLst>
                                            <p:cond delay="0"/>
                                          </p:stCondLst>
                                        </p:cTn>
                                        <p:tgtEl>
                                          <p:spTgt spid="16"/>
                                        </p:tgtEl>
                                        <p:attrNameLst>
                                          <p:attrName>r</p:attrName>
                                        </p:attrNameLst>
                                      </p:cBhvr>
                                    </p:animRot>
                                    <p:animRot by="-240000">
                                      <p:cBhvr>
                                        <p:cTn id="38" dur="200" fill="hold">
                                          <p:stCondLst>
                                            <p:cond delay="200"/>
                                          </p:stCondLst>
                                        </p:cTn>
                                        <p:tgtEl>
                                          <p:spTgt spid="16"/>
                                        </p:tgtEl>
                                        <p:attrNameLst>
                                          <p:attrName>r</p:attrName>
                                        </p:attrNameLst>
                                      </p:cBhvr>
                                    </p:animRot>
                                    <p:animRot by="240000">
                                      <p:cBhvr>
                                        <p:cTn id="39" dur="200" fill="hold">
                                          <p:stCondLst>
                                            <p:cond delay="400"/>
                                          </p:stCondLst>
                                        </p:cTn>
                                        <p:tgtEl>
                                          <p:spTgt spid="16"/>
                                        </p:tgtEl>
                                        <p:attrNameLst>
                                          <p:attrName>r</p:attrName>
                                        </p:attrNameLst>
                                      </p:cBhvr>
                                    </p:animRot>
                                    <p:animRot by="-240000">
                                      <p:cBhvr>
                                        <p:cTn id="40" dur="200" fill="hold">
                                          <p:stCondLst>
                                            <p:cond delay="600"/>
                                          </p:stCondLst>
                                        </p:cTn>
                                        <p:tgtEl>
                                          <p:spTgt spid="16"/>
                                        </p:tgtEl>
                                        <p:attrNameLst>
                                          <p:attrName>r</p:attrName>
                                        </p:attrNameLst>
                                      </p:cBhvr>
                                    </p:animRot>
                                    <p:animRot by="120000">
                                      <p:cBhvr>
                                        <p:cTn id="41" dur="200" fill="hold">
                                          <p:stCondLst>
                                            <p:cond delay="800"/>
                                          </p:stCondLst>
                                        </p:cTn>
                                        <p:tgtEl>
                                          <p:spTgt spid="1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1000" fill="hold"/>
                                        <p:tgtEl>
                                          <p:spTgt spid="6"/>
                                        </p:tgtEl>
                                        <p:attrNameLst>
                                          <p:attrName>ppt_x</p:attrName>
                                        </p:attrNameLst>
                                      </p:cBhvr>
                                      <p:tavLst>
                                        <p:tav tm="0">
                                          <p:val>
                                            <p:strVal val="#ppt_x"/>
                                          </p:val>
                                        </p:tav>
                                        <p:tav tm="100000">
                                          <p:val>
                                            <p:strVal val="#ppt_x"/>
                                          </p:val>
                                        </p:tav>
                                      </p:tavLst>
                                    </p:anim>
                                    <p:anim calcmode="lin" valueType="num">
                                      <p:cBhvr additive="base">
                                        <p:cTn id="47" dur="1000" fill="hold"/>
                                        <p:tgtEl>
                                          <p:spTgt spid="6"/>
                                        </p:tgtEl>
                                        <p:attrNameLst>
                                          <p:attrName>ppt_y</p:attrName>
                                        </p:attrNameLst>
                                      </p:cBhvr>
                                      <p:tavLst>
                                        <p:tav tm="0">
                                          <p:val>
                                            <p:strVal val="0-#ppt_h/2"/>
                                          </p:val>
                                        </p:tav>
                                        <p:tav tm="100000">
                                          <p:val>
                                            <p:strVal val="#ppt_y"/>
                                          </p:val>
                                        </p:tav>
                                      </p:tavLst>
                                    </p:anim>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6"/>
                                        </p:tgtEl>
                                      </p:cBhvr>
                                    </p:animEffect>
                                    <p:animScale>
                                      <p:cBhvr>
                                        <p:cTn id="5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19000" b="-21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9208E5B-EB91-BA28-4772-8C5316943D4E}"/>
              </a:ext>
            </a:extLst>
          </p:cNvPr>
          <p:cNvGrpSpPr/>
          <p:nvPr/>
        </p:nvGrpSpPr>
        <p:grpSpPr>
          <a:xfrm>
            <a:off x="2529326" y="38546"/>
            <a:ext cx="4934248" cy="2585323"/>
            <a:chOff x="2529326" y="38546"/>
            <a:chExt cx="4934248" cy="2585323"/>
          </a:xfrm>
        </p:grpSpPr>
        <p:pic>
          <p:nvPicPr>
            <p:cNvPr id="13" name="Imagen 12" descr="Un atardecer de fondo&#10;&#10;Descripción generada automáticamente">
              <a:extLst>
                <a:ext uri="{FF2B5EF4-FFF2-40B4-BE49-F238E27FC236}">
                  <a16:creationId xmlns:a16="http://schemas.microsoft.com/office/drawing/2014/main" id="{6515EDBE-BBD9-583D-8D09-AF395DA59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326" y="38546"/>
              <a:ext cx="4934248" cy="2585323"/>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3" name="CuadroTexto 2">
              <a:extLst>
                <a:ext uri="{FF2B5EF4-FFF2-40B4-BE49-F238E27FC236}">
                  <a16:creationId xmlns:a16="http://schemas.microsoft.com/office/drawing/2014/main" id="{2F79DA92-1526-0EA9-B235-EB0658F72B31}"/>
                </a:ext>
              </a:extLst>
            </p:cNvPr>
            <p:cNvSpPr txBox="1"/>
            <p:nvPr/>
          </p:nvSpPr>
          <p:spPr>
            <a:xfrm>
              <a:off x="2529326" y="38546"/>
              <a:ext cx="4934248" cy="2585323"/>
            </a:xfrm>
            <a:prstGeom prst="rect">
              <a:avLst/>
            </a:prstGeom>
            <a:noFill/>
          </p:spPr>
          <p:txBody>
            <a:bodyPr wrap="square">
              <a:spAutoFit/>
            </a:bodyPr>
            <a:lstStyle/>
            <a:p>
              <a:pPr algn="ctr"/>
              <a:r>
                <a:rPr lang="lv-LV" dirty="0">
                  <a:latin typeface="Abhaya Libre ExtraBold" panose="02000803000000000000" pitchFamily="2" charset="0"/>
                  <a:cs typeface="Abhaya Libre ExtraBold" panose="02000803000000000000" pitchFamily="2" charset="0"/>
                </a:rPr>
                <a:t>Netaisi sev elku tēlu vai kādu atveidu nedz pēc tā, kas ir augšā debesīs, nedz pēc tā, kas ir virs zemes, nedz pēc tā, kas ir ūdenī zem zemes. Nezemojies to priekšā un nekalpo tiem, jo Es, Tas Kungs, tavs Dievs, esmu dusmīgs Dievs, kas tēvu grēkus pie bērniem piemeklē līdz trešam un ceturtam augumam tiem, kas Mani ienīst,un dara žēlastību līdz tūkstošajam augumam tiem, kas Mani mīl un tur Manus baušļus. </a:t>
              </a:r>
              <a:r>
                <a:rPr lang="es-ES" dirty="0">
                  <a:latin typeface="Abhaya Libre ExtraBold" panose="02000803000000000000" pitchFamily="2" charset="0"/>
                  <a:cs typeface="Abhaya Libre ExtraBold" panose="02000803000000000000" pitchFamily="2" charset="0"/>
                </a:rPr>
                <a:t>(</a:t>
              </a:r>
              <a:r>
                <a:rPr lang="lv-LV" dirty="0">
                  <a:latin typeface="Abhaya Libre ExtraBold" panose="02000803000000000000" pitchFamily="2" charset="0"/>
                  <a:cs typeface="Abhaya Libre ExtraBold" panose="02000803000000000000" pitchFamily="2" charset="0"/>
                </a:rPr>
                <a:t>2Mozus </a:t>
              </a:r>
              <a:r>
                <a:rPr lang="es-ES" dirty="0">
                  <a:latin typeface="Abhaya Libre ExtraBold" panose="02000803000000000000" pitchFamily="2" charset="0"/>
                  <a:cs typeface="Abhaya Libre ExtraBold" panose="02000803000000000000" pitchFamily="2" charset="0"/>
                </a:rPr>
                <a:t>20:4-6)</a:t>
              </a:r>
            </a:p>
          </p:txBody>
        </p:sp>
      </p:grpSp>
      <p:sp>
        <p:nvSpPr>
          <p:cNvPr id="5" name="CuadroTexto 4">
            <a:extLst>
              <a:ext uri="{FF2B5EF4-FFF2-40B4-BE49-F238E27FC236}">
                <a16:creationId xmlns:a16="http://schemas.microsoft.com/office/drawing/2014/main" id="{CC7665A9-31A1-E9C1-B0CE-90EA6330A2F9}"/>
              </a:ext>
            </a:extLst>
          </p:cNvPr>
          <p:cNvSpPr txBox="1"/>
          <p:nvPr/>
        </p:nvSpPr>
        <p:spPr>
          <a:xfrm>
            <a:off x="2529326" y="2864494"/>
            <a:ext cx="5008573" cy="3693319"/>
          </a:xfrm>
          <a:prstGeom prst="rect">
            <a:avLst/>
          </a:prstGeom>
          <a:noFill/>
        </p:spPr>
        <p:txBody>
          <a:bodyPr wrap="square">
            <a:spAutoFit/>
          </a:bodyPr>
          <a:lstStyle/>
          <a:p>
            <a:r>
              <a:rPr lang="lv-LV" b="1" dirty="0"/>
              <a:t>Šis otrais bauslis aizliedz pielūgt patieso Dievu ar tēlu vai figūru palīdzību. Mēģinājums attēlot Mūžīgo ar materiālu priekšmetu palīdzību degradē cilvēka priekšstatu par Dievu. Prāts, novērsts no Dieva bezgalīgās pilnības, tiek piesaistīts radībai, nevis Radītājam, un cilvēks degradējas tiktāl, ka pazemina savu priekšstatu par Dievu.</a:t>
            </a:r>
          </a:p>
          <a:p>
            <a:r>
              <a:rPr lang="lv-LV" b="1" dirty="0"/>
              <a:t>Kad mēs kaut ko vai kādu turam par elku, lai cik "liels" tas arī nebūtu, mēs tikai pazeminām Dievu, pazeminot Viņu līdz mūsu nepilnīgajam cilvēciskajam līmenim. Turklāt, ja elki ir ļauni, meloši, savtīgi vai jutekliski, ko mēs varam gaidīt no tiem, kas tiem tic?</a:t>
            </a:r>
            <a:r>
              <a:rPr lang="es-ES" b="1" dirty="0"/>
              <a:t>	</a:t>
            </a:r>
          </a:p>
        </p:txBody>
      </p:sp>
      <p:pic>
        <p:nvPicPr>
          <p:cNvPr id="7" name="Imagen 6" descr="Imagen que contiene reloj&#10;&#10;Descripción generada automáticamente">
            <a:extLst>
              <a:ext uri="{FF2B5EF4-FFF2-40B4-BE49-F238E27FC236}">
                <a16:creationId xmlns:a16="http://schemas.microsoft.com/office/drawing/2014/main" id="{C257D2D4-C2D5-D21F-8E08-88DF0D084952}"/>
              </a:ext>
            </a:extLst>
          </p:cNvPr>
          <p:cNvPicPr>
            <a:picLocks noChangeAspect="1"/>
          </p:cNvPicPr>
          <p:nvPr/>
        </p:nvPicPr>
        <p:blipFill rotWithShape="1">
          <a:blip r:embed="rId4">
            <a:extLst>
              <a:ext uri="{28A0092B-C50C-407E-A947-70E740481C1C}">
                <a14:useLocalDpi xmlns:a14="http://schemas.microsoft.com/office/drawing/2010/main" val="0"/>
              </a:ext>
            </a:extLst>
          </a:blip>
          <a:srcRect l="-415" t="1408" r="415" b="-54"/>
          <a:stretch/>
        </p:blipFill>
        <p:spPr>
          <a:xfrm>
            <a:off x="-10048" y="0"/>
            <a:ext cx="2491484" cy="6858000"/>
          </a:xfrm>
          <a:prstGeom prst="rect">
            <a:avLst/>
          </a:prstGeom>
        </p:spPr>
      </p:pic>
      <p:pic>
        <p:nvPicPr>
          <p:cNvPr id="4" name="Imagen 3">
            <a:extLst>
              <a:ext uri="{FF2B5EF4-FFF2-40B4-BE49-F238E27FC236}">
                <a16:creationId xmlns:a16="http://schemas.microsoft.com/office/drawing/2014/main" id="{E88671A2-E484-3257-8D7A-81B0591A61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1204" y="-25917"/>
            <a:ext cx="1622875" cy="1570117"/>
          </a:xfrm>
          <a:prstGeom prst="rect">
            <a:avLst/>
          </a:prstGeom>
        </p:spPr>
      </p:pic>
      <p:pic>
        <p:nvPicPr>
          <p:cNvPr id="6" name="Imagen 5">
            <a:extLst>
              <a:ext uri="{FF2B5EF4-FFF2-40B4-BE49-F238E27FC236}">
                <a16:creationId xmlns:a16="http://schemas.microsoft.com/office/drawing/2014/main" id="{27C3E6BB-3BA6-B400-2A43-B690EC84B4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17371" y="56423"/>
            <a:ext cx="4444336" cy="6257626"/>
          </a:xfrm>
          <a:prstGeom prst="rect">
            <a:avLst/>
          </a:prstGeom>
          <a:ln w="38100">
            <a:solidFill>
              <a:srgbClr val="FF7705"/>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24A981CC-9E40-FCA9-CA46-6316D3567893}"/>
              </a:ext>
            </a:extLst>
          </p:cNvPr>
          <p:cNvGrpSpPr/>
          <p:nvPr/>
        </p:nvGrpSpPr>
        <p:grpSpPr>
          <a:xfrm>
            <a:off x="7531004" y="6314049"/>
            <a:ext cx="4620515" cy="487529"/>
            <a:chOff x="7531004" y="6314049"/>
            <a:chExt cx="4620515" cy="487529"/>
          </a:xfrm>
        </p:grpSpPr>
        <p:pic>
          <p:nvPicPr>
            <p:cNvPr id="22" name="Imagen 21" descr="Un atardecer de fondo&#10;&#10;Descripción generada automáticamente">
              <a:extLst>
                <a:ext uri="{FF2B5EF4-FFF2-40B4-BE49-F238E27FC236}">
                  <a16:creationId xmlns:a16="http://schemas.microsoft.com/office/drawing/2014/main" id="{2B2F8A74-6ED0-6DF7-01C6-C2B04D438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004" y="6314049"/>
              <a:ext cx="4620515" cy="48752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16" name="CuadroTexto 15">
              <a:extLst>
                <a:ext uri="{FF2B5EF4-FFF2-40B4-BE49-F238E27FC236}">
                  <a16:creationId xmlns:a16="http://schemas.microsoft.com/office/drawing/2014/main" id="{EB6C7768-F454-B81D-B0EF-6783A2C62FCA}"/>
                </a:ext>
              </a:extLst>
            </p:cNvPr>
            <p:cNvSpPr txBox="1"/>
            <p:nvPr/>
          </p:nvSpPr>
          <p:spPr>
            <a:xfrm>
              <a:off x="7563857" y="6329805"/>
              <a:ext cx="4566536" cy="430887"/>
            </a:xfrm>
            <a:prstGeom prst="rect">
              <a:avLst/>
            </a:prstGeom>
            <a:noFill/>
          </p:spPr>
          <p:txBody>
            <a:bodyPr wrap="square">
              <a:spAutoFit/>
            </a:bodyPr>
            <a:lstStyle>
              <a:defPPr>
                <a:defRPr lang="es-ES"/>
              </a:defPPr>
              <a:lvl1pPr algn="ctr">
                <a:defRPr sz="240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defRPr>
              </a:lvl1pPr>
            </a:lstStyle>
            <a:p>
              <a:r>
                <a:rPr lang="lv-LV" sz="2200" dirty="0">
                  <a:solidFill>
                    <a:schemeClr val="tx1"/>
                  </a:solidFill>
                  <a:effectLst/>
                </a:rPr>
                <a:t>Pielūgt Dievu garā un patiesībā</a:t>
              </a:r>
            </a:p>
          </p:txBody>
        </p:sp>
      </p:grpSp>
      <p:sp>
        <p:nvSpPr>
          <p:cNvPr id="18" name="CuadroTexto 17">
            <a:extLst>
              <a:ext uri="{FF2B5EF4-FFF2-40B4-BE49-F238E27FC236}">
                <a16:creationId xmlns:a16="http://schemas.microsoft.com/office/drawing/2014/main" id="{A53FCDD9-E547-A1D3-8A38-590DEA8D4CDE}"/>
              </a:ext>
            </a:extLst>
          </p:cNvPr>
          <p:cNvSpPr txBox="1"/>
          <p:nvPr/>
        </p:nvSpPr>
        <p:spPr>
          <a:xfrm>
            <a:off x="0" y="5637421"/>
            <a:ext cx="2477729" cy="1246495"/>
          </a:xfrm>
          <a:prstGeom prst="rect">
            <a:avLst/>
          </a:prstGeom>
          <a:noFill/>
        </p:spPr>
        <p:txBody>
          <a:bodyPr wrap="square">
            <a:spAutoFit/>
          </a:bodyPr>
          <a:lstStyle/>
          <a:p>
            <a:pPr algn="ctr"/>
            <a:r>
              <a:rPr lang="lv-LV" sz="1500" b="1" dirty="0">
                <a:solidFill>
                  <a:srgbClr val="FAF3CF"/>
                </a:solidFill>
                <a:effectLst>
                  <a:glow rad="139700">
                    <a:srgbClr val="682D00"/>
                  </a:glow>
                </a:effectLst>
              </a:rPr>
              <a:t>Vai esmu pieņēmis lēmumu savas dzīves centrā likt Dievu un neļaut nekādām radītām lietām ieņemt Radītāja vietu?</a:t>
            </a:r>
            <a:endParaRPr lang="es-ES" sz="1500" b="1" dirty="0">
              <a:solidFill>
                <a:srgbClr val="FAF3CF"/>
              </a:solidFill>
              <a:effectLst>
                <a:glow rad="139700">
                  <a:srgbClr val="682D00"/>
                </a:glow>
              </a:effectLst>
            </a:endParaRPr>
          </a:p>
        </p:txBody>
      </p:sp>
    </p:spTree>
    <p:extLst>
      <p:ext uri="{BB962C8B-B14F-4D97-AF65-F5344CB8AC3E}">
        <p14:creationId xmlns:p14="http://schemas.microsoft.com/office/powerpoint/2010/main" val="32721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1000" fill="hold"/>
                                        <p:tgtEl>
                                          <p:spTgt spid="18"/>
                                        </p:tgtEl>
                                        <p:attrNameLst>
                                          <p:attrName>ppt_x</p:attrName>
                                        </p:attrNameLst>
                                      </p:cBhvr>
                                      <p:tavLst>
                                        <p:tav tm="0">
                                          <p:val>
                                            <p:strVal val="1+#ppt_w/2"/>
                                          </p:val>
                                        </p:tav>
                                        <p:tav tm="100000">
                                          <p:val>
                                            <p:strVal val="#ppt_x"/>
                                          </p:val>
                                        </p:tav>
                                      </p:tavLst>
                                    </p:anim>
                                    <p:anim calcmode="lin" valueType="num">
                                      <p:cBhvr additive="base">
                                        <p:cTn id="34" dur="1000" fill="hold"/>
                                        <p:tgtEl>
                                          <p:spTgt spid="18"/>
                                        </p:tgtEl>
                                        <p:attrNameLst>
                                          <p:attrName>ppt_y</p:attrName>
                                        </p:attrNameLst>
                                      </p:cBhvr>
                                      <p:tavLst>
                                        <p:tav tm="0">
                                          <p:val>
                                            <p:strVal val="0-#ppt_h/2"/>
                                          </p:val>
                                        </p:tav>
                                        <p:tav tm="100000">
                                          <p:val>
                                            <p:strVal val="#ppt_y"/>
                                          </p:val>
                                        </p:tav>
                                      </p:tavLst>
                                    </p:anim>
                                  </p:childTnLst>
                                </p:cTn>
                              </p:par>
                            </p:childTnLst>
                          </p:cTn>
                        </p:par>
                        <p:par>
                          <p:cTn id="35" fill="hold">
                            <p:stCondLst>
                              <p:cond delay="1000"/>
                            </p:stCondLst>
                            <p:childTnLst>
                              <p:par>
                                <p:cTn id="36" presetID="32" presetClass="emph" presetSubtype="0" fill="hold" grpId="1" nodeType="afterEffect">
                                  <p:stCondLst>
                                    <p:cond delay="0"/>
                                  </p:stCondLst>
                                  <p:childTnLst>
                                    <p:animRot by="120000">
                                      <p:cBhvr>
                                        <p:cTn id="37" dur="100" fill="hold">
                                          <p:stCondLst>
                                            <p:cond delay="0"/>
                                          </p:stCondLst>
                                        </p:cTn>
                                        <p:tgtEl>
                                          <p:spTgt spid="18"/>
                                        </p:tgtEl>
                                        <p:attrNameLst>
                                          <p:attrName>r</p:attrName>
                                        </p:attrNameLst>
                                      </p:cBhvr>
                                    </p:animRot>
                                    <p:animRot by="-240000">
                                      <p:cBhvr>
                                        <p:cTn id="38" dur="200" fill="hold">
                                          <p:stCondLst>
                                            <p:cond delay="200"/>
                                          </p:stCondLst>
                                        </p:cTn>
                                        <p:tgtEl>
                                          <p:spTgt spid="18"/>
                                        </p:tgtEl>
                                        <p:attrNameLst>
                                          <p:attrName>r</p:attrName>
                                        </p:attrNameLst>
                                      </p:cBhvr>
                                    </p:animRot>
                                    <p:animRot by="240000">
                                      <p:cBhvr>
                                        <p:cTn id="39" dur="200" fill="hold">
                                          <p:stCondLst>
                                            <p:cond delay="400"/>
                                          </p:stCondLst>
                                        </p:cTn>
                                        <p:tgtEl>
                                          <p:spTgt spid="18"/>
                                        </p:tgtEl>
                                        <p:attrNameLst>
                                          <p:attrName>r</p:attrName>
                                        </p:attrNameLst>
                                      </p:cBhvr>
                                    </p:animRot>
                                    <p:animRot by="-240000">
                                      <p:cBhvr>
                                        <p:cTn id="40" dur="200" fill="hold">
                                          <p:stCondLst>
                                            <p:cond delay="600"/>
                                          </p:stCondLst>
                                        </p:cTn>
                                        <p:tgtEl>
                                          <p:spTgt spid="18"/>
                                        </p:tgtEl>
                                        <p:attrNameLst>
                                          <p:attrName>r</p:attrName>
                                        </p:attrNameLst>
                                      </p:cBhvr>
                                    </p:animRot>
                                    <p:animRot by="120000">
                                      <p:cBhvr>
                                        <p:cTn id="41" dur="200" fill="hold">
                                          <p:stCondLst>
                                            <p:cond delay="800"/>
                                          </p:stCondLst>
                                        </p:cTn>
                                        <p:tgtEl>
                                          <p:spTgt spid="1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1000" fill="hold"/>
                                        <p:tgtEl>
                                          <p:spTgt spid="8"/>
                                        </p:tgtEl>
                                        <p:attrNameLst>
                                          <p:attrName>ppt_x</p:attrName>
                                        </p:attrNameLst>
                                      </p:cBhvr>
                                      <p:tavLst>
                                        <p:tav tm="0">
                                          <p:val>
                                            <p:strVal val="#ppt_x"/>
                                          </p:val>
                                        </p:tav>
                                        <p:tav tm="100000">
                                          <p:val>
                                            <p:strVal val="#ppt_x"/>
                                          </p:val>
                                        </p:tav>
                                      </p:tavLst>
                                    </p:anim>
                                    <p:anim calcmode="lin" valueType="num">
                                      <p:cBhvr additive="base">
                                        <p:cTn id="47" dur="1000" fill="hold"/>
                                        <p:tgtEl>
                                          <p:spTgt spid="8"/>
                                        </p:tgtEl>
                                        <p:attrNameLst>
                                          <p:attrName>ppt_y</p:attrName>
                                        </p:attrNameLst>
                                      </p:cBhvr>
                                      <p:tavLst>
                                        <p:tav tm="0">
                                          <p:val>
                                            <p:strVal val="0-#ppt_h/2"/>
                                          </p:val>
                                        </p:tav>
                                        <p:tav tm="100000">
                                          <p:val>
                                            <p:strVal val="#ppt_y"/>
                                          </p:val>
                                        </p:tav>
                                      </p:tavLst>
                                    </p:anim>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8"/>
                                        </p:tgtEl>
                                      </p:cBhvr>
                                    </p:animEffect>
                                    <p:animScale>
                                      <p:cBhvr>
                                        <p:cTn id="5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r="-10000" b="-13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5CECBD7-F8DB-6B60-6BBC-3C1B8A27CA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96173" y="82789"/>
            <a:ext cx="4495957" cy="6276357"/>
          </a:xfrm>
          <a:prstGeom prst="rect">
            <a:avLst/>
          </a:prstGeom>
          <a:ln w="38100">
            <a:solidFill>
              <a:srgbClr val="4FAD87"/>
            </a:solidFill>
          </a:ln>
          <a:scene3d>
            <a:camera prst="orthographicFront"/>
            <a:lightRig rig="threePt" dir="t"/>
          </a:scene3d>
          <a:sp3d>
            <a:bevelT prst="convex"/>
          </a:sp3d>
        </p:spPr>
      </p:pic>
      <p:grpSp>
        <p:nvGrpSpPr>
          <p:cNvPr id="2" name="Grupo 1">
            <a:extLst>
              <a:ext uri="{FF2B5EF4-FFF2-40B4-BE49-F238E27FC236}">
                <a16:creationId xmlns:a16="http://schemas.microsoft.com/office/drawing/2014/main" id="{832732D7-6406-9E97-EBE3-1F2508F1FC2E}"/>
              </a:ext>
            </a:extLst>
          </p:cNvPr>
          <p:cNvGrpSpPr/>
          <p:nvPr/>
        </p:nvGrpSpPr>
        <p:grpSpPr>
          <a:xfrm>
            <a:off x="2586816" y="32654"/>
            <a:ext cx="4899205" cy="1738967"/>
            <a:chOff x="2586816" y="32654"/>
            <a:chExt cx="4899205" cy="1738967"/>
          </a:xfrm>
        </p:grpSpPr>
        <p:pic>
          <p:nvPicPr>
            <p:cNvPr id="15" name="Imagen 14" descr="Patrón de fondo&#10;&#10;Descripción generada automáticamente">
              <a:extLst>
                <a:ext uri="{FF2B5EF4-FFF2-40B4-BE49-F238E27FC236}">
                  <a16:creationId xmlns:a16="http://schemas.microsoft.com/office/drawing/2014/main" id="{9D2F7F1E-8D87-BF8D-B227-0A518CD28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816" y="32654"/>
              <a:ext cx="4899205" cy="1738967"/>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5F76F88C-B62D-06DE-8D47-D1704833023F}"/>
                </a:ext>
              </a:extLst>
            </p:cNvPr>
            <p:cNvSpPr txBox="1"/>
            <p:nvPr/>
          </p:nvSpPr>
          <p:spPr>
            <a:xfrm>
              <a:off x="2719009" y="120218"/>
              <a:ext cx="4651582" cy="1569660"/>
            </a:xfrm>
            <a:prstGeom prst="rect">
              <a:avLst/>
            </a:prstGeom>
            <a:noFill/>
          </p:spPr>
          <p:txBody>
            <a:bodyPr wrap="square">
              <a:spAutoFit/>
            </a:bodyPr>
            <a:lstStyle/>
            <a:p>
              <a:pPr algn="ctr"/>
              <a:r>
                <a:rPr lang="lv-LV"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Tev nebūs Tā Kunga, sava Dieva, Vārdu nelietīgi valkāt, jo Tas Kungs neatstās nesodītu, kas Viņa Vārdu nelietīgi valkā.</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a:t>
              </a:r>
              <a:r>
                <a:rPr lang="es-ES" sz="20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a:t>
              </a:r>
              <a:r>
                <a:rPr lang="lv-LV" sz="20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2. Mozus</a:t>
              </a:r>
              <a:r>
                <a:rPr lang="es-ES" sz="20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20:7)</a:t>
              </a:r>
              <a:endPar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endParaRPr>
            </a:p>
          </p:txBody>
        </p:sp>
      </p:grpSp>
      <p:sp>
        <p:nvSpPr>
          <p:cNvPr id="5" name="CuadroTexto 4">
            <a:extLst>
              <a:ext uri="{FF2B5EF4-FFF2-40B4-BE49-F238E27FC236}">
                <a16:creationId xmlns:a16="http://schemas.microsoft.com/office/drawing/2014/main" id="{AC9A5E5C-1FB1-BEC7-8B7E-A3D5C640086C}"/>
              </a:ext>
            </a:extLst>
          </p:cNvPr>
          <p:cNvSpPr txBox="1"/>
          <p:nvPr/>
        </p:nvSpPr>
        <p:spPr>
          <a:xfrm>
            <a:off x="2649247" y="1899593"/>
            <a:ext cx="4727943" cy="4708981"/>
          </a:xfrm>
          <a:prstGeom prst="rect">
            <a:avLst/>
          </a:prstGeom>
          <a:noFill/>
        </p:spPr>
        <p:txBody>
          <a:bodyPr wrap="square">
            <a:spAutoFit/>
          </a:bodyPr>
          <a:lstStyle/>
          <a:p>
            <a:r>
              <a:rPr lang="lv-LV" sz="2000" b="1" dirty="0"/>
              <a:t>Šis bauslis aizliedz ne tikai nepatiesu zvērēšanu un zaimošanu, kas ir tik izplatīta, bet arī Dieva vārda lietošanu vieglprātīgā vai vieglprātīgā veidā, neņemot vērā tā milzīgo nozīmi. </a:t>
            </a:r>
          </a:p>
          <a:p>
            <a:r>
              <a:rPr lang="lv-LV" sz="2000" b="1" dirty="0"/>
              <a:t>Mēs apkaunojam Dievu, kad pieminam Viņa Vārdu parastās sarunās, kad piesaucam Viņu nenozīmīgās lietās, kad bieži un bez pārdomām atkārtojam Viņa Vārdu.</a:t>
            </a:r>
          </a:p>
          <a:p>
            <a:r>
              <a:rPr lang="lv-LV" sz="2000" b="1" dirty="0"/>
              <a:t>Visiem vajadzētu pārdomāt par Viņa majestātiskumu, Viņa šķīstumu un svētumu, lai sirds varētu aptvert Viņa cildeno raksturu; un Viņa svētais Vārds būtu jāizrunā ar cieņu, svinīgi un godbijīgi.</a:t>
            </a:r>
          </a:p>
        </p:txBody>
      </p:sp>
      <p:pic>
        <p:nvPicPr>
          <p:cNvPr id="7" name="Imagen 6">
            <a:extLst>
              <a:ext uri="{FF2B5EF4-FFF2-40B4-BE49-F238E27FC236}">
                <a16:creationId xmlns:a16="http://schemas.microsoft.com/office/drawing/2014/main" id="{262AC3F1-4D44-5FC5-1F36-9523D4705D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2491483" cy="6858001"/>
          </a:xfrm>
          <a:prstGeom prst="rect">
            <a:avLst/>
          </a:prstGeom>
        </p:spPr>
      </p:pic>
      <p:pic>
        <p:nvPicPr>
          <p:cNvPr id="4" name="Imagen 3">
            <a:extLst>
              <a:ext uri="{FF2B5EF4-FFF2-40B4-BE49-F238E27FC236}">
                <a16:creationId xmlns:a16="http://schemas.microsoft.com/office/drawing/2014/main" id="{1470D991-FE45-5E21-FF22-07EC4856D8F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57904" y="120218"/>
            <a:ext cx="1413723" cy="1342822"/>
          </a:xfrm>
          <a:prstGeom prst="rect">
            <a:avLst/>
          </a:prstGeom>
        </p:spPr>
      </p:pic>
      <p:grpSp>
        <p:nvGrpSpPr>
          <p:cNvPr id="8" name="Grupo 7">
            <a:extLst>
              <a:ext uri="{FF2B5EF4-FFF2-40B4-BE49-F238E27FC236}">
                <a16:creationId xmlns:a16="http://schemas.microsoft.com/office/drawing/2014/main" id="{20462126-78F4-4F08-2889-B644F262FC8A}"/>
              </a:ext>
            </a:extLst>
          </p:cNvPr>
          <p:cNvGrpSpPr/>
          <p:nvPr/>
        </p:nvGrpSpPr>
        <p:grpSpPr>
          <a:xfrm>
            <a:off x="7555706" y="6359148"/>
            <a:ext cx="4574382" cy="498852"/>
            <a:chOff x="7555706" y="6359148"/>
            <a:chExt cx="4574382" cy="498852"/>
          </a:xfrm>
        </p:grpSpPr>
        <p:pic>
          <p:nvPicPr>
            <p:cNvPr id="16" name="Imagen 15">
              <a:extLst>
                <a:ext uri="{FF2B5EF4-FFF2-40B4-BE49-F238E27FC236}">
                  <a16:creationId xmlns:a16="http://schemas.microsoft.com/office/drawing/2014/main" id="{16A69DB0-8496-B20E-A476-41788EF2AE90}"/>
                </a:ext>
              </a:extLst>
            </p:cNvPr>
            <p:cNvPicPr>
              <a:picLocks noChangeAspect="1"/>
            </p:cNvPicPr>
            <p:nvPr/>
          </p:nvPicPr>
          <p:blipFill>
            <a:blip r:embed="rId7"/>
            <a:stretch>
              <a:fillRect/>
            </a:stretch>
          </p:blipFill>
          <p:spPr>
            <a:xfrm>
              <a:off x="7555706" y="6359148"/>
              <a:ext cx="4574382" cy="498852"/>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397E37F7-53DA-E7A7-C3BA-306B4FE3CBA8}"/>
                </a:ext>
              </a:extLst>
            </p:cNvPr>
            <p:cNvSpPr txBox="1"/>
            <p:nvPr/>
          </p:nvSpPr>
          <p:spPr>
            <a:xfrm>
              <a:off x="7646795" y="6371849"/>
              <a:ext cx="4394039" cy="461665"/>
            </a:xfrm>
            <a:prstGeom prst="rect">
              <a:avLst/>
            </a:prstGeom>
            <a:noFill/>
          </p:spPr>
          <p:txBody>
            <a:bodyPr wrap="square">
              <a:spAutoFit/>
            </a:bodyPr>
            <a:lstStyle/>
            <a:p>
              <a:pPr algn="ctr"/>
              <a:r>
                <a:rPr lang="es-ES"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Godāt</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a:t>
              </a:r>
              <a:r>
                <a:rPr lang="es-ES"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Dieva</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a:t>
              </a:r>
              <a:r>
                <a:rPr lang="es-ES"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Vārdu</a:t>
              </a:r>
              <a:endPar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endParaRPr>
            </a:p>
          </p:txBody>
        </p:sp>
      </p:grpSp>
      <p:sp>
        <p:nvSpPr>
          <p:cNvPr id="11" name="CuadroTexto 10">
            <a:extLst>
              <a:ext uri="{FF2B5EF4-FFF2-40B4-BE49-F238E27FC236}">
                <a16:creationId xmlns:a16="http://schemas.microsoft.com/office/drawing/2014/main" id="{9A197FED-BB56-3019-EDF0-B4CFD3EB9ABD}"/>
              </a:ext>
            </a:extLst>
          </p:cNvPr>
          <p:cNvSpPr txBox="1"/>
          <p:nvPr/>
        </p:nvSpPr>
        <p:spPr>
          <a:xfrm>
            <a:off x="151165" y="5747267"/>
            <a:ext cx="2107642" cy="1015663"/>
          </a:xfrm>
          <a:prstGeom prst="rect">
            <a:avLst/>
          </a:prstGeom>
          <a:noFill/>
        </p:spPr>
        <p:txBody>
          <a:bodyPr wrap="square">
            <a:spAutoFit/>
          </a:bodyPr>
          <a:lstStyle/>
          <a:p>
            <a:pPr algn="ctr"/>
            <a:r>
              <a:rPr lang="lv-LV" sz="2000" b="1" dirty="0">
                <a:solidFill>
                  <a:srgbClr val="FAF3CF"/>
                </a:solidFill>
                <a:effectLst>
                  <a:glow rad="127000">
                    <a:srgbClr val="682D00"/>
                  </a:glow>
                </a:effectLst>
              </a:rPr>
              <a:t>Vai es cienu Dieva Vārdu un atdarinu Viņa raksturu?</a:t>
            </a:r>
            <a:endParaRPr lang="es-ES" sz="2000" b="1" dirty="0">
              <a:solidFill>
                <a:srgbClr val="FAF3CF"/>
              </a:solidFill>
              <a:effectLst>
                <a:glow rad="127000">
                  <a:srgbClr val="682D00"/>
                </a:glow>
              </a:effectLst>
            </a:endParaRPr>
          </a:p>
        </p:txBody>
      </p:sp>
    </p:spTree>
    <p:extLst>
      <p:ext uri="{BB962C8B-B14F-4D97-AF65-F5344CB8AC3E}">
        <p14:creationId xmlns:p14="http://schemas.microsoft.com/office/powerpoint/2010/main" val="367499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left)">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1+#ppt_w/2"/>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par>
                          <p:cTn id="39" fill="hold">
                            <p:stCondLst>
                              <p:cond delay="1000"/>
                            </p:stCondLst>
                            <p:childTnLst>
                              <p:par>
                                <p:cTn id="40" presetID="32" presetClass="emph" presetSubtype="0" fill="hold" grpId="1" nodeType="afterEffect">
                                  <p:stCondLst>
                                    <p:cond delay="0"/>
                                  </p:stCondLst>
                                  <p:childTnLst>
                                    <p:animRot by="120000">
                                      <p:cBhvr>
                                        <p:cTn id="41" dur="100" fill="hold">
                                          <p:stCondLst>
                                            <p:cond delay="0"/>
                                          </p:stCondLst>
                                        </p:cTn>
                                        <p:tgtEl>
                                          <p:spTgt spid="11"/>
                                        </p:tgtEl>
                                        <p:attrNameLst>
                                          <p:attrName>r</p:attrName>
                                        </p:attrNameLst>
                                      </p:cBhvr>
                                    </p:animRot>
                                    <p:animRot by="-240000">
                                      <p:cBhvr>
                                        <p:cTn id="42" dur="200" fill="hold">
                                          <p:stCondLst>
                                            <p:cond delay="200"/>
                                          </p:stCondLst>
                                        </p:cTn>
                                        <p:tgtEl>
                                          <p:spTgt spid="11"/>
                                        </p:tgtEl>
                                        <p:attrNameLst>
                                          <p:attrName>r</p:attrName>
                                        </p:attrNameLst>
                                      </p:cBhvr>
                                    </p:animRot>
                                    <p:animRot by="240000">
                                      <p:cBhvr>
                                        <p:cTn id="43" dur="200" fill="hold">
                                          <p:stCondLst>
                                            <p:cond delay="400"/>
                                          </p:stCondLst>
                                        </p:cTn>
                                        <p:tgtEl>
                                          <p:spTgt spid="11"/>
                                        </p:tgtEl>
                                        <p:attrNameLst>
                                          <p:attrName>r</p:attrName>
                                        </p:attrNameLst>
                                      </p:cBhvr>
                                    </p:animRot>
                                    <p:animRot by="-240000">
                                      <p:cBhvr>
                                        <p:cTn id="44" dur="200" fill="hold">
                                          <p:stCondLst>
                                            <p:cond delay="600"/>
                                          </p:stCondLst>
                                        </p:cTn>
                                        <p:tgtEl>
                                          <p:spTgt spid="11"/>
                                        </p:tgtEl>
                                        <p:attrNameLst>
                                          <p:attrName>r</p:attrName>
                                        </p:attrNameLst>
                                      </p:cBhvr>
                                    </p:animRot>
                                    <p:animRot by="120000">
                                      <p:cBhvr>
                                        <p:cTn id="45" dur="200" fill="hold">
                                          <p:stCondLst>
                                            <p:cond delay="800"/>
                                          </p:stCondLst>
                                        </p:cTn>
                                        <p:tgtEl>
                                          <p:spTgt spid="11"/>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1000" fill="hold"/>
                                        <p:tgtEl>
                                          <p:spTgt spid="8"/>
                                        </p:tgtEl>
                                        <p:attrNameLst>
                                          <p:attrName>ppt_x</p:attrName>
                                        </p:attrNameLst>
                                      </p:cBhvr>
                                      <p:tavLst>
                                        <p:tav tm="0">
                                          <p:val>
                                            <p:strVal val="#ppt_x"/>
                                          </p:val>
                                        </p:tav>
                                        <p:tav tm="100000">
                                          <p:val>
                                            <p:strVal val="#ppt_x"/>
                                          </p:val>
                                        </p:tav>
                                      </p:tavLst>
                                    </p:anim>
                                    <p:anim calcmode="lin" valueType="num">
                                      <p:cBhvr additive="base">
                                        <p:cTn id="51" dur="1000" fill="hold"/>
                                        <p:tgtEl>
                                          <p:spTgt spid="8"/>
                                        </p:tgtEl>
                                        <p:attrNameLst>
                                          <p:attrName>ppt_y</p:attrName>
                                        </p:attrNameLst>
                                      </p:cBhvr>
                                      <p:tavLst>
                                        <p:tav tm="0">
                                          <p:val>
                                            <p:strVal val="0-#ppt_h/2"/>
                                          </p:val>
                                        </p:tav>
                                        <p:tav tm="100000">
                                          <p:val>
                                            <p:strVal val="#ppt_y"/>
                                          </p:val>
                                        </p:tav>
                                      </p:tavLst>
                                    </p:anim>
                                  </p:childTnLst>
                                </p:cTn>
                              </p:par>
                            </p:childTnLst>
                          </p:cTn>
                        </p:par>
                        <p:par>
                          <p:cTn id="52" fill="hold">
                            <p:stCondLst>
                              <p:cond delay="1000"/>
                            </p:stCondLst>
                            <p:childTnLst>
                              <p:par>
                                <p:cTn id="53" presetID="26" presetClass="emph" presetSubtype="0" fill="hold" nodeType="afterEffect">
                                  <p:stCondLst>
                                    <p:cond delay="0"/>
                                  </p:stCondLst>
                                  <p:childTnLst>
                                    <p:animEffect transition="out" filter="fade">
                                      <p:cBhvr>
                                        <p:cTn id="54" dur="500" tmFilter="0, 0; .2, .5; .8, .5; 1, 0"/>
                                        <p:tgtEl>
                                          <p:spTgt spid="8"/>
                                        </p:tgtEl>
                                      </p:cBhvr>
                                    </p:animEffect>
                                    <p:animScale>
                                      <p:cBhvr>
                                        <p:cTn id="5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277CC20-E736-4855-EB92-38A93C192A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55280" y="78514"/>
            <a:ext cx="4156710" cy="6018582"/>
          </a:xfrm>
          <a:prstGeom prst="rect">
            <a:avLst/>
          </a:prstGeom>
          <a:ln w="38100">
            <a:solidFill>
              <a:srgbClr val="E5D675"/>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1433BCD1-E6C9-E55E-E5EC-E1AAD317EEDD}"/>
              </a:ext>
            </a:extLst>
          </p:cNvPr>
          <p:cNvGrpSpPr/>
          <p:nvPr/>
        </p:nvGrpSpPr>
        <p:grpSpPr>
          <a:xfrm>
            <a:off x="7934325" y="6307863"/>
            <a:ext cx="4200525" cy="515847"/>
            <a:chOff x="7934325" y="6307863"/>
            <a:chExt cx="4200525" cy="515847"/>
          </a:xfrm>
        </p:grpSpPr>
        <p:pic>
          <p:nvPicPr>
            <p:cNvPr id="14" name="Imagen 13" descr="Patrón de fondo&#10;&#10;Descripción generada automáticamente">
              <a:extLst>
                <a:ext uri="{FF2B5EF4-FFF2-40B4-BE49-F238E27FC236}">
                  <a16:creationId xmlns:a16="http://schemas.microsoft.com/office/drawing/2014/main" id="{938D4502-D8FB-D24B-CA49-FDD9BF9E5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325" y="6307863"/>
              <a:ext cx="4200525" cy="515847"/>
            </a:xfrm>
            <a:prstGeom prst="rect">
              <a:avLst/>
            </a:prstGeom>
            <a:scene3d>
              <a:camera prst="orthographicFront"/>
              <a:lightRig rig="threePt" dir="t"/>
            </a:scene3d>
            <a:sp3d>
              <a:bevelT prst="convex"/>
            </a:sp3d>
          </p:spPr>
        </p:pic>
        <p:sp>
          <p:nvSpPr>
            <p:cNvPr id="13" name="CuadroTexto 12">
              <a:extLst>
                <a:ext uri="{FF2B5EF4-FFF2-40B4-BE49-F238E27FC236}">
                  <a16:creationId xmlns:a16="http://schemas.microsoft.com/office/drawing/2014/main" id="{9392C042-8A28-AB6E-458C-7EA22A45231D}"/>
                </a:ext>
              </a:extLst>
            </p:cNvPr>
            <p:cNvSpPr txBox="1"/>
            <p:nvPr/>
          </p:nvSpPr>
          <p:spPr>
            <a:xfrm>
              <a:off x="8018639" y="6316753"/>
              <a:ext cx="4055316" cy="461665"/>
            </a:xfrm>
            <a:prstGeom prst="rect">
              <a:avLst/>
            </a:prstGeom>
            <a:noFill/>
          </p:spPr>
          <p:txBody>
            <a:bodyPr wrap="square">
              <a:spAutoFit/>
            </a:bodyPr>
            <a:lstStyle/>
            <a:p>
              <a:pPr algn="ctr"/>
              <a:r>
                <a:rPr lang="lv-LV" sz="2400" dirty="0">
                  <a:latin typeface="Abhaya Libre ExtraBold" panose="02000803000000000000" pitchFamily="2" charset="0"/>
                  <a:cs typeface="Abhaya Libre ExtraBold" panose="02000803000000000000" pitchFamily="2" charset="0"/>
                </a:rPr>
                <a:t>Pielūgt Dievu Sabatā</a:t>
              </a:r>
            </a:p>
          </p:txBody>
        </p:sp>
      </p:grpSp>
      <p:grpSp>
        <p:nvGrpSpPr>
          <p:cNvPr id="2" name="Grupo 1">
            <a:extLst>
              <a:ext uri="{FF2B5EF4-FFF2-40B4-BE49-F238E27FC236}">
                <a16:creationId xmlns:a16="http://schemas.microsoft.com/office/drawing/2014/main" id="{48541E0A-BF22-C69C-1BB9-13D261519E8E}"/>
              </a:ext>
            </a:extLst>
          </p:cNvPr>
          <p:cNvGrpSpPr/>
          <p:nvPr/>
        </p:nvGrpSpPr>
        <p:grpSpPr>
          <a:xfrm>
            <a:off x="2525772" y="51498"/>
            <a:ext cx="5377578" cy="2357095"/>
            <a:chOff x="2525772" y="51498"/>
            <a:chExt cx="5377578" cy="2062103"/>
          </a:xfrm>
        </p:grpSpPr>
        <p:pic>
          <p:nvPicPr>
            <p:cNvPr id="9" name="Imagen 8" descr="Patrón de fondo&#10;&#10;Descripción generada automáticamente">
              <a:extLst>
                <a:ext uri="{FF2B5EF4-FFF2-40B4-BE49-F238E27FC236}">
                  <a16:creationId xmlns:a16="http://schemas.microsoft.com/office/drawing/2014/main" id="{FD436822-83B8-C524-9D71-5FA86DD61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201" y="61294"/>
              <a:ext cx="5366149" cy="2052307"/>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9D02671E-4E13-5250-83E0-022C84AA9E4E}"/>
                </a:ext>
              </a:extLst>
            </p:cNvPr>
            <p:cNvSpPr txBox="1"/>
            <p:nvPr/>
          </p:nvSpPr>
          <p:spPr>
            <a:xfrm>
              <a:off x="2525772" y="51498"/>
              <a:ext cx="5366150" cy="2019436"/>
            </a:xfrm>
            <a:prstGeom prst="rect">
              <a:avLst/>
            </a:prstGeom>
            <a:noFill/>
          </p:spPr>
          <p:txBody>
            <a:bodyPr wrap="square">
              <a:spAutoFit/>
            </a:bodyPr>
            <a:lstStyle/>
            <a:p>
              <a:pPr algn="ctr"/>
              <a:r>
                <a:rPr lang="lv-LV" sz="1600" dirty="0">
                  <a:latin typeface="Abhaya Libre ExtraBold" panose="02000803000000000000" pitchFamily="2" charset="0"/>
                  <a:cs typeface="Abhaya Libre ExtraBold" panose="02000803000000000000" pitchFamily="2" charset="0"/>
                </a:rPr>
                <a:t>Piemini sabata dienu, ka tu to svētī. Sešas dienas tev būs strādāt un padarīt visus savus darbus. 10 Bet septītā diena ir sabats Tam Kungam, tavam Dievam, tad nebūs tev nekādu darbu darīt, nedz tev, nedz tavam dēlam, nedz tavai meitai, nedz tavam kalpam, nedz tavai kalponei, nedz tavam lopam, nedz tam svešiniekam, kas ir tavos vārtos.  Jo sešās dienās Tas Kungs ir radījis debesis un zemi, jūru un visu, kas tur atrodams, un septītajā dienā Tas Kungs atdusējās; tāpēc Tas Kungs svētīja sabata dienu, lai tā būtu svēta. (2.Moz. 20:8-11)</a:t>
              </a:r>
            </a:p>
          </p:txBody>
        </p:sp>
      </p:grpSp>
      <p:sp>
        <p:nvSpPr>
          <p:cNvPr id="5" name="CuadroTexto 4">
            <a:extLst>
              <a:ext uri="{FF2B5EF4-FFF2-40B4-BE49-F238E27FC236}">
                <a16:creationId xmlns:a16="http://schemas.microsoft.com/office/drawing/2014/main" id="{DA3A55FF-AA93-0E04-3A15-504218ABDFBB}"/>
              </a:ext>
            </a:extLst>
          </p:cNvPr>
          <p:cNvSpPr txBox="1"/>
          <p:nvPr/>
        </p:nvSpPr>
        <p:spPr>
          <a:xfrm>
            <a:off x="2647505" y="2333685"/>
            <a:ext cx="5082363" cy="4524315"/>
          </a:xfrm>
          <a:prstGeom prst="rect">
            <a:avLst/>
          </a:prstGeom>
          <a:noFill/>
        </p:spPr>
        <p:txBody>
          <a:bodyPr wrap="square">
            <a:spAutoFit/>
          </a:bodyPr>
          <a:lstStyle/>
          <a:p>
            <a:r>
              <a:rPr lang="lv-LV" sz="1600" b="1" dirty="0"/>
              <a:t>Sabats ir jāatceras un jāievēro kā piemiņa par Radītāja darbu. Norādot uz Dievu kā debess un zemes Radītāju, sabats atšķir patieso Dievu no visiem viltus dieviem. Tādējādi viņi parāda, ka viņi pielūdz patieso Dievu. Tādējādi sabats būs cilvēka uzticības zīme Dievam tik ilgi, kamēr vien uz zemes būs cilvēki, kas Viņam kalpos.</a:t>
            </a:r>
          </a:p>
          <a:p>
            <a:r>
              <a:rPr lang="lv-LV" sz="1600" b="1" dirty="0"/>
              <a:t>Sešas dienas ir jādara darbs (mācības, mājasdarbi utt.), bet sabatā var darīt stingri nepieciešamos darbus un žēlastības darbus (Jes.58:13-14). Sabata ievērošana ietver to, ka mēs nerunājam par darījumiem vai projektiem un neļaujam savām domām kavēties pie pasaulīgām lietām, bet gan mums šajā svētajā dienā ir jāgodā Dievs un jākalpo Viņam.</a:t>
            </a:r>
          </a:p>
          <a:p>
            <a:r>
              <a:rPr lang="lv-LV" sz="1600" b="1" dirty="0"/>
              <a:t>Pildot sabatu, mēs atzīstam, ka Dievs ir pilnībā un perfekti parūpējies par mūsu vajadzībām un laimi. Tas nozīmē, ka mēs uzticamies Viņa gudrībai, Viņa plānam un Viņa nodrošinājumam mūsu dzīvē. Mēs arī atzīstam, ka Viņš ir mūsu Radītājs un ir pelnījis visu mūsu pielūgsmi.</a:t>
            </a:r>
            <a:endParaRPr lang="es-ES" sz="1600" b="1" dirty="0"/>
          </a:p>
        </p:txBody>
      </p:sp>
      <p:pic>
        <p:nvPicPr>
          <p:cNvPr id="7" name="Imagen 6" descr="Un dibujo de una persona&#10;&#10;Descripción generada automáticamente con confianza baja">
            <a:extLst>
              <a:ext uri="{FF2B5EF4-FFF2-40B4-BE49-F238E27FC236}">
                <a16:creationId xmlns:a16="http://schemas.microsoft.com/office/drawing/2014/main" id="{0C54E1AA-3045-41F8-CB0A-A496121EE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2491483" cy="6858000"/>
          </a:xfrm>
          <a:prstGeom prst="rect">
            <a:avLst/>
          </a:prstGeom>
        </p:spPr>
      </p:pic>
      <p:pic>
        <p:nvPicPr>
          <p:cNvPr id="4" name="Imagen 3">
            <a:extLst>
              <a:ext uri="{FF2B5EF4-FFF2-40B4-BE49-F238E27FC236}">
                <a16:creationId xmlns:a16="http://schemas.microsoft.com/office/drawing/2014/main" id="{F324DAAB-0742-5687-5BE4-EF6622078B7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6035" y="78513"/>
            <a:ext cx="1555006" cy="1477019"/>
          </a:xfrm>
          <a:prstGeom prst="rect">
            <a:avLst/>
          </a:prstGeom>
        </p:spPr>
      </p:pic>
      <p:sp>
        <p:nvSpPr>
          <p:cNvPr id="11" name="CuadroTexto 10">
            <a:extLst>
              <a:ext uri="{FF2B5EF4-FFF2-40B4-BE49-F238E27FC236}">
                <a16:creationId xmlns:a16="http://schemas.microsoft.com/office/drawing/2014/main" id="{192EA444-AD50-C361-BA96-89D3EA39DC8C}"/>
              </a:ext>
            </a:extLst>
          </p:cNvPr>
          <p:cNvSpPr txBox="1"/>
          <p:nvPr/>
        </p:nvSpPr>
        <p:spPr>
          <a:xfrm>
            <a:off x="118045" y="5657671"/>
            <a:ext cx="2275945" cy="1200329"/>
          </a:xfrm>
          <a:prstGeom prst="rect">
            <a:avLst/>
          </a:prstGeom>
          <a:noFill/>
        </p:spPr>
        <p:txBody>
          <a:bodyPr wrap="square">
            <a:spAutoFit/>
          </a:bodyPr>
          <a:lstStyle/>
          <a:p>
            <a:pPr algn="ctr"/>
            <a:r>
              <a:rPr lang="lv-LV" b="1" dirty="0">
                <a:solidFill>
                  <a:srgbClr val="FAF3CF"/>
                </a:solidFill>
                <a:effectLst>
                  <a:glow rad="127000">
                    <a:srgbClr val="682D00"/>
                  </a:glow>
                </a:effectLst>
              </a:rPr>
              <a:t>Vai es ievēroju sabatu un atzīstu, ka Dievs ir mans Radītājs un Viņš vada manu dzīvi?</a:t>
            </a:r>
            <a:endParaRPr lang="es-ES" b="1" dirty="0">
              <a:solidFill>
                <a:srgbClr val="FAF3CF"/>
              </a:solidFill>
              <a:effectLst>
                <a:glow rad="127000">
                  <a:srgbClr val="682D00"/>
                </a:glow>
              </a:effectLst>
            </a:endParaRPr>
          </a:p>
        </p:txBody>
      </p:sp>
    </p:spTree>
    <p:extLst>
      <p:ext uri="{BB962C8B-B14F-4D97-AF65-F5344CB8AC3E}">
        <p14:creationId xmlns:p14="http://schemas.microsoft.com/office/powerpoint/2010/main" val="108375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left)">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1+#ppt_w/2"/>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par>
                          <p:cTn id="39" fill="hold">
                            <p:stCondLst>
                              <p:cond delay="1000"/>
                            </p:stCondLst>
                            <p:childTnLst>
                              <p:par>
                                <p:cTn id="40" presetID="32" presetClass="emph" presetSubtype="0" fill="hold" grpId="1" nodeType="afterEffect">
                                  <p:stCondLst>
                                    <p:cond delay="0"/>
                                  </p:stCondLst>
                                  <p:childTnLst>
                                    <p:animRot by="120000">
                                      <p:cBhvr>
                                        <p:cTn id="41" dur="100" fill="hold">
                                          <p:stCondLst>
                                            <p:cond delay="0"/>
                                          </p:stCondLst>
                                        </p:cTn>
                                        <p:tgtEl>
                                          <p:spTgt spid="11"/>
                                        </p:tgtEl>
                                        <p:attrNameLst>
                                          <p:attrName>r</p:attrName>
                                        </p:attrNameLst>
                                      </p:cBhvr>
                                    </p:animRot>
                                    <p:animRot by="-240000">
                                      <p:cBhvr>
                                        <p:cTn id="42" dur="200" fill="hold">
                                          <p:stCondLst>
                                            <p:cond delay="200"/>
                                          </p:stCondLst>
                                        </p:cTn>
                                        <p:tgtEl>
                                          <p:spTgt spid="11"/>
                                        </p:tgtEl>
                                        <p:attrNameLst>
                                          <p:attrName>r</p:attrName>
                                        </p:attrNameLst>
                                      </p:cBhvr>
                                    </p:animRot>
                                    <p:animRot by="240000">
                                      <p:cBhvr>
                                        <p:cTn id="43" dur="200" fill="hold">
                                          <p:stCondLst>
                                            <p:cond delay="400"/>
                                          </p:stCondLst>
                                        </p:cTn>
                                        <p:tgtEl>
                                          <p:spTgt spid="11"/>
                                        </p:tgtEl>
                                        <p:attrNameLst>
                                          <p:attrName>r</p:attrName>
                                        </p:attrNameLst>
                                      </p:cBhvr>
                                    </p:animRot>
                                    <p:animRot by="-240000">
                                      <p:cBhvr>
                                        <p:cTn id="44" dur="200" fill="hold">
                                          <p:stCondLst>
                                            <p:cond delay="600"/>
                                          </p:stCondLst>
                                        </p:cTn>
                                        <p:tgtEl>
                                          <p:spTgt spid="11"/>
                                        </p:tgtEl>
                                        <p:attrNameLst>
                                          <p:attrName>r</p:attrName>
                                        </p:attrNameLst>
                                      </p:cBhvr>
                                    </p:animRot>
                                    <p:animRot by="120000">
                                      <p:cBhvr>
                                        <p:cTn id="45" dur="200" fill="hold">
                                          <p:stCondLst>
                                            <p:cond delay="800"/>
                                          </p:stCondLst>
                                        </p:cTn>
                                        <p:tgtEl>
                                          <p:spTgt spid="11"/>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1000" fill="hold"/>
                                        <p:tgtEl>
                                          <p:spTgt spid="8"/>
                                        </p:tgtEl>
                                        <p:attrNameLst>
                                          <p:attrName>ppt_x</p:attrName>
                                        </p:attrNameLst>
                                      </p:cBhvr>
                                      <p:tavLst>
                                        <p:tav tm="0">
                                          <p:val>
                                            <p:strVal val="#ppt_x"/>
                                          </p:val>
                                        </p:tav>
                                        <p:tav tm="100000">
                                          <p:val>
                                            <p:strVal val="#ppt_x"/>
                                          </p:val>
                                        </p:tav>
                                      </p:tavLst>
                                    </p:anim>
                                    <p:anim calcmode="lin" valueType="num">
                                      <p:cBhvr additive="base">
                                        <p:cTn id="51" dur="1000" fill="hold"/>
                                        <p:tgtEl>
                                          <p:spTgt spid="8"/>
                                        </p:tgtEl>
                                        <p:attrNameLst>
                                          <p:attrName>ppt_y</p:attrName>
                                        </p:attrNameLst>
                                      </p:cBhvr>
                                      <p:tavLst>
                                        <p:tav tm="0">
                                          <p:val>
                                            <p:strVal val="0-#ppt_h/2"/>
                                          </p:val>
                                        </p:tav>
                                        <p:tav tm="100000">
                                          <p:val>
                                            <p:strVal val="#ppt_y"/>
                                          </p:val>
                                        </p:tav>
                                      </p:tavLst>
                                    </p:anim>
                                  </p:childTnLst>
                                </p:cTn>
                              </p:par>
                            </p:childTnLst>
                          </p:cTn>
                        </p:par>
                        <p:par>
                          <p:cTn id="52" fill="hold">
                            <p:stCondLst>
                              <p:cond delay="1000"/>
                            </p:stCondLst>
                            <p:childTnLst>
                              <p:par>
                                <p:cTn id="53" presetID="26" presetClass="emph" presetSubtype="0" fill="hold" nodeType="afterEffect">
                                  <p:stCondLst>
                                    <p:cond delay="0"/>
                                  </p:stCondLst>
                                  <p:childTnLst>
                                    <p:animEffect transition="out" filter="fade">
                                      <p:cBhvr>
                                        <p:cTn id="54" dur="500" tmFilter="0, 0; .2, .5; .8, .5; 1, 0"/>
                                        <p:tgtEl>
                                          <p:spTgt spid="8"/>
                                        </p:tgtEl>
                                      </p:cBhvr>
                                    </p:animEffect>
                                    <p:animScale>
                                      <p:cBhvr>
                                        <p:cTn id="5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17000" t="-17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15F6B3D-0B2F-53E4-7BD3-D20469C6B717}"/>
              </a:ext>
            </a:extLst>
          </p:cNvPr>
          <p:cNvGrpSpPr/>
          <p:nvPr/>
        </p:nvGrpSpPr>
        <p:grpSpPr>
          <a:xfrm>
            <a:off x="4865962" y="42408"/>
            <a:ext cx="4710925" cy="1262933"/>
            <a:chOff x="4865962" y="42408"/>
            <a:chExt cx="4710925" cy="1262933"/>
          </a:xfrm>
        </p:grpSpPr>
        <p:pic>
          <p:nvPicPr>
            <p:cNvPr id="9" name="Imagen 8" descr="Forma, Patrón de fondo, Rectángulo&#10;&#10;Descripción generada automáticamente">
              <a:extLst>
                <a:ext uri="{FF2B5EF4-FFF2-40B4-BE49-F238E27FC236}">
                  <a16:creationId xmlns:a16="http://schemas.microsoft.com/office/drawing/2014/main" id="{022B334F-D825-8CAA-C1BE-FB3EE0BCB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962" y="42408"/>
              <a:ext cx="4710925" cy="1262933"/>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A1349E8A-8EE9-1F43-A62F-0257595CFABA}"/>
                </a:ext>
              </a:extLst>
            </p:cNvPr>
            <p:cNvSpPr txBox="1"/>
            <p:nvPr/>
          </p:nvSpPr>
          <p:spPr>
            <a:xfrm>
              <a:off x="4878662" y="98758"/>
              <a:ext cx="4690049" cy="1107996"/>
            </a:xfrm>
            <a:prstGeom prst="rect">
              <a:avLst/>
            </a:prstGeom>
            <a:noFill/>
          </p:spPr>
          <p:txBody>
            <a:bodyPr wrap="square">
              <a:spAutoFit/>
            </a:bodyPr>
            <a:lstStyle/>
            <a:p>
              <a:pPr algn="ctr"/>
              <a:r>
                <a:rPr lang="lv-LV" sz="2200" dirty="0">
                  <a:latin typeface="Abhaya Libre ExtraBold" panose="02000803000000000000" pitchFamily="2" charset="0"/>
                  <a:cs typeface="Abhaya Libre ExtraBold" panose="02000803000000000000" pitchFamily="2" charset="0"/>
                </a:rPr>
                <a:t>Godini savu tēvu un savu māti, lai tu ilgi dzīvotu tanī zemē, ko Tas Kungs, tavs Dievs, tev dod. (2.Mozus 20:12)</a:t>
              </a:r>
            </a:p>
          </p:txBody>
        </p:sp>
      </p:grpSp>
      <p:sp>
        <p:nvSpPr>
          <p:cNvPr id="5" name="CuadroTexto 4">
            <a:extLst>
              <a:ext uri="{FF2B5EF4-FFF2-40B4-BE49-F238E27FC236}">
                <a16:creationId xmlns:a16="http://schemas.microsoft.com/office/drawing/2014/main" id="{F3FECFDF-5361-4321-B4A8-502A9FE012EE}"/>
              </a:ext>
            </a:extLst>
          </p:cNvPr>
          <p:cNvSpPr txBox="1"/>
          <p:nvPr/>
        </p:nvSpPr>
        <p:spPr>
          <a:xfrm>
            <a:off x="4999292" y="1430923"/>
            <a:ext cx="4569419" cy="5324535"/>
          </a:xfrm>
          <a:prstGeom prst="rect">
            <a:avLst/>
          </a:prstGeom>
          <a:noFill/>
        </p:spPr>
        <p:txBody>
          <a:bodyPr wrap="square">
            <a:spAutoFit/>
          </a:bodyPr>
          <a:lstStyle/>
          <a:p>
            <a:r>
              <a:rPr lang="lv-LV" sz="2000" b="1" dirty="0"/>
              <a:t>Piektais bauslis ne tikai prasa, lai bērni būtu ne tikai cieņpilni, padevīgi un paklausīgi saviem vecākiem, bet arī lai viņi viņus mīlētu un būtu maigi, atvieglotu viņu rūpes, sargātu viņu reputāciju un palīdzētu un mierinātu vecumdienās. Atcerieties, ka tas ir "pirmais bauslis ar apsolījumu" (Ef.6:2), un tas sola mūžīgo dzīvi uz zemes, kad tā ir atbrīvota no grēka.</a:t>
            </a:r>
          </a:p>
          <a:p>
            <a:r>
              <a:rPr lang="lv-LV" sz="2000" b="1" dirty="0"/>
              <a:t>Godāt savus vecākus nenozīmē akli paklausīt viņu autoritātei, taču tas nozīmē paklausīt viņiem. Godāt savus vecākus nozīmē, ka mums ir jāieklausās viņu padomos, jāstāsta par viņiem labi citiem un jācenšas izrādīt viņiem atzinību un cieņu.</a:t>
            </a:r>
          </a:p>
        </p:txBody>
      </p:sp>
      <p:pic>
        <p:nvPicPr>
          <p:cNvPr id="7" name="Imagen 6" descr="Carta&#10;&#10;Descripción generada automáticamente con confianza baja">
            <a:extLst>
              <a:ext uri="{FF2B5EF4-FFF2-40B4-BE49-F238E27FC236}">
                <a16:creationId xmlns:a16="http://schemas.microsoft.com/office/drawing/2014/main" id="{054B1F34-51E4-4DD0-2F07-2468A7597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0" y="1"/>
            <a:ext cx="2472219" cy="6858000"/>
          </a:xfrm>
          <a:prstGeom prst="rect">
            <a:avLst/>
          </a:prstGeom>
        </p:spPr>
      </p:pic>
      <p:pic>
        <p:nvPicPr>
          <p:cNvPr id="4" name="Imagen 3">
            <a:extLst>
              <a:ext uri="{FF2B5EF4-FFF2-40B4-BE49-F238E27FC236}">
                <a16:creationId xmlns:a16="http://schemas.microsoft.com/office/drawing/2014/main" id="{111AABF4-124C-87B8-3DFD-EC66B37A3E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919602" y="42409"/>
            <a:ext cx="1865998" cy="1400058"/>
          </a:xfrm>
          <a:prstGeom prst="rect">
            <a:avLst/>
          </a:prstGeom>
        </p:spPr>
      </p:pic>
      <p:pic>
        <p:nvPicPr>
          <p:cNvPr id="6" name="Imagen 5">
            <a:extLst>
              <a:ext uri="{FF2B5EF4-FFF2-40B4-BE49-F238E27FC236}">
                <a16:creationId xmlns:a16="http://schemas.microsoft.com/office/drawing/2014/main" id="{7E8F6850-908F-D837-4ACE-7A53365D6C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7179" y="102542"/>
            <a:ext cx="4364397" cy="6171258"/>
          </a:xfrm>
          <a:prstGeom prst="rect">
            <a:avLst/>
          </a:prstGeom>
          <a:ln w="38100">
            <a:solidFill>
              <a:srgbClr val="CCA1EE"/>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46136985-1C4A-9460-6A21-0F60700389B6}"/>
              </a:ext>
            </a:extLst>
          </p:cNvPr>
          <p:cNvGrpSpPr/>
          <p:nvPr/>
        </p:nvGrpSpPr>
        <p:grpSpPr>
          <a:xfrm>
            <a:off x="40480" y="6273800"/>
            <a:ext cx="4717257" cy="584200"/>
            <a:chOff x="40480" y="6273800"/>
            <a:chExt cx="4717257" cy="584200"/>
          </a:xfrm>
        </p:grpSpPr>
        <p:pic>
          <p:nvPicPr>
            <p:cNvPr id="10" name="Imagen 9">
              <a:extLst>
                <a:ext uri="{FF2B5EF4-FFF2-40B4-BE49-F238E27FC236}">
                  <a16:creationId xmlns:a16="http://schemas.microsoft.com/office/drawing/2014/main" id="{63FAA8CC-C65A-2FB6-859E-01774B7D5459}"/>
                </a:ext>
              </a:extLst>
            </p:cNvPr>
            <p:cNvPicPr>
              <a:picLocks noChangeAspect="1"/>
            </p:cNvPicPr>
            <p:nvPr/>
          </p:nvPicPr>
          <p:blipFill>
            <a:blip r:embed="rId7"/>
            <a:stretch>
              <a:fillRect/>
            </a:stretch>
          </p:blipFill>
          <p:spPr>
            <a:xfrm>
              <a:off x="40480" y="6273800"/>
              <a:ext cx="4717257" cy="584200"/>
            </a:xfrm>
            <a:prstGeom prst="rect">
              <a:avLst/>
            </a:prstGeom>
          </p:spPr>
        </p:pic>
        <p:sp>
          <p:nvSpPr>
            <p:cNvPr id="12" name="CuadroTexto 11">
              <a:extLst>
                <a:ext uri="{FF2B5EF4-FFF2-40B4-BE49-F238E27FC236}">
                  <a16:creationId xmlns:a16="http://schemas.microsoft.com/office/drawing/2014/main" id="{4EEADB7A-5A22-6883-8F31-EEE3A4C301F7}"/>
                </a:ext>
              </a:extLst>
            </p:cNvPr>
            <p:cNvSpPr txBox="1"/>
            <p:nvPr/>
          </p:nvSpPr>
          <p:spPr>
            <a:xfrm>
              <a:off x="292813" y="6285508"/>
              <a:ext cx="4083545" cy="523220"/>
            </a:xfrm>
            <a:prstGeom prst="rect">
              <a:avLst/>
            </a:prstGeom>
            <a:noFill/>
          </p:spPr>
          <p:txBody>
            <a:bodyPr wrap="square">
              <a:spAutoFit/>
            </a:bodyPr>
            <a:lstStyle/>
            <a:p>
              <a:pPr algn="ctr"/>
              <a:r>
                <a:rPr lang="es-ES" sz="2800" dirty="0" err="1">
                  <a:latin typeface="Abhaya Libre ExtraBold" panose="02000803000000000000" pitchFamily="2" charset="0"/>
                  <a:cs typeface="Abhaya Libre ExtraBold" panose="02000803000000000000" pitchFamily="2" charset="0"/>
                </a:rPr>
                <a:t>Cieni</a:t>
              </a:r>
              <a:r>
                <a:rPr lang="es-ES" sz="2800" dirty="0">
                  <a:latin typeface="Abhaya Libre ExtraBold" panose="02000803000000000000" pitchFamily="2" charset="0"/>
                  <a:cs typeface="Abhaya Libre ExtraBold" panose="02000803000000000000" pitchFamily="2" charset="0"/>
                </a:rPr>
                <a:t> </a:t>
              </a:r>
              <a:r>
                <a:rPr lang="es-ES" sz="2800" dirty="0" err="1">
                  <a:latin typeface="Abhaya Libre ExtraBold" panose="02000803000000000000" pitchFamily="2" charset="0"/>
                  <a:cs typeface="Abhaya Libre ExtraBold" panose="02000803000000000000" pitchFamily="2" charset="0"/>
                </a:rPr>
                <a:t>savus</a:t>
              </a:r>
              <a:r>
                <a:rPr lang="es-ES" sz="2800" dirty="0">
                  <a:latin typeface="Abhaya Libre ExtraBold" panose="02000803000000000000" pitchFamily="2" charset="0"/>
                  <a:cs typeface="Abhaya Libre ExtraBold" panose="02000803000000000000" pitchFamily="2" charset="0"/>
                </a:rPr>
                <a:t> </a:t>
              </a:r>
              <a:r>
                <a:rPr lang="es-ES" sz="2800" dirty="0" err="1">
                  <a:latin typeface="Abhaya Libre ExtraBold" panose="02000803000000000000" pitchFamily="2" charset="0"/>
                  <a:cs typeface="Abhaya Libre ExtraBold" panose="02000803000000000000" pitchFamily="2" charset="0"/>
                </a:rPr>
                <a:t>vecākus</a:t>
              </a:r>
              <a:endParaRPr lang="es-ES" sz="2800" dirty="0">
                <a:latin typeface="Abhaya Libre ExtraBold" panose="02000803000000000000" pitchFamily="2" charset="0"/>
                <a:cs typeface="Abhaya Libre ExtraBold" panose="02000803000000000000" pitchFamily="2" charset="0"/>
              </a:endParaRPr>
            </a:p>
          </p:txBody>
        </p:sp>
      </p:grpSp>
      <p:sp>
        <p:nvSpPr>
          <p:cNvPr id="14" name="CuadroTexto 13">
            <a:extLst>
              <a:ext uri="{FF2B5EF4-FFF2-40B4-BE49-F238E27FC236}">
                <a16:creationId xmlns:a16="http://schemas.microsoft.com/office/drawing/2014/main" id="{A7AC371E-3579-102A-BEED-43B53CDD7604}"/>
              </a:ext>
            </a:extLst>
          </p:cNvPr>
          <p:cNvSpPr txBox="1"/>
          <p:nvPr/>
        </p:nvSpPr>
        <p:spPr>
          <a:xfrm>
            <a:off x="9719779" y="5637480"/>
            <a:ext cx="2472219" cy="1200329"/>
          </a:xfrm>
          <a:prstGeom prst="rect">
            <a:avLst/>
          </a:prstGeom>
          <a:noFill/>
        </p:spPr>
        <p:txBody>
          <a:bodyPr wrap="square">
            <a:spAutoFit/>
          </a:bodyPr>
          <a:lstStyle/>
          <a:p>
            <a:pPr algn="ctr"/>
            <a:r>
              <a:rPr lang="lv-LV" b="1" dirty="0">
                <a:solidFill>
                  <a:srgbClr val="FAF3CF"/>
                </a:solidFill>
                <a:effectLst>
                  <a:glow rad="127000">
                    <a:srgbClr val="682D00"/>
                  </a:glow>
                </a:effectLst>
              </a:rPr>
              <a:t>Kā es varu katru dienu parādīt saviem vecākiem, ka viņus cienu?</a:t>
            </a:r>
            <a:endParaRPr lang="es-ES" b="1" dirty="0">
              <a:solidFill>
                <a:srgbClr val="FAF3CF"/>
              </a:solidFill>
              <a:effectLst>
                <a:glow rad="127000">
                  <a:srgbClr val="682D00"/>
                </a:glow>
              </a:effectLst>
            </a:endParaRPr>
          </a:p>
        </p:txBody>
      </p:sp>
    </p:spTree>
    <p:extLst>
      <p:ext uri="{BB962C8B-B14F-4D97-AF65-F5344CB8AC3E}">
        <p14:creationId xmlns:p14="http://schemas.microsoft.com/office/powerpoint/2010/main" val="53569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1000" fill="hold"/>
                                        <p:tgtEl>
                                          <p:spTgt spid="14"/>
                                        </p:tgtEl>
                                        <p:attrNameLst>
                                          <p:attrName>ppt_x</p:attrName>
                                        </p:attrNameLst>
                                      </p:cBhvr>
                                      <p:tavLst>
                                        <p:tav tm="0">
                                          <p:val>
                                            <p:strVal val="0-#ppt_w/2"/>
                                          </p:val>
                                        </p:tav>
                                        <p:tav tm="100000">
                                          <p:val>
                                            <p:strVal val="#ppt_x"/>
                                          </p:val>
                                        </p:tav>
                                      </p:tavLst>
                                    </p:anim>
                                    <p:anim calcmode="lin" valueType="num">
                                      <p:cBhvr additive="base">
                                        <p:cTn id="34" dur="1000" fill="hold"/>
                                        <p:tgtEl>
                                          <p:spTgt spid="14"/>
                                        </p:tgtEl>
                                        <p:attrNameLst>
                                          <p:attrName>ppt_y</p:attrName>
                                        </p:attrNameLst>
                                      </p:cBhvr>
                                      <p:tavLst>
                                        <p:tav tm="0">
                                          <p:val>
                                            <p:strVal val="0-#ppt_h/2"/>
                                          </p:val>
                                        </p:tav>
                                        <p:tav tm="100000">
                                          <p:val>
                                            <p:strVal val="#ppt_y"/>
                                          </p:val>
                                        </p:tav>
                                      </p:tavLst>
                                    </p:anim>
                                  </p:childTnLst>
                                </p:cTn>
                              </p:par>
                            </p:childTnLst>
                          </p:cTn>
                        </p:par>
                        <p:par>
                          <p:cTn id="35" fill="hold">
                            <p:stCondLst>
                              <p:cond delay="1000"/>
                            </p:stCondLst>
                            <p:childTnLst>
                              <p:par>
                                <p:cTn id="36" presetID="32" presetClass="emph" presetSubtype="0" fill="hold" grpId="1" nodeType="afterEffect">
                                  <p:stCondLst>
                                    <p:cond delay="0"/>
                                  </p:stCondLst>
                                  <p:childTnLst>
                                    <p:animRot by="120000">
                                      <p:cBhvr>
                                        <p:cTn id="37" dur="100" fill="hold">
                                          <p:stCondLst>
                                            <p:cond delay="0"/>
                                          </p:stCondLst>
                                        </p:cTn>
                                        <p:tgtEl>
                                          <p:spTgt spid="14"/>
                                        </p:tgtEl>
                                        <p:attrNameLst>
                                          <p:attrName>r</p:attrName>
                                        </p:attrNameLst>
                                      </p:cBhvr>
                                    </p:animRot>
                                    <p:animRot by="-240000">
                                      <p:cBhvr>
                                        <p:cTn id="38" dur="200" fill="hold">
                                          <p:stCondLst>
                                            <p:cond delay="200"/>
                                          </p:stCondLst>
                                        </p:cTn>
                                        <p:tgtEl>
                                          <p:spTgt spid="14"/>
                                        </p:tgtEl>
                                        <p:attrNameLst>
                                          <p:attrName>r</p:attrName>
                                        </p:attrNameLst>
                                      </p:cBhvr>
                                    </p:animRot>
                                    <p:animRot by="240000">
                                      <p:cBhvr>
                                        <p:cTn id="39" dur="200" fill="hold">
                                          <p:stCondLst>
                                            <p:cond delay="400"/>
                                          </p:stCondLst>
                                        </p:cTn>
                                        <p:tgtEl>
                                          <p:spTgt spid="14"/>
                                        </p:tgtEl>
                                        <p:attrNameLst>
                                          <p:attrName>r</p:attrName>
                                        </p:attrNameLst>
                                      </p:cBhvr>
                                    </p:animRot>
                                    <p:animRot by="-240000">
                                      <p:cBhvr>
                                        <p:cTn id="40" dur="200" fill="hold">
                                          <p:stCondLst>
                                            <p:cond delay="600"/>
                                          </p:stCondLst>
                                        </p:cTn>
                                        <p:tgtEl>
                                          <p:spTgt spid="14"/>
                                        </p:tgtEl>
                                        <p:attrNameLst>
                                          <p:attrName>r</p:attrName>
                                        </p:attrNameLst>
                                      </p:cBhvr>
                                    </p:animRot>
                                    <p:animRot by="120000">
                                      <p:cBhvr>
                                        <p:cTn id="41" dur="200" fill="hold">
                                          <p:stCondLst>
                                            <p:cond delay="800"/>
                                          </p:stCondLst>
                                        </p:cTn>
                                        <p:tgtEl>
                                          <p:spTgt spid="14"/>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1000" fill="hold"/>
                                        <p:tgtEl>
                                          <p:spTgt spid="8"/>
                                        </p:tgtEl>
                                        <p:attrNameLst>
                                          <p:attrName>ppt_x</p:attrName>
                                        </p:attrNameLst>
                                      </p:cBhvr>
                                      <p:tavLst>
                                        <p:tav tm="0">
                                          <p:val>
                                            <p:strVal val="#ppt_x"/>
                                          </p:val>
                                        </p:tav>
                                        <p:tav tm="100000">
                                          <p:val>
                                            <p:strVal val="#ppt_x"/>
                                          </p:val>
                                        </p:tav>
                                      </p:tavLst>
                                    </p:anim>
                                    <p:anim calcmode="lin" valueType="num">
                                      <p:cBhvr additive="base">
                                        <p:cTn id="47" dur="1000" fill="hold"/>
                                        <p:tgtEl>
                                          <p:spTgt spid="8"/>
                                        </p:tgtEl>
                                        <p:attrNameLst>
                                          <p:attrName>ppt_y</p:attrName>
                                        </p:attrNameLst>
                                      </p:cBhvr>
                                      <p:tavLst>
                                        <p:tav tm="0">
                                          <p:val>
                                            <p:strVal val="0-#ppt_h/2"/>
                                          </p:val>
                                        </p:tav>
                                        <p:tav tm="100000">
                                          <p:val>
                                            <p:strVal val="#ppt_y"/>
                                          </p:val>
                                        </p:tav>
                                      </p:tavLst>
                                    </p:anim>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8"/>
                                        </p:tgtEl>
                                      </p:cBhvr>
                                    </p:animEffect>
                                    <p:animScale>
                                      <p:cBhvr>
                                        <p:cTn id="5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8D20CFD-5C04-F07E-98B6-49971F5149C1}"/>
              </a:ext>
            </a:extLst>
          </p:cNvPr>
          <p:cNvSpPr txBox="1"/>
          <p:nvPr/>
        </p:nvSpPr>
        <p:spPr>
          <a:xfrm>
            <a:off x="5188688" y="1141498"/>
            <a:ext cx="4196611" cy="5586145"/>
          </a:xfrm>
          <a:prstGeom prst="rect">
            <a:avLst/>
          </a:prstGeom>
          <a:noFill/>
        </p:spPr>
        <p:txBody>
          <a:bodyPr wrap="square">
            <a:spAutoFit/>
          </a:bodyPr>
          <a:lstStyle/>
          <a:p>
            <a:r>
              <a:rPr lang="lv-LV" sz="2100" b="1" dirty="0"/>
              <a:t>Šis bauslis ietver ikvienu netaisnību, kas saīsina dzīvību, naida un atriebības garu vai kādu kaislību, kas izraisa rīcību, kura kaitē mūsu līdzcilvēkiem, vai pat noved mūs pie tā, ka vēlamies viņiem ko ļaunu, jo "ikviens, kas ienīst savu brāli, ir slepkava" (1.Jņ.3:3): 15; sk. arī Mt.5:22), visa egoistiskā vieglprātība, kas liek mums aizmirst par trūkumā nonākušajiem un cietušajiem, visa ēstgribas apmierināšana vai nevajadzīgs trūkums, vai pārmērīgs darbs, kas kaitē veselībai; visas šīs lietas lielākā vai mazākā mērā ir sestā baušļa pārkāpumi.</a:t>
            </a:r>
          </a:p>
        </p:txBody>
      </p:sp>
      <p:pic>
        <p:nvPicPr>
          <p:cNvPr id="7" name="Imagen 6" descr="Texto, Carta&#10;&#10;Descripción generada automáticamente">
            <a:extLst>
              <a:ext uri="{FF2B5EF4-FFF2-40B4-BE49-F238E27FC236}">
                <a16:creationId xmlns:a16="http://schemas.microsoft.com/office/drawing/2014/main" id="{508B6CEE-E4DD-ECC3-8D21-D8E84EBA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9781" y="0"/>
            <a:ext cx="2472219" cy="6858000"/>
          </a:xfrm>
          <a:prstGeom prst="rect">
            <a:avLst/>
          </a:prstGeom>
        </p:spPr>
      </p:pic>
      <p:pic>
        <p:nvPicPr>
          <p:cNvPr id="4" name="Imagen 3">
            <a:extLst>
              <a:ext uri="{FF2B5EF4-FFF2-40B4-BE49-F238E27FC236}">
                <a16:creationId xmlns:a16="http://schemas.microsoft.com/office/drawing/2014/main" id="{F42DEBF7-6B5D-7481-C15B-FD09A4FE36C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39682" y="82245"/>
            <a:ext cx="1908498" cy="1431945"/>
          </a:xfrm>
          <a:prstGeom prst="rect">
            <a:avLst/>
          </a:prstGeom>
        </p:spPr>
      </p:pic>
      <p:pic>
        <p:nvPicPr>
          <p:cNvPr id="6" name="Imagen 5">
            <a:extLst>
              <a:ext uri="{FF2B5EF4-FFF2-40B4-BE49-F238E27FC236}">
                <a16:creationId xmlns:a16="http://schemas.microsoft.com/office/drawing/2014/main" id="{BAB2AA41-A5FA-F93B-8F62-2D7B5302C4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7316" y="82245"/>
            <a:ext cx="4320614" cy="6057502"/>
          </a:xfrm>
          <a:prstGeom prst="rect">
            <a:avLst/>
          </a:prstGeom>
          <a:ln w="38100">
            <a:solidFill>
              <a:srgbClr val="FF4D5C"/>
            </a:solidFill>
          </a:ln>
          <a:scene3d>
            <a:camera prst="orthographicFront"/>
            <a:lightRig rig="threePt" dir="t"/>
          </a:scene3d>
          <a:sp3d>
            <a:bevelT prst="convex"/>
          </a:sp3d>
        </p:spPr>
      </p:pic>
      <p:grpSp>
        <p:nvGrpSpPr>
          <p:cNvPr id="2" name="Grupo 1">
            <a:extLst>
              <a:ext uri="{FF2B5EF4-FFF2-40B4-BE49-F238E27FC236}">
                <a16:creationId xmlns:a16="http://schemas.microsoft.com/office/drawing/2014/main" id="{3DC9CCD3-837B-BE13-2F16-2EA0A0565419}"/>
              </a:ext>
            </a:extLst>
          </p:cNvPr>
          <p:cNvGrpSpPr/>
          <p:nvPr/>
        </p:nvGrpSpPr>
        <p:grpSpPr>
          <a:xfrm>
            <a:off x="5073886" y="220848"/>
            <a:ext cx="4311413" cy="709435"/>
            <a:chOff x="5073886" y="220848"/>
            <a:chExt cx="4311413" cy="709435"/>
          </a:xfrm>
        </p:grpSpPr>
        <p:pic>
          <p:nvPicPr>
            <p:cNvPr id="9" name="Imagen 8" descr="Forma, Patrón de fondo, Rectángulo&#10;&#10;Descripción generada automáticamente">
              <a:extLst>
                <a:ext uri="{FF2B5EF4-FFF2-40B4-BE49-F238E27FC236}">
                  <a16:creationId xmlns:a16="http://schemas.microsoft.com/office/drawing/2014/main" id="{A256A962-6A21-313E-C90A-192FCB40F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3886" y="220848"/>
              <a:ext cx="4311413" cy="709435"/>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212D6C97-B3D2-174B-A348-D421534E2BE1}"/>
                </a:ext>
              </a:extLst>
            </p:cNvPr>
            <p:cNvSpPr txBox="1"/>
            <p:nvPr/>
          </p:nvSpPr>
          <p:spPr>
            <a:xfrm>
              <a:off x="5073886" y="344732"/>
              <a:ext cx="4311413" cy="461665"/>
            </a:xfrm>
            <a:prstGeom prst="rect">
              <a:avLst/>
            </a:prstGeom>
            <a:noFill/>
          </p:spPr>
          <p:txBody>
            <a:bodyPr wrap="square">
              <a:spAutoFit/>
            </a:bodyPr>
            <a:lstStyle/>
            <a:p>
              <a:pPr algn="ctr"/>
              <a:r>
                <a:rPr lang="es-ES"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Tev</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a:t>
              </a:r>
              <a:r>
                <a:rPr lang="es-ES"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nebūs</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no</a:t>
              </a:r>
              <a:r>
                <a:rPr lang="lv-LV"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kaut</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(2. </a:t>
              </a:r>
              <a:r>
                <a:rPr lang="es-ES"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Moz</a:t>
              </a:r>
              <a:r>
                <a:rPr lang="lv-LV"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20:13).</a:t>
              </a:r>
            </a:p>
          </p:txBody>
        </p:sp>
      </p:grpSp>
      <p:grpSp>
        <p:nvGrpSpPr>
          <p:cNvPr id="8" name="Grupo 7">
            <a:extLst>
              <a:ext uri="{FF2B5EF4-FFF2-40B4-BE49-F238E27FC236}">
                <a16:creationId xmlns:a16="http://schemas.microsoft.com/office/drawing/2014/main" id="{8BDB6060-D4D1-479A-3D08-DA54B8A06B78}"/>
              </a:ext>
            </a:extLst>
          </p:cNvPr>
          <p:cNvGrpSpPr/>
          <p:nvPr/>
        </p:nvGrpSpPr>
        <p:grpSpPr>
          <a:xfrm>
            <a:off x="74696" y="6148565"/>
            <a:ext cx="4803689" cy="709435"/>
            <a:chOff x="74696" y="6148565"/>
            <a:chExt cx="4803689" cy="709435"/>
          </a:xfrm>
        </p:grpSpPr>
        <p:pic>
          <p:nvPicPr>
            <p:cNvPr id="10" name="Imagen 9" descr="Forma, Patrón de fondo, Rectángulo&#10;&#10;Descripción generada automáticamente">
              <a:extLst>
                <a:ext uri="{FF2B5EF4-FFF2-40B4-BE49-F238E27FC236}">
                  <a16:creationId xmlns:a16="http://schemas.microsoft.com/office/drawing/2014/main" id="{CB125BDC-D641-FAB6-99A5-AAD75EF480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96" y="6148565"/>
              <a:ext cx="4803689" cy="709435"/>
            </a:xfrm>
            <a:prstGeom prst="rect">
              <a:avLst/>
            </a:prstGeom>
            <a:scene3d>
              <a:camera prst="orthographicFront"/>
              <a:lightRig rig="threePt" dir="t"/>
            </a:scene3d>
            <a:sp3d>
              <a:bevelT prst="convex"/>
            </a:sp3d>
          </p:spPr>
        </p:pic>
        <p:sp>
          <p:nvSpPr>
            <p:cNvPr id="14" name="CuadroTexto 13">
              <a:extLst>
                <a:ext uri="{FF2B5EF4-FFF2-40B4-BE49-F238E27FC236}">
                  <a16:creationId xmlns:a16="http://schemas.microsoft.com/office/drawing/2014/main" id="{3B8BDF32-472A-0016-9A69-6877746871C0}"/>
                </a:ext>
              </a:extLst>
            </p:cNvPr>
            <p:cNvSpPr txBox="1"/>
            <p:nvPr/>
          </p:nvSpPr>
          <p:spPr>
            <a:xfrm>
              <a:off x="85892" y="6186273"/>
              <a:ext cx="4724400" cy="646331"/>
            </a:xfrm>
            <a:prstGeom prst="rect">
              <a:avLst/>
            </a:prstGeom>
            <a:noFill/>
          </p:spPr>
          <p:txBody>
            <a:bodyPr wrap="square">
              <a:spAutoFit/>
            </a:bodyPr>
            <a:lstStyle/>
            <a:p>
              <a:pPr algn="ctr"/>
              <a:r>
                <a:rPr lang="es-ES" sz="3600" dirty="0" err="1">
                  <a:latin typeface="Abhaya Libre ExtraBold" panose="02000803000000000000" pitchFamily="2" charset="0"/>
                  <a:cs typeface="Abhaya Libre ExtraBold" panose="02000803000000000000" pitchFamily="2" charset="0"/>
                </a:rPr>
                <a:t>Cienīt</a:t>
              </a:r>
              <a:r>
                <a:rPr lang="es-ES" sz="3600" dirty="0">
                  <a:latin typeface="Abhaya Libre ExtraBold" panose="02000803000000000000" pitchFamily="2" charset="0"/>
                  <a:cs typeface="Abhaya Libre ExtraBold" panose="02000803000000000000" pitchFamily="2" charset="0"/>
                </a:rPr>
                <a:t> </a:t>
              </a:r>
              <a:r>
                <a:rPr lang="es-ES" sz="3600" dirty="0" err="1">
                  <a:latin typeface="Abhaya Libre ExtraBold" panose="02000803000000000000" pitchFamily="2" charset="0"/>
                  <a:cs typeface="Abhaya Libre ExtraBold" panose="02000803000000000000" pitchFamily="2" charset="0"/>
                </a:rPr>
                <a:t>dzīvību</a:t>
              </a:r>
              <a:endParaRPr lang="es-ES" sz="3600" dirty="0">
                <a:latin typeface="Abhaya Libre ExtraBold" panose="02000803000000000000" pitchFamily="2" charset="0"/>
                <a:cs typeface="Abhaya Libre ExtraBold" panose="02000803000000000000" pitchFamily="2" charset="0"/>
              </a:endParaRPr>
            </a:p>
          </p:txBody>
        </p:sp>
      </p:grpSp>
      <p:sp>
        <p:nvSpPr>
          <p:cNvPr id="12" name="CuadroTexto 11">
            <a:extLst>
              <a:ext uri="{FF2B5EF4-FFF2-40B4-BE49-F238E27FC236}">
                <a16:creationId xmlns:a16="http://schemas.microsoft.com/office/drawing/2014/main" id="{A929DA64-F7CC-BA2C-C013-BA13EA1BBE52}"/>
              </a:ext>
            </a:extLst>
          </p:cNvPr>
          <p:cNvSpPr txBox="1"/>
          <p:nvPr/>
        </p:nvSpPr>
        <p:spPr>
          <a:xfrm>
            <a:off x="9739682" y="5662961"/>
            <a:ext cx="2452318" cy="923330"/>
          </a:xfrm>
          <a:prstGeom prst="rect">
            <a:avLst/>
          </a:prstGeom>
          <a:noFill/>
        </p:spPr>
        <p:txBody>
          <a:bodyPr wrap="square">
            <a:spAutoFit/>
          </a:bodyPr>
          <a:lstStyle/>
          <a:p>
            <a:pPr algn="ctr"/>
            <a:r>
              <a:rPr lang="lv-LV" b="1" dirty="0">
                <a:solidFill>
                  <a:srgbClr val="FAF3CF"/>
                </a:solidFill>
                <a:effectLst>
                  <a:glow rad="127000">
                    <a:srgbClr val="682D00"/>
                  </a:glow>
                </a:effectLst>
              </a:rPr>
              <a:t>Vai es cienu citus, nevis vēlot viņiem ļaunu, bet darot viņiem labu?</a:t>
            </a:r>
            <a:endParaRPr lang="es-ES" b="1" dirty="0">
              <a:solidFill>
                <a:srgbClr val="FAF3CF"/>
              </a:solidFill>
              <a:effectLst>
                <a:glow rad="127000">
                  <a:srgbClr val="682D00"/>
                </a:glow>
              </a:effectLst>
            </a:endParaRPr>
          </a:p>
        </p:txBody>
      </p:sp>
    </p:spTree>
    <p:extLst>
      <p:ext uri="{BB962C8B-B14F-4D97-AF65-F5344CB8AC3E}">
        <p14:creationId xmlns:p14="http://schemas.microsoft.com/office/powerpoint/2010/main" val="134962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0-#ppt_w/2"/>
                                          </p:val>
                                        </p:tav>
                                        <p:tav tm="100000">
                                          <p:val>
                                            <p:strVal val="#ppt_x"/>
                                          </p:val>
                                        </p:tav>
                                      </p:tavLst>
                                    </p:anim>
                                    <p:anim calcmode="lin" valueType="num">
                                      <p:cBhvr additive="base">
                                        <p:cTn id="30" dur="10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12"/>
                                        </p:tgtEl>
                                        <p:attrNameLst>
                                          <p:attrName>r</p:attrName>
                                        </p:attrNameLst>
                                      </p:cBhvr>
                                    </p:animRot>
                                    <p:animRot by="-240000">
                                      <p:cBhvr>
                                        <p:cTn id="34" dur="200" fill="hold">
                                          <p:stCondLst>
                                            <p:cond delay="200"/>
                                          </p:stCondLst>
                                        </p:cTn>
                                        <p:tgtEl>
                                          <p:spTgt spid="12"/>
                                        </p:tgtEl>
                                        <p:attrNameLst>
                                          <p:attrName>r</p:attrName>
                                        </p:attrNameLst>
                                      </p:cBhvr>
                                    </p:animRot>
                                    <p:animRot by="240000">
                                      <p:cBhvr>
                                        <p:cTn id="35" dur="200" fill="hold">
                                          <p:stCondLst>
                                            <p:cond delay="400"/>
                                          </p:stCondLst>
                                        </p:cTn>
                                        <p:tgtEl>
                                          <p:spTgt spid="12"/>
                                        </p:tgtEl>
                                        <p:attrNameLst>
                                          <p:attrName>r</p:attrName>
                                        </p:attrNameLst>
                                      </p:cBhvr>
                                    </p:animRot>
                                    <p:animRot by="-240000">
                                      <p:cBhvr>
                                        <p:cTn id="36" dur="200" fill="hold">
                                          <p:stCondLst>
                                            <p:cond delay="600"/>
                                          </p:stCondLst>
                                        </p:cTn>
                                        <p:tgtEl>
                                          <p:spTgt spid="12"/>
                                        </p:tgtEl>
                                        <p:attrNameLst>
                                          <p:attrName>r</p:attrName>
                                        </p:attrNameLst>
                                      </p:cBhvr>
                                    </p:animRot>
                                    <p:animRot by="120000">
                                      <p:cBhvr>
                                        <p:cTn id="37" dur="200" fill="hold">
                                          <p:stCondLst>
                                            <p:cond delay="800"/>
                                          </p:stCondLst>
                                        </p:cTn>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7000" r="-1000" b="-8000"/>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2E809F3-491E-AC43-8D52-3F911AFC132C}"/>
              </a:ext>
            </a:extLst>
          </p:cNvPr>
          <p:cNvGrpSpPr/>
          <p:nvPr/>
        </p:nvGrpSpPr>
        <p:grpSpPr>
          <a:xfrm>
            <a:off x="6556391" y="66146"/>
            <a:ext cx="3275927" cy="1013799"/>
            <a:chOff x="6594025" y="66040"/>
            <a:chExt cx="3275927" cy="1013799"/>
          </a:xfrm>
        </p:grpSpPr>
        <p:pic>
          <p:nvPicPr>
            <p:cNvPr id="11" name="Imagen 10" descr="Patrón de fondo&#10;&#10;Descripción generada automáticamente">
              <a:extLst>
                <a:ext uri="{FF2B5EF4-FFF2-40B4-BE49-F238E27FC236}">
                  <a16:creationId xmlns:a16="http://schemas.microsoft.com/office/drawing/2014/main" id="{1E9BCFAF-9ABA-15F3-0553-DA9589AEA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234" y="66040"/>
              <a:ext cx="2970924" cy="1013799"/>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34AEB1BD-1282-2D71-A288-AC62D28BA338}"/>
                </a:ext>
              </a:extLst>
            </p:cNvPr>
            <p:cNvSpPr txBox="1"/>
            <p:nvPr/>
          </p:nvSpPr>
          <p:spPr>
            <a:xfrm>
              <a:off x="6594025" y="223479"/>
              <a:ext cx="3275927" cy="707886"/>
            </a:xfrm>
            <a:prstGeom prst="rect">
              <a:avLst/>
            </a:prstGeom>
            <a:noFill/>
          </p:spPr>
          <p:txBody>
            <a:bodyPr wrap="square">
              <a:spAutoFit/>
            </a:bodyPr>
            <a:lstStyle/>
            <a:p>
              <a:pPr algn="ctr"/>
              <a:r>
                <a:rPr lang="lv-LV" sz="2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Tev nebūs laulību pārkāpt.</a:t>
              </a:r>
            </a:p>
            <a:p>
              <a:pPr algn="ctr"/>
              <a:r>
                <a:rPr lang="lv-LV" sz="2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(2.Moz. 20:14)</a:t>
              </a:r>
            </a:p>
          </p:txBody>
        </p:sp>
      </p:grpSp>
      <p:pic>
        <p:nvPicPr>
          <p:cNvPr id="7" name="Imagen 6" descr="Texto&#10;&#10;Descripción generada automáticamente">
            <a:extLst>
              <a:ext uri="{FF2B5EF4-FFF2-40B4-BE49-F238E27FC236}">
                <a16:creationId xmlns:a16="http://schemas.microsoft.com/office/drawing/2014/main" id="{A410B07F-2471-A5F0-42CA-C43082D36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527" y="-1"/>
            <a:ext cx="2472220" cy="6858001"/>
          </a:xfrm>
          <a:prstGeom prst="rect">
            <a:avLst/>
          </a:prstGeom>
        </p:spPr>
      </p:pic>
      <p:pic>
        <p:nvPicPr>
          <p:cNvPr id="4" name="Imagen 3">
            <a:extLst>
              <a:ext uri="{FF2B5EF4-FFF2-40B4-BE49-F238E27FC236}">
                <a16:creationId xmlns:a16="http://schemas.microsoft.com/office/drawing/2014/main" id="{BD7564CC-5140-DB1C-8229-F7B74C3D6F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8025" y="119243"/>
            <a:ext cx="6520825" cy="4747490"/>
          </a:xfrm>
          <a:prstGeom prst="rect">
            <a:avLst/>
          </a:prstGeom>
          <a:ln w="38100">
            <a:solidFill>
              <a:srgbClr val="AD763E"/>
            </a:solidFill>
          </a:ln>
          <a:scene3d>
            <a:camera prst="orthographicFront"/>
            <a:lightRig rig="threePt" dir="t"/>
          </a:scene3d>
          <a:sp3d>
            <a:bevelT prst="convex"/>
          </a:sp3d>
        </p:spPr>
      </p:pic>
      <p:sp>
        <p:nvSpPr>
          <p:cNvPr id="5" name="CuadroTexto 4">
            <a:extLst>
              <a:ext uri="{FF2B5EF4-FFF2-40B4-BE49-F238E27FC236}">
                <a16:creationId xmlns:a16="http://schemas.microsoft.com/office/drawing/2014/main" id="{17127E70-01FC-C74A-27CE-1AC7270F16AC}"/>
              </a:ext>
            </a:extLst>
          </p:cNvPr>
          <p:cNvSpPr txBox="1"/>
          <p:nvPr/>
        </p:nvSpPr>
        <p:spPr>
          <a:xfrm>
            <a:off x="126313" y="5505181"/>
            <a:ext cx="9104773" cy="1323439"/>
          </a:xfrm>
          <a:prstGeom prst="rect">
            <a:avLst/>
          </a:prstGeom>
          <a:noFill/>
        </p:spPr>
        <p:txBody>
          <a:bodyPr wrap="square">
            <a:spAutoFit/>
          </a:bodyPr>
          <a:lstStyle/>
          <a:p>
            <a:r>
              <a:rPr lang="lv-LV" sz="2000" b="1" dirty="0"/>
              <a:t>Jūs pārkāpjat šo bausli, kad savā prātā nododaties seksuālām fantāzijām, kad apcerat seksuālas ainas vai dzirdat vai lasāt stāstus par seksu.</a:t>
            </a:r>
          </a:p>
          <a:p>
            <a:r>
              <a:rPr lang="lv-LV" sz="2000" b="1" dirty="0"/>
              <a:t>Tieši šeit ir jāsāk cīņa par šķīstību un paškontroli. Mūsu Debesu Tēvs mūs mīl un vēlas mūs pasargāt no nevajadzīgām ciešanām.</a:t>
            </a:r>
            <a:endParaRPr lang="es-ES" sz="2000" b="1" dirty="0"/>
          </a:p>
        </p:txBody>
      </p:sp>
      <p:grpSp>
        <p:nvGrpSpPr>
          <p:cNvPr id="14" name="Grupo 13">
            <a:extLst>
              <a:ext uri="{FF2B5EF4-FFF2-40B4-BE49-F238E27FC236}">
                <a16:creationId xmlns:a16="http://schemas.microsoft.com/office/drawing/2014/main" id="{BECD2E89-D91A-7A6F-6719-9834669A6D1B}"/>
              </a:ext>
            </a:extLst>
          </p:cNvPr>
          <p:cNvGrpSpPr/>
          <p:nvPr/>
        </p:nvGrpSpPr>
        <p:grpSpPr>
          <a:xfrm>
            <a:off x="106607" y="4874239"/>
            <a:ext cx="6680974" cy="553998"/>
            <a:chOff x="106607" y="4874239"/>
            <a:chExt cx="6680974" cy="553998"/>
          </a:xfrm>
        </p:grpSpPr>
        <p:pic>
          <p:nvPicPr>
            <p:cNvPr id="12" name="Imagen 11" descr="Patrón de fondo&#10;&#10;Descripción generada automáticamente">
              <a:extLst>
                <a:ext uri="{FF2B5EF4-FFF2-40B4-BE49-F238E27FC236}">
                  <a16:creationId xmlns:a16="http://schemas.microsoft.com/office/drawing/2014/main" id="{8BF2F75D-A1CB-C3F5-98A5-603C06D02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7" y="4874239"/>
              <a:ext cx="6677025" cy="553998"/>
            </a:xfrm>
            <a:prstGeom prst="rect">
              <a:avLst/>
            </a:prstGeom>
            <a:scene3d>
              <a:camera prst="orthographicFront"/>
              <a:lightRig rig="threePt" dir="t"/>
            </a:scene3d>
            <a:sp3d>
              <a:bevelT prst="convex"/>
            </a:sp3d>
          </p:spPr>
        </p:pic>
        <p:sp>
          <p:nvSpPr>
            <p:cNvPr id="10" name="CuadroTexto 9">
              <a:extLst>
                <a:ext uri="{FF2B5EF4-FFF2-40B4-BE49-F238E27FC236}">
                  <a16:creationId xmlns:a16="http://schemas.microsoft.com/office/drawing/2014/main" id="{322D8AAB-E67B-713B-689D-01B15D2182CA}"/>
                </a:ext>
              </a:extLst>
            </p:cNvPr>
            <p:cNvSpPr txBox="1"/>
            <p:nvPr/>
          </p:nvSpPr>
          <p:spPr>
            <a:xfrm>
              <a:off x="110557" y="4913475"/>
              <a:ext cx="6677024" cy="461665"/>
            </a:xfrm>
            <a:prstGeom prst="rect">
              <a:avLst/>
            </a:prstGeom>
            <a:noFill/>
          </p:spPr>
          <p:txBody>
            <a:bodyPr wrap="square">
              <a:spAutoFit/>
            </a:bodyPr>
            <a:lstStyle/>
            <a:p>
              <a:pPr algn="ctr"/>
              <a:r>
                <a:rPr lang="lv-LV" sz="24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rPr>
                <a:t>Cieniet savu laulāto un kontrolējiet savas domas.</a:t>
              </a:r>
            </a:p>
          </p:txBody>
        </p:sp>
      </p:grpSp>
      <p:sp>
        <p:nvSpPr>
          <p:cNvPr id="6" name="CuadroTexto 5">
            <a:extLst>
              <a:ext uri="{FF2B5EF4-FFF2-40B4-BE49-F238E27FC236}">
                <a16:creationId xmlns:a16="http://schemas.microsoft.com/office/drawing/2014/main" id="{5FC23FA8-3FD3-A9AD-A569-3F8A8A65127F}"/>
              </a:ext>
            </a:extLst>
          </p:cNvPr>
          <p:cNvSpPr txBox="1"/>
          <p:nvPr/>
        </p:nvSpPr>
        <p:spPr>
          <a:xfrm>
            <a:off x="7070651" y="1365586"/>
            <a:ext cx="2445489" cy="3477875"/>
          </a:xfrm>
          <a:prstGeom prst="rect">
            <a:avLst/>
          </a:prstGeom>
          <a:noFill/>
        </p:spPr>
        <p:txBody>
          <a:bodyPr wrap="square">
            <a:spAutoFit/>
          </a:bodyPr>
          <a:lstStyle/>
          <a:p>
            <a:r>
              <a:rPr lang="lv-LV" sz="2000" b="1" dirty="0"/>
              <a:t>Šis bauslis aizliedz ne tikai nešķīstas darbības, bet arī jutekliskas domas un vēlmes, kā arī ikvienu darbību, kas tās veicina. Tas pieprasa tīrību ne tikai ārējā dzīvē, bet arī emocijās un sirds slepenajos nodomos.</a:t>
            </a:r>
            <a:endParaRPr lang="es-ES" sz="2000" b="1" dirty="0"/>
          </a:p>
        </p:txBody>
      </p:sp>
      <p:pic>
        <p:nvPicPr>
          <p:cNvPr id="9" name="Imagen 8">
            <a:extLst>
              <a:ext uri="{FF2B5EF4-FFF2-40B4-BE49-F238E27FC236}">
                <a16:creationId xmlns:a16="http://schemas.microsoft.com/office/drawing/2014/main" id="{1DB7611F-6A67-621E-37FD-B986BB37290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017760" y="92060"/>
            <a:ext cx="1838960" cy="1379771"/>
          </a:xfrm>
          <a:prstGeom prst="rect">
            <a:avLst/>
          </a:prstGeom>
        </p:spPr>
      </p:pic>
      <p:sp>
        <p:nvSpPr>
          <p:cNvPr id="8" name="CuadroTexto 7">
            <a:extLst>
              <a:ext uri="{FF2B5EF4-FFF2-40B4-BE49-F238E27FC236}">
                <a16:creationId xmlns:a16="http://schemas.microsoft.com/office/drawing/2014/main" id="{4BEAC7D6-F38E-9116-6568-0B2D29BA4B9E}"/>
              </a:ext>
            </a:extLst>
          </p:cNvPr>
          <p:cNvSpPr txBox="1"/>
          <p:nvPr/>
        </p:nvSpPr>
        <p:spPr>
          <a:xfrm>
            <a:off x="9732088" y="5600550"/>
            <a:ext cx="2447944" cy="969496"/>
          </a:xfrm>
          <a:prstGeom prst="rect">
            <a:avLst/>
          </a:prstGeom>
          <a:noFill/>
        </p:spPr>
        <p:txBody>
          <a:bodyPr wrap="square">
            <a:spAutoFit/>
          </a:bodyPr>
          <a:lstStyle/>
          <a:p>
            <a:pPr algn="ctr"/>
            <a:r>
              <a:rPr lang="lv-LV" sz="1900" b="1" dirty="0">
                <a:solidFill>
                  <a:srgbClr val="FAF3CF"/>
                </a:solidFill>
                <a:effectLst>
                  <a:glow rad="127000">
                    <a:srgbClr val="682D00"/>
                  </a:glow>
                </a:effectLst>
              </a:rPr>
              <a:t>Vai es lūdzu Dievu, lai Viņš dod man šķīstību un paškontroli?</a:t>
            </a:r>
            <a:endParaRPr lang="es-ES" sz="1900" b="1" dirty="0">
              <a:solidFill>
                <a:srgbClr val="FAF3CF"/>
              </a:solidFill>
              <a:effectLst>
                <a:glow rad="127000">
                  <a:srgbClr val="682D00"/>
                </a:glow>
              </a:effectLst>
            </a:endParaRPr>
          </a:p>
        </p:txBody>
      </p:sp>
    </p:spTree>
    <p:extLst>
      <p:ext uri="{BB962C8B-B14F-4D97-AF65-F5344CB8AC3E}">
        <p14:creationId xmlns:p14="http://schemas.microsoft.com/office/powerpoint/2010/main" val="253868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style.rotation</p:attrName>
                                        </p:attrNameLst>
                                      </p:cBhvr>
                                      <p:tavLst>
                                        <p:tav tm="0">
                                          <p:val>
                                            <p:fltVal val="90"/>
                                          </p:val>
                                        </p:tav>
                                        <p:tav tm="100000">
                                          <p:val>
                                            <p:fltVal val="0"/>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0-#ppt_w/2"/>
                                          </p:val>
                                        </p:tav>
                                        <p:tav tm="100000">
                                          <p:val>
                                            <p:strVal val="#ppt_x"/>
                                          </p:val>
                                        </p:tav>
                                      </p:tavLst>
                                    </p:anim>
                                    <p:anim calcmode="lin" valueType="num">
                                      <p:cBhvr additive="base">
                                        <p:cTn id="35" dur="1000" fill="hold"/>
                                        <p:tgtEl>
                                          <p:spTgt spid="8"/>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000" fill="hold"/>
                                        <p:tgtEl>
                                          <p:spTgt spid="14"/>
                                        </p:tgtEl>
                                        <p:attrNameLst>
                                          <p:attrName>ppt_x</p:attrName>
                                        </p:attrNameLst>
                                      </p:cBhvr>
                                      <p:tavLst>
                                        <p:tav tm="0">
                                          <p:val>
                                            <p:strVal val="#ppt_x"/>
                                          </p:val>
                                        </p:tav>
                                        <p:tav tm="100000">
                                          <p:val>
                                            <p:strVal val="#ppt_x"/>
                                          </p:val>
                                        </p:tav>
                                      </p:tavLst>
                                    </p:anim>
                                    <p:anim calcmode="lin" valueType="num">
                                      <p:cBhvr additive="base">
                                        <p:cTn id="48" dur="1000" fill="hold"/>
                                        <p:tgtEl>
                                          <p:spTgt spid="14"/>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14"/>
                                        </p:tgtEl>
                                      </p:cBhvr>
                                    </p:animEffect>
                                    <p:animScale>
                                      <p:cBhvr>
                                        <p:cTn id="5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2510</TotalTime>
  <Words>1998</Words>
  <Application>Microsoft Office PowerPoint</Application>
  <PresentationFormat>Panorámica</PresentationFormat>
  <Paragraphs>63</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Abhaya Libre ExtraBold</vt:lpstr>
      <vt:lpstr>Calibri</vt:lpstr>
      <vt:lpstr>Monotype Corsiva</vt:lpstr>
      <vt:lpstr>Calibri Light</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145</cp:revision>
  <dcterms:created xsi:type="dcterms:W3CDTF">2023-01-17T07:04:27Z</dcterms:created>
  <dcterms:modified xsi:type="dcterms:W3CDTF">2025-07-22T06:38:59Z</dcterms:modified>
</cp:coreProperties>
</file>