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87" r:id="rId12"/>
    <p:sldId id="288" r:id="rId13"/>
    <p:sldId id="289" r:id="rId14"/>
    <p:sldId id="290" r:id="rId15"/>
    <p:sldId id="291" r:id="rId16"/>
    <p:sldId id="268" r:id="rId17"/>
    <p:sldId id="269" r:id="rId18"/>
    <p:sldId id="270" r:id="rId19"/>
    <p:sldId id="271" r:id="rId20"/>
    <p:sldId id="278" r:id="rId21"/>
    <p:sldId id="264" r:id="rId22"/>
    <p:sldId id="265" r:id="rId23"/>
    <p:sldId id="266" r:id="rId24"/>
    <p:sldId id="267" r:id="rId25"/>
    <p:sldId id="260" r:id="rId26"/>
    <p:sldId id="261" r:id="rId27"/>
    <p:sldId id="292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Harrington" panose="04040505050A02020702" pitchFamily="82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F70"/>
    <a:srgbClr val="A9D387"/>
    <a:srgbClr val="DDDDDD"/>
    <a:srgbClr val="C4A272"/>
    <a:srgbClr val="836020"/>
    <a:srgbClr val="D7B063"/>
    <a:srgbClr val="CDE5B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B1E58-2AD7-4F27-86AE-7D6EFF13110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13482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E781D-15F4-4F90-8921-BF2F73269A3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6270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9D2AD-F6E5-4AC1-8CF8-EF0C4C13CFF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797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12DC-DE8E-46DB-B621-EE63E2B9335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54400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8A78-AD80-4A07-93D3-62162A5399A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9306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1866-29D9-4389-ADA4-C3CBF5D5CA2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122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15A8-F82C-416E-91F3-BFF2F0F68F3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1007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1E30-167B-4B8E-8089-BBCFDDB4344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787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1E24-160D-44E3-86DB-32023A4FF6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28594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DAC37-24EB-4F7F-B59A-919C7C96075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83557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C2F71-D939-409C-9DB8-8A0BFA3B76F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8049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692D2-B8CF-45C6-B187-E94424FF689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4941888"/>
            <a:ext cx="8064500" cy="1655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DANIEL Y SUS AMIGOS,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MISIONEROS EN TIERRAS PAGANAS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Nabucodonosor</a:t>
            </a:r>
            <a:r>
              <a:rPr lang="es-ES" sz="3200"/>
              <a:t> los halló diez veces más inteligentes que el resto de sus compañeros</a:t>
            </a:r>
          </a:p>
        </p:txBody>
      </p:sp>
      <p:pic>
        <p:nvPicPr>
          <p:cNvPr id="23558" name="Picture 6" descr="3737S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453312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33363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2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64163" y="1484313"/>
            <a:ext cx="2663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“Hay un Dios en los cielos, el cual revela los misterios”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64163" y="33401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Daniel, 2: 28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/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11188" y="1844675"/>
            <a:ext cx="446563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Su principio de dejar sus problemas en manos de Dios les llevó a confiar en Él la resolución del misterio del rey para salvar sus vidas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E5B9"/>
            </a:gs>
            <a:gs pos="100000">
              <a:srgbClr val="85C04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400675" y="568325"/>
            <a:ext cx="34925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latin typeface="Comic Sans MS" panose="030F0702030302020204" pitchFamily="66" charset="0"/>
              </a:rPr>
              <a:t>Como misioneros en tierra extraña,</a:t>
            </a:r>
            <a:br>
              <a:rPr lang="es-ES" sz="3200" b="1">
                <a:latin typeface="Comic Sans MS" panose="030F0702030302020204" pitchFamily="66" charset="0"/>
              </a:rPr>
            </a:br>
            <a:r>
              <a:rPr lang="es-ES" sz="3200" b="1">
                <a:latin typeface="Comic Sans MS" panose="030F0702030302020204" pitchFamily="66" charset="0"/>
              </a:rPr>
              <a:t>¿cómo abrió Dios el camino a estos jóvenes para que pudieran tener mayores oportunidades de testificar?</a:t>
            </a:r>
          </a:p>
        </p:txBody>
      </p:sp>
      <p:pic>
        <p:nvPicPr>
          <p:cNvPr id="40963" name="Picture 3" descr="Nedbukanes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59769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/>
              <a:t>Al interpretar milagrosamente el sueño, Nabucodonosor fue llevado a postrarse ante el Dios verdadero “que revela los misterios” y promover a Daniel y sus compañeros a puestos elevados donde pudieran testificar más ampliamente de Dios</a:t>
            </a:r>
          </a:p>
        </p:txBody>
      </p:sp>
      <p:pic>
        <p:nvPicPr>
          <p:cNvPr id="41988" name="Picture 4" descr="nebunewador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4678363" cy="3155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859338" y="188913"/>
            <a:ext cx="4284662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000" b="1">
                <a:solidFill>
                  <a:schemeClr val="bg1"/>
                </a:solidFill>
                <a:latin typeface="Harrington" panose="04040505050A02020702" pitchFamily="82" charset="0"/>
              </a:rPr>
              <a:t>“Sea bendito el nombre de Dios de siglos en siglos, porque suyos son el poder y la sabiduría… A ti, oh Dios de mis padres, te doy gracias y te alabo, porque me has dado sabiduría y fuerza, y ahora me has rebelado lo que te pedimos; pues nos has dado a conocer el asunto del rey”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76825" y="6381750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Daniel, 2: 20-23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851275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D666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 panose="020B0A04020102020204" pitchFamily="34" charset="0"/>
              </a:rPr>
              <a:t>Daniel 3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188913"/>
            <a:ext cx="3527425" cy="1187450"/>
          </a:xfrm>
          <a:prstGeom prst="rect">
            <a:avLst/>
          </a:prstGeom>
          <a:solidFill>
            <a:srgbClr val="EFD666">
              <a:alpha val="9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b="1"/>
              <a:t>“No te harás imagen… No te inclinarás a ellas, ni las honrarás”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8175" y="1412875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Éxodo, 20: 4-5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uiExpand="1" build="allAtOnce" animBg="1"/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41052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Su principio de obediencia a los diez Mandamientos les llevó a tomar la firme determinación de no inclinarse ante la estatua de oro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7561263" cy="3503612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latin typeface="Comic Sans MS" panose="030F0702030302020204" pitchFamily="66" charset="0"/>
              </a:rPr>
              <a:t>Como misioneros en tierra extraña,</a:t>
            </a:r>
            <a:br>
              <a:rPr lang="es-ES" sz="3200" b="1">
                <a:latin typeface="Comic Sans MS" panose="030F0702030302020204" pitchFamily="66" charset="0"/>
              </a:rPr>
            </a:br>
            <a:r>
              <a:rPr lang="es-ES" sz="3200" b="1">
                <a:latin typeface="Comic Sans MS" panose="030F0702030302020204" pitchFamily="66" charset="0"/>
              </a:rPr>
              <a:t>¿qué mensaje transmitieron con su ejemplo a Nabucodonosor y a los sátrapas, magistrados, capitanes, oidores, tesoreros, consejeros, jueces, y a todos los gobernadores de las provincias?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allAtOnce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5300663"/>
            <a:ext cx="8713788" cy="1373187"/>
          </a:xfrm>
          <a:prstGeom prst="rect">
            <a:avLst/>
          </a:prstGeom>
          <a:solidFill>
            <a:srgbClr val="E7D63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Nabucodonosor bendijo al Dios que protegió a los fieles jóvenes y decretó leyes contra los que blasfemaran el nombre del Dios de los hebreos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11638" y="188913"/>
            <a:ext cx="4681537" cy="54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rrington" panose="04040505050A02020702" pitchFamily="82" charset="0"/>
              </a:rPr>
              <a:t>Dios estableció un testimonio en Jacob, y puso una Ley en Israel; y mandó a nuestros padres que la notificaran a sus hijos para que lo sepa la siguiente generación, los hijos que habrían de nacer, y los que se levanten lo cuenten a sus hijos, a fin de que pongan en Dios su confianza, que no olviden las obras de Dios, y guarden sus Mandamientos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95963" y="6580188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Salmo 78: 5-7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7088" y="1773238"/>
            <a:ext cx="73437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latin typeface="Harrington" panose="04040505050A02020702" pitchFamily="82" charset="0"/>
              </a:rPr>
              <a:t>“Bendito sea el Dios de ellos, de Sadrac, Mesac y Abed-nego, que envió su ángel y libró a sus siervos que confiaron en Él, y que no cumplieron el edicto del rey, y entregaron sus cuerpos antes que servir y adorar a otro dios que su Dios.</a:t>
            </a:r>
          </a:p>
          <a:p>
            <a:pPr>
              <a:spcBef>
                <a:spcPct val="50000"/>
              </a:spcBef>
            </a:pPr>
            <a:r>
              <a:rPr lang="es-ES" sz="2400" b="1">
                <a:latin typeface="Harrington" panose="04040505050A02020702" pitchFamily="82" charset="0"/>
              </a:rPr>
              <a:t>Por lo tanto, decreto que todo el pueblo, nación o lengua que dijese blasfemia contra el Dios de Sadrac, Mesac y Abed-nego, sea descuartizado, y su casa convertida en muladar; por cuanto no hay dios que pueda librar como éste”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651500" y="609282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/>
              <a:t>Daniel, 3: 28-29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2642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Carta misionera</a:t>
            </a:r>
          </a:p>
          <a:p>
            <a:pPr algn="ctr"/>
            <a:r>
              <a:rPr lang="es-E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del rey Nabucodonosor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átr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213"/>
            <a:ext cx="9144000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periobabilonico_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8"/>
            <a:ext cx="2844800" cy="314166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03575" y="404813"/>
            <a:ext cx="5761038" cy="2133600"/>
          </a:xfrm>
          <a:prstGeom prst="rect">
            <a:avLst/>
          </a:prstGeom>
          <a:solidFill>
            <a:srgbClr val="808080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600" b="1">
                <a:solidFill>
                  <a:schemeClr val="bg1"/>
                </a:solidFill>
              </a:rPr>
              <a:t>El resto de los presentes llevó a sus lugares de origen esta historia de fe, siendo proclamado el nombre de Dios en todo el extenso imperio babilónico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6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463" y="5956300"/>
            <a:ext cx="8748712" cy="822325"/>
          </a:xfrm>
          <a:prstGeom prst="rect">
            <a:avLst/>
          </a:prstGeom>
          <a:solidFill>
            <a:srgbClr val="3C39A5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“Se arrodillaba tres veces al día, y oraba y daba gracias delante de su Dios, como lo solía hacer antes”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80288" y="6437313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Daniel, 6: 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 rot="-383016">
            <a:off x="179388" y="260350"/>
            <a:ext cx="3744912" cy="2282825"/>
          </a:xfrm>
          <a:prstGeom prst="rect">
            <a:avLst/>
          </a:prstGeom>
          <a:solidFill>
            <a:srgbClr val="C4A272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Su principio de orar continuamente le llevó a tomar la firme determinación de seguir haciéndolo a pesar del decreto del rey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7852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latin typeface="Comic Sans MS" panose="030F0702030302020204" pitchFamily="66" charset="0"/>
              </a:rPr>
              <a:t>Como misionero en tierra extraña,</a:t>
            </a:r>
            <a:br>
              <a:rPr lang="es-ES" sz="3200" b="1">
                <a:latin typeface="Comic Sans MS" panose="030F0702030302020204" pitchFamily="66" charset="0"/>
              </a:rPr>
            </a:br>
            <a:r>
              <a:rPr lang="es-ES" sz="3200" b="1">
                <a:latin typeface="Comic Sans MS" panose="030F0702030302020204" pitchFamily="66" charset="0"/>
              </a:rPr>
              <a:t>¿qué mensaje transmitió Daniel al rey con su costumbre de orar, que se extendió a través del reino medo-persa?</a:t>
            </a:r>
          </a:p>
        </p:txBody>
      </p:sp>
      <p:pic>
        <p:nvPicPr>
          <p:cNvPr id="12291" name="Picture 3" descr="DanielOrando (4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2087563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lDecre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1884363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601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420938"/>
            <a:ext cx="2998787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3747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2808287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375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2879725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anie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14414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48958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El rey, que había recibido el conocimiento de Dios a través de Daniel, reafirmó su fe y promulgó un edicto alabando al Dios verdadero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7991475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Harrington" panose="04040505050A02020702" pitchFamily="82" charset="0"/>
              </a:rPr>
              <a:t>“Que en todo el dominio de mi reino, todos teman y tiemblen ante la presencia del Dios de Daniel; porque Él es el Dios viviente y permanece por todos los siglos, y su reino no será jamás destruído, y su dominio perdurará hasta el fin.</a:t>
            </a:r>
          </a:p>
          <a:p>
            <a:pPr>
              <a:spcBef>
                <a:spcPct val="50000"/>
              </a:spcBef>
            </a:pPr>
            <a:r>
              <a:rPr lang="es-ES" sz="2800" b="1">
                <a:latin typeface="Harrington" panose="04040505050A02020702" pitchFamily="82" charset="0"/>
              </a:rPr>
              <a:t>Él salva y libra, y hace señales y maravillas en el cielo y en la tierra; Él ha librado a Daniel del poder de los leones”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372225" y="5876925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/>
              <a:t>Daniel, 6: 26-27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568801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Carta misionera</a:t>
            </a:r>
          </a:p>
          <a:p>
            <a:pPr algn="ctr"/>
            <a:r>
              <a:rPr lang="es-E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Harrington" panose="04040505050A02020702" pitchFamily="82" charset="0"/>
              </a:rPr>
              <a:t>del rey Darío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2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427538" y="1196975"/>
            <a:ext cx="4465637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No contaminarte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1]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Dejar tus problemas en manos de Dios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2]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La obediencia a los Diez Mandamientos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3]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La costumbre de orar continuamente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6]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47813" y="188913"/>
            <a:ext cx="698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chemeClr val="bg1"/>
                </a:solidFill>
              </a:rPr>
              <a:t>¿Qué principios rigen hoy tu vida?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8163" y="3778250"/>
            <a:ext cx="8137525" cy="946150"/>
          </a:xfrm>
          <a:prstGeom prst="rect">
            <a:avLst/>
          </a:prstGeom>
          <a:solidFill>
            <a:srgbClr val="D7A55B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¿De qué modo los nombres de estos jóvenes demuestran la fe que tenían sus padres?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755650" y="115888"/>
            <a:ext cx="1577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Daniel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2011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Ananías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1630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Misael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39750" y="5876925"/>
            <a:ext cx="185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Azarías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3763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D3BD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Dios es mi juez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635375" y="981075"/>
            <a:ext cx="46561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B69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Dios ha favorecido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635375" y="5157788"/>
            <a:ext cx="453548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3D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El que es lo que Dios es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3563938" y="6021388"/>
            <a:ext cx="4122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82300">
                    <a:alpha val="80000"/>
                  </a:srgbClr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Dios ha ayudado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5187950"/>
            <a:ext cx="8569325" cy="1554163"/>
          </a:xfrm>
          <a:prstGeom prst="rect">
            <a:avLst/>
          </a:prstGeom>
          <a:solidFill>
            <a:srgbClr val="D7C0B2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latin typeface="Comic Sans MS" panose="030F0702030302020204" pitchFamily="66" charset="0"/>
              </a:rPr>
              <a:t>Solos en Babilonia y lejos de la influencia de sus padres, estos jóvenes decidieron vivir en la fe que habían recibido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27538" y="1196975"/>
            <a:ext cx="4465637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La obediencia a la Toráh (no contaminarse)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1]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Dejar sus problemas en manos de Dios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2]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La obediencia a los Diez Mandamientos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3]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s-ES" sz="2600" b="1">
                <a:solidFill>
                  <a:srgbClr val="CCFFFF"/>
                </a:solidFill>
              </a:rPr>
              <a:t>La costumbre de orar continuamente</a:t>
            </a:r>
            <a:br>
              <a:rPr lang="es-ES" sz="2600" b="1">
                <a:solidFill>
                  <a:srgbClr val="CCFFFF"/>
                </a:solidFill>
              </a:rPr>
            </a:br>
            <a:r>
              <a:rPr lang="es-ES" sz="2600" b="1">
                <a:solidFill>
                  <a:srgbClr val="CCFFFF"/>
                </a:solidFill>
              </a:rPr>
              <a:t>[Daniel 6]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47813" y="179388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¿Qué principios rigieron la vida de estos cuatro jóvenes?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Daniel 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8313" y="5881688"/>
            <a:ext cx="8135937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“Propuso en su corazón NO CONTAMINARSE”</a:t>
            </a:r>
          </a:p>
          <a:p>
            <a:pPr algn="r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(Daniel, 1: 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84438" y="4203700"/>
            <a:ext cx="6408737" cy="2465388"/>
          </a:xfrm>
          <a:prstGeom prst="rect">
            <a:avLst/>
          </a:prstGeom>
          <a:solidFill>
            <a:srgbClr val="F3D03B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es-ES" sz="2400" b="1"/>
              <a:t>No contaminarse con la literatura babilónica</a:t>
            </a:r>
          </a:p>
          <a:p>
            <a:pPr lvl="1"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es-ES" sz="2400" b="1"/>
              <a:t>Rechazar la idolatría que contenía</a:t>
            </a:r>
          </a:p>
          <a:p>
            <a:pPr lvl="1"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es-ES" sz="2400" b="1"/>
              <a:t>Aceptar y aprender la ciencia correcta</a:t>
            </a:r>
          </a:p>
          <a:p>
            <a:pPr>
              <a:spcBef>
                <a:spcPct val="50000"/>
              </a:spcBef>
              <a:buClr>
                <a:srgbClr val="863D14"/>
              </a:buClr>
              <a:buFont typeface="Wingdings" panose="05000000000000000000" pitchFamily="2" charset="2"/>
              <a:buChar char="Ø"/>
            </a:pPr>
            <a:r>
              <a:rPr lang="es-ES" sz="2400" b="1"/>
              <a:t>No contaminarse con la comida del rey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46225" y="123825"/>
            <a:ext cx="5113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3D03B"/>
                </a:solidFill>
              </a:rPr>
              <a:t>Su principio de obediencia a la Toráh les llevó a tomar las siguientes decisiones: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 animBg="1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2349500"/>
            <a:ext cx="7561262" cy="25288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latin typeface="Comic Sans MS" panose="030F0702030302020204" pitchFamily="66" charset="0"/>
              </a:rPr>
              <a:t>Como misioneros en tierra extraña,</a:t>
            </a:r>
            <a:br>
              <a:rPr lang="es-ES" sz="3200" b="1">
                <a:latin typeface="Comic Sans MS" panose="030F0702030302020204" pitchFamily="66" charset="0"/>
              </a:rPr>
            </a:br>
            <a:r>
              <a:rPr lang="es-ES" sz="3200" b="1">
                <a:latin typeface="Comic Sans MS" panose="030F0702030302020204" pitchFamily="66" charset="0"/>
              </a:rPr>
              <a:t>¿qué mensaje transmitieron con su ejemplo a Melsar, a Nabucodonosor y a todos los que se relacionaron con ellos?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43213" y="115888"/>
            <a:ext cx="63007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/>
              <a:t>Melsar</a:t>
            </a:r>
            <a:r>
              <a:rPr lang="es-ES" sz="2800"/>
              <a:t> aprendió la bondad del régimen alimenticio ordenado por Dios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812</Words>
  <Application>Microsoft Office PowerPoint</Application>
  <PresentationFormat>Presentación en pantalla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 Black</vt:lpstr>
      <vt:lpstr>Harrington</vt:lpstr>
      <vt:lpstr>Arial</vt:lpstr>
      <vt:lpstr>Wingdings</vt:lpstr>
      <vt:lpstr>Comic Sans MS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Fustero</dc:creator>
  <cp:lastModifiedBy>Sergio Fustero Carreras</cp:lastModifiedBy>
  <cp:revision>107</cp:revision>
  <dcterms:created xsi:type="dcterms:W3CDTF">2008-09-06T17:38:15Z</dcterms:created>
  <dcterms:modified xsi:type="dcterms:W3CDTF">2016-01-12T19:20:32Z</dcterms:modified>
</cp:coreProperties>
</file>