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99CCFF"/>
    <a:srgbClr val="1007BD"/>
    <a:srgbClr val="008E00"/>
    <a:srgbClr val="AF67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27996D-78B8-42DB-B433-6BD603F437A0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6532B-7A7D-4D14-962A-3085B7D959C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10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440F7-4C58-45D5-B4A8-F98BE18337A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24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B63B1-9D05-456C-A19F-C490311DE2A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14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817B7-1327-402F-AECD-B6780B36C20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876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4A6A2-2480-40F1-96EB-D59BE872065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66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8EFAE-7B38-4264-B672-29C45627C9C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751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CB9A2-A3A6-444E-B1BD-04203F771BB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770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E4486-DCFC-467A-BCED-7FDD5658B39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45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7A8D9-2001-4A90-9B7C-A6BA9F7F004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00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06E62-528E-4C5A-A4BA-17BD32C84B7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61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08F65A-1AE1-4722-BAE7-A74B44E39B25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EL AÑO CERO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Problemas para calcular fechas antes y después de Cristo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476375"/>
          </a:xfrm>
        </p:spPr>
        <p:txBody>
          <a:bodyPr/>
          <a:lstStyle/>
          <a:p>
            <a:r>
              <a:rPr lang="es-ES"/>
              <a:t>Sumar 483 años</a:t>
            </a:r>
            <a:br>
              <a:rPr lang="es-ES"/>
            </a:br>
            <a:r>
              <a:rPr lang="es-ES"/>
              <a:t>a 457 a.C.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696200" cy="41052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s-ES" sz="2400" b="1"/>
              <a:t>Daniel, 9: 25</a:t>
            </a:r>
            <a:r>
              <a:rPr lang="es-ES" sz="2400"/>
              <a:t> dice que pasarán </a:t>
            </a:r>
            <a:r>
              <a:rPr lang="es-ES" sz="2400">
                <a:solidFill>
                  <a:schemeClr val="tx2"/>
                </a:solidFill>
              </a:rPr>
              <a:t>7</a:t>
            </a:r>
            <a:r>
              <a:rPr lang="es-ES" sz="2400"/>
              <a:t> semanas y </a:t>
            </a:r>
            <a:r>
              <a:rPr lang="es-ES" sz="2400">
                <a:solidFill>
                  <a:schemeClr val="tx2"/>
                </a:solidFill>
              </a:rPr>
              <a:t>62</a:t>
            </a:r>
            <a:r>
              <a:rPr lang="es-ES" sz="2400"/>
              <a:t> semanas desde la orden de Artajerjes hasta el ungimiento de Jesús.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s-ES" sz="2400">
                <a:solidFill>
                  <a:schemeClr val="tx2"/>
                </a:solidFill>
              </a:rPr>
              <a:t>7 semanas</a:t>
            </a:r>
            <a:r>
              <a:rPr lang="es-ES" sz="2400"/>
              <a:t> </a:t>
            </a:r>
            <a:r>
              <a:rPr lang="es-ES">
                <a:solidFill>
                  <a:schemeClr val="hlink"/>
                </a:solidFill>
              </a:rPr>
              <a:t>+</a:t>
            </a:r>
            <a:r>
              <a:rPr lang="es-ES" sz="2400"/>
              <a:t> </a:t>
            </a:r>
            <a:r>
              <a:rPr lang="es-ES" sz="2400">
                <a:solidFill>
                  <a:schemeClr val="tx2"/>
                </a:solidFill>
              </a:rPr>
              <a:t>62 semanas</a:t>
            </a:r>
            <a:r>
              <a:rPr lang="es-ES" sz="2400"/>
              <a:t> </a:t>
            </a:r>
            <a:r>
              <a:rPr lang="es-ES">
                <a:solidFill>
                  <a:schemeClr val="hlink"/>
                </a:solidFill>
              </a:rPr>
              <a:t>=</a:t>
            </a:r>
            <a:r>
              <a:rPr lang="es-ES" sz="2400"/>
              <a:t> </a:t>
            </a:r>
            <a:r>
              <a:rPr lang="es-ES" sz="2400">
                <a:solidFill>
                  <a:schemeClr val="folHlink"/>
                </a:solidFill>
              </a:rPr>
              <a:t>69 semanas</a:t>
            </a:r>
            <a:r>
              <a:rPr lang="es-ES" sz="2400"/>
              <a:t> </a:t>
            </a:r>
            <a:r>
              <a:rPr lang="es-ES" sz="2400">
                <a:solidFill>
                  <a:schemeClr val="tx2"/>
                </a:solidFill>
              </a:rPr>
              <a:t>X</a:t>
            </a:r>
            <a:r>
              <a:rPr lang="es-ES" sz="2400"/>
              <a:t> </a:t>
            </a:r>
            <a:r>
              <a:rPr lang="es-ES" sz="2400">
                <a:solidFill>
                  <a:schemeClr val="folHlink"/>
                </a:solidFill>
              </a:rPr>
              <a:t>7 días</a:t>
            </a:r>
            <a:r>
              <a:rPr lang="es-ES" sz="2400"/>
              <a:t> </a:t>
            </a:r>
            <a:r>
              <a:rPr lang="es-ES">
                <a:solidFill>
                  <a:schemeClr val="tx2"/>
                </a:solidFill>
              </a:rPr>
              <a:t>=</a:t>
            </a:r>
            <a:r>
              <a:rPr lang="es-ES"/>
              <a:t> </a:t>
            </a:r>
            <a:r>
              <a:rPr lang="es-ES" sz="2400" b="1">
                <a:solidFill>
                  <a:srgbClr val="AF672B"/>
                </a:solidFill>
              </a:rPr>
              <a:t>483 días/años</a:t>
            </a:r>
            <a:r>
              <a:rPr lang="es-ES" sz="2400"/>
              <a:t>.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s-ES" sz="2400"/>
              <a:t>Como 457 es una fecha a.C. se considera negativa (-457) y se la tenemos que restar a 483 para saber el año d.C. al que llegamos.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s-ES" sz="2400" b="1">
                <a:solidFill>
                  <a:srgbClr val="AF672B"/>
                </a:solidFill>
              </a:rPr>
              <a:t>483</a:t>
            </a:r>
            <a:r>
              <a:rPr lang="es-ES" sz="2400" b="1">
                <a:solidFill>
                  <a:schemeClr val="hlink"/>
                </a:solidFill>
              </a:rPr>
              <a:t> </a:t>
            </a:r>
            <a:r>
              <a:rPr lang="es-ES" b="1">
                <a:solidFill>
                  <a:schemeClr val="hlink"/>
                </a:solidFill>
              </a:rPr>
              <a:t>-</a:t>
            </a:r>
            <a:r>
              <a:rPr lang="es-ES" sz="2400" b="1"/>
              <a:t> </a:t>
            </a:r>
            <a:r>
              <a:rPr lang="es-ES" sz="2400" b="1">
                <a:solidFill>
                  <a:srgbClr val="AF672B"/>
                </a:solidFill>
              </a:rPr>
              <a:t>457</a:t>
            </a:r>
            <a:r>
              <a:rPr lang="es-ES" sz="2400" b="1"/>
              <a:t> </a:t>
            </a:r>
            <a:r>
              <a:rPr lang="es-ES" b="1">
                <a:solidFill>
                  <a:schemeClr val="hlink"/>
                </a:solidFill>
              </a:rPr>
              <a:t>=</a:t>
            </a:r>
            <a:r>
              <a:rPr lang="es-ES" sz="2400" b="1"/>
              <a:t> </a:t>
            </a:r>
            <a:r>
              <a:rPr lang="es-ES" sz="2400" b="1">
                <a:solidFill>
                  <a:schemeClr val="tx2"/>
                </a:solidFill>
              </a:rPr>
              <a:t>26</a:t>
            </a:r>
            <a:r>
              <a:rPr lang="es-ES" sz="2400">
                <a:solidFill>
                  <a:schemeClr val="tx2"/>
                </a:solidFill>
              </a:rPr>
              <a:t> d.C.</a:t>
            </a:r>
            <a:r>
              <a:rPr lang="es-ES" sz="2400"/>
              <a:t> Pero Jesús fue bautizado el 27 d.C. ¿Qué ha pasado?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r>
              <a:rPr lang="es-ES"/>
              <a:t>¿Dónde está el año cero?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2411413" y="4868863"/>
            <a:ext cx="5761037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 b="1"/>
              <a:t>El día siguiente al 31 de diciembre de </a:t>
            </a:r>
            <a:r>
              <a:rPr lang="es-ES" sz="3600" b="1">
                <a:solidFill>
                  <a:schemeClr val="tx2"/>
                </a:solidFill>
              </a:rPr>
              <a:t>1 a.C.</a:t>
            </a:r>
            <a:r>
              <a:rPr lang="es-ES" sz="3600" b="1"/>
              <a:t> fue el 1 de enero de </a:t>
            </a:r>
            <a:r>
              <a:rPr lang="es-ES" sz="3600" b="1">
                <a:solidFill>
                  <a:srgbClr val="008E00"/>
                </a:solidFill>
              </a:rPr>
              <a:t>1 d.C.</a:t>
            </a:r>
          </a:p>
        </p:txBody>
      </p:sp>
      <p:pic>
        <p:nvPicPr>
          <p:cNvPr id="8216" name="Picture 24" descr="MCj037107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773238"/>
            <a:ext cx="1355725" cy="180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323850" y="3573463"/>
            <a:ext cx="82804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539750" y="3213100"/>
            <a:ext cx="0" cy="720725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1692275" y="3213100"/>
            <a:ext cx="0" cy="720725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2916238" y="3213100"/>
            <a:ext cx="0" cy="720725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4140200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5508625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6804025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8101013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25" name="WordArt 33"/>
          <p:cNvSpPr>
            <a:spLocks noChangeArrowheads="1" noChangeShapeType="1" noTextEdit="1"/>
          </p:cNvSpPr>
          <p:nvPr/>
        </p:nvSpPr>
        <p:spPr bwMode="auto">
          <a:xfrm>
            <a:off x="250825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3 a.C.</a:t>
            </a:r>
          </a:p>
        </p:txBody>
      </p:sp>
      <p:sp>
        <p:nvSpPr>
          <p:cNvPr id="8226" name="WordArt 34"/>
          <p:cNvSpPr>
            <a:spLocks noChangeArrowheads="1" noChangeShapeType="1" noTextEdit="1"/>
          </p:cNvSpPr>
          <p:nvPr/>
        </p:nvSpPr>
        <p:spPr bwMode="auto">
          <a:xfrm>
            <a:off x="1331913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2 a.C.</a:t>
            </a:r>
          </a:p>
        </p:txBody>
      </p:sp>
      <p:sp>
        <p:nvSpPr>
          <p:cNvPr id="8227" name="WordArt 35"/>
          <p:cNvSpPr>
            <a:spLocks noChangeArrowheads="1" noChangeShapeType="1" noTextEdit="1"/>
          </p:cNvSpPr>
          <p:nvPr/>
        </p:nvSpPr>
        <p:spPr bwMode="auto">
          <a:xfrm>
            <a:off x="2555875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1 a.C.</a:t>
            </a:r>
          </a:p>
        </p:txBody>
      </p:sp>
      <p:sp>
        <p:nvSpPr>
          <p:cNvPr id="8228" name="WordArt 36"/>
          <p:cNvSpPr>
            <a:spLocks noChangeArrowheads="1" noChangeShapeType="1" noTextEdit="1"/>
          </p:cNvSpPr>
          <p:nvPr/>
        </p:nvSpPr>
        <p:spPr bwMode="auto">
          <a:xfrm>
            <a:off x="3708400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1 d.C.</a:t>
            </a:r>
          </a:p>
        </p:txBody>
      </p:sp>
      <p:sp>
        <p:nvSpPr>
          <p:cNvPr id="8229" name="WordArt 37"/>
          <p:cNvSpPr>
            <a:spLocks noChangeArrowheads="1" noChangeShapeType="1" noTextEdit="1"/>
          </p:cNvSpPr>
          <p:nvPr/>
        </p:nvSpPr>
        <p:spPr bwMode="auto">
          <a:xfrm>
            <a:off x="5076825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2 d.C.</a:t>
            </a:r>
          </a:p>
        </p:txBody>
      </p:sp>
      <p:sp>
        <p:nvSpPr>
          <p:cNvPr id="8230" name="WordArt 38"/>
          <p:cNvSpPr>
            <a:spLocks noChangeArrowheads="1" noChangeShapeType="1" noTextEdit="1"/>
          </p:cNvSpPr>
          <p:nvPr/>
        </p:nvSpPr>
        <p:spPr bwMode="auto">
          <a:xfrm>
            <a:off x="6443663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3 d.C.</a:t>
            </a:r>
          </a:p>
        </p:txBody>
      </p:sp>
      <p:sp>
        <p:nvSpPr>
          <p:cNvPr id="8231" name="WordArt 39"/>
          <p:cNvSpPr>
            <a:spLocks noChangeArrowheads="1" noChangeShapeType="1" noTextEdit="1"/>
          </p:cNvSpPr>
          <p:nvPr/>
        </p:nvSpPr>
        <p:spPr bwMode="auto">
          <a:xfrm>
            <a:off x="7740650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4 d.C.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2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Vamos a añadir </a:t>
            </a:r>
            <a:r>
              <a:rPr lang="es-ES" b="1">
                <a:solidFill>
                  <a:schemeClr val="tx2"/>
                </a:solidFill>
              </a:rPr>
              <a:t>6 años</a:t>
            </a:r>
            <a:r>
              <a:rPr lang="es-ES"/>
              <a:t> al año </a:t>
            </a:r>
            <a:r>
              <a:rPr lang="es-ES" b="1">
                <a:solidFill>
                  <a:schemeClr val="hlink"/>
                </a:solidFill>
              </a:rPr>
              <a:t>3 a.C.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23850" y="3573463"/>
            <a:ext cx="82804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539750" y="3213100"/>
            <a:ext cx="0" cy="720725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692275" y="3213100"/>
            <a:ext cx="0" cy="720725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2916238" y="3213100"/>
            <a:ext cx="0" cy="720725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140200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5508625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6804025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8101013" y="3213100"/>
            <a:ext cx="0" cy="720725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53" name="WordArt 13"/>
          <p:cNvSpPr>
            <a:spLocks noChangeArrowheads="1" noChangeShapeType="1" noTextEdit="1"/>
          </p:cNvSpPr>
          <p:nvPr/>
        </p:nvSpPr>
        <p:spPr bwMode="auto">
          <a:xfrm>
            <a:off x="250825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3 a.C.</a:t>
            </a:r>
          </a:p>
        </p:txBody>
      </p:sp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>
            <a:off x="1331913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2 a.C.</a:t>
            </a:r>
          </a:p>
        </p:txBody>
      </p:sp>
      <p:sp>
        <p:nvSpPr>
          <p:cNvPr id="10255" name="WordArt 15"/>
          <p:cNvSpPr>
            <a:spLocks noChangeArrowheads="1" noChangeShapeType="1" noTextEdit="1"/>
          </p:cNvSpPr>
          <p:nvPr/>
        </p:nvSpPr>
        <p:spPr bwMode="auto">
          <a:xfrm>
            <a:off x="2555875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1 a.C.</a:t>
            </a:r>
          </a:p>
        </p:txBody>
      </p:sp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3708400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1 d.C.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5076825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2 d.C.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6443663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3 d.C.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7740650" y="4005263"/>
            <a:ext cx="7207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4 d.C.</a:t>
            </a:r>
          </a:p>
        </p:txBody>
      </p:sp>
      <p:sp>
        <p:nvSpPr>
          <p:cNvPr id="10266" name="WordArt 26"/>
          <p:cNvSpPr>
            <a:spLocks noChangeArrowheads="1" noChangeShapeType="1" noTextEdit="1"/>
          </p:cNvSpPr>
          <p:nvPr/>
        </p:nvSpPr>
        <p:spPr bwMode="auto">
          <a:xfrm>
            <a:off x="250825" y="4508500"/>
            <a:ext cx="4319588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 panose="020B0A04020102020204" pitchFamily="34" charset="0"/>
              </a:rPr>
              <a:t>6 - 3 = ¿3 d.C?</a:t>
            </a:r>
          </a:p>
        </p:txBody>
      </p:sp>
      <p:grpSp>
        <p:nvGrpSpPr>
          <p:cNvPr id="10277" name="Group 37"/>
          <p:cNvGrpSpPr>
            <a:grpSpLocks/>
          </p:cNvGrpSpPr>
          <p:nvPr/>
        </p:nvGrpSpPr>
        <p:grpSpPr bwMode="auto">
          <a:xfrm>
            <a:off x="468313" y="1989138"/>
            <a:ext cx="1150937" cy="1512887"/>
            <a:chOff x="295" y="1253"/>
            <a:chExt cx="725" cy="953"/>
          </a:xfrm>
        </p:grpSpPr>
        <p:sp>
          <p:nvSpPr>
            <p:cNvPr id="10260" name="AutoShape 20"/>
            <p:cNvSpPr>
              <a:spLocks noChangeArrowheads="1"/>
            </p:cNvSpPr>
            <p:nvPr/>
          </p:nvSpPr>
          <p:spPr bwMode="auto">
            <a:xfrm rot="291665">
              <a:off x="295" y="1616"/>
              <a:ext cx="725" cy="590"/>
            </a:xfrm>
            <a:custGeom>
              <a:avLst/>
              <a:gdLst>
                <a:gd name="G0" fmla="+- -580776 0 0"/>
                <a:gd name="G1" fmla="+- 10984666 0 0"/>
                <a:gd name="G2" fmla="+- -580776 0 10984666"/>
                <a:gd name="G3" fmla="+- 10800 0 0"/>
                <a:gd name="G4" fmla="+- 0 0 -580776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315 0 0"/>
                <a:gd name="G9" fmla="+- 0 0 10984666"/>
                <a:gd name="G10" fmla="+- 8315 0 2700"/>
                <a:gd name="G11" fmla="cos G10 -580776"/>
                <a:gd name="G12" fmla="sin G10 -580776"/>
                <a:gd name="G13" fmla="cos 13500 -580776"/>
                <a:gd name="G14" fmla="sin 13500 -580776"/>
                <a:gd name="G15" fmla="+- G11 10800 0"/>
                <a:gd name="G16" fmla="+- G12 10800 0"/>
                <a:gd name="G17" fmla="+- G13 10800 0"/>
                <a:gd name="G18" fmla="+- G14 10800 0"/>
                <a:gd name="G19" fmla="*/ 8315 1 2"/>
                <a:gd name="G20" fmla="+- G19 5400 0"/>
                <a:gd name="G21" fmla="cos G20 -580776"/>
                <a:gd name="G22" fmla="sin G20 -580776"/>
                <a:gd name="G23" fmla="+- G21 10800 0"/>
                <a:gd name="G24" fmla="+- G12 G23 G22"/>
                <a:gd name="G25" fmla="+- G22 G23 G11"/>
                <a:gd name="G26" fmla="cos 10800 -580776"/>
                <a:gd name="G27" fmla="sin 10800 -580776"/>
                <a:gd name="G28" fmla="cos 8315 -580776"/>
                <a:gd name="G29" fmla="sin 8315 -580776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10984666"/>
                <a:gd name="G36" fmla="sin G34 10984666"/>
                <a:gd name="G37" fmla="+/ 10984666 -580776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315 G39"/>
                <a:gd name="G43" fmla="sin 831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808 w 21600"/>
                <a:gd name="T5" fmla="*/ 185 h 21600"/>
                <a:gd name="T6" fmla="*/ 1464 w 21600"/>
                <a:gd name="T7" fmla="*/ 12850 h 21600"/>
                <a:gd name="T8" fmla="*/ 9266 w 21600"/>
                <a:gd name="T9" fmla="*/ 2627 h 21600"/>
                <a:gd name="T10" fmla="*/ 24138 w 21600"/>
                <a:gd name="T11" fmla="*/ 8720 h 21600"/>
                <a:gd name="T12" fmla="*/ 20850 w 21600"/>
                <a:gd name="T13" fmla="*/ 13223 h 21600"/>
                <a:gd name="T14" fmla="*/ 16347 w 21600"/>
                <a:gd name="T15" fmla="*/ 993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015" y="9519"/>
                  </a:moveTo>
                  <a:cubicBezTo>
                    <a:pt x="18384" y="5470"/>
                    <a:pt x="14897" y="2485"/>
                    <a:pt x="10800" y="2485"/>
                  </a:cubicBezTo>
                  <a:cubicBezTo>
                    <a:pt x="6207" y="2485"/>
                    <a:pt x="2485" y="6207"/>
                    <a:pt x="2485" y="10800"/>
                  </a:cubicBezTo>
                  <a:cubicBezTo>
                    <a:pt x="2485" y="11399"/>
                    <a:pt x="2549" y="11997"/>
                    <a:pt x="2678" y="12583"/>
                  </a:cubicBezTo>
                  <a:lnTo>
                    <a:pt x="251" y="13116"/>
                  </a:lnTo>
                  <a:cubicBezTo>
                    <a:pt x="84" y="12355"/>
                    <a:pt x="0" y="1157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122" y="0"/>
                    <a:pt x="20651" y="3877"/>
                    <a:pt x="21471" y="9136"/>
                  </a:cubicBezTo>
                  <a:lnTo>
                    <a:pt x="24138" y="8720"/>
                  </a:lnTo>
                  <a:lnTo>
                    <a:pt x="20850" y="13223"/>
                  </a:lnTo>
                  <a:lnTo>
                    <a:pt x="16347" y="9934"/>
                  </a:lnTo>
                  <a:lnTo>
                    <a:pt x="19015" y="9519"/>
                  </a:lnTo>
                  <a:close/>
                </a:path>
              </a:pathLst>
            </a:custGeom>
            <a:gradFill rotWithShape="1">
              <a:gsLst>
                <a:gs pos="0">
                  <a:srgbClr val="1007BD"/>
                </a:gs>
                <a:gs pos="50000">
                  <a:srgbClr val="99CCFF"/>
                </a:gs>
                <a:gs pos="100000">
                  <a:srgbClr val="1007BD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67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612" y="1253"/>
              <a:ext cx="102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CCFF">
                        <a:alpha val="80000"/>
                      </a:srgbClr>
                    </a:outerShdw>
                  </a:effectLst>
                  <a:latin typeface="Batavia"/>
                </a:rPr>
                <a:t>1</a:t>
              </a:r>
            </a:p>
          </p:txBody>
        </p:sp>
      </p:grpSp>
      <p:grpSp>
        <p:nvGrpSpPr>
          <p:cNvPr id="10278" name="Group 38"/>
          <p:cNvGrpSpPr>
            <a:grpSpLocks/>
          </p:cNvGrpSpPr>
          <p:nvPr/>
        </p:nvGrpSpPr>
        <p:grpSpPr bwMode="auto">
          <a:xfrm>
            <a:off x="1692275" y="1989138"/>
            <a:ext cx="1150938" cy="1512887"/>
            <a:chOff x="1066" y="1253"/>
            <a:chExt cx="725" cy="953"/>
          </a:xfrm>
        </p:grpSpPr>
        <p:sp>
          <p:nvSpPr>
            <p:cNvPr id="10261" name="AutoShape 21"/>
            <p:cNvSpPr>
              <a:spLocks noChangeArrowheads="1"/>
            </p:cNvSpPr>
            <p:nvPr/>
          </p:nvSpPr>
          <p:spPr bwMode="auto">
            <a:xfrm rot="291665">
              <a:off x="1066" y="1616"/>
              <a:ext cx="725" cy="590"/>
            </a:xfrm>
            <a:custGeom>
              <a:avLst/>
              <a:gdLst>
                <a:gd name="G0" fmla="+- -580776 0 0"/>
                <a:gd name="G1" fmla="+- 10984666 0 0"/>
                <a:gd name="G2" fmla="+- -580776 0 10984666"/>
                <a:gd name="G3" fmla="+- 10800 0 0"/>
                <a:gd name="G4" fmla="+- 0 0 -580776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315 0 0"/>
                <a:gd name="G9" fmla="+- 0 0 10984666"/>
                <a:gd name="G10" fmla="+- 8315 0 2700"/>
                <a:gd name="G11" fmla="cos G10 -580776"/>
                <a:gd name="G12" fmla="sin G10 -580776"/>
                <a:gd name="G13" fmla="cos 13500 -580776"/>
                <a:gd name="G14" fmla="sin 13500 -580776"/>
                <a:gd name="G15" fmla="+- G11 10800 0"/>
                <a:gd name="G16" fmla="+- G12 10800 0"/>
                <a:gd name="G17" fmla="+- G13 10800 0"/>
                <a:gd name="G18" fmla="+- G14 10800 0"/>
                <a:gd name="G19" fmla="*/ 8315 1 2"/>
                <a:gd name="G20" fmla="+- G19 5400 0"/>
                <a:gd name="G21" fmla="cos G20 -580776"/>
                <a:gd name="G22" fmla="sin G20 -580776"/>
                <a:gd name="G23" fmla="+- G21 10800 0"/>
                <a:gd name="G24" fmla="+- G12 G23 G22"/>
                <a:gd name="G25" fmla="+- G22 G23 G11"/>
                <a:gd name="G26" fmla="cos 10800 -580776"/>
                <a:gd name="G27" fmla="sin 10800 -580776"/>
                <a:gd name="G28" fmla="cos 8315 -580776"/>
                <a:gd name="G29" fmla="sin 8315 -580776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10984666"/>
                <a:gd name="G36" fmla="sin G34 10984666"/>
                <a:gd name="G37" fmla="+/ 10984666 -580776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315 G39"/>
                <a:gd name="G43" fmla="sin 831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808 w 21600"/>
                <a:gd name="T5" fmla="*/ 185 h 21600"/>
                <a:gd name="T6" fmla="*/ 1464 w 21600"/>
                <a:gd name="T7" fmla="*/ 12850 h 21600"/>
                <a:gd name="T8" fmla="*/ 9266 w 21600"/>
                <a:gd name="T9" fmla="*/ 2627 h 21600"/>
                <a:gd name="T10" fmla="*/ 24138 w 21600"/>
                <a:gd name="T11" fmla="*/ 8720 h 21600"/>
                <a:gd name="T12" fmla="*/ 20850 w 21600"/>
                <a:gd name="T13" fmla="*/ 13223 h 21600"/>
                <a:gd name="T14" fmla="*/ 16347 w 21600"/>
                <a:gd name="T15" fmla="*/ 993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015" y="9519"/>
                  </a:moveTo>
                  <a:cubicBezTo>
                    <a:pt x="18384" y="5470"/>
                    <a:pt x="14897" y="2485"/>
                    <a:pt x="10800" y="2485"/>
                  </a:cubicBezTo>
                  <a:cubicBezTo>
                    <a:pt x="6207" y="2485"/>
                    <a:pt x="2485" y="6207"/>
                    <a:pt x="2485" y="10800"/>
                  </a:cubicBezTo>
                  <a:cubicBezTo>
                    <a:pt x="2485" y="11399"/>
                    <a:pt x="2549" y="11997"/>
                    <a:pt x="2678" y="12583"/>
                  </a:cubicBezTo>
                  <a:lnTo>
                    <a:pt x="251" y="13116"/>
                  </a:lnTo>
                  <a:cubicBezTo>
                    <a:pt x="84" y="12355"/>
                    <a:pt x="0" y="1157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122" y="0"/>
                    <a:pt x="20651" y="3877"/>
                    <a:pt x="21471" y="9136"/>
                  </a:cubicBezTo>
                  <a:lnTo>
                    <a:pt x="24138" y="8720"/>
                  </a:lnTo>
                  <a:lnTo>
                    <a:pt x="20850" y="13223"/>
                  </a:lnTo>
                  <a:lnTo>
                    <a:pt x="16347" y="9934"/>
                  </a:lnTo>
                  <a:lnTo>
                    <a:pt x="19015" y="9519"/>
                  </a:lnTo>
                  <a:close/>
                </a:path>
              </a:pathLst>
            </a:custGeom>
            <a:gradFill rotWithShape="1">
              <a:gsLst>
                <a:gs pos="0">
                  <a:srgbClr val="1007BD"/>
                </a:gs>
                <a:gs pos="50000">
                  <a:srgbClr val="99CCFF"/>
                </a:gs>
                <a:gs pos="100000">
                  <a:srgbClr val="1007BD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68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1292" y="1253"/>
              <a:ext cx="193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CCFF">
                        <a:alpha val="80000"/>
                      </a:srgbClr>
                    </a:outerShdw>
                  </a:effectLst>
                  <a:latin typeface="Batavia"/>
                </a:rPr>
                <a:t>2</a:t>
              </a:r>
            </a:p>
          </p:txBody>
        </p:sp>
      </p:grpSp>
      <p:grpSp>
        <p:nvGrpSpPr>
          <p:cNvPr id="10279" name="Group 39"/>
          <p:cNvGrpSpPr>
            <a:grpSpLocks/>
          </p:cNvGrpSpPr>
          <p:nvPr/>
        </p:nvGrpSpPr>
        <p:grpSpPr bwMode="auto">
          <a:xfrm>
            <a:off x="2987675" y="1989138"/>
            <a:ext cx="1150938" cy="1512887"/>
            <a:chOff x="1882" y="1253"/>
            <a:chExt cx="725" cy="953"/>
          </a:xfrm>
        </p:grpSpPr>
        <p:sp>
          <p:nvSpPr>
            <p:cNvPr id="10262" name="AutoShape 22"/>
            <p:cNvSpPr>
              <a:spLocks noChangeArrowheads="1"/>
            </p:cNvSpPr>
            <p:nvPr/>
          </p:nvSpPr>
          <p:spPr bwMode="auto">
            <a:xfrm rot="291665">
              <a:off x="1882" y="1616"/>
              <a:ext cx="725" cy="590"/>
            </a:xfrm>
            <a:custGeom>
              <a:avLst/>
              <a:gdLst>
                <a:gd name="G0" fmla="+- -580776 0 0"/>
                <a:gd name="G1" fmla="+- 10984666 0 0"/>
                <a:gd name="G2" fmla="+- -580776 0 10984666"/>
                <a:gd name="G3" fmla="+- 10800 0 0"/>
                <a:gd name="G4" fmla="+- 0 0 -580776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315 0 0"/>
                <a:gd name="G9" fmla="+- 0 0 10984666"/>
                <a:gd name="G10" fmla="+- 8315 0 2700"/>
                <a:gd name="G11" fmla="cos G10 -580776"/>
                <a:gd name="G12" fmla="sin G10 -580776"/>
                <a:gd name="G13" fmla="cos 13500 -580776"/>
                <a:gd name="G14" fmla="sin 13500 -580776"/>
                <a:gd name="G15" fmla="+- G11 10800 0"/>
                <a:gd name="G16" fmla="+- G12 10800 0"/>
                <a:gd name="G17" fmla="+- G13 10800 0"/>
                <a:gd name="G18" fmla="+- G14 10800 0"/>
                <a:gd name="G19" fmla="*/ 8315 1 2"/>
                <a:gd name="G20" fmla="+- G19 5400 0"/>
                <a:gd name="G21" fmla="cos G20 -580776"/>
                <a:gd name="G22" fmla="sin G20 -580776"/>
                <a:gd name="G23" fmla="+- G21 10800 0"/>
                <a:gd name="G24" fmla="+- G12 G23 G22"/>
                <a:gd name="G25" fmla="+- G22 G23 G11"/>
                <a:gd name="G26" fmla="cos 10800 -580776"/>
                <a:gd name="G27" fmla="sin 10800 -580776"/>
                <a:gd name="G28" fmla="cos 8315 -580776"/>
                <a:gd name="G29" fmla="sin 8315 -580776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10984666"/>
                <a:gd name="G36" fmla="sin G34 10984666"/>
                <a:gd name="G37" fmla="+/ 10984666 -580776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315 G39"/>
                <a:gd name="G43" fmla="sin 831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808 w 21600"/>
                <a:gd name="T5" fmla="*/ 185 h 21600"/>
                <a:gd name="T6" fmla="*/ 1464 w 21600"/>
                <a:gd name="T7" fmla="*/ 12850 h 21600"/>
                <a:gd name="T8" fmla="*/ 9266 w 21600"/>
                <a:gd name="T9" fmla="*/ 2627 h 21600"/>
                <a:gd name="T10" fmla="*/ 24138 w 21600"/>
                <a:gd name="T11" fmla="*/ 8720 h 21600"/>
                <a:gd name="T12" fmla="*/ 20850 w 21600"/>
                <a:gd name="T13" fmla="*/ 13223 h 21600"/>
                <a:gd name="T14" fmla="*/ 16347 w 21600"/>
                <a:gd name="T15" fmla="*/ 993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015" y="9519"/>
                  </a:moveTo>
                  <a:cubicBezTo>
                    <a:pt x="18384" y="5470"/>
                    <a:pt x="14897" y="2485"/>
                    <a:pt x="10800" y="2485"/>
                  </a:cubicBezTo>
                  <a:cubicBezTo>
                    <a:pt x="6207" y="2485"/>
                    <a:pt x="2485" y="6207"/>
                    <a:pt x="2485" y="10800"/>
                  </a:cubicBezTo>
                  <a:cubicBezTo>
                    <a:pt x="2485" y="11399"/>
                    <a:pt x="2549" y="11997"/>
                    <a:pt x="2678" y="12583"/>
                  </a:cubicBezTo>
                  <a:lnTo>
                    <a:pt x="251" y="13116"/>
                  </a:lnTo>
                  <a:cubicBezTo>
                    <a:pt x="84" y="12355"/>
                    <a:pt x="0" y="1157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122" y="0"/>
                    <a:pt x="20651" y="3877"/>
                    <a:pt x="21471" y="9136"/>
                  </a:cubicBezTo>
                  <a:lnTo>
                    <a:pt x="24138" y="8720"/>
                  </a:lnTo>
                  <a:lnTo>
                    <a:pt x="20850" y="13223"/>
                  </a:lnTo>
                  <a:lnTo>
                    <a:pt x="16347" y="9934"/>
                  </a:lnTo>
                  <a:lnTo>
                    <a:pt x="19015" y="9519"/>
                  </a:lnTo>
                  <a:close/>
                </a:path>
              </a:pathLst>
            </a:custGeom>
            <a:gradFill rotWithShape="1">
              <a:gsLst>
                <a:gs pos="0">
                  <a:srgbClr val="1007BD"/>
                </a:gs>
                <a:gs pos="50000">
                  <a:srgbClr val="99CCFF"/>
                </a:gs>
                <a:gs pos="100000">
                  <a:srgbClr val="1007BD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69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154" y="1253"/>
              <a:ext cx="226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CCFF">
                        <a:alpha val="80000"/>
                      </a:srgbClr>
                    </a:outerShdw>
                  </a:effectLst>
                  <a:latin typeface="Batavia"/>
                </a:rPr>
                <a:t>3</a:t>
              </a:r>
            </a:p>
          </p:txBody>
        </p:sp>
      </p:grpSp>
      <p:grpSp>
        <p:nvGrpSpPr>
          <p:cNvPr id="10280" name="Group 40"/>
          <p:cNvGrpSpPr>
            <a:grpSpLocks/>
          </p:cNvGrpSpPr>
          <p:nvPr/>
        </p:nvGrpSpPr>
        <p:grpSpPr bwMode="auto">
          <a:xfrm>
            <a:off x="4284663" y="1989138"/>
            <a:ext cx="1150937" cy="1512887"/>
            <a:chOff x="2699" y="1253"/>
            <a:chExt cx="725" cy="953"/>
          </a:xfrm>
        </p:grpSpPr>
        <p:sp>
          <p:nvSpPr>
            <p:cNvPr id="10263" name="AutoShape 23"/>
            <p:cNvSpPr>
              <a:spLocks noChangeArrowheads="1"/>
            </p:cNvSpPr>
            <p:nvPr/>
          </p:nvSpPr>
          <p:spPr bwMode="auto">
            <a:xfrm rot="291665">
              <a:off x="2699" y="1616"/>
              <a:ext cx="725" cy="590"/>
            </a:xfrm>
            <a:custGeom>
              <a:avLst/>
              <a:gdLst>
                <a:gd name="G0" fmla="+- -580776 0 0"/>
                <a:gd name="G1" fmla="+- 10984666 0 0"/>
                <a:gd name="G2" fmla="+- -580776 0 10984666"/>
                <a:gd name="G3" fmla="+- 10800 0 0"/>
                <a:gd name="G4" fmla="+- 0 0 -580776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315 0 0"/>
                <a:gd name="G9" fmla="+- 0 0 10984666"/>
                <a:gd name="G10" fmla="+- 8315 0 2700"/>
                <a:gd name="G11" fmla="cos G10 -580776"/>
                <a:gd name="G12" fmla="sin G10 -580776"/>
                <a:gd name="G13" fmla="cos 13500 -580776"/>
                <a:gd name="G14" fmla="sin 13500 -580776"/>
                <a:gd name="G15" fmla="+- G11 10800 0"/>
                <a:gd name="G16" fmla="+- G12 10800 0"/>
                <a:gd name="G17" fmla="+- G13 10800 0"/>
                <a:gd name="G18" fmla="+- G14 10800 0"/>
                <a:gd name="G19" fmla="*/ 8315 1 2"/>
                <a:gd name="G20" fmla="+- G19 5400 0"/>
                <a:gd name="G21" fmla="cos G20 -580776"/>
                <a:gd name="G22" fmla="sin G20 -580776"/>
                <a:gd name="G23" fmla="+- G21 10800 0"/>
                <a:gd name="G24" fmla="+- G12 G23 G22"/>
                <a:gd name="G25" fmla="+- G22 G23 G11"/>
                <a:gd name="G26" fmla="cos 10800 -580776"/>
                <a:gd name="G27" fmla="sin 10800 -580776"/>
                <a:gd name="G28" fmla="cos 8315 -580776"/>
                <a:gd name="G29" fmla="sin 8315 -580776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10984666"/>
                <a:gd name="G36" fmla="sin G34 10984666"/>
                <a:gd name="G37" fmla="+/ 10984666 -580776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315 G39"/>
                <a:gd name="G43" fmla="sin 831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808 w 21600"/>
                <a:gd name="T5" fmla="*/ 185 h 21600"/>
                <a:gd name="T6" fmla="*/ 1464 w 21600"/>
                <a:gd name="T7" fmla="*/ 12850 h 21600"/>
                <a:gd name="T8" fmla="*/ 9266 w 21600"/>
                <a:gd name="T9" fmla="*/ 2627 h 21600"/>
                <a:gd name="T10" fmla="*/ 24138 w 21600"/>
                <a:gd name="T11" fmla="*/ 8720 h 21600"/>
                <a:gd name="T12" fmla="*/ 20850 w 21600"/>
                <a:gd name="T13" fmla="*/ 13223 h 21600"/>
                <a:gd name="T14" fmla="*/ 16347 w 21600"/>
                <a:gd name="T15" fmla="*/ 993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015" y="9519"/>
                  </a:moveTo>
                  <a:cubicBezTo>
                    <a:pt x="18384" y="5470"/>
                    <a:pt x="14897" y="2485"/>
                    <a:pt x="10800" y="2485"/>
                  </a:cubicBezTo>
                  <a:cubicBezTo>
                    <a:pt x="6207" y="2485"/>
                    <a:pt x="2485" y="6207"/>
                    <a:pt x="2485" y="10800"/>
                  </a:cubicBezTo>
                  <a:cubicBezTo>
                    <a:pt x="2485" y="11399"/>
                    <a:pt x="2549" y="11997"/>
                    <a:pt x="2678" y="12583"/>
                  </a:cubicBezTo>
                  <a:lnTo>
                    <a:pt x="251" y="13116"/>
                  </a:lnTo>
                  <a:cubicBezTo>
                    <a:pt x="84" y="12355"/>
                    <a:pt x="0" y="1157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122" y="0"/>
                    <a:pt x="20651" y="3877"/>
                    <a:pt x="21471" y="9136"/>
                  </a:cubicBezTo>
                  <a:lnTo>
                    <a:pt x="24138" y="8720"/>
                  </a:lnTo>
                  <a:lnTo>
                    <a:pt x="20850" y="13223"/>
                  </a:lnTo>
                  <a:lnTo>
                    <a:pt x="16347" y="9934"/>
                  </a:lnTo>
                  <a:lnTo>
                    <a:pt x="19015" y="9519"/>
                  </a:lnTo>
                  <a:close/>
                </a:path>
              </a:pathLst>
            </a:custGeom>
            <a:gradFill rotWithShape="1">
              <a:gsLst>
                <a:gs pos="0">
                  <a:srgbClr val="1007BD"/>
                </a:gs>
                <a:gs pos="50000">
                  <a:srgbClr val="99CCFF"/>
                </a:gs>
                <a:gs pos="100000">
                  <a:srgbClr val="1007BD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70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925" y="1253"/>
              <a:ext cx="227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CCFF">
                        <a:alpha val="80000"/>
                      </a:srgbClr>
                    </a:outerShdw>
                  </a:effectLst>
                  <a:latin typeface="Batavia"/>
                </a:rPr>
                <a:t>4</a:t>
              </a:r>
            </a:p>
          </p:txBody>
        </p:sp>
      </p:grpSp>
      <p:grpSp>
        <p:nvGrpSpPr>
          <p:cNvPr id="10281" name="Group 41"/>
          <p:cNvGrpSpPr>
            <a:grpSpLocks/>
          </p:cNvGrpSpPr>
          <p:nvPr/>
        </p:nvGrpSpPr>
        <p:grpSpPr bwMode="auto">
          <a:xfrm>
            <a:off x="5580063" y="1989138"/>
            <a:ext cx="1150937" cy="1512887"/>
            <a:chOff x="3515" y="1253"/>
            <a:chExt cx="725" cy="953"/>
          </a:xfrm>
        </p:grpSpPr>
        <p:sp>
          <p:nvSpPr>
            <p:cNvPr id="10264" name="AutoShape 24"/>
            <p:cNvSpPr>
              <a:spLocks noChangeArrowheads="1"/>
            </p:cNvSpPr>
            <p:nvPr/>
          </p:nvSpPr>
          <p:spPr bwMode="auto">
            <a:xfrm rot="291665">
              <a:off x="3515" y="1616"/>
              <a:ext cx="725" cy="590"/>
            </a:xfrm>
            <a:custGeom>
              <a:avLst/>
              <a:gdLst>
                <a:gd name="G0" fmla="+- -580776 0 0"/>
                <a:gd name="G1" fmla="+- 10984666 0 0"/>
                <a:gd name="G2" fmla="+- -580776 0 10984666"/>
                <a:gd name="G3" fmla="+- 10800 0 0"/>
                <a:gd name="G4" fmla="+- 0 0 -580776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315 0 0"/>
                <a:gd name="G9" fmla="+- 0 0 10984666"/>
                <a:gd name="G10" fmla="+- 8315 0 2700"/>
                <a:gd name="G11" fmla="cos G10 -580776"/>
                <a:gd name="G12" fmla="sin G10 -580776"/>
                <a:gd name="G13" fmla="cos 13500 -580776"/>
                <a:gd name="G14" fmla="sin 13500 -580776"/>
                <a:gd name="G15" fmla="+- G11 10800 0"/>
                <a:gd name="G16" fmla="+- G12 10800 0"/>
                <a:gd name="G17" fmla="+- G13 10800 0"/>
                <a:gd name="G18" fmla="+- G14 10800 0"/>
                <a:gd name="G19" fmla="*/ 8315 1 2"/>
                <a:gd name="G20" fmla="+- G19 5400 0"/>
                <a:gd name="G21" fmla="cos G20 -580776"/>
                <a:gd name="G22" fmla="sin G20 -580776"/>
                <a:gd name="G23" fmla="+- G21 10800 0"/>
                <a:gd name="G24" fmla="+- G12 G23 G22"/>
                <a:gd name="G25" fmla="+- G22 G23 G11"/>
                <a:gd name="G26" fmla="cos 10800 -580776"/>
                <a:gd name="G27" fmla="sin 10800 -580776"/>
                <a:gd name="G28" fmla="cos 8315 -580776"/>
                <a:gd name="G29" fmla="sin 8315 -580776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10984666"/>
                <a:gd name="G36" fmla="sin G34 10984666"/>
                <a:gd name="G37" fmla="+/ 10984666 -580776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315 G39"/>
                <a:gd name="G43" fmla="sin 831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808 w 21600"/>
                <a:gd name="T5" fmla="*/ 185 h 21600"/>
                <a:gd name="T6" fmla="*/ 1464 w 21600"/>
                <a:gd name="T7" fmla="*/ 12850 h 21600"/>
                <a:gd name="T8" fmla="*/ 9266 w 21600"/>
                <a:gd name="T9" fmla="*/ 2627 h 21600"/>
                <a:gd name="T10" fmla="*/ 24138 w 21600"/>
                <a:gd name="T11" fmla="*/ 8720 h 21600"/>
                <a:gd name="T12" fmla="*/ 20850 w 21600"/>
                <a:gd name="T13" fmla="*/ 13223 h 21600"/>
                <a:gd name="T14" fmla="*/ 16347 w 21600"/>
                <a:gd name="T15" fmla="*/ 993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015" y="9519"/>
                  </a:moveTo>
                  <a:cubicBezTo>
                    <a:pt x="18384" y="5470"/>
                    <a:pt x="14897" y="2485"/>
                    <a:pt x="10800" y="2485"/>
                  </a:cubicBezTo>
                  <a:cubicBezTo>
                    <a:pt x="6207" y="2485"/>
                    <a:pt x="2485" y="6207"/>
                    <a:pt x="2485" y="10800"/>
                  </a:cubicBezTo>
                  <a:cubicBezTo>
                    <a:pt x="2485" y="11399"/>
                    <a:pt x="2549" y="11997"/>
                    <a:pt x="2678" y="12583"/>
                  </a:cubicBezTo>
                  <a:lnTo>
                    <a:pt x="251" y="13116"/>
                  </a:lnTo>
                  <a:cubicBezTo>
                    <a:pt x="84" y="12355"/>
                    <a:pt x="0" y="1157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122" y="0"/>
                    <a:pt x="20651" y="3877"/>
                    <a:pt x="21471" y="9136"/>
                  </a:cubicBezTo>
                  <a:lnTo>
                    <a:pt x="24138" y="8720"/>
                  </a:lnTo>
                  <a:lnTo>
                    <a:pt x="20850" y="13223"/>
                  </a:lnTo>
                  <a:lnTo>
                    <a:pt x="16347" y="9934"/>
                  </a:lnTo>
                  <a:lnTo>
                    <a:pt x="19015" y="9519"/>
                  </a:lnTo>
                  <a:close/>
                </a:path>
              </a:pathLst>
            </a:custGeom>
            <a:gradFill rotWithShape="1">
              <a:gsLst>
                <a:gs pos="0">
                  <a:srgbClr val="1007BD"/>
                </a:gs>
                <a:gs pos="50000">
                  <a:srgbClr val="99CCFF"/>
                </a:gs>
                <a:gs pos="100000">
                  <a:srgbClr val="1007BD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71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3742" y="1253"/>
              <a:ext cx="193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CCFF">
                        <a:alpha val="80000"/>
                      </a:srgbClr>
                    </a:outerShdw>
                  </a:effectLst>
                  <a:latin typeface="Batavia"/>
                </a:rPr>
                <a:t>5</a:t>
              </a:r>
            </a:p>
          </p:txBody>
        </p:sp>
      </p:grp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7596188" y="2924175"/>
            <a:ext cx="936625" cy="1584325"/>
          </a:xfrm>
          <a:prstGeom prst="rect">
            <a:avLst/>
          </a:prstGeom>
          <a:solidFill>
            <a:schemeClr val="accent1">
              <a:alpha val="35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1908175" y="5229225"/>
            <a:ext cx="698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Para calcular la distancia de fechas históricas desde a.C. hasta d.C. </a:t>
            </a:r>
            <a:r>
              <a:rPr lang="es-ES" b="1">
                <a:solidFill>
                  <a:srgbClr val="CC00CC"/>
                </a:solidFill>
              </a:rPr>
              <a:t>debemos sumar 1 a la resta</a:t>
            </a:r>
            <a:r>
              <a:rPr lang="es-ES"/>
              <a:t> para hallar el año correcto.</a:t>
            </a: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1835150" y="5997575"/>
            <a:ext cx="6872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3600" b="1">
                <a:solidFill>
                  <a:srgbClr val="AF672B"/>
                </a:solidFill>
              </a:rPr>
              <a:t>483</a:t>
            </a:r>
            <a:r>
              <a:rPr lang="es-ES" sz="3600" b="1">
                <a:solidFill>
                  <a:schemeClr val="hlink"/>
                </a:solidFill>
              </a:rPr>
              <a:t> -</a:t>
            </a:r>
            <a:r>
              <a:rPr lang="es-ES" sz="3600" b="1"/>
              <a:t> </a:t>
            </a:r>
            <a:r>
              <a:rPr lang="es-ES" sz="3600" b="1">
                <a:solidFill>
                  <a:srgbClr val="AF672B"/>
                </a:solidFill>
              </a:rPr>
              <a:t>457</a:t>
            </a:r>
            <a:r>
              <a:rPr lang="es-ES" sz="3600" b="1"/>
              <a:t> </a:t>
            </a:r>
            <a:r>
              <a:rPr lang="es-ES" sz="3600" b="1">
                <a:solidFill>
                  <a:schemeClr val="hlink"/>
                </a:solidFill>
              </a:rPr>
              <a:t>= </a:t>
            </a:r>
            <a:r>
              <a:rPr lang="es-ES" sz="3600" b="1">
                <a:solidFill>
                  <a:srgbClr val="CC00CC"/>
                </a:solidFill>
              </a:rPr>
              <a:t>26</a:t>
            </a:r>
            <a:r>
              <a:rPr lang="es-ES" sz="3600" b="1">
                <a:solidFill>
                  <a:schemeClr val="hlink"/>
                </a:solidFill>
              </a:rPr>
              <a:t> </a:t>
            </a:r>
            <a:r>
              <a:rPr lang="es-ES" sz="3600" b="1">
                <a:solidFill>
                  <a:srgbClr val="1007BD"/>
                </a:solidFill>
              </a:rPr>
              <a:t>+</a:t>
            </a:r>
            <a:r>
              <a:rPr lang="es-ES" sz="3600" b="1">
                <a:solidFill>
                  <a:schemeClr val="hlink"/>
                </a:solidFill>
              </a:rPr>
              <a:t> </a:t>
            </a:r>
            <a:r>
              <a:rPr lang="es-ES" sz="3600" b="1">
                <a:solidFill>
                  <a:srgbClr val="CC00CC"/>
                </a:solidFill>
              </a:rPr>
              <a:t>1</a:t>
            </a:r>
            <a:r>
              <a:rPr lang="es-ES" sz="3600" b="1">
                <a:solidFill>
                  <a:schemeClr val="hlink"/>
                </a:solidFill>
              </a:rPr>
              <a:t> </a:t>
            </a:r>
            <a:r>
              <a:rPr lang="es-ES" sz="3600" b="1">
                <a:solidFill>
                  <a:srgbClr val="1007BD"/>
                </a:solidFill>
              </a:rPr>
              <a:t>=</a:t>
            </a:r>
            <a:r>
              <a:rPr lang="es-ES" sz="3600" b="1"/>
              <a:t> </a:t>
            </a:r>
            <a:r>
              <a:rPr lang="es-ES" sz="3600" b="1">
                <a:solidFill>
                  <a:schemeClr val="tx2"/>
                </a:solidFill>
              </a:rPr>
              <a:t>27</a:t>
            </a:r>
            <a:r>
              <a:rPr lang="es-ES" sz="3600">
                <a:solidFill>
                  <a:schemeClr val="tx2"/>
                </a:solidFill>
              </a:rPr>
              <a:t> d.C.</a:t>
            </a:r>
            <a:endParaRPr lang="es-ES" sz="3600"/>
          </a:p>
        </p:txBody>
      </p:sp>
      <p:grpSp>
        <p:nvGrpSpPr>
          <p:cNvPr id="10282" name="Group 42"/>
          <p:cNvGrpSpPr>
            <a:grpSpLocks/>
          </p:cNvGrpSpPr>
          <p:nvPr/>
        </p:nvGrpSpPr>
        <p:grpSpPr bwMode="auto">
          <a:xfrm>
            <a:off x="6948488" y="1989138"/>
            <a:ext cx="1150937" cy="1512887"/>
            <a:chOff x="4377" y="1253"/>
            <a:chExt cx="725" cy="953"/>
          </a:xfrm>
        </p:grpSpPr>
        <p:sp>
          <p:nvSpPr>
            <p:cNvPr id="10275" name="AutoShape 35"/>
            <p:cNvSpPr>
              <a:spLocks noChangeArrowheads="1"/>
            </p:cNvSpPr>
            <p:nvPr/>
          </p:nvSpPr>
          <p:spPr bwMode="auto">
            <a:xfrm rot="291665">
              <a:off x="4377" y="1616"/>
              <a:ext cx="725" cy="590"/>
            </a:xfrm>
            <a:custGeom>
              <a:avLst/>
              <a:gdLst>
                <a:gd name="G0" fmla="+- -580776 0 0"/>
                <a:gd name="G1" fmla="+- 10984666 0 0"/>
                <a:gd name="G2" fmla="+- -580776 0 10984666"/>
                <a:gd name="G3" fmla="+- 10800 0 0"/>
                <a:gd name="G4" fmla="+- 0 0 -580776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315 0 0"/>
                <a:gd name="G9" fmla="+- 0 0 10984666"/>
                <a:gd name="G10" fmla="+- 8315 0 2700"/>
                <a:gd name="G11" fmla="cos G10 -580776"/>
                <a:gd name="G12" fmla="sin G10 -580776"/>
                <a:gd name="G13" fmla="cos 13500 -580776"/>
                <a:gd name="G14" fmla="sin 13500 -580776"/>
                <a:gd name="G15" fmla="+- G11 10800 0"/>
                <a:gd name="G16" fmla="+- G12 10800 0"/>
                <a:gd name="G17" fmla="+- G13 10800 0"/>
                <a:gd name="G18" fmla="+- G14 10800 0"/>
                <a:gd name="G19" fmla="*/ 8315 1 2"/>
                <a:gd name="G20" fmla="+- G19 5400 0"/>
                <a:gd name="G21" fmla="cos G20 -580776"/>
                <a:gd name="G22" fmla="sin G20 -580776"/>
                <a:gd name="G23" fmla="+- G21 10800 0"/>
                <a:gd name="G24" fmla="+- G12 G23 G22"/>
                <a:gd name="G25" fmla="+- G22 G23 G11"/>
                <a:gd name="G26" fmla="cos 10800 -580776"/>
                <a:gd name="G27" fmla="sin 10800 -580776"/>
                <a:gd name="G28" fmla="cos 8315 -580776"/>
                <a:gd name="G29" fmla="sin 8315 -580776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10984666"/>
                <a:gd name="G36" fmla="sin G34 10984666"/>
                <a:gd name="G37" fmla="+/ 10984666 -580776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315 G39"/>
                <a:gd name="G43" fmla="sin 831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808 w 21600"/>
                <a:gd name="T5" fmla="*/ 185 h 21600"/>
                <a:gd name="T6" fmla="*/ 1464 w 21600"/>
                <a:gd name="T7" fmla="*/ 12850 h 21600"/>
                <a:gd name="T8" fmla="*/ 9266 w 21600"/>
                <a:gd name="T9" fmla="*/ 2627 h 21600"/>
                <a:gd name="T10" fmla="*/ 24138 w 21600"/>
                <a:gd name="T11" fmla="*/ 8720 h 21600"/>
                <a:gd name="T12" fmla="*/ 20850 w 21600"/>
                <a:gd name="T13" fmla="*/ 13223 h 21600"/>
                <a:gd name="T14" fmla="*/ 16347 w 21600"/>
                <a:gd name="T15" fmla="*/ 993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015" y="9519"/>
                  </a:moveTo>
                  <a:cubicBezTo>
                    <a:pt x="18384" y="5470"/>
                    <a:pt x="14897" y="2485"/>
                    <a:pt x="10800" y="2485"/>
                  </a:cubicBezTo>
                  <a:cubicBezTo>
                    <a:pt x="6207" y="2485"/>
                    <a:pt x="2485" y="6207"/>
                    <a:pt x="2485" y="10800"/>
                  </a:cubicBezTo>
                  <a:cubicBezTo>
                    <a:pt x="2485" y="11399"/>
                    <a:pt x="2549" y="11997"/>
                    <a:pt x="2678" y="12583"/>
                  </a:cubicBezTo>
                  <a:lnTo>
                    <a:pt x="251" y="13116"/>
                  </a:lnTo>
                  <a:cubicBezTo>
                    <a:pt x="84" y="12355"/>
                    <a:pt x="0" y="1157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122" y="0"/>
                    <a:pt x="20651" y="3877"/>
                    <a:pt x="21471" y="9136"/>
                  </a:cubicBezTo>
                  <a:lnTo>
                    <a:pt x="24138" y="8720"/>
                  </a:lnTo>
                  <a:lnTo>
                    <a:pt x="20850" y="13223"/>
                  </a:lnTo>
                  <a:lnTo>
                    <a:pt x="16347" y="9934"/>
                  </a:lnTo>
                  <a:lnTo>
                    <a:pt x="19015" y="9519"/>
                  </a:lnTo>
                  <a:close/>
                </a:path>
              </a:pathLst>
            </a:custGeom>
            <a:gradFill rotWithShape="1">
              <a:gsLst>
                <a:gs pos="0">
                  <a:srgbClr val="1007BD"/>
                </a:gs>
                <a:gs pos="50000">
                  <a:srgbClr val="99CCFF"/>
                </a:gs>
                <a:gs pos="100000">
                  <a:srgbClr val="1007BD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76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4695" y="1253"/>
              <a:ext cx="181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CCFF">
                        <a:alpha val="80000"/>
                      </a:srgbClr>
                    </a:outerShdw>
                  </a:effectLst>
                  <a:latin typeface="Batavia"/>
                </a:rPr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 animBg="1"/>
      <p:bldP spid="10272" grpId="0" animBg="1"/>
      <p:bldP spid="10273" grpId="0"/>
      <p:bldP spid="10274" grpId="0"/>
    </p:bldLst>
  </p:timing>
</p:sld>
</file>

<file path=ppt/theme/theme1.xml><?xml version="1.0" encoding="utf-8"?>
<a:theme xmlns:a="http://schemas.openxmlformats.org/drawingml/2006/main" name="Lápices de cera">
  <a:themeElements>
    <a:clrScheme name="Lápices de cera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Lápices de cer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ápices de cera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162</TotalTime>
  <Words>234</Words>
  <Application>Microsoft Office PowerPoint</Application>
  <PresentationFormat>Presentación en pantalla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Lápices de cera</vt:lpstr>
      <vt:lpstr>EL AÑO CERO</vt:lpstr>
      <vt:lpstr>Sumar 483 años a 457 a.C.</vt:lpstr>
      <vt:lpstr>¿Dónde está el año cero?</vt:lpstr>
      <vt:lpstr>Vamos a añadir 6 años al año 3 a.C.</vt:lpstr>
    </vt:vector>
  </TitlesOfParts>
  <Company>Eunice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AÑO CERO</dc:title>
  <dc:creator>Sergio Fustero Carreras</dc:creator>
  <cp:lastModifiedBy>Sergio Fustero Carreras</cp:lastModifiedBy>
  <cp:revision>17</cp:revision>
  <dcterms:created xsi:type="dcterms:W3CDTF">2006-08-13T17:51:59Z</dcterms:created>
  <dcterms:modified xsi:type="dcterms:W3CDTF">2016-01-12T18:45:29Z</dcterms:modified>
</cp:coreProperties>
</file>