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4"/>
  </p:notesMasterIdLst>
  <p:handoutMasterIdLst>
    <p:handoutMasterId r:id="rId35"/>
  </p:handoutMasterIdLst>
  <p:sldIdLst>
    <p:sldId id="286" r:id="rId2"/>
    <p:sldId id="287" r:id="rId3"/>
    <p:sldId id="289" r:id="rId4"/>
    <p:sldId id="290" r:id="rId5"/>
    <p:sldId id="291" r:id="rId6"/>
    <p:sldId id="292" r:id="rId7"/>
    <p:sldId id="293" r:id="rId8"/>
    <p:sldId id="294" r:id="rId9"/>
    <p:sldId id="295" r:id="rId10"/>
    <p:sldId id="297" r:id="rId11"/>
    <p:sldId id="298" r:id="rId12"/>
    <p:sldId id="296"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8" r:id="rId31"/>
    <p:sldId id="316" r:id="rId32"/>
    <p:sldId id="317" r:id="rId33"/>
  </p:sldIdLst>
  <p:sldSz cx="9906000" cy="6858000" type="A4"/>
  <p:notesSz cx="7099300" cy="10234613"/>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008000"/>
    <a:srgbClr val="0066FF"/>
    <a:srgbClr val="FF9900"/>
    <a:srgbClr val="6699FF"/>
    <a:srgbClr val="66FF33"/>
    <a:srgbClr val="FF33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9" autoAdjust="0"/>
    <p:restoredTop sz="73311" autoAdjust="0"/>
  </p:normalViewPr>
  <p:slideViewPr>
    <p:cSldViewPr snapToGrid="0">
      <p:cViewPr varScale="1">
        <p:scale>
          <a:sx n="76" d="100"/>
          <a:sy n="76" d="100"/>
        </p:scale>
        <p:origin x="690" y="6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156675"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156676"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156677"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955E0CA-9461-4390-9239-690AF643C105}" type="slidenum">
              <a:rPr lang="es-ES"/>
              <a:pPr/>
              <a:t>‹Nº›</a:t>
            </a:fld>
            <a:endParaRPr lang="es-ES"/>
          </a:p>
        </p:txBody>
      </p:sp>
    </p:spTree>
    <p:extLst>
      <p:ext uri="{BB962C8B-B14F-4D97-AF65-F5344CB8AC3E}">
        <p14:creationId xmlns:p14="http://schemas.microsoft.com/office/powerpoint/2010/main" val="3367738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s-ES"/>
          </a:p>
        </p:txBody>
      </p:sp>
      <p:sp>
        <p:nvSpPr>
          <p:cNvPr id="21507"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s-ES"/>
          </a:p>
        </p:txBody>
      </p:sp>
      <p:sp>
        <p:nvSpPr>
          <p:cNvPr id="21508" name="Rectangle 4"/>
          <p:cNvSpPr>
            <a:spLocks noRot="1" noChangeArrowheads="1" noTextEdit="1"/>
          </p:cNvSpPr>
          <p:nvPr>
            <p:ph type="sldImg" idx="2"/>
          </p:nvPr>
        </p:nvSpPr>
        <p:spPr bwMode="auto">
          <a:xfrm>
            <a:off x="777875" y="768350"/>
            <a:ext cx="554355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1510"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s-ES"/>
          </a:p>
        </p:txBody>
      </p:sp>
      <p:sp>
        <p:nvSpPr>
          <p:cNvPr id="21511"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FFD4E4DC-03D7-4A41-B05A-5E0E57578C10}" type="slidenum">
              <a:rPr lang="es-ES"/>
              <a:pPr/>
              <a:t>‹Nº›</a:t>
            </a:fld>
            <a:endParaRPr lang="es-ES"/>
          </a:p>
        </p:txBody>
      </p:sp>
    </p:spTree>
    <p:extLst>
      <p:ext uri="{BB962C8B-B14F-4D97-AF65-F5344CB8AC3E}">
        <p14:creationId xmlns:p14="http://schemas.microsoft.com/office/powerpoint/2010/main" val="2740182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4E2AD-3713-4FA8-AA82-C1ED8D01FE27}" type="slidenum">
              <a:rPr lang="es-ES"/>
              <a:pPr/>
              <a:t>1</a:t>
            </a:fld>
            <a:endParaRPr lang="es-ES"/>
          </a:p>
        </p:txBody>
      </p:sp>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s-ES"/>
              <a:t>¿Conocemos las profecías del fin del tiempo?</a:t>
            </a:r>
          </a:p>
          <a:p>
            <a:r>
              <a:rPr lang="es-ES"/>
              <a:t>¿Somos conscientes del tiempo que nos ha tocado vivir?</a:t>
            </a:r>
          </a:p>
          <a:p>
            <a:r>
              <a:rPr lang="es-ES"/>
              <a:t>¿Podemos, conociendo el tiempo señalado por las profecías, adelantar de alguna forma su cumplimiento (como lo hizo Daniel)?</a:t>
            </a:r>
          </a:p>
          <a:p>
            <a:r>
              <a:rPr lang="es-ES"/>
              <a:t>Solo a través del estudio y la oración conseguiremos estar preparados para conocer y vivir de acuerdo a lo que Dios espera de nosotros hoy.</a:t>
            </a:r>
          </a:p>
        </p:txBody>
      </p:sp>
    </p:spTree>
    <p:extLst>
      <p:ext uri="{BB962C8B-B14F-4D97-AF65-F5344CB8AC3E}">
        <p14:creationId xmlns:p14="http://schemas.microsoft.com/office/powerpoint/2010/main" val="3128161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E0D63-40A2-4122-A885-4DC2FE1ADAB2}" type="slidenum">
              <a:rPr lang="es-ES"/>
              <a:pPr/>
              <a:t>10</a:t>
            </a:fld>
            <a:endParaRPr lang="es-ES"/>
          </a:p>
        </p:txBody>
      </p:sp>
      <p:sp>
        <p:nvSpPr>
          <p:cNvPr id="150530" name="Rectangle 2"/>
          <p:cNvSpPr>
            <a:spLocks noRo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156314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68946-977A-4806-B1B2-DABE99A32D22}" type="slidenum">
              <a:rPr lang="es-ES"/>
              <a:pPr/>
              <a:t>11</a:t>
            </a:fld>
            <a:endParaRPr lang="es-ES"/>
          </a:p>
        </p:txBody>
      </p:sp>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s-ES"/>
              <a:t>Estos acontecimientos marcan el desencadenante del fin.</a:t>
            </a:r>
          </a:p>
        </p:txBody>
      </p:sp>
    </p:spTree>
    <p:extLst>
      <p:ext uri="{BB962C8B-B14F-4D97-AF65-F5344CB8AC3E}">
        <p14:creationId xmlns:p14="http://schemas.microsoft.com/office/powerpoint/2010/main" val="260160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0BAD5-CC21-4686-874F-C6D27775AA11}" type="slidenum">
              <a:rPr lang="es-ES"/>
              <a:pPr/>
              <a:t>12</a:t>
            </a:fld>
            <a:endParaRPr lang="es-ES"/>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s-ES"/>
              <a:t>El decreto que obligue a trabajar el sábado y descansar el domingo se proclamará en Estados Unidos y será la señal que marque el comienzo del fin.</a:t>
            </a:r>
          </a:p>
          <a:p>
            <a:r>
              <a:rPr lang="es-ES"/>
              <a:t>Elena G. de White nos aconseja que abandonemos las grandes ciudades cuando se proclame este decreto. Esto lo dice para nuestra propia seguridad y para evitarnos males mayores.</a:t>
            </a:r>
          </a:p>
          <a:p>
            <a:r>
              <a:rPr lang="es-ES"/>
              <a:t>A partir de ahora, todos los acontecimientos serán en rápida sucesión hasta el fin.</a:t>
            </a:r>
          </a:p>
        </p:txBody>
      </p:sp>
    </p:spTree>
    <p:extLst>
      <p:ext uri="{BB962C8B-B14F-4D97-AF65-F5344CB8AC3E}">
        <p14:creationId xmlns:p14="http://schemas.microsoft.com/office/powerpoint/2010/main" val="3679692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765CC-82C0-428F-A8D7-E1B6F4B4EDF9}" type="slidenum">
              <a:rPr lang="es-ES"/>
              <a:pPr/>
              <a:t>13</a:t>
            </a:fld>
            <a:endParaRPr lang="es-ES"/>
          </a:p>
        </p:txBody>
      </p:sp>
      <p:sp>
        <p:nvSpPr>
          <p:cNvPr id="136194" name="Rectangle 2"/>
          <p:cNvSpPr>
            <a:spLocks noRo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s-ES"/>
              <a:t>La persecución será al principio débil y luego más extensa conforme otros países adopten la ley dominical</a:t>
            </a:r>
          </a:p>
        </p:txBody>
      </p:sp>
    </p:spTree>
    <p:extLst>
      <p:ext uri="{BB962C8B-B14F-4D97-AF65-F5344CB8AC3E}">
        <p14:creationId xmlns:p14="http://schemas.microsoft.com/office/powerpoint/2010/main" val="2887469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2B4B6-4093-404E-8116-AC03B9C1AE4C}" type="slidenum">
              <a:rPr lang="es-ES"/>
              <a:pPr/>
              <a:t>14</a:t>
            </a:fld>
            <a:endParaRPr lang="es-ES"/>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s-ES"/>
              <a:t>Al anticristo será, según E. G. White, la prueba más difícil de soportar para los cristianos.</a:t>
            </a:r>
          </a:p>
          <a:p>
            <a:r>
              <a:rPr lang="es-ES"/>
              <a:t>Éste apoyará el decreto dominical y acusará a los fieles sabatistas de provocar los desastres que ya se están comenzando a producir y se aumentarán conforme nos acerquemos al fin.</a:t>
            </a:r>
          </a:p>
        </p:txBody>
      </p:sp>
    </p:spTree>
    <p:extLst>
      <p:ext uri="{BB962C8B-B14F-4D97-AF65-F5344CB8AC3E}">
        <p14:creationId xmlns:p14="http://schemas.microsoft.com/office/powerpoint/2010/main" val="369879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601D7-C772-4743-8C96-D2DC8F4A721C}" type="slidenum">
              <a:rPr lang="es-ES"/>
              <a:pPr/>
              <a:t>15</a:t>
            </a:fld>
            <a:endParaRPr lang="es-ES"/>
          </a:p>
        </p:txBody>
      </p:sp>
      <p:sp>
        <p:nvSpPr>
          <p:cNvPr id="151554"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728932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1EC7D-3B2E-4250-851E-D6502A5B12FB}" type="slidenum">
              <a:rPr lang="es-ES"/>
              <a:pPr/>
              <a:t>16</a:t>
            </a:fld>
            <a:endParaRPr lang="es-ES"/>
          </a:p>
        </p:txBody>
      </p:sp>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172361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6F0E9-4244-4AD3-85CD-2CFB667B5AA2}" type="slidenum">
              <a:rPr lang="es-ES"/>
              <a:pPr/>
              <a:t>17</a:t>
            </a:fld>
            <a:endParaRPr lang="es-ES"/>
          </a:p>
        </p:txBody>
      </p:sp>
      <p:sp>
        <p:nvSpPr>
          <p:cNvPr id="138242" name="Rectangle 2"/>
          <p:cNvSpPr>
            <a:spLocks noRo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s-ES"/>
              <a:t>Cuando Cristo acabe su intercesión, ya no habrá más decisiones que tomar. El salvo estará salvado y el que no aceptó a Cristo ya no podrá hacerlo.</a:t>
            </a:r>
          </a:p>
        </p:txBody>
      </p:sp>
    </p:spTree>
    <p:extLst>
      <p:ext uri="{BB962C8B-B14F-4D97-AF65-F5344CB8AC3E}">
        <p14:creationId xmlns:p14="http://schemas.microsoft.com/office/powerpoint/2010/main" val="679840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FE27C-5A8C-47F8-A9C0-09AD60EB2EFC}" type="slidenum">
              <a:rPr lang="es-ES"/>
              <a:pPr/>
              <a:t>18</a:t>
            </a:fld>
            <a:endParaRPr lang="es-ES"/>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s-ES"/>
              <a:t>La protección de Dios se retira y el Espíritu Santo abandona a los infieles.</a:t>
            </a:r>
          </a:p>
          <a:p>
            <a:r>
              <a:rPr lang="es-ES"/>
              <a:t>Satanás queda libre para cebarse en esta tierra.</a:t>
            </a:r>
          </a:p>
          <a:p>
            <a:r>
              <a:rPr lang="es-ES"/>
              <a:t>Los creyentes serán protegidos aún por Dios.</a:t>
            </a:r>
          </a:p>
        </p:txBody>
      </p:sp>
    </p:spTree>
    <p:extLst>
      <p:ext uri="{BB962C8B-B14F-4D97-AF65-F5344CB8AC3E}">
        <p14:creationId xmlns:p14="http://schemas.microsoft.com/office/powerpoint/2010/main" val="3723855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9E729-2EE2-445E-9BE2-5F5D604E577C}" type="slidenum">
              <a:rPr lang="es-ES"/>
              <a:pPr/>
              <a:t>19</a:t>
            </a:fld>
            <a:endParaRPr lang="es-ES"/>
          </a:p>
        </p:txBody>
      </p:sp>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45225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35FBE-79C5-4284-89AF-E77BDA29FA89}" type="slidenum">
              <a:rPr lang="es-ES"/>
              <a:pPr/>
              <a:t>2</a:t>
            </a:fld>
            <a:endParaRPr lang="es-E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s-ES"/>
              <a:t>CONOZCAMOS LOS ACONTECIMIENTOS DEL FIN DEL TIEMPO</a:t>
            </a:r>
          </a:p>
        </p:txBody>
      </p:sp>
    </p:spTree>
    <p:extLst>
      <p:ext uri="{BB962C8B-B14F-4D97-AF65-F5344CB8AC3E}">
        <p14:creationId xmlns:p14="http://schemas.microsoft.com/office/powerpoint/2010/main" val="4253885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000F97-3A9D-4D60-8234-54470FB57057}" type="slidenum">
              <a:rPr lang="es-ES"/>
              <a:pPr/>
              <a:t>20</a:t>
            </a:fld>
            <a:endParaRPr lang="es-ES"/>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306861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34B41-4894-40F7-A334-1CDE595513D2}" type="slidenum">
              <a:rPr lang="es-ES"/>
              <a:pPr/>
              <a:t>21</a:t>
            </a:fld>
            <a:endParaRPr lang="es-ES"/>
          </a:p>
        </p:txBody>
      </p:sp>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s-ES"/>
              <a:t>Las plagas no afectarán a la iglesia y ésta será acusada de provocarlas con su actitud</a:t>
            </a:r>
          </a:p>
        </p:txBody>
      </p:sp>
    </p:spTree>
    <p:extLst>
      <p:ext uri="{BB962C8B-B14F-4D97-AF65-F5344CB8AC3E}">
        <p14:creationId xmlns:p14="http://schemas.microsoft.com/office/powerpoint/2010/main" val="577386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2EDCC-81E2-4C3C-B76C-F8DCE077F6F9}" type="slidenum">
              <a:rPr lang="es-ES"/>
              <a:pPr/>
              <a:t>22</a:t>
            </a:fld>
            <a:endParaRPr lang="es-ES"/>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s-ES"/>
              <a:t>El decreto de muerte será una consecuencia lógica de las acusaciones sobre la iglesia. El anticristo será su mayor instigador.</a:t>
            </a:r>
          </a:p>
        </p:txBody>
      </p:sp>
    </p:spTree>
    <p:extLst>
      <p:ext uri="{BB962C8B-B14F-4D97-AF65-F5344CB8AC3E}">
        <p14:creationId xmlns:p14="http://schemas.microsoft.com/office/powerpoint/2010/main" val="208776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3C9C7-A967-415B-B791-DC712B037BBE}" type="slidenum">
              <a:rPr lang="es-ES"/>
              <a:pPr/>
              <a:t>23</a:t>
            </a:fld>
            <a:endParaRPr lang="es-ES"/>
          </a:p>
        </p:txBody>
      </p:sp>
      <p:sp>
        <p:nvSpPr>
          <p:cNvPr id="142338" name="Rectangle 2"/>
          <p:cNvSpPr>
            <a:spLocks noRo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s-ES"/>
              <a:t>No es en sí el decreto de muerte lo que causa la angustia en el pueblo de Dios, sino su inseguridad acerca de su propia salvación. Al igual que Jesús en Getsemaní, nuestras mentes estarán nubladas y no podremos comprender correctamente nuestra propia situación.</a:t>
            </a:r>
          </a:p>
        </p:txBody>
      </p:sp>
    </p:spTree>
    <p:extLst>
      <p:ext uri="{BB962C8B-B14F-4D97-AF65-F5344CB8AC3E}">
        <p14:creationId xmlns:p14="http://schemas.microsoft.com/office/powerpoint/2010/main" val="451670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E980A4-E30A-4C87-B2BA-A0E00A81A264}" type="slidenum">
              <a:rPr lang="es-ES"/>
              <a:pPr/>
              <a:t>24</a:t>
            </a:fld>
            <a:endParaRPr lang="es-ES"/>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s-ES"/>
              <a:t>La angustia de Jacob será muy breve</a:t>
            </a:r>
          </a:p>
        </p:txBody>
      </p:sp>
    </p:spTree>
    <p:extLst>
      <p:ext uri="{BB962C8B-B14F-4D97-AF65-F5344CB8AC3E}">
        <p14:creationId xmlns:p14="http://schemas.microsoft.com/office/powerpoint/2010/main" val="3942365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DA68B-B94F-4082-A8AB-8CCFDD4BB38B}" type="slidenum">
              <a:rPr lang="es-ES"/>
              <a:pPr/>
              <a:t>25</a:t>
            </a:fld>
            <a:endParaRPr lang="es-ES"/>
          </a:p>
        </p:txBody>
      </p:sp>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457101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43F778-E6FF-4060-95C4-D58D41BED8EF}" type="slidenum">
              <a:rPr lang="es-ES"/>
              <a:pPr/>
              <a:t>26</a:t>
            </a:fld>
            <a:endParaRPr lang="es-ES"/>
          </a:p>
        </p:txBody>
      </p:sp>
      <p:sp>
        <p:nvSpPr>
          <p:cNvPr id="144386" name="Rectangle 2"/>
          <p:cNvSpPr>
            <a:spLocks noRo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s-ES"/>
              <a:t>Desglosamos los acontecimientos más importantes de la segunda venida y dejamos el milenio para otra ocasión.</a:t>
            </a:r>
          </a:p>
        </p:txBody>
      </p:sp>
    </p:spTree>
    <p:extLst>
      <p:ext uri="{BB962C8B-B14F-4D97-AF65-F5344CB8AC3E}">
        <p14:creationId xmlns:p14="http://schemas.microsoft.com/office/powerpoint/2010/main" val="2127728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11AEF-D66D-45D9-9CD2-A9C9A281F8A4}" type="slidenum">
              <a:rPr lang="es-ES"/>
              <a:pPr/>
              <a:t>27</a:t>
            </a:fld>
            <a:endParaRPr lang="es-ES"/>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s-ES"/>
              <a:t>Todos los que participaron en su muerte resucitarán para verlo venir (“Desde ahora veréis al Hijo del Hombre venir en las nubes de los cielos con poder y gran gloria”)</a:t>
            </a:r>
          </a:p>
          <a:p>
            <a:r>
              <a:rPr lang="es-ES"/>
              <a:t>Caifás, Pilato, Herodes, los miembros del Sanedrín que consintieron en su muerte, … todos estos resucitan.</a:t>
            </a:r>
          </a:p>
        </p:txBody>
      </p:sp>
    </p:spTree>
    <p:extLst>
      <p:ext uri="{BB962C8B-B14F-4D97-AF65-F5344CB8AC3E}">
        <p14:creationId xmlns:p14="http://schemas.microsoft.com/office/powerpoint/2010/main" val="2806050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1131E7-4461-43FD-8DFE-5FEBFC049401}" type="slidenum">
              <a:rPr lang="es-ES"/>
              <a:pPr/>
              <a:t>28</a:t>
            </a:fld>
            <a:endParaRPr lang="es-ES"/>
          </a:p>
        </p:txBody>
      </p:sp>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s-ES"/>
              <a:t>Según E. G. White, la señal del Hijo del Hombre será una nubecita blanca que saldrá desde Orión. Esta nubecita es Jesús y sus ángeles con gran gloria que se acerca.</a:t>
            </a:r>
          </a:p>
          <a:p>
            <a:r>
              <a:rPr lang="es-ES"/>
              <a:t>La gloria de su aparición matará a los infieles y a los que resucitaron para verle venir.</a:t>
            </a:r>
          </a:p>
        </p:txBody>
      </p:sp>
    </p:spTree>
    <p:extLst>
      <p:ext uri="{BB962C8B-B14F-4D97-AF65-F5344CB8AC3E}">
        <p14:creationId xmlns:p14="http://schemas.microsoft.com/office/powerpoint/2010/main" val="801950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C15CE-07C6-46EF-A5E9-929A4566B515}" type="slidenum">
              <a:rPr lang="es-ES"/>
              <a:pPr/>
              <a:t>29</a:t>
            </a:fld>
            <a:endParaRPr lang="es-ES"/>
          </a:p>
        </p:txBody>
      </p:sp>
      <p:sp>
        <p:nvSpPr>
          <p:cNvPr id="147458" name="Rectangle 2"/>
          <p:cNvSpPr>
            <a:spLocks noRo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s-ES"/>
              <a:t>Según el apostol Pablo, primero será la resurrección y después la transformación. En ningún momento Cristo posará su pie en tierra. Los resucitados y los transformados “ascenderán” hasta Jesús.</a:t>
            </a:r>
          </a:p>
        </p:txBody>
      </p:sp>
    </p:spTree>
    <p:extLst>
      <p:ext uri="{BB962C8B-B14F-4D97-AF65-F5344CB8AC3E}">
        <p14:creationId xmlns:p14="http://schemas.microsoft.com/office/powerpoint/2010/main" val="68482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CD1DA-9FDB-473F-B4B2-276FD17F7871}" type="slidenum">
              <a:rPr lang="es-ES"/>
              <a:pPr/>
              <a:t>3</a:t>
            </a:fld>
            <a:endParaRPr lang="es-ES"/>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s-ES"/>
              <a:t>Estos acontecimientos generales se están cumpliendo o se cumplirán en breve. Algunos acabarán al fin del tiempo de gracia (como el fuerte pregón) otros seguirán y se intensificarán (como el tiempo de angustia)</a:t>
            </a:r>
          </a:p>
        </p:txBody>
      </p:sp>
    </p:spTree>
    <p:extLst>
      <p:ext uri="{BB962C8B-B14F-4D97-AF65-F5344CB8AC3E}">
        <p14:creationId xmlns:p14="http://schemas.microsoft.com/office/powerpoint/2010/main" val="2179835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BBFB99-719B-4051-B349-A03E1C5C5C62}" type="slidenum">
              <a:rPr lang="es-ES"/>
              <a:pPr/>
              <a:t>30</a:t>
            </a:fld>
            <a:endParaRPr lang="es-ES"/>
          </a:p>
        </p:txBody>
      </p:sp>
      <p:sp>
        <p:nvSpPr>
          <p:cNvPr id="163842" name="Rectangle 2"/>
          <p:cNvSpPr>
            <a:spLocks noRo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s-ES"/>
              <a:t>Recordemos las preguntas con las que comenzamos esta seccion:</a:t>
            </a:r>
          </a:p>
          <a:p>
            <a:endParaRPr lang="es-ES"/>
          </a:p>
          <a:p>
            <a:r>
              <a:rPr lang="es-ES"/>
              <a:t>¿Conocemos las profecías del fin del tiempo?</a:t>
            </a:r>
          </a:p>
          <a:p>
            <a:r>
              <a:rPr lang="es-ES"/>
              <a:t>¿Somos conscientes del tiempo que nos ha tocado vivir?</a:t>
            </a:r>
          </a:p>
          <a:p>
            <a:r>
              <a:rPr lang="es-ES"/>
              <a:t>¿Podemos hacer algo para acelerar el cumplimiento de las profecías finales?</a:t>
            </a:r>
          </a:p>
          <a:p>
            <a:endParaRPr lang="es-ES"/>
          </a:p>
          <a:p>
            <a:r>
              <a:rPr lang="es-ES"/>
              <a:t>En definitiva, ¿cuál es nuestro papel en el mundo HOY?</a:t>
            </a:r>
          </a:p>
        </p:txBody>
      </p:sp>
    </p:spTree>
    <p:extLst>
      <p:ext uri="{BB962C8B-B14F-4D97-AF65-F5344CB8AC3E}">
        <p14:creationId xmlns:p14="http://schemas.microsoft.com/office/powerpoint/2010/main" val="714095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0C9A0-4750-4333-9E6B-0C912D2DAAB0}" type="slidenum">
              <a:rPr lang="es-ES"/>
              <a:pPr/>
              <a:t>31</a:t>
            </a:fld>
            <a:endParaRPr lang="es-ES"/>
          </a:p>
        </p:txBody>
      </p:sp>
      <p:sp>
        <p:nvSpPr>
          <p:cNvPr id="148482" name="Rectangle 2"/>
          <p:cNvSpPr>
            <a:spLocks noRo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s-ES"/>
              <a:t>¿Podemos hacer algo para apresurar el cumplimiento de las profecías? SÍ</a:t>
            </a:r>
          </a:p>
        </p:txBody>
      </p:sp>
    </p:spTree>
    <p:extLst>
      <p:ext uri="{BB962C8B-B14F-4D97-AF65-F5344CB8AC3E}">
        <p14:creationId xmlns:p14="http://schemas.microsoft.com/office/powerpoint/2010/main" val="286965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1FB2B-84A9-44B8-93BB-8C3DC6915597}" type="slidenum">
              <a:rPr lang="es-ES"/>
              <a:pPr/>
              <a:t>4</a:t>
            </a:fld>
            <a:endParaRPr lang="es-ES"/>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s-ES"/>
              <a:t>No puede haber reforma sin oración y estudio.</a:t>
            </a:r>
          </a:p>
          <a:p>
            <a:r>
              <a:rPr lang="es-ES"/>
              <a:t>La reforma comienza con uno mismo. Después se extenderá a toda la iglesia (éste es el cumplimiento de esta profecía)</a:t>
            </a:r>
          </a:p>
        </p:txBody>
      </p:sp>
    </p:spTree>
    <p:extLst>
      <p:ext uri="{BB962C8B-B14F-4D97-AF65-F5344CB8AC3E}">
        <p14:creationId xmlns:p14="http://schemas.microsoft.com/office/powerpoint/2010/main" val="277220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496F7-3500-409D-ADA9-E7EB2513A6CE}" type="slidenum">
              <a:rPr lang="es-ES"/>
              <a:pPr/>
              <a:t>5</a:t>
            </a:fld>
            <a:endParaRPr lang="es-ES"/>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s-ES"/>
              <a:t>El sellamiento se irá produciendo paulatinamente sobre aquellos que acepten completamente la verdad y, especialmente, decidan observar la ley de Dios completamente.</a:t>
            </a:r>
          </a:p>
          <a:p>
            <a:r>
              <a:rPr lang="es-ES"/>
              <a:t>Este sellamiento no es el sellamiento del Espíritu Santo, ya que somos sellados por el Espíritu cuando aceptamos a Cristo.</a:t>
            </a:r>
          </a:p>
        </p:txBody>
      </p:sp>
    </p:spTree>
    <p:extLst>
      <p:ext uri="{BB962C8B-B14F-4D97-AF65-F5344CB8AC3E}">
        <p14:creationId xmlns:p14="http://schemas.microsoft.com/office/powerpoint/2010/main" val="487461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8E047-8E89-4267-95E9-A1AA5EA1A7E3}" type="slidenum">
              <a:rPr lang="es-ES"/>
              <a:pPr/>
              <a:t>6</a:t>
            </a:fld>
            <a:endParaRPr lang="es-ES"/>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s-ES"/>
              <a:t>La lluvia tardía será un fenómeno global que nos facultará para anunciar el fuerte pregón. Esto no significa que sea idéntico al Pentecostés o tan visible como éste.</a:t>
            </a:r>
          </a:p>
        </p:txBody>
      </p:sp>
    </p:spTree>
    <p:extLst>
      <p:ext uri="{BB962C8B-B14F-4D97-AF65-F5344CB8AC3E}">
        <p14:creationId xmlns:p14="http://schemas.microsoft.com/office/powerpoint/2010/main" val="2291532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0A146-0341-4DFF-8864-0517A4E28FDE}" type="slidenum">
              <a:rPr lang="es-ES"/>
              <a:pPr/>
              <a:t>7</a:t>
            </a:fld>
            <a:endParaRPr lang="es-ES"/>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s-ES"/>
              <a:t>Recordemos que este ángel está en Apocalipsis y no es el que enseñó a Juan todas las cosas. Es, pues, un ángel simbólico que simboliza, en este caso, a la iglesia que proclama la verdad por él anunciada.</a:t>
            </a:r>
          </a:p>
        </p:txBody>
      </p:sp>
    </p:spTree>
    <p:extLst>
      <p:ext uri="{BB962C8B-B14F-4D97-AF65-F5344CB8AC3E}">
        <p14:creationId xmlns:p14="http://schemas.microsoft.com/office/powerpoint/2010/main" val="3548708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67BDC2-6993-4011-B2D7-228A8535027D}" type="slidenum">
              <a:rPr lang="es-ES"/>
              <a:pPr/>
              <a:t>8</a:t>
            </a:fld>
            <a:endParaRPr lang="es-ES"/>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s-ES"/>
              <a:t>Es evidente su cumplimiento en la actualidad y su aumento conforme se acerca el fin.</a:t>
            </a:r>
          </a:p>
        </p:txBody>
      </p:sp>
    </p:spTree>
    <p:extLst>
      <p:ext uri="{BB962C8B-B14F-4D97-AF65-F5344CB8AC3E}">
        <p14:creationId xmlns:p14="http://schemas.microsoft.com/office/powerpoint/2010/main" val="1028473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64751-A84D-4C94-8F04-11DA7A2C9FE7}" type="slidenum">
              <a:rPr lang="es-ES"/>
              <a:pPr/>
              <a:t>9</a:t>
            </a:fld>
            <a:endParaRPr lang="es-E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s-ES"/>
              <a:t>Al igual que el zarandeo en la iglesia, la angustia entre las gentes irá en aumento hasta el mismo fin.</a:t>
            </a:r>
          </a:p>
          <a:p>
            <a:r>
              <a:rPr lang="es-ES"/>
              <a:t>Generalmetne, se habla de “tiempo de angustia previo” al que precederá al fin del tiempo de gracia y “tiempo de angustia” al que irá desde ese momento hasta la venida de Jesús.</a:t>
            </a:r>
          </a:p>
          <a:p>
            <a:r>
              <a:rPr lang="es-ES"/>
              <a:t>ESTA ANGUSTIA SE REFIERE EN CONCRETO A AQUELLOS QUE NO SON DEL PUEBLO DE DIOS Y ES GLOBAL.</a:t>
            </a:r>
          </a:p>
        </p:txBody>
      </p:sp>
    </p:spTree>
    <p:extLst>
      <p:ext uri="{BB962C8B-B14F-4D97-AF65-F5344CB8AC3E}">
        <p14:creationId xmlns:p14="http://schemas.microsoft.com/office/powerpoint/2010/main" val="699866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38250" y="1122363"/>
            <a:ext cx="74295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982479A9-B300-4197-8403-1049F8D358A8}" type="slidenum">
              <a:rPr lang="es-ES"/>
              <a:pPr/>
              <a:t>‹Nº›</a:t>
            </a:fld>
            <a:endParaRPr lang="es-ES"/>
          </a:p>
        </p:txBody>
      </p:sp>
    </p:spTree>
    <p:extLst>
      <p:ext uri="{BB962C8B-B14F-4D97-AF65-F5344CB8AC3E}">
        <p14:creationId xmlns:p14="http://schemas.microsoft.com/office/powerpoint/2010/main" val="2532106903"/>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1136E32E-24B2-416C-89BD-0DB9A5C2FEA8}" type="slidenum">
              <a:rPr lang="es-ES"/>
              <a:pPr/>
              <a:t>‹Nº›</a:t>
            </a:fld>
            <a:endParaRPr lang="es-ES"/>
          </a:p>
        </p:txBody>
      </p:sp>
    </p:spTree>
    <p:extLst>
      <p:ext uri="{BB962C8B-B14F-4D97-AF65-F5344CB8AC3E}">
        <p14:creationId xmlns:p14="http://schemas.microsoft.com/office/powerpoint/2010/main" val="1714963405"/>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38"/>
            <a:ext cx="222885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95300" y="274638"/>
            <a:ext cx="65341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F7778258-815B-4E1D-8916-019A727A2F96}" type="slidenum">
              <a:rPr lang="es-ES"/>
              <a:pPr/>
              <a:t>‹Nº›</a:t>
            </a:fld>
            <a:endParaRPr lang="es-ES"/>
          </a:p>
        </p:txBody>
      </p:sp>
    </p:spTree>
    <p:extLst>
      <p:ext uri="{BB962C8B-B14F-4D97-AF65-F5344CB8AC3E}">
        <p14:creationId xmlns:p14="http://schemas.microsoft.com/office/powerpoint/2010/main" val="3446943517"/>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A280852A-6315-45CA-B86B-E6C7F05B7D05}" type="slidenum">
              <a:rPr lang="es-ES"/>
              <a:pPr/>
              <a:t>‹Nº›</a:t>
            </a:fld>
            <a:endParaRPr lang="es-ES"/>
          </a:p>
        </p:txBody>
      </p:sp>
    </p:spTree>
    <p:extLst>
      <p:ext uri="{BB962C8B-B14F-4D97-AF65-F5344CB8AC3E}">
        <p14:creationId xmlns:p14="http://schemas.microsoft.com/office/powerpoint/2010/main" val="839354119"/>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76275" y="1709738"/>
            <a:ext cx="8543925"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0169273D-1C24-4599-B7FB-D683EF06F419}" type="slidenum">
              <a:rPr lang="es-ES"/>
              <a:pPr/>
              <a:t>‹Nº›</a:t>
            </a:fld>
            <a:endParaRPr lang="es-ES"/>
          </a:p>
        </p:txBody>
      </p:sp>
    </p:spTree>
    <p:extLst>
      <p:ext uri="{BB962C8B-B14F-4D97-AF65-F5344CB8AC3E}">
        <p14:creationId xmlns:p14="http://schemas.microsoft.com/office/powerpoint/2010/main" val="1022687258"/>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95300" y="1600200"/>
            <a:ext cx="43815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5029200" y="1600200"/>
            <a:ext cx="43815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3F8BE368-2F65-4EEF-A2AA-D386970F8320}" type="slidenum">
              <a:rPr lang="es-ES"/>
              <a:pPr/>
              <a:t>‹Nº›</a:t>
            </a:fld>
            <a:endParaRPr lang="es-ES"/>
          </a:p>
        </p:txBody>
      </p:sp>
    </p:spTree>
    <p:extLst>
      <p:ext uri="{BB962C8B-B14F-4D97-AF65-F5344CB8AC3E}">
        <p14:creationId xmlns:p14="http://schemas.microsoft.com/office/powerpoint/2010/main" val="789756704"/>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82625" y="365125"/>
            <a:ext cx="8543925"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82625" y="2505075"/>
            <a:ext cx="419100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5014913" y="2505075"/>
            <a:ext cx="42116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1B70F4A0-158A-46B7-B344-971D318FBF2A}" type="slidenum">
              <a:rPr lang="es-ES"/>
              <a:pPr/>
              <a:t>‹Nº›</a:t>
            </a:fld>
            <a:endParaRPr lang="es-ES"/>
          </a:p>
        </p:txBody>
      </p:sp>
    </p:spTree>
    <p:extLst>
      <p:ext uri="{BB962C8B-B14F-4D97-AF65-F5344CB8AC3E}">
        <p14:creationId xmlns:p14="http://schemas.microsoft.com/office/powerpoint/2010/main" val="1556349542"/>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30EE1D91-211B-47DD-8B11-D8E40845DE2E}" type="slidenum">
              <a:rPr lang="es-ES"/>
              <a:pPr/>
              <a:t>‹Nº›</a:t>
            </a:fld>
            <a:endParaRPr lang="es-ES"/>
          </a:p>
        </p:txBody>
      </p:sp>
    </p:spTree>
    <p:extLst>
      <p:ext uri="{BB962C8B-B14F-4D97-AF65-F5344CB8AC3E}">
        <p14:creationId xmlns:p14="http://schemas.microsoft.com/office/powerpoint/2010/main" val="936201237"/>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0513A320-81A8-4BCE-86CB-012477448C23}" type="slidenum">
              <a:rPr lang="es-ES"/>
              <a:pPr/>
              <a:t>‹Nº›</a:t>
            </a:fld>
            <a:endParaRPr lang="es-ES"/>
          </a:p>
        </p:txBody>
      </p:sp>
    </p:spTree>
    <p:extLst>
      <p:ext uri="{BB962C8B-B14F-4D97-AF65-F5344CB8AC3E}">
        <p14:creationId xmlns:p14="http://schemas.microsoft.com/office/powerpoint/2010/main" val="3045676563"/>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2625" y="457200"/>
            <a:ext cx="3194050"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678FEBFA-631D-40AB-924E-2AC38FEE3C0C}" type="slidenum">
              <a:rPr lang="es-ES"/>
              <a:pPr/>
              <a:t>‹Nº›</a:t>
            </a:fld>
            <a:endParaRPr lang="es-ES"/>
          </a:p>
        </p:txBody>
      </p:sp>
    </p:spTree>
    <p:extLst>
      <p:ext uri="{BB962C8B-B14F-4D97-AF65-F5344CB8AC3E}">
        <p14:creationId xmlns:p14="http://schemas.microsoft.com/office/powerpoint/2010/main" val="311167909"/>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2625" y="457200"/>
            <a:ext cx="3194050"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E6286448-2499-489B-965A-5DF6BD47F6D8}" type="slidenum">
              <a:rPr lang="es-ES"/>
              <a:pPr/>
              <a:t>‹Nº›</a:t>
            </a:fld>
            <a:endParaRPr lang="es-ES"/>
          </a:p>
        </p:txBody>
      </p:sp>
    </p:spTree>
    <p:extLst>
      <p:ext uri="{BB962C8B-B14F-4D97-AF65-F5344CB8AC3E}">
        <p14:creationId xmlns:p14="http://schemas.microsoft.com/office/powerpoint/2010/main" val="4159409503"/>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0DCE0D6-39F0-4E64-B8B8-E043492240A1}"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p:txBody>
          <a:bodyPr/>
          <a:lstStyle/>
          <a:p>
            <a:r>
              <a:rPr lang="es-ES" b="1">
                <a:solidFill>
                  <a:srgbClr val="008000"/>
                </a:solidFill>
              </a:rPr>
              <a:t>CONOCIENDO EL TIEMPO</a:t>
            </a:r>
            <a:r>
              <a:rPr lang="es-ES" u="sng"/>
              <a:t> </a:t>
            </a:r>
          </a:p>
        </p:txBody>
      </p:sp>
      <p:sp>
        <p:nvSpPr>
          <p:cNvPr id="74757" name="Text Box 5"/>
          <p:cNvSpPr txBox="1">
            <a:spLocks noChangeArrowheads="1"/>
          </p:cNvSpPr>
          <p:nvPr/>
        </p:nvSpPr>
        <p:spPr bwMode="auto">
          <a:xfrm>
            <a:off x="661988" y="1628775"/>
            <a:ext cx="8815387" cy="3998913"/>
          </a:xfrm>
          <a:prstGeom prst="rect">
            <a:avLst/>
          </a:prstGeom>
          <a:gradFill rotWithShape="1">
            <a:gsLst>
              <a:gs pos="0">
                <a:srgbClr val="00CC00"/>
              </a:gs>
              <a:gs pos="100000">
                <a:srgbClr val="99FF99"/>
              </a:gs>
            </a:gsLst>
            <a:lin ang="2700000" scaled="1"/>
          </a:gra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4400"/>
              <a:t>“Conociendo el tiempo, que es ya hora de levantarnos del sueño; porque ahora está más cerca de nosotros nuestra salvación que cuando creímos”</a:t>
            </a:r>
          </a:p>
          <a:p>
            <a:pPr algn="r">
              <a:spcBef>
                <a:spcPct val="50000"/>
              </a:spcBef>
            </a:pPr>
            <a:r>
              <a:rPr lang="es-ES" sz="2400"/>
              <a:t>Romanos, 13: 11</a:t>
            </a:r>
          </a:p>
        </p:txBody>
      </p:sp>
      <p:sp>
        <p:nvSpPr>
          <p:cNvPr id="74759" name="Line 7"/>
          <p:cNvSpPr>
            <a:spLocks noChangeShapeType="1"/>
          </p:cNvSpPr>
          <p:nvPr/>
        </p:nvSpPr>
        <p:spPr bwMode="auto">
          <a:xfrm>
            <a:off x="895350" y="1196975"/>
            <a:ext cx="811530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4757"/>
                                        </p:tgtEl>
                                        <p:attrNameLst>
                                          <p:attrName>style.visibility</p:attrName>
                                        </p:attrNameLst>
                                      </p:cBhvr>
                                      <p:to>
                                        <p:strVal val="visible"/>
                                      </p:to>
                                    </p:set>
                                    <p:anim calcmode="lin" valueType="num">
                                      <p:cBhvr>
                                        <p:cTn id="7" dur="1000" fill="hold"/>
                                        <p:tgtEl>
                                          <p:spTgt spid="74757"/>
                                        </p:tgtEl>
                                        <p:attrNameLst>
                                          <p:attrName>ppt_x</p:attrName>
                                        </p:attrNameLst>
                                      </p:cBhvr>
                                      <p:tavLst>
                                        <p:tav tm="0">
                                          <p:val>
                                            <p:strVal val="#ppt_x-.2"/>
                                          </p:val>
                                        </p:tav>
                                        <p:tav tm="100000">
                                          <p:val>
                                            <p:strVal val="#ppt_x"/>
                                          </p:val>
                                        </p:tav>
                                      </p:tavLst>
                                    </p:anim>
                                    <p:anim calcmode="lin" valueType="num">
                                      <p:cBhvr>
                                        <p:cTn id="8" dur="1000" fill="hold"/>
                                        <p:tgtEl>
                                          <p:spTgt spid="7475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96260" name="Rectangle 4"/>
          <p:cNvSpPr>
            <a:spLocks noChangeArrowheads="1"/>
          </p:cNvSpPr>
          <p:nvPr/>
        </p:nvSpPr>
        <p:spPr bwMode="auto">
          <a:xfrm>
            <a:off x="508000" y="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b="1">
                <a:solidFill>
                  <a:schemeClr val="bg1"/>
                </a:solidFill>
              </a:rPr>
              <a:t>CONOCIENDO EL TIEMPO</a:t>
            </a:r>
          </a:p>
        </p:txBody>
      </p:sp>
      <p:pic>
        <p:nvPicPr>
          <p:cNvPr id="96261" name="Picture 5" descr="Cuadro reduc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5" y="1085850"/>
            <a:ext cx="8162925" cy="577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97287" name="Picture 7" descr="Prezentând viitor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173163"/>
            <a:ext cx="8212137" cy="5684837"/>
          </a:xfrm>
          <a:prstGeom prst="rect">
            <a:avLst/>
          </a:prstGeom>
          <a:noFill/>
          <a:extLst>
            <a:ext uri="{909E8E84-426E-40DD-AFC4-6F175D3DCCD1}">
              <a14:hiddenFill xmlns:a14="http://schemas.microsoft.com/office/drawing/2010/main">
                <a:solidFill>
                  <a:srgbClr val="FFFFFF"/>
                </a:solidFill>
              </a14:hiddenFill>
            </a:ext>
          </a:extLst>
        </p:spPr>
      </p:pic>
      <p:sp>
        <p:nvSpPr>
          <p:cNvPr id="97284" name="Rectangle 4"/>
          <p:cNvSpPr>
            <a:spLocks noChangeArrowheads="1"/>
          </p:cNvSpPr>
          <p:nvPr/>
        </p:nvSpPr>
        <p:spPr bwMode="auto">
          <a:xfrm>
            <a:off x="0" y="0"/>
            <a:ext cx="990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4000" b="1">
                <a:solidFill>
                  <a:schemeClr val="bg1"/>
                </a:solidFill>
              </a:rPr>
              <a:t>ACONTECIMIENTOS PREVIOS AL FIN DEL TIEMPO DE GRACIA</a:t>
            </a:r>
          </a:p>
        </p:txBody>
      </p:sp>
      <p:pic>
        <p:nvPicPr>
          <p:cNvPr id="97285" name="Picture 5" descr="Cuadro reduci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1085850"/>
            <a:ext cx="8162925" cy="5772150"/>
          </a:xfrm>
          <a:prstGeom prst="rect">
            <a:avLst/>
          </a:prstGeom>
          <a:noFill/>
          <a:extLst>
            <a:ext uri="{909E8E84-426E-40DD-AFC4-6F175D3DCCD1}">
              <a14:hiddenFill xmlns:a14="http://schemas.microsoft.com/office/drawing/2010/main">
                <a:solidFill>
                  <a:srgbClr val="FFFFFF"/>
                </a:solidFill>
              </a14:hiddenFill>
            </a:ext>
          </a:extLst>
        </p:spPr>
      </p:pic>
      <p:pic>
        <p:nvPicPr>
          <p:cNvPr id="97286" name="Picture 6" descr="Acontencimientos previos al fin del tiempo de grac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8038" y="3937000"/>
            <a:ext cx="5400675" cy="29210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fade">
                                      <p:cBhvr>
                                        <p:cTn id="7" dur="2000"/>
                                        <p:tgtEl>
                                          <p:spTgt spid="97286"/>
                                        </p:tgtEl>
                                      </p:cBhvr>
                                    </p:animEffect>
                                  </p:childTnLst>
                                </p:cTn>
                              </p:par>
                              <p:par>
                                <p:cTn id="8" presetID="10" presetClass="exit" presetSubtype="0" fill="hold" nodeType="withEffect">
                                  <p:stCondLst>
                                    <p:cond delay="0"/>
                                  </p:stCondLst>
                                  <p:childTnLst>
                                    <p:animEffect transition="out" filter="fade">
                                      <p:cBhvr>
                                        <p:cTn id="9" dur="2000"/>
                                        <p:tgtEl>
                                          <p:spTgt spid="97285"/>
                                        </p:tgtEl>
                                      </p:cBhvr>
                                    </p:animEffect>
                                    <p:set>
                                      <p:cBhvr>
                                        <p:cTn id="10" dur="1" fill="hold">
                                          <p:stCondLst>
                                            <p:cond delay="1999"/>
                                          </p:stCondLst>
                                        </p:cTn>
                                        <p:tgtEl>
                                          <p:spTgt spid="97285"/>
                                        </p:tgtEl>
                                        <p:attrNameLst>
                                          <p:attrName>style.visibility</p:attrName>
                                        </p:attrNameLst>
                                      </p:cBhvr>
                                      <p:to>
                                        <p:strVal val="hidden"/>
                                      </p:to>
                                    </p:set>
                                  </p:childTnLst>
                                </p:cTn>
                              </p:par>
                              <p:par>
                                <p:cTn id="11" presetID="10" presetClass="entr" presetSubtype="0" fill="hold" nodeType="withEffect">
                                  <p:stCondLst>
                                    <p:cond delay="2000"/>
                                  </p:stCondLst>
                                  <p:childTnLst>
                                    <p:set>
                                      <p:cBhvr>
                                        <p:cTn id="12" dur="1" fill="hold">
                                          <p:stCondLst>
                                            <p:cond delay="0"/>
                                          </p:stCondLst>
                                        </p:cTn>
                                        <p:tgtEl>
                                          <p:spTgt spid="97287"/>
                                        </p:tgtEl>
                                        <p:attrNameLst>
                                          <p:attrName>style.visibility</p:attrName>
                                        </p:attrNameLst>
                                      </p:cBhvr>
                                      <p:to>
                                        <p:strVal val="visible"/>
                                      </p:to>
                                    </p:set>
                                    <p:animEffect transition="in" filter="fade">
                                      <p:cBhvr>
                                        <p:cTn id="13" dur="2000"/>
                                        <p:tgtEl>
                                          <p:spTgt spid="97287"/>
                                        </p:tgtEl>
                                      </p:cBhvr>
                                    </p:animEffect>
                                  </p:childTnLst>
                                </p:cTn>
                              </p:par>
                              <p:par>
                                <p:cTn id="14" presetID="64" presetClass="path" presetSubtype="0" accel="50000" decel="50000" fill="hold" nodeType="withEffect">
                                  <p:stCondLst>
                                    <p:cond delay="2000"/>
                                  </p:stCondLst>
                                  <p:childTnLst>
                                    <p:animMotion origin="layout" path="M -1.66667E-6 2.96296E-6 L -0.00156 -0.23102 " pathEditMode="relative" rAng="0" ptsTypes="AA">
                                      <p:cBhvr>
                                        <p:cTn id="15" dur="2000" fill="hold"/>
                                        <p:tgtEl>
                                          <p:spTgt spid="97286"/>
                                        </p:tgtEl>
                                        <p:attrNameLst>
                                          <p:attrName>ppt_x</p:attrName>
                                          <p:attrName>ppt_y</p:attrName>
                                        </p:attrNameLst>
                                      </p:cBhvr>
                                      <p:rCtr x="-87" y="-11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95240" name="Picture 8" descr="america en profec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49650"/>
            <a:ext cx="3643313" cy="3308350"/>
          </a:xfrm>
          <a:prstGeom prst="rect">
            <a:avLst/>
          </a:prstGeom>
          <a:noFill/>
          <a:extLst>
            <a:ext uri="{909E8E84-426E-40DD-AFC4-6F175D3DCCD1}">
              <a14:hiddenFill xmlns:a14="http://schemas.microsoft.com/office/drawing/2010/main">
                <a:solidFill>
                  <a:srgbClr val="FFFFFF"/>
                </a:solidFill>
              </a14:hiddenFill>
            </a:ext>
          </a:extLst>
        </p:spPr>
      </p:pic>
      <p:pic>
        <p:nvPicPr>
          <p:cNvPr id="95241" name="Picture 9" descr="L0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988" y="2568575"/>
            <a:ext cx="6196012" cy="4289425"/>
          </a:xfrm>
          <a:prstGeom prst="rect">
            <a:avLst/>
          </a:prstGeom>
          <a:noFill/>
          <a:extLst>
            <a:ext uri="{909E8E84-426E-40DD-AFC4-6F175D3DCCD1}">
              <a14:hiddenFill xmlns:a14="http://schemas.microsoft.com/office/drawing/2010/main">
                <a:solidFill>
                  <a:srgbClr val="FFFFFF"/>
                </a:solidFill>
              </a14:hiddenFill>
            </a:ext>
          </a:extLst>
        </p:spPr>
      </p:pic>
      <p:sp>
        <p:nvSpPr>
          <p:cNvPr id="95236" name="Rectangle 4"/>
          <p:cNvSpPr>
            <a:spLocks noChangeArrowheads="1"/>
          </p:cNvSpPr>
          <p:nvPr/>
        </p:nvSpPr>
        <p:spPr bwMode="auto">
          <a:xfrm>
            <a:off x="276225" y="1089025"/>
            <a:ext cx="94107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b="1">
                <a:effectLst>
                  <a:outerShdw blurRad="38100" dist="38100" dir="2700000" algn="tl">
                    <a:srgbClr val="C0C0C0"/>
                  </a:outerShdw>
                </a:effectLst>
              </a:rPr>
              <a:t>“Y ordenaba que a todos… se les ponga una marca en la mano derecha o en la frente. Y que ninguno pueda comprar ni vender, sino el que tenga la marca o el nombre de la bestia, o el número de su nombre”</a:t>
            </a:r>
          </a:p>
        </p:txBody>
      </p:sp>
      <p:sp>
        <p:nvSpPr>
          <p:cNvPr id="95237" name="Rectangle 5"/>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300" b="1">
                <a:solidFill>
                  <a:schemeClr val="bg1"/>
                </a:solidFill>
              </a:rPr>
              <a:t>ACONTECIMIENTOS PREVIOS AL FIN DEL TIEMPO DE GRACIA</a:t>
            </a:r>
          </a:p>
        </p:txBody>
      </p:sp>
      <p:sp>
        <p:nvSpPr>
          <p:cNvPr id="95238" name="Rectangle 6"/>
          <p:cNvSpPr>
            <a:spLocks noChangeArrowheads="1"/>
          </p:cNvSpPr>
          <p:nvPr/>
        </p:nvSpPr>
        <p:spPr bwMode="auto">
          <a:xfrm>
            <a:off x="0" y="511175"/>
            <a:ext cx="9906000"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a:solidFill>
                  <a:srgbClr val="FF3300"/>
                </a:solidFill>
              </a:rPr>
              <a:t>LEGISLACIÓN DOMINICAL Y ABANDONO DE LAS CIUDADES</a:t>
            </a:r>
          </a:p>
        </p:txBody>
      </p:sp>
      <p:sp>
        <p:nvSpPr>
          <p:cNvPr id="95239" name="Text Box 7"/>
          <p:cNvSpPr txBox="1">
            <a:spLocks noChangeArrowheads="1"/>
          </p:cNvSpPr>
          <p:nvPr/>
        </p:nvSpPr>
        <p:spPr bwMode="auto">
          <a:xfrm>
            <a:off x="0" y="6491288"/>
            <a:ext cx="2809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b="1">
                <a:solidFill>
                  <a:schemeClr val="bg1"/>
                </a:solidFill>
              </a:rPr>
              <a:t>Apocalipsis, 13: 16-17</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98312" name="Picture 8" descr="ANGEL_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550" y="506413"/>
            <a:ext cx="5251450" cy="6572250"/>
          </a:xfrm>
          <a:prstGeom prst="rect">
            <a:avLst/>
          </a:prstGeom>
          <a:noFill/>
          <a:extLst>
            <a:ext uri="{909E8E84-426E-40DD-AFC4-6F175D3DCCD1}">
              <a14:hiddenFill xmlns:a14="http://schemas.microsoft.com/office/drawing/2010/main">
                <a:solidFill>
                  <a:srgbClr val="FFFFFF"/>
                </a:solidFill>
              </a14:hiddenFill>
            </a:ext>
          </a:extLst>
        </p:spPr>
      </p:pic>
      <p:sp>
        <p:nvSpPr>
          <p:cNvPr id="98308" name="Rectangle 4"/>
          <p:cNvSpPr>
            <a:spLocks noChangeArrowheads="1"/>
          </p:cNvSpPr>
          <p:nvPr/>
        </p:nvSpPr>
        <p:spPr bwMode="auto">
          <a:xfrm>
            <a:off x="276225" y="1089025"/>
            <a:ext cx="94107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b="1" dirty="0">
                <a:solidFill>
                  <a:schemeClr val="bg1"/>
                </a:solidFill>
                <a:effectLst>
                  <a:glow rad="127000">
                    <a:schemeClr val="tx1"/>
                  </a:glow>
                </a:effectLst>
              </a:rPr>
              <a:t>“Por cuanto has guardado mi palabra de perseverar con paciencia, yo también te guardaré de la hora de prueba que ha de venir en todo el mundo, para probar a los que habitan en la tierra”</a:t>
            </a:r>
          </a:p>
        </p:txBody>
      </p:sp>
      <p:sp>
        <p:nvSpPr>
          <p:cNvPr id="98309" name="Rectangle 5"/>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300" b="1">
                <a:solidFill>
                  <a:schemeClr val="bg1"/>
                </a:solidFill>
              </a:rPr>
              <a:t>ACONTECIMIENTOS PREVIOS AL FIN DEL TIEMPO DE GRACIA</a:t>
            </a:r>
          </a:p>
        </p:txBody>
      </p:sp>
      <p:sp>
        <p:nvSpPr>
          <p:cNvPr id="98310" name="Rectangle 6"/>
          <p:cNvSpPr>
            <a:spLocks noChangeArrowheads="1"/>
          </p:cNvSpPr>
          <p:nvPr/>
        </p:nvSpPr>
        <p:spPr bwMode="auto">
          <a:xfrm>
            <a:off x="0" y="511175"/>
            <a:ext cx="9906000"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a:solidFill>
                  <a:srgbClr val="FF3300"/>
                </a:solidFill>
              </a:rPr>
              <a:t>PERSECUCIÓN</a:t>
            </a:r>
          </a:p>
        </p:txBody>
      </p:sp>
      <p:sp>
        <p:nvSpPr>
          <p:cNvPr id="98311" name="Text Box 7"/>
          <p:cNvSpPr txBox="1">
            <a:spLocks noChangeArrowheads="1"/>
          </p:cNvSpPr>
          <p:nvPr/>
        </p:nvSpPr>
        <p:spPr bwMode="auto">
          <a:xfrm>
            <a:off x="0" y="5913438"/>
            <a:ext cx="4398963"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b="1"/>
              <a:t>Apocalipsis, 12: 17; 3: 10; </a:t>
            </a:r>
          </a:p>
          <a:p>
            <a:pPr>
              <a:spcBef>
                <a:spcPct val="50000"/>
              </a:spcBef>
            </a:pPr>
            <a:r>
              <a:rPr lang="es-ES" b="1"/>
              <a:t>Mateo, 24: 21; 2ª de Timoteo, 3: 12</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99336" name="Picture 8" descr="ADORAN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238" y="2466975"/>
            <a:ext cx="5592762" cy="4391025"/>
          </a:xfrm>
          <a:prstGeom prst="rect">
            <a:avLst/>
          </a:prstGeom>
          <a:noFill/>
          <a:extLst>
            <a:ext uri="{909E8E84-426E-40DD-AFC4-6F175D3DCCD1}">
              <a14:hiddenFill xmlns:a14="http://schemas.microsoft.com/office/drawing/2010/main">
                <a:solidFill>
                  <a:srgbClr val="FFFFFF"/>
                </a:solidFill>
              </a14:hiddenFill>
            </a:ext>
          </a:extLst>
        </p:spPr>
      </p:pic>
      <p:sp>
        <p:nvSpPr>
          <p:cNvPr id="99332" name="Rectangle 4"/>
          <p:cNvSpPr>
            <a:spLocks noChangeArrowheads="1"/>
          </p:cNvSpPr>
          <p:nvPr/>
        </p:nvSpPr>
        <p:spPr bwMode="auto">
          <a:xfrm>
            <a:off x="276225" y="1089025"/>
            <a:ext cx="3846513" cy="507682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b="1" dirty="0">
                <a:solidFill>
                  <a:schemeClr val="bg1"/>
                </a:solidFill>
                <a:effectLst>
                  <a:glow rad="127000">
                    <a:schemeClr val="tx1"/>
                  </a:glow>
                </a:effectLst>
              </a:rPr>
              <a:t>“Entonces se manifestará aquél inicuo, a quien el Señor matará con el aliento de su boca, y destruirá con el resplandor de su venida”</a:t>
            </a:r>
          </a:p>
        </p:txBody>
      </p:sp>
      <p:sp>
        <p:nvSpPr>
          <p:cNvPr id="99333" name="Rectangle 5"/>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300" b="1">
                <a:solidFill>
                  <a:schemeClr val="bg1"/>
                </a:solidFill>
              </a:rPr>
              <a:t>ACONTECIMIENTOS PREVIOS AL FIN DEL TIEMPO DE GRACIA</a:t>
            </a:r>
          </a:p>
        </p:txBody>
      </p:sp>
      <p:sp>
        <p:nvSpPr>
          <p:cNvPr id="99334" name="Rectangle 6"/>
          <p:cNvSpPr>
            <a:spLocks noChangeArrowheads="1"/>
          </p:cNvSpPr>
          <p:nvPr/>
        </p:nvSpPr>
        <p:spPr bwMode="auto">
          <a:xfrm>
            <a:off x="0" y="511175"/>
            <a:ext cx="9906000"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a:solidFill>
                  <a:srgbClr val="FF3300"/>
                </a:solidFill>
              </a:rPr>
              <a:t>LA VENIDA DEL ANTICRISTO</a:t>
            </a:r>
          </a:p>
        </p:txBody>
      </p:sp>
      <p:sp>
        <p:nvSpPr>
          <p:cNvPr id="99335" name="Text Box 7"/>
          <p:cNvSpPr txBox="1">
            <a:spLocks noChangeArrowheads="1"/>
          </p:cNvSpPr>
          <p:nvPr/>
        </p:nvSpPr>
        <p:spPr bwMode="auto">
          <a:xfrm>
            <a:off x="6149975" y="6491288"/>
            <a:ext cx="3756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b="1">
                <a:solidFill>
                  <a:schemeClr val="bg1"/>
                </a:solidFill>
              </a:rPr>
              <a:t>2ª de Tesalonicenses, 2: 8-10</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508000" y="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b="1">
                <a:solidFill>
                  <a:schemeClr val="bg1"/>
                </a:solidFill>
              </a:rPr>
              <a:t>CONOCIENDO EL TIEMPO</a:t>
            </a:r>
          </a:p>
        </p:txBody>
      </p:sp>
      <p:pic>
        <p:nvPicPr>
          <p:cNvPr id="100357" name="Picture 5" descr="Cuadro reduc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5" y="1085850"/>
            <a:ext cx="8162925" cy="577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101380" name="Picture 4" descr="Prezentând viitor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173163"/>
            <a:ext cx="8212137" cy="5684837"/>
          </a:xfrm>
          <a:prstGeom prst="rect">
            <a:avLst/>
          </a:prstGeom>
          <a:noFill/>
          <a:extLst>
            <a:ext uri="{909E8E84-426E-40DD-AFC4-6F175D3DCCD1}">
              <a14:hiddenFill xmlns:a14="http://schemas.microsoft.com/office/drawing/2010/main">
                <a:solidFill>
                  <a:srgbClr val="FFFFFF"/>
                </a:solidFill>
              </a14:hiddenFill>
            </a:ext>
          </a:extLst>
        </p:spPr>
      </p:pic>
      <p:sp>
        <p:nvSpPr>
          <p:cNvPr id="101381" name="Rectangle 5"/>
          <p:cNvSpPr>
            <a:spLocks noChangeArrowheads="1"/>
          </p:cNvSpPr>
          <p:nvPr/>
        </p:nvSpPr>
        <p:spPr bwMode="auto">
          <a:xfrm>
            <a:off x="0" y="0"/>
            <a:ext cx="990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4000" b="1">
                <a:solidFill>
                  <a:schemeClr val="bg1"/>
                </a:solidFill>
              </a:rPr>
              <a:t>EL FIN DEL TIEMPO DE GRACIA</a:t>
            </a:r>
          </a:p>
        </p:txBody>
      </p:sp>
      <p:pic>
        <p:nvPicPr>
          <p:cNvPr id="101382" name="Picture 6" descr="Cuadro reduci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1085850"/>
            <a:ext cx="8162925" cy="5772150"/>
          </a:xfrm>
          <a:prstGeom prst="rect">
            <a:avLst/>
          </a:prstGeom>
          <a:noFill/>
          <a:extLst>
            <a:ext uri="{909E8E84-426E-40DD-AFC4-6F175D3DCCD1}">
              <a14:hiddenFill xmlns:a14="http://schemas.microsoft.com/office/drawing/2010/main">
                <a:solidFill>
                  <a:srgbClr val="FFFFFF"/>
                </a:solidFill>
              </a14:hiddenFill>
            </a:ext>
          </a:extLst>
        </p:spPr>
      </p:pic>
      <p:pic>
        <p:nvPicPr>
          <p:cNvPr id="101383" name="Picture 7" descr="El fin del tiempo de grac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1058863"/>
            <a:ext cx="1968500" cy="489267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1383"/>
                                        </p:tgtEl>
                                        <p:attrNameLst>
                                          <p:attrName>style.visibility</p:attrName>
                                        </p:attrNameLst>
                                      </p:cBhvr>
                                      <p:to>
                                        <p:strVal val="visible"/>
                                      </p:to>
                                    </p:set>
                                    <p:animEffect transition="in" filter="fade">
                                      <p:cBhvr>
                                        <p:cTn id="7" dur="2000"/>
                                        <p:tgtEl>
                                          <p:spTgt spid="101383"/>
                                        </p:tgtEl>
                                      </p:cBhvr>
                                    </p:animEffect>
                                  </p:childTnLst>
                                </p:cTn>
                              </p:par>
                              <p:par>
                                <p:cTn id="8" presetID="10" presetClass="exit" presetSubtype="0" fill="hold" nodeType="withEffect">
                                  <p:stCondLst>
                                    <p:cond delay="0"/>
                                  </p:stCondLst>
                                  <p:childTnLst>
                                    <p:animEffect transition="out" filter="fade">
                                      <p:cBhvr>
                                        <p:cTn id="9" dur="2000"/>
                                        <p:tgtEl>
                                          <p:spTgt spid="101382"/>
                                        </p:tgtEl>
                                      </p:cBhvr>
                                    </p:animEffect>
                                    <p:set>
                                      <p:cBhvr>
                                        <p:cTn id="10" dur="1" fill="hold">
                                          <p:stCondLst>
                                            <p:cond delay="1999"/>
                                          </p:stCondLst>
                                        </p:cTn>
                                        <p:tgtEl>
                                          <p:spTgt spid="101382"/>
                                        </p:tgtEl>
                                        <p:attrNameLst>
                                          <p:attrName>style.visibility</p:attrName>
                                        </p:attrNameLst>
                                      </p:cBhvr>
                                      <p:to>
                                        <p:strVal val="hidden"/>
                                      </p:to>
                                    </p:set>
                                  </p:childTnLst>
                                </p:cTn>
                              </p:par>
                              <p:par>
                                <p:cTn id="11" presetID="10" presetClass="entr" presetSubtype="0" fill="hold" nodeType="withEffect">
                                  <p:stCondLst>
                                    <p:cond delay="2000"/>
                                  </p:stCondLst>
                                  <p:childTnLst>
                                    <p:set>
                                      <p:cBhvr>
                                        <p:cTn id="12" dur="1" fill="hold">
                                          <p:stCondLst>
                                            <p:cond delay="0"/>
                                          </p:stCondLst>
                                        </p:cTn>
                                        <p:tgtEl>
                                          <p:spTgt spid="101380"/>
                                        </p:tgtEl>
                                        <p:attrNameLst>
                                          <p:attrName>style.visibility</p:attrName>
                                        </p:attrNameLst>
                                      </p:cBhvr>
                                      <p:to>
                                        <p:strVal val="visible"/>
                                      </p:to>
                                    </p:set>
                                    <p:animEffect transition="in" filter="fade">
                                      <p:cBhvr>
                                        <p:cTn id="13" dur="2000"/>
                                        <p:tgtEl>
                                          <p:spTgt spid="101380"/>
                                        </p:tgtEl>
                                      </p:cBhvr>
                                    </p:animEffect>
                                  </p:childTnLst>
                                </p:cTn>
                              </p:par>
                              <p:par>
                                <p:cTn id="14" presetID="42" presetClass="path" presetSubtype="0" accel="50000" decel="50000" fill="hold" nodeType="withEffect">
                                  <p:stCondLst>
                                    <p:cond delay="2000"/>
                                  </p:stCondLst>
                                  <p:childTnLst>
                                    <p:animMotion origin="layout" path="M -4.44444E-6 -1.11111E-6 L -0.00347 0.07986 " pathEditMode="relative" rAng="0" ptsTypes="AA">
                                      <p:cBhvr>
                                        <p:cTn id="15" dur="2000" fill="hold"/>
                                        <p:tgtEl>
                                          <p:spTgt spid="101383"/>
                                        </p:tgtEl>
                                        <p:attrNameLst>
                                          <p:attrName>ppt_x</p:attrName>
                                          <p:attrName>ppt_y</p:attrName>
                                        </p:attrNameLst>
                                      </p:cBhvr>
                                      <p:rCtr x="-174" y="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102408" name="Picture 8" descr="I0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438" y="2949575"/>
            <a:ext cx="5643562" cy="3908425"/>
          </a:xfrm>
          <a:prstGeom prst="rect">
            <a:avLst/>
          </a:prstGeom>
          <a:noFill/>
          <a:extLst>
            <a:ext uri="{909E8E84-426E-40DD-AFC4-6F175D3DCCD1}">
              <a14:hiddenFill xmlns:a14="http://schemas.microsoft.com/office/drawing/2010/main">
                <a:solidFill>
                  <a:srgbClr val="FFFFFF"/>
                </a:solidFill>
              </a14:hiddenFill>
            </a:ext>
          </a:extLst>
        </p:spPr>
      </p:pic>
      <p:pic>
        <p:nvPicPr>
          <p:cNvPr id="102409" name="Picture 9" descr="Isus Mare Preot-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14650"/>
            <a:ext cx="5695950" cy="3943350"/>
          </a:xfrm>
          <a:prstGeom prst="rect">
            <a:avLst/>
          </a:prstGeom>
          <a:noFill/>
          <a:extLst>
            <a:ext uri="{909E8E84-426E-40DD-AFC4-6F175D3DCCD1}">
              <a14:hiddenFill xmlns:a14="http://schemas.microsoft.com/office/drawing/2010/main">
                <a:solidFill>
                  <a:srgbClr val="FFFFFF"/>
                </a:solidFill>
              </a14:hiddenFill>
            </a:ext>
          </a:extLst>
        </p:spPr>
      </p:pic>
      <p:sp>
        <p:nvSpPr>
          <p:cNvPr id="102404" name="Rectangle 4"/>
          <p:cNvSpPr>
            <a:spLocks noChangeArrowheads="1"/>
          </p:cNvSpPr>
          <p:nvPr/>
        </p:nvSpPr>
        <p:spPr bwMode="auto">
          <a:xfrm>
            <a:off x="276225" y="1089025"/>
            <a:ext cx="9366250" cy="249555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b="1" dirty="0">
                <a:solidFill>
                  <a:schemeClr val="bg1"/>
                </a:solidFill>
                <a:effectLst>
                  <a:glow rad="127000">
                    <a:schemeClr val="tx1"/>
                  </a:glow>
                </a:effectLst>
              </a:rPr>
              <a:t>“Otro ángel con un incensario de oro, vino y se paró junto al altar… tomó el incensario, lo llenó con fuego del altar, y lo arrojó a la tierra… El que es injusto siga siendo injusto… El justo siga siendo justo”</a:t>
            </a:r>
          </a:p>
        </p:txBody>
      </p:sp>
      <p:sp>
        <p:nvSpPr>
          <p:cNvPr id="102405" name="Rectangle 5"/>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300" b="1">
                <a:solidFill>
                  <a:schemeClr val="bg1"/>
                </a:solidFill>
              </a:rPr>
              <a:t>FIN DEL TIEMPO DE GRACIA</a:t>
            </a:r>
          </a:p>
        </p:txBody>
      </p:sp>
      <p:sp>
        <p:nvSpPr>
          <p:cNvPr id="102406" name="Rectangle 6"/>
          <p:cNvSpPr>
            <a:spLocks noChangeArrowheads="1"/>
          </p:cNvSpPr>
          <p:nvPr/>
        </p:nvSpPr>
        <p:spPr bwMode="auto">
          <a:xfrm>
            <a:off x="0" y="511175"/>
            <a:ext cx="9906000"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a:solidFill>
                  <a:srgbClr val="FF3300"/>
                </a:solidFill>
              </a:rPr>
              <a:t>ACABA LA INTERCESIÓN</a:t>
            </a:r>
          </a:p>
        </p:txBody>
      </p:sp>
      <p:sp>
        <p:nvSpPr>
          <p:cNvPr id="102407" name="Text Box 7"/>
          <p:cNvSpPr txBox="1">
            <a:spLocks noChangeArrowheads="1"/>
          </p:cNvSpPr>
          <p:nvPr/>
        </p:nvSpPr>
        <p:spPr bwMode="auto">
          <a:xfrm>
            <a:off x="6149975" y="6491288"/>
            <a:ext cx="3756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b="1">
                <a:solidFill>
                  <a:schemeClr val="bg1"/>
                </a:solidFill>
              </a:rPr>
              <a:t>Apocalipsis, 8: 1-5; 22: 11</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103432" name="Picture 8" descr="AW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975" y="1866900"/>
            <a:ext cx="4137025" cy="4991100"/>
          </a:xfrm>
          <a:prstGeom prst="rect">
            <a:avLst/>
          </a:prstGeom>
          <a:noFill/>
          <a:extLst>
            <a:ext uri="{909E8E84-426E-40DD-AFC4-6F175D3DCCD1}">
              <a14:hiddenFill xmlns:a14="http://schemas.microsoft.com/office/drawing/2010/main">
                <a:solidFill>
                  <a:srgbClr val="FFFFFF"/>
                </a:solidFill>
              </a14:hiddenFill>
            </a:ext>
          </a:extLst>
        </p:spPr>
      </p:pic>
      <p:sp>
        <p:nvSpPr>
          <p:cNvPr id="103428" name="Rectangle 4"/>
          <p:cNvSpPr>
            <a:spLocks noChangeArrowheads="1"/>
          </p:cNvSpPr>
          <p:nvPr/>
        </p:nvSpPr>
        <p:spPr bwMode="auto">
          <a:xfrm>
            <a:off x="292100" y="1924050"/>
            <a:ext cx="5316538" cy="3948113"/>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b="1" dirty="0">
                <a:solidFill>
                  <a:schemeClr val="bg1"/>
                </a:solidFill>
                <a:effectLst>
                  <a:glow rad="127000">
                    <a:schemeClr val="tx1"/>
                  </a:glow>
                </a:effectLst>
              </a:rPr>
              <a:t>“Vi a cuatro ángeles de pie… que detenían los cuatro vientos de la tierra… y les dijo: «No dañéis la tierra… </a:t>
            </a:r>
            <a:r>
              <a:rPr lang="es-ES" b="1" u="sng" dirty="0">
                <a:solidFill>
                  <a:srgbClr val="66FF33"/>
                </a:solidFill>
                <a:effectLst>
                  <a:glow rad="127000">
                    <a:schemeClr val="tx1"/>
                  </a:glow>
                </a:effectLst>
              </a:rPr>
              <a:t>hasta que</a:t>
            </a:r>
            <a:r>
              <a:rPr lang="es-ES" b="1" dirty="0">
                <a:solidFill>
                  <a:schemeClr val="bg1"/>
                </a:solidFill>
                <a:effectLst>
                  <a:glow rad="127000">
                    <a:schemeClr val="tx1"/>
                  </a:glow>
                </a:effectLst>
              </a:rPr>
              <a:t> sellemos… a los siervos de nuestro Dios»”</a:t>
            </a:r>
          </a:p>
        </p:txBody>
      </p:sp>
      <p:sp>
        <p:nvSpPr>
          <p:cNvPr id="103429" name="Rectangle 5"/>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300" b="1">
                <a:solidFill>
                  <a:schemeClr val="bg1"/>
                </a:solidFill>
              </a:rPr>
              <a:t>FIN DEL TIEMPO DE GRACIA</a:t>
            </a:r>
          </a:p>
        </p:txBody>
      </p:sp>
      <p:sp>
        <p:nvSpPr>
          <p:cNvPr id="103430" name="Rectangle 6"/>
          <p:cNvSpPr>
            <a:spLocks noChangeArrowheads="1"/>
          </p:cNvSpPr>
          <p:nvPr/>
        </p:nvSpPr>
        <p:spPr bwMode="auto">
          <a:xfrm>
            <a:off x="0" y="511175"/>
            <a:ext cx="9906000"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a:solidFill>
                  <a:srgbClr val="FF3300"/>
                </a:solidFill>
              </a:rPr>
              <a:t>LOS 4 ÁNGELES SUELTAN LOS VIENTOS</a:t>
            </a:r>
          </a:p>
        </p:txBody>
      </p:sp>
      <p:sp>
        <p:nvSpPr>
          <p:cNvPr id="103431" name="Text Box 7"/>
          <p:cNvSpPr txBox="1">
            <a:spLocks noChangeArrowheads="1"/>
          </p:cNvSpPr>
          <p:nvPr/>
        </p:nvSpPr>
        <p:spPr bwMode="auto">
          <a:xfrm>
            <a:off x="5930900" y="6329363"/>
            <a:ext cx="3756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b="1">
                <a:solidFill>
                  <a:schemeClr val="bg1"/>
                </a:solidFill>
              </a:rPr>
              <a:t>Apocalipsis, 7: 1-4</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508000" y="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b="1">
                <a:solidFill>
                  <a:schemeClr val="bg1"/>
                </a:solidFill>
              </a:rPr>
              <a:t>CONOCIENDO EL TIEMPO</a:t>
            </a:r>
          </a:p>
        </p:txBody>
      </p:sp>
      <p:pic>
        <p:nvPicPr>
          <p:cNvPr id="104453" name="Picture 5" descr="Cuadro reduc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5" y="1085850"/>
            <a:ext cx="8162925" cy="577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chemeClr val="bg1"/>
            </a:gs>
          </a:gsLst>
          <a:lin ang="5400000" scaled="1"/>
        </a:gradFill>
        <a:effectLst/>
      </p:bgPr>
    </p:bg>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a:xfrm>
            <a:off x="508000" y="0"/>
            <a:ext cx="8915400" cy="1143000"/>
          </a:xfrm>
        </p:spPr>
        <p:txBody>
          <a:bodyPr/>
          <a:lstStyle/>
          <a:p>
            <a:r>
              <a:rPr lang="es-ES" b="1">
                <a:solidFill>
                  <a:schemeClr val="bg1"/>
                </a:solidFill>
              </a:rPr>
              <a:t>CONOCIENDO EL TIEMPO</a:t>
            </a:r>
          </a:p>
        </p:txBody>
      </p:sp>
      <p:pic>
        <p:nvPicPr>
          <p:cNvPr id="76807" name="Picture 7" descr="Cuadro reduc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5" y="1085850"/>
            <a:ext cx="8162925" cy="577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105476" name="Picture 4" descr="Prezentând viitor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173163"/>
            <a:ext cx="8212137" cy="5684837"/>
          </a:xfrm>
          <a:prstGeom prst="rect">
            <a:avLst/>
          </a:prstGeom>
          <a:noFill/>
          <a:extLst>
            <a:ext uri="{909E8E84-426E-40DD-AFC4-6F175D3DCCD1}">
              <a14:hiddenFill xmlns:a14="http://schemas.microsoft.com/office/drawing/2010/main">
                <a:solidFill>
                  <a:srgbClr val="FFFFFF"/>
                </a:solidFill>
              </a14:hiddenFill>
            </a:ext>
          </a:extLst>
        </p:spPr>
      </p:pic>
      <p:sp>
        <p:nvSpPr>
          <p:cNvPr id="105477" name="Rectangle 5"/>
          <p:cNvSpPr>
            <a:spLocks noChangeArrowheads="1"/>
          </p:cNvSpPr>
          <p:nvPr/>
        </p:nvSpPr>
        <p:spPr bwMode="auto">
          <a:xfrm>
            <a:off x="0" y="0"/>
            <a:ext cx="990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4000" b="1">
                <a:solidFill>
                  <a:schemeClr val="bg1"/>
                </a:solidFill>
              </a:rPr>
              <a:t>ACONTECIMIENTOS PREVIOS A LA 2ª VENIDA</a:t>
            </a:r>
          </a:p>
        </p:txBody>
      </p:sp>
      <p:pic>
        <p:nvPicPr>
          <p:cNvPr id="105478" name="Picture 6" descr="Cuadro reduci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1085850"/>
            <a:ext cx="8162925" cy="5772150"/>
          </a:xfrm>
          <a:prstGeom prst="rect">
            <a:avLst/>
          </a:prstGeom>
          <a:noFill/>
          <a:extLst>
            <a:ext uri="{909E8E84-426E-40DD-AFC4-6F175D3DCCD1}">
              <a14:hiddenFill xmlns:a14="http://schemas.microsoft.com/office/drawing/2010/main">
                <a:solidFill>
                  <a:srgbClr val="FFFFFF"/>
                </a:solidFill>
              </a14:hiddenFill>
            </a:ext>
          </a:extLst>
        </p:spPr>
      </p:pic>
      <p:pic>
        <p:nvPicPr>
          <p:cNvPr id="105479" name="Picture 7" descr="Acontecimientos previos a la segunda veni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7063" y="2747963"/>
            <a:ext cx="3752850" cy="235267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fade">
                                      <p:cBhvr>
                                        <p:cTn id="7" dur="2000"/>
                                        <p:tgtEl>
                                          <p:spTgt spid="105479"/>
                                        </p:tgtEl>
                                      </p:cBhvr>
                                    </p:animEffect>
                                  </p:childTnLst>
                                </p:cTn>
                              </p:par>
                              <p:par>
                                <p:cTn id="8" presetID="10" presetClass="exit" presetSubtype="0" fill="hold" nodeType="withEffect">
                                  <p:stCondLst>
                                    <p:cond delay="0"/>
                                  </p:stCondLst>
                                  <p:childTnLst>
                                    <p:animEffect transition="out" filter="fade">
                                      <p:cBhvr>
                                        <p:cTn id="9" dur="2000"/>
                                        <p:tgtEl>
                                          <p:spTgt spid="105478"/>
                                        </p:tgtEl>
                                      </p:cBhvr>
                                    </p:animEffect>
                                    <p:set>
                                      <p:cBhvr>
                                        <p:cTn id="10" dur="1" fill="hold">
                                          <p:stCondLst>
                                            <p:cond delay="1999"/>
                                          </p:stCondLst>
                                        </p:cTn>
                                        <p:tgtEl>
                                          <p:spTgt spid="105478"/>
                                        </p:tgtEl>
                                        <p:attrNameLst>
                                          <p:attrName>style.visibility</p:attrName>
                                        </p:attrNameLst>
                                      </p:cBhvr>
                                      <p:to>
                                        <p:strVal val="hidden"/>
                                      </p:to>
                                    </p:set>
                                  </p:childTnLst>
                                </p:cTn>
                              </p:par>
                              <p:par>
                                <p:cTn id="11" presetID="10" presetClass="entr" presetSubtype="0" fill="hold" nodeType="withEffect">
                                  <p:stCondLst>
                                    <p:cond delay="2000"/>
                                  </p:stCondLst>
                                  <p:childTnLst>
                                    <p:set>
                                      <p:cBhvr>
                                        <p:cTn id="12" dur="1" fill="hold">
                                          <p:stCondLst>
                                            <p:cond delay="0"/>
                                          </p:stCondLst>
                                        </p:cTn>
                                        <p:tgtEl>
                                          <p:spTgt spid="105476"/>
                                        </p:tgtEl>
                                        <p:attrNameLst>
                                          <p:attrName>style.visibility</p:attrName>
                                        </p:attrNameLst>
                                      </p:cBhvr>
                                      <p:to>
                                        <p:strVal val="visible"/>
                                      </p:to>
                                    </p:set>
                                    <p:animEffect transition="in" filter="fade">
                                      <p:cBhvr>
                                        <p:cTn id="13" dur="2000"/>
                                        <p:tgtEl>
                                          <p:spTgt spid="105476"/>
                                        </p:tgtEl>
                                      </p:cBhvr>
                                    </p:animEffect>
                                  </p:childTnLst>
                                </p:cTn>
                              </p:par>
                              <p:par>
                                <p:cTn id="14" presetID="49" presetClass="path" presetSubtype="0" accel="50000" decel="50000" fill="hold" nodeType="withEffect">
                                  <p:stCondLst>
                                    <p:cond delay="2000"/>
                                  </p:stCondLst>
                                  <p:childTnLst>
                                    <p:animMotion origin="layout" path="M 3.61111E-6 -2.22222E-6 L -0.14514 -0.00208 " pathEditMode="relative" rAng="0" ptsTypes="AA">
                                      <p:cBhvr>
                                        <p:cTn id="15" dur="2000" fill="hold"/>
                                        <p:tgtEl>
                                          <p:spTgt spid="105479"/>
                                        </p:tgtEl>
                                        <p:attrNameLst>
                                          <p:attrName>ppt_x</p:attrName>
                                          <p:attrName>ppt_y</p:attrName>
                                        </p:attrNameLst>
                                      </p:cBhvr>
                                      <p:rCtr x="-7257"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106504" name="Picture 8" descr="plag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675" y="2466975"/>
            <a:ext cx="5902325" cy="4391025"/>
          </a:xfrm>
          <a:prstGeom prst="rect">
            <a:avLst/>
          </a:prstGeom>
          <a:noFill/>
          <a:extLst>
            <a:ext uri="{909E8E84-426E-40DD-AFC4-6F175D3DCCD1}">
              <a14:hiddenFill xmlns:a14="http://schemas.microsoft.com/office/drawing/2010/main">
                <a:solidFill>
                  <a:srgbClr val="FFFFFF"/>
                </a:solidFill>
              </a14:hiddenFill>
            </a:ext>
          </a:extLst>
        </p:spPr>
      </p:pic>
      <p:pic>
        <p:nvPicPr>
          <p:cNvPr id="106505" name="Picture 9" descr="plaga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5363"/>
            <a:ext cx="5407025" cy="4400550"/>
          </a:xfrm>
          <a:prstGeom prst="rect">
            <a:avLst/>
          </a:prstGeom>
          <a:noFill/>
          <a:extLst>
            <a:ext uri="{909E8E84-426E-40DD-AFC4-6F175D3DCCD1}">
              <a14:hiddenFill xmlns:a14="http://schemas.microsoft.com/office/drawing/2010/main">
                <a:solidFill>
                  <a:srgbClr val="FFFFFF"/>
                </a:solidFill>
              </a14:hiddenFill>
            </a:ext>
          </a:extLst>
        </p:spPr>
      </p:pic>
      <p:sp>
        <p:nvSpPr>
          <p:cNvPr id="106500" name="Rectangle 4"/>
          <p:cNvSpPr>
            <a:spLocks noChangeArrowheads="1"/>
          </p:cNvSpPr>
          <p:nvPr/>
        </p:nvSpPr>
        <p:spPr bwMode="auto">
          <a:xfrm>
            <a:off x="276225" y="1089025"/>
            <a:ext cx="9366250" cy="249555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b="1" dirty="0">
                <a:solidFill>
                  <a:schemeClr val="bg1"/>
                </a:solidFill>
                <a:effectLst>
                  <a:glow rad="127000">
                    <a:schemeClr val="tx1"/>
                  </a:glow>
                </a:effectLst>
              </a:rPr>
              <a:t>“Entonces oí una gran voz procedente del Santuario, que dijo a los siete ángeles: «Id y derramad sobre la tierra las siete copas de la ira de Dios»”</a:t>
            </a:r>
          </a:p>
        </p:txBody>
      </p:sp>
      <p:sp>
        <p:nvSpPr>
          <p:cNvPr id="106501" name="Rectangle 5"/>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300" b="1">
                <a:solidFill>
                  <a:schemeClr val="bg1"/>
                </a:solidFill>
              </a:rPr>
              <a:t>ACONTECIMIENTOS PREVIOS A LA 2ª VENIDA</a:t>
            </a:r>
          </a:p>
        </p:txBody>
      </p:sp>
      <p:sp>
        <p:nvSpPr>
          <p:cNvPr id="106502" name="Rectangle 6"/>
          <p:cNvSpPr>
            <a:spLocks noChangeArrowheads="1"/>
          </p:cNvSpPr>
          <p:nvPr/>
        </p:nvSpPr>
        <p:spPr bwMode="auto">
          <a:xfrm>
            <a:off x="0" y="511175"/>
            <a:ext cx="9906000"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a:solidFill>
                  <a:srgbClr val="FF3300"/>
                </a:solidFill>
              </a:rPr>
              <a:t>LAS SIETE PLAGAS</a:t>
            </a:r>
          </a:p>
        </p:txBody>
      </p:sp>
      <p:sp>
        <p:nvSpPr>
          <p:cNvPr id="106503" name="Text Box 7"/>
          <p:cNvSpPr txBox="1">
            <a:spLocks noChangeArrowheads="1"/>
          </p:cNvSpPr>
          <p:nvPr/>
        </p:nvSpPr>
        <p:spPr bwMode="auto">
          <a:xfrm>
            <a:off x="0" y="6491288"/>
            <a:ext cx="3756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b="1"/>
              <a:t>Apocalipsis, 16: 1-21</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107529" name="Picture 9" descr="Firma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938" y="3113088"/>
            <a:ext cx="5072062" cy="3744912"/>
          </a:xfrm>
          <a:prstGeom prst="rect">
            <a:avLst/>
          </a:prstGeom>
          <a:noFill/>
          <a:extLst>
            <a:ext uri="{909E8E84-426E-40DD-AFC4-6F175D3DCCD1}">
              <a14:hiddenFill xmlns:a14="http://schemas.microsoft.com/office/drawing/2010/main">
                <a:solidFill>
                  <a:srgbClr val="FFFFFF"/>
                </a:solidFill>
              </a14:hiddenFill>
            </a:ext>
          </a:extLst>
        </p:spPr>
      </p:pic>
      <p:sp>
        <p:nvSpPr>
          <p:cNvPr id="107524" name="Rectangle 4"/>
          <p:cNvSpPr>
            <a:spLocks noChangeArrowheads="1"/>
          </p:cNvSpPr>
          <p:nvPr/>
        </p:nvSpPr>
        <p:spPr bwMode="auto">
          <a:xfrm>
            <a:off x="276225" y="1089025"/>
            <a:ext cx="9366250" cy="249555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b="1" dirty="0">
                <a:solidFill>
                  <a:schemeClr val="bg1"/>
                </a:solidFill>
                <a:effectLst>
                  <a:glow rad="127000">
                    <a:schemeClr val="tx1"/>
                  </a:glow>
                </a:effectLst>
              </a:rPr>
              <a:t>“Se le permitió infundir aliento a la imagen de la primera bestia, para que la imagen pudiera hablar y dar muerte a todo el que no adore a la imagen de la bestia”</a:t>
            </a:r>
          </a:p>
        </p:txBody>
      </p:sp>
      <p:sp>
        <p:nvSpPr>
          <p:cNvPr id="107525" name="Rectangle 5"/>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300" b="1">
                <a:solidFill>
                  <a:schemeClr val="bg1"/>
                </a:solidFill>
              </a:rPr>
              <a:t>ACONTECIMIENTOS PREVIOS A LA 2ª VENIDA</a:t>
            </a:r>
          </a:p>
        </p:txBody>
      </p:sp>
      <p:sp>
        <p:nvSpPr>
          <p:cNvPr id="107526" name="Rectangle 6"/>
          <p:cNvSpPr>
            <a:spLocks noChangeArrowheads="1"/>
          </p:cNvSpPr>
          <p:nvPr/>
        </p:nvSpPr>
        <p:spPr bwMode="auto">
          <a:xfrm>
            <a:off x="0" y="511175"/>
            <a:ext cx="9906000"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000" b="1">
                <a:solidFill>
                  <a:srgbClr val="FF3300"/>
                </a:solidFill>
              </a:rPr>
              <a:t>DECRETO DE MUERTE Y HUIDA DE LAS PEQUEÑAS CIUDADES</a:t>
            </a:r>
          </a:p>
        </p:txBody>
      </p:sp>
      <p:sp>
        <p:nvSpPr>
          <p:cNvPr id="107527" name="Text Box 7"/>
          <p:cNvSpPr txBox="1">
            <a:spLocks noChangeArrowheads="1"/>
          </p:cNvSpPr>
          <p:nvPr/>
        </p:nvSpPr>
        <p:spPr bwMode="auto">
          <a:xfrm>
            <a:off x="5930900" y="6329363"/>
            <a:ext cx="3756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b="1">
                <a:solidFill>
                  <a:schemeClr val="bg1"/>
                </a:solidFill>
              </a:rPr>
              <a:t>Apocalipsis, 13: 15</a:t>
            </a:r>
          </a:p>
        </p:txBody>
      </p:sp>
      <p:pic>
        <p:nvPicPr>
          <p:cNvPr id="107530" name="Picture 10"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81413"/>
            <a:ext cx="2897188"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8548" name="Text Box 4"/>
          <p:cNvSpPr txBox="1">
            <a:spLocks noChangeArrowheads="1"/>
          </p:cNvSpPr>
          <p:nvPr/>
        </p:nvSpPr>
        <p:spPr bwMode="auto">
          <a:xfrm>
            <a:off x="352425" y="6329363"/>
            <a:ext cx="9334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b="1"/>
              <a:t>Jeremías, 30: 7; Daniel 12: 1; Salmo 91: 3-10; 46: 1-3</a:t>
            </a:r>
          </a:p>
        </p:txBody>
      </p:sp>
      <p:sp>
        <p:nvSpPr>
          <p:cNvPr id="108549" name="Rectangle 5"/>
          <p:cNvSpPr>
            <a:spLocks noChangeArrowheads="1"/>
          </p:cNvSpPr>
          <p:nvPr/>
        </p:nvSpPr>
        <p:spPr bwMode="auto">
          <a:xfrm>
            <a:off x="276225" y="1089025"/>
            <a:ext cx="9366250" cy="249555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b="1" dirty="0">
                <a:solidFill>
                  <a:schemeClr val="bg1"/>
                </a:solidFill>
                <a:effectLst>
                  <a:glow rad="127000">
                    <a:schemeClr val="tx1"/>
                  </a:glow>
                </a:effectLst>
              </a:rPr>
              <a:t>“Tiempo de angustia para Jacob… Y será tiempo de angustia, cual nunca fue desde que hubo gente hasta entonces”</a:t>
            </a:r>
          </a:p>
        </p:txBody>
      </p:sp>
      <p:sp>
        <p:nvSpPr>
          <p:cNvPr id="108550" name="Rectangle 6"/>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300" b="1">
                <a:solidFill>
                  <a:schemeClr val="bg1"/>
                </a:solidFill>
              </a:rPr>
              <a:t>ACONTECIMIENTOS PREVIOS A LA 2ª VENIDA</a:t>
            </a:r>
          </a:p>
        </p:txBody>
      </p:sp>
      <p:sp>
        <p:nvSpPr>
          <p:cNvPr id="108551" name="Rectangle 7"/>
          <p:cNvSpPr>
            <a:spLocks noChangeArrowheads="1"/>
          </p:cNvSpPr>
          <p:nvPr/>
        </p:nvSpPr>
        <p:spPr bwMode="auto">
          <a:xfrm>
            <a:off x="0" y="511175"/>
            <a:ext cx="9906000"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a:solidFill>
                  <a:srgbClr val="FF3300"/>
                </a:solidFill>
              </a:rPr>
              <a:t>ANGUSTIA DE JACOB</a:t>
            </a:r>
          </a:p>
        </p:txBody>
      </p:sp>
      <p:pic>
        <p:nvPicPr>
          <p:cNvPr id="108552" name="Picture 8" descr="angust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513" y="2924175"/>
            <a:ext cx="4538662" cy="3109913"/>
          </a:xfrm>
          <a:prstGeom prst="rect">
            <a:avLst/>
          </a:prstGeom>
          <a:noFill/>
          <a:extLst>
            <a:ext uri="{909E8E84-426E-40DD-AFC4-6F175D3DCCD1}">
              <a14:hiddenFill xmlns:a14="http://schemas.microsoft.com/office/drawing/2010/main">
                <a:solidFill>
                  <a:srgbClr val="FFFFFF"/>
                </a:solidFill>
              </a14:hiddenFill>
            </a:ext>
          </a:extLst>
        </p:spPr>
      </p:pic>
      <p:pic>
        <p:nvPicPr>
          <p:cNvPr id="108553" name="Picture 9" descr="angusti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8" y="2838450"/>
            <a:ext cx="2811462" cy="3198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109576" name="Picture 8" descr="B10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9572" name="Text Box 4"/>
          <p:cNvSpPr txBox="1">
            <a:spLocks noChangeArrowheads="1"/>
          </p:cNvSpPr>
          <p:nvPr/>
        </p:nvSpPr>
        <p:spPr bwMode="auto">
          <a:xfrm>
            <a:off x="6178550" y="6329363"/>
            <a:ext cx="350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b="1">
                <a:solidFill>
                  <a:schemeClr val="bg1"/>
                </a:solidFill>
              </a:rPr>
              <a:t>Jeremías, 30: 7</a:t>
            </a:r>
          </a:p>
        </p:txBody>
      </p:sp>
      <p:sp>
        <p:nvSpPr>
          <p:cNvPr id="109573" name="Rectangle 5"/>
          <p:cNvSpPr>
            <a:spLocks noChangeArrowheads="1"/>
          </p:cNvSpPr>
          <p:nvPr/>
        </p:nvSpPr>
        <p:spPr bwMode="auto">
          <a:xfrm>
            <a:off x="276225" y="1089025"/>
            <a:ext cx="9366250" cy="249555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b="1" dirty="0">
                <a:solidFill>
                  <a:schemeClr val="bg1"/>
                </a:solidFill>
                <a:effectLst>
                  <a:glow rad="127000">
                    <a:schemeClr val="tx1"/>
                  </a:glow>
                </a:effectLst>
              </a:rPr>
              <a:t>“Tiempo de angustia para Jacob, </a:t>
            </a:r>
            <a:r>
              <a:rPr lang="es-ES" b="1" u="sng" dirty="0">
                <a:solidFill>
                  <a:srgbClr val="66FF33"/>
                </a:solidFill>
                <a:effectLst>
                  <a:glow rad="127000">
                    <a:schemeClr val="tx1"/>
                  </a:glow>
                </a:effectLst>
              </a:rPr>
              <a:t>pero de ella será librado</a:t>
            </a:r>
            <a:r>
              <a:rPr lang="es-ES" b="1" dirty="0">
                <a:solidFill>
                  <a:schemeClr val="bg1"/>
                </a:solidFill>
                <a:effectLst>
                  <a:glow rad="127000">
                    <a:schemeClr val="tx1"/>
                  </a:glow>
                </a:effectLst>
              </a:rPr>
              <a:t>”</a:t>
            </a:r>
          </a:p>
        </p:txBody>
      </p:sp>
      <p:sp>
        <p:nvSpPr>
          <p:cNvPr id="109574" name="Rectangle 6"/>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300" b="1">
                <a:solidFill>
                  <a:schemeClr val="bg1"/>
                </a:solidFill>
              </a:rPr>
              <a:t>ACONTECIMIENTOS PREVIOS A LA 2ª VENIDA</a:t>
            </a:r>
          </a:p>
        </p:txBody>
      </p:sp>
      <p:sp>
        <p:nvSpPr>
          <p:cNvPr id="109575" name="Rectangle 7"/>
          <p:cNvSpPr>
            <a:spLocks noChangeArrowheads="1"/>
          </p:cNvSpPr>
          <p:nvPr/>
        </p:nvSpPr>
        <p:spPr bwMode="auto">
          <a:xfrm>
            <a:off x="0" y="511175"/>
            <a:ext cx="9906000"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a:solidFill>
                  <a:srgbClr val="FF3300"/>
                </a:solidFill>
              </a:rPr>
              <a:t>LIBERACIÓN</a:t>
            </a: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508000" y="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b="1">
                <a:solidFill>
                  <a:schemeClr val="bg1"/>
                </a:solidFill>
              </a:rPr>
              <a:t>CONOCIENDO EL TIEMPO</a:t>
            </a:r>
          </a:p>
        </p:txBody>
      </p:sp>
      <p:pic>
        <p:nvPicPr>
          <p:cNvPr id="110597" name="Picture 5" descr="Cuadro reduc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5" y="1085850"/>
            <a:ext cx="8162925" cy="577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111620" name="Picture 4" descr="Prezentând viitor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173163"/>
            <a:ext cx="8212137" cy="5684837"/>
          </a:xfrm>
          <a:prstGeom prst="rect">
            <a:avLst/>
          </a:prstGeom>
          <a:noFill/>
          <a:extLst>
            <a:ext uri="{909E8E84-426E-40DD-AFC4-6F175D3DCCD1}">
              <a14:hiddenFill xmlns:a14="http://schemas.microsoft.com/office/drawing/2010/main">
                <a:solidFill>
                  <a:srgbClr val="FFFFFF"/>
                </a:solidFill>
              </a14:hiddenFill>
            </a:ext>
          </a:extLst>
        </p:spPr>
      </p:pic>
      <p:sp>
        <p:nvSpPr>
          <p:cNvPr id="111621" name="Rectangle 5"/>
          <p:cNvSpPr>
            <a:spLocks noChangeArrowheads="1"/>
          </p:cNvSpPr>
          <p:nvPr/>
        </p:nvSpPr>
        <p:spPr bwMode="auto">
          <a:xfrm>
            <a:off x="0" y="0"/>
            <a:ext cx="990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4000" b="1">
                <a:solidFill>
                  <a:schemeClr val="bg1"/>
                </a:solidFill>
              </a:rPr>
              <a:t>LA SEGUNDA VENIDA</a:t>
            </a:r>
          </a:p>
        </p:txBody>
      </p:sp>
      <p:pic>
        <p:nvPicPr>
          <p:cNvPr id="111622" name="Picture 6" descr="Cuadro reduci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1085850"/>
            <a:ext cx="8162925" cy="5772150"/>
          </a:xfrm>
          <a:prstGeom prst="rect">
            <a:avLst/>
          </a:prstGeom>
          <a:noFill/>
          <a:extLst>
            <a:ext uri="{909E8E84-426E-40DD-AFC4-6F175D3DCCD1}">
              <a14:hiddenFill xmlns:a14="http://schemas.microsoft.com/office/drawing/2010/main">
                <a:solidFill>
                  <a:srgbClr val="FFFFFF"/>
                </a:solidFill>
              </a14:hiddenFill>
            </a:ext>
          </a:extLst>
        </p:spPr>
      </p:pic>
      <p:pic>
        <p:nvPicPr>
          <p:cNvPr id="111623" name="Picture 7" descr="La segunda veni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8800" y="1103313"/>
            <a:ext cx="2100263" cy="291623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11624" name="Text Box 8"/>
          <p:cNvSpPr txBox="1">
            <a:spLocks noChangeArrowheads="1"/>
          </p:cNvSpPr>
          <p:nvPr/>
        </p:nvSpPr>
        <p:spPr bwMode="auto">
          <a:xfrm>
            <a:off x="3117850" y="2540000"/>
            <a:ext cx="5908675" cy="2665413"/>
          </a:xfrm>
          <a:prstGeom prst="rect">
            <a:avLst/>
          </a:prstGeom>
          <a:solidFill>
            <a:srgbClr val="FFFFFF">
              <a:alpha val="7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1325" indent="-441325">
              <a:defRPr>
                <a:solidFill>
                  <a:schemeClr val="tx1"/>
                </a:solidFill>
                <a:latin typeface="Arial" panose="020B0604020202020204" pitchFamily="34" charset="0"/>
              </a:defRPr>
            </a:lvl1pPr>
            <a:lvl2pPr marL="62071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buClr>
                <a:srgbClr val="FF3300"/>
              </a:buClr>
              <a:buFont typeface="Wingdings" panose="05000000000000000000" pitchFamily="2" charset="2"/>
              <a:buChar char="Ö"/>
            </a:pPr>
            <a:r>
              <a:rPr lang="es-ES" sz="2800" b="1"/>
              <a:t>Resurrección de los contemporáneos de Jesús</a:t>
            </a:r>
          </a:p>
          <a:p>
            <a:pPr>
              <a:spcBef>
                <a:spcPct val="50000"/>
              </a:spcBef>
              <a:buClr>
                <a:srgbClr val="FF3300"/>
              </a:buClr>
              <a:buFont typeface="Wingdings" panose="05000000000000000000" pitchFamily="2" charset="2"/>
              <a:buChar char="Ö"/>
            </a:pPr>
            <a:r>
              <a:rPr lang="es-ES" sz="2800" b="1"/>
              <a:t>La señal del Hijo del hombre y su aparición</a:t>
            </a:r>
          </a:p>
          <a:p>
            <a:pPr>
              <a:spcBef>
                <a:spcPct val="50000"/>
              </a:spcBef>
              <a:buClr>
                <a:srgbClr val="FF3300"/>
              </a:buClr>
              <a:buFont typeface="Wingdings" panose="05000000000000000000" pitchFamily="2" charset="2"/>
              <a:buChar char="Ö"/>
            </a:pPr>
            <a:r>
              <a:rPr lang="es-ES" sz="2800" b="1"/>
              <a:t>Resurrección y transformación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1623"/>
                                        </p:tgtEl>
                                        <p:attrNameLst>
                                          <p:attrName>style.visibility</p:attrName>
                                        </p:attrNameLst>
                                      </p:cBhvr>
                                      <p:to>
                                        <p:strVal val="visible"/>
                                      </p:to>
                                    </p:set>
                                    <p:animEffect transition="in" filter="fade">
                                      <p:cBhvr>
                                        <p:cTn id="7" dur="2000"/>
                                        <p:tgtEl>
                                          <p:spTgt spid="111623"/>
                                        </p:tgtEl>
                                      </p:cBhvr>
                                    </p:animEffect>
                                  </p:childTnLst>
                                </p:cTn>
                              </p:par>
                              <p:par>
                                <p:cTn id="8" presetID="10" presetClass="exit" presetSubtype="0" fill="hold" nodeType="withEffect">
                                  <p:stCondLst>
                                    <p:cond delay="0"/>
                                  </p:stCondLst>
                                  <p:childTnLst>
                                    <p:animEffect transition="out" filter="fade">
                                      <p:cBhvr>
                                        <p:cTn id="9" dur="2000"/>
                                        <p:tgtEl>
                                          <p:spTgt spid="111622"/>
                                        </p:tgtEl>
                                      </p:cBhvr>
                                    </p:animEffect>
                                    <p:set>
                                      <p:cBhvr>
                                        <p:cTn id="10" dur="1" fill="hold">
                                          <p:stCondLst>
                                            <p:cond delay="1999"/>
                                          </p:stCondLst>
                                        </p:cTn>
                                        <p:tgtEl>
                                          <p:spTgt spid="111622"/>
                                        </p:tgtEl>
                                        <p:attrNameLst>
                                          <p:attrName>style.visibility</p:attrName>
                                        </p:attrNameLst>
                                      </p:cBhvr>
                                      <p:to>
                                        <p:strVal val="hidden"/>
                                      </p:to>
                                    </p:set>
                                  </p:childTnLst>
                                </p:cTn>
                              </p:par>
                              <p:par>
                                <p:cTn id="11" presetID="10" presetClass="entr" presetSubtype="0" fill="hold" nodeType="withEffect">
                                  <p:stCondLst>
                                    <p:cond delay="2000"/>
                                  </p:stCondLst>
                                  <p:childTnLst>
                                    <p:set>
                                      <p:cBhvr>
                                        <p:cTn id="12" dur="1" fill="hold">
                                          <p:stCondLst>
                                            <p:cond delay="0"/>
                                          </p:stCondLst>
                                        </p:cTn>
                                        <p:tgtEl>
                                          <p:spTgt spid="111620"/>
                                        </p:tgtEl>
                                        <p:attrNameLst>
                                          <p:attrName>style.visibility</p:attrName>
                                        </p:attrNameLst>
                                      </p:cBhvr>
                                      <p:to>
                                        <p:strVal val="visible"/>
                                      </p:to>
                                    </p:set>
                                    <p:animEffect transition="in" filter="fade">
                                      <p:cBhvr>
                                        <p:cTn id="13" dur="2000"/>
                                        <p:tgtEl>
                                          <p:spTgt spid="111620"/>
                                        </p:tgtEl>
                                      </p:cBhvr>
                                    </p:animEffect>
                                  </p:childTnLst>
                                </p:cTn>
                              </p:par>
                              <p:par>
                                <p:cTn id="14" presetID="35" presetClass="path" presetSubtype="0" accel="50000" decel="50000" fill="hold" nodeType="withEffect">
                                  <p:stCondLst>
                                    <p:cond delay="2000"/>
                                  </p:stCondLst>
                                  <p:childTnLst>
                                    <p:animMotion origin="layout" path="M 1.38889E-6 3.7037E-7 L -0.61337 0.22431 " pathEditMode="relative" rAng="0" ptsTypes="AA">
                                      <p:cBhvr>
                                        <p:cTn id="15" dur="2000" fill="hold"/>
                                        <p:tgtEl>
                                          <p:spTgt spid="111623"/>
                                        </p:tgtEl>
                                        <p:attrNameLst>
                                          <p:attrName>ppt_x</p:attrName>
                                          <p:attrName>ppt_y</p:attrName>
                                        </p:attrNameLst>
                                      </p:cBhvr>
                                      <p:rCtr x="-30677" y="11204"/>
                                    </p:animMotion>
                                  </p:childTnLst>
                                </p:cTn>
                              </p:par>
                            </p:childTnLst>
                          </p:cTn>
                        </p:par>
                        <p:par>
                          <p:cTn id="16" fill="hold" nodeType="afterGroup">
                            <p:stCondLst>
                              <p:cond delay="4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11624"/>
                                        </p:tgtEl>
                                        <p:attrNameLst>
                                          <p:attrName>style.visibility</p:attrName>
                                        </p:attrNameLst>
                                      </p:cBhvr>
                                      <p:to>
                                        <p:strVal val="visible"/>
                                      </p:to>
                                    </p:set>
                                    <p:anim calcmode="lin" valueType="num">
                                      <p:cBhvr>
                                        <p:cTn id="19" dur="500" fill="hold"/>
                                        <p:tgtEl>
                                          <p:spTgt spid="11162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11624"/>
                                        </p:tgtEl>
                                        <p:attrNameLst>
                                          <p:attrName>ppt_y</p:attrName>
                                        </p:attrNameLst>
                                      </p:cBhvr>
                                      <p:tavLst>
                                        <p:tav tm="0">
                                          <p:val>
                                            <p:strVal val="#ppt_y"/>
                                          </p:val>
                                        </p:tav>
                                        <p:tav tm="100000">
                                          <p:val>
                                            <p:strVal val="#ppt_y"/>
                                          </p:val>
                                        </p:tav>
                                      </p:tavLst>
                                    </p:anim>
                                    <p:anim calcmode="lin" valueType="num">
                                      <p:cBhvr>
                                        <p:cTn id="21" dur="500" fill="hold"/>
                                        <p:tgtEl>
                                          <p:spTgt spid="11162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1162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2644" name="Text Box 4"/>
          <p:cNvSpPr txBox="1">
            <a:spLocks noChangeArrowheads="1"/>
          </p:cNvSpPr>
          <p:nvPr/>
        </p:nvSpPr>
        <p:spPr bwMode="auto">
          <a:xfrm>
            <a:off x="6178550" y="6329363"/>
            <a:ext cx="350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b="1"/>
              <a:t>Apocalipsis, 1: 7</a:t>
            </a:r>
          </a:p>
        </p:txBody>
      </p:sp>
      <p:sp>
        <p:nvSpPr>
          <p:cNvPr id="112645" name="Rectangle 5"/>
          <p:cNvSpPr>
            <a:spLocks noChangeArrowheads="1"/>
          </p:cNvSpPr>
          <p:nvPr/>
        </p:nvSpPr>
        <p:spPr bwMode="auto">
          <a:xfrm>
            <a:off x="276225" y="1089025"/>
            <a:ext cx="9366250" cy="249555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b="1" dirty="0">
                <a:solidFill>
                  <a:schemeClr val="bg1"/>
                </a:solidFill>
                <a:effectLst>
                  <a:glow rad="127000">
                    <a:schemeClr val="tx1"/>
                  </a:glow>
                </a:effectLst>
              </a:rPr>
              <a:t>“Mirad que viene con las nubes; y todo ojo lo verá, aun los que lo traspasaron”</a:t>
            </a:r>
          </a:p>
        </p:txBody>
      </p:sp>
      <p:sp>
        <p:nvSpPr>
          <p:cNvPr id="112646" name="Rectangle 6"/>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300" b="1">
                <a:solidFill>
                  <a:schemeClr val="bg1"/>
                </a:solidFill>
              </a:rPr>
              <a:t>LA SEGUNDA VENIDA DE CRISTO</a:t>
            </a:r>
          </a:p>
        </p:txBody>
      </p:sp>
      <p:sp>
        <p:nvSpPr>
          <p:cNvPr id="112647" name="Rectangle 7"/>
          <p:cNvSpPr>
            <a:spLocks noChangeArrowheads="1"/>
          </p:cNvSpPr>
          <p:nvPr/>
        </p:nvSpPr>
        <p:spPr bwMode="auto">
          <a:xfrm>
            <a:off x="0" y="511175"/>
            <a:ext cx="9906000"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a:solidFill>
                  <a:srgbClr val="FF3300"/>
                </a:solidFill>
              </a:rPr>
              <a:t>RESURRECCIÓN DE LOS CONTEMPORÁNEOS DE JESÚS</a:t>
            </a:r>
          </a:p>
        </p:txBody>
      </p:sp>
      <p:pic>
        <p:nvPicPr>
          <p:cNvPr id="112648" name="Picture 8" descr="sacerd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2154238"/>
            <a:ext cx="2308225" cy="4344987"/>
          </a:xfrm>
          <a:prstGeom prst="rect">
            <a:avLst/>
          </a:prstGeom>
          <a:noFill/>
          <a:extLst>
            <a:ext uri="{909E8E84-426E-40DD-AFC4-6F175D3DCCD1}">
              <a14:hiddenFill xmlns:a14="http://schemas.microsoft.com/office/drawing/2010/main">
                <a:solidFill>
                  <a:srgbClr val="FFFFFF"/>
                </a:solidFill>
              </a14:hiddenFill>
            </a:ext>
          </a:extLst>
        </p:spPr>
      </p:pic>
      <p:pic>
        <p:nvPicPr>
          <p:cNvPr id="112649" name="Picture 9" descr="Crucif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700" y="2222500"/>
            <a:ext cx="2889250" cy="3190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113673" name="Picture 9" descr="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3669" name="Text Box 5"/>
          <p:cNvSpPr txBox="1">
            <a:spLocks noChangeArrowheads="1"/>
          </p:cNvSpPr>
          <p:nvPr/>
        </p:nvSpPr>
        <p:spPr bwMode="auto">
          <a:xfrm>
            <a:off x="4154488" y="6491288"/>
            <a:ext cx="350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b="1">
                <a:solidFill>
                  <a:schemeClr val="bg1"/>
                </a:solidFill>
              </a:rPr>
              <a:t>Mateo, 24: 30-31</a:t>
            </a:r>
          </a:p>
        </p:txBody>
      </p:sp>
      <p:sp>
        <p:nvSpPr>
          <p:cNvPr id="113670" name="Rectangle 6"/>
          <p:cNvSpPr>
            <a:spLocks noChangeArrowheads="1"/>
          </p:cNvSpPr>
          <p:nvPr/>
        </p:nvSpPr>
        <p:spPr bwMode="auto">
          <a:xfrm>
            <a:off x="276225" y="1089025"/>
            <a:ext cx="9366250" cy="249555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b="1" dirty="0">
                <a:solidFill>
                  <a:schemeClr val="bg1"/>
                </a:solidFill>
                <a:effectLst>
                  <a:glow rad="127000">
                    <a:schemeClr val="tx1"/>
                  </a:glow>
                </a:effectLst>
              </a:rPr>
              <a:t>“Y entonces aparecerá en el cielo la señal del Hijo del Hombre… y verán al Hijo del Hombre que viene sobre las nubes del cielo, con gran poder y grande majestad”</a:t>
            </a:r>
          </a:p>
        </p:txBody>
      </p:sp>
      <p:sp>
        <p:nvSpPr>
          <p:cNvPr id="113671" name="Rectangle 7"/>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300" b="1">
                <a:solidFill>
                  <a:schemeClr val="bg1"/>
                </a:solidFill>
              </a:rPr>
              <a:t>LA SEGUNDA VENIDA DE CRISTO</a:t>
            </a:r>
          </a:p>
        </p:txBody>
      </p:sp>
      <p:sp>
        <p:nvSpPr>
          <p:cNvPr id="113672" name="Rectangle 8"/>
          <p:cNvSpPr>
            <a:spLocks noChangeArrowheads="1"/>
          </p:cNvSpPr>
          <p:nvPr/>
        </p:nvSpPr>
        <p:spPr bwMode="auto">
          <a:xfrm>
            <a:off x="0" y="511175"/>
            <a:ext cx="9906000"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a:solidFill>
                  <a:srgbClr val="FF3300"/>
                </a:solidFill>
              </a:rPr>
              <a:t>LA SEÑAL DEL HIJO DEL HOMBRE Y SU APARICIÓN</a:t>
            </a:r>
          </a:p>
        </p:txBody>
      </p:sp>
      <p:pic>
        <p:nvPicPr>
          <p:cNvPr id="113674" name="Picture 10" descr="esperando a jesu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49600"/>
            <a:ext cx="3498850" cy="37084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114696" name="Picture 8" descr="G0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463" y="4543425"/>
            <a:ext cx="334645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14697" name="Picture 9" descr="G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600000">
            <a:off x="6307138" y="4365625"/>
            <a:ext cx="3598862" cy="2492375"/>
          </a:xfrm>
          <a:prstGeom prst="rect">
            <a:avLst/>
          </a:prstGeom>
          <a:noFill/>
          <a:extLst>
            <a:ext uri="{909E8E84-426E-40DD-AFC4-6F175D3DCCD1}">
              <a14:hiddenFill xmlns:a14="http://schemas.microsoft.com/office/drawing/2010/main">
                <a:solidFill>
                  <a:srgbClr val="FFFFFF"/>
                </a:solidFill>
              </a14:hiddenFill>
            </a:ext>
          </a:extLst>
        </p:spPr>
      </p:pic>
      <p:pic>
        <p:nvPicPr>
          <p:cNvPr id="114698" name="Picture 10" descr="angeles en resurrec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2959100" cy="2725737"/>
          </a:xfrm>
          <a:prstGeom prst="rect">
            <a:avLst/>
          </a:prstGeom>
          <a:noFill/>
          <a:extLst>
            <a:ext uri="{909E8E84-426E-40DD-AFC4-6F175D3DCCD1}">
              <a14:hiddenFill xmlns:a14="http://schemas.microsoft.com/office/drawing/2010/main">
                <a:solidFill>
                  <a:srgbClr val="FFFFFF"/>
                </a:solidFill>
              </a14:hiddenFill>
            </a:ext>
          </a:extLst>
        </p:spPr>
      </p:pic>
      <p:sp>
        <p:nvSpPr>
          <p:cNvPr id="114692" name="Text Box 4"/>
          <p:cNvSpPr txBox="1">
            <a:spLocks noChangeArrowheads="1"/>
          </p:cNvSpPr>
          <p:nvPr/>
        </p:nvSpPr>
        <p:spPr bwMode="auto">
          <a:xfrm>
            <a:off x="5930900" y="6491288"/>
            <a:ext cx="3975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8000">
            <a:spAutoFit/>
          </a:bodyPr>
          <a:lstStyle/>
          <a:p>
            <a:pPr algn="r">
              <a:spcBef>
                <a:spcPct val="50000"/>
              </a:spcBef>
            </a:pPr>
            <a:r>
              <a:rPr lang="es-ES" b="1">
                <a:solidFill>
                  <a:schemeClr val="bg1"/>
                </a:solidFill>
              </a:rPr>
              <a:t>1ª de Tesaolincenses, 4: 16-17</a:t>
            </a:r>
          </a:p>
        </p:txBody>
      </p:sp>
      <p:sp>
        <p:nvSpPr>
          <p:cNvPr id="114693" name="Rectangle 5"/>
          <p:cNvSpPr>
            <a:spLocks noChangeArrowheads="1"/>
          </p:cNvSpPr>
          <p:nvPr/>
        </p:nvSpPr>
        <p:spPr bwMode="auto">
          <a:xfrm>
            <a:off x="276225" y="1089025"/>
            <a:ext cx="9629775" cy="3154363"/>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sz="2800" b="1" dirty="0">
                <a:solidFill>
                  <a:schemeClr val="bg1"/>
                </a:solidFill>
                <a:effectLst>
                  <a:glow rad="127000">
                    <a:schemeClr val="tx1"/>
                  </a:glow>
                </a:effectLst>
              </a:rPr>
              <a:t>“Porque el mismo Señor descenderá del cielo con aclamación, con voz de arcángel, y con trompeta de Dios, y los muertos en Cristo resucitarán primero. Luego nosotros, los que vivamos, los que hayamos quedado, seremos arrebatados junto con ellos en las nubes, a recibir al Señor en el aire. Y así estaremos siempre con el Señor”</a:t>
            </a:r>
          </a:p>
        </p:txBody>
      </p:sp>
      <p:sp>
        <p:nvSpPr>
          <p:cNvPr id="114694" name="Rectangle 6"/>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300" b="1">
                <a:solidFill>
                  <a:schemeClr val="bg1"/>
                </a:solidFill>
              </a:rPr>
              <a:t>LA SEGUNDA VENIDA DE CRISTO</a:t>
            </a:r>
          </a:p>
        </p:txBody>
      </p:sp>
      <p:sp>
        <p:nvSpPr>
          <p:cNvPr id="114695" name="Rectangle 7"/>
          <p:cNvSpPr>
            <a:spLocks noChangeArrowheads="1"/>
          </p:cNvSpPr>
          <p:nvPr/>
        </p:nvSpPr>
        <p:spPr bwMode="auto">
          <a:xfrm>
            <a:off x="0" y="511175"/>
            <a:ext cx="9906000"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a:solidFill>
                  <a:srgbClr val="FF3300"/>
                </a:solidFill>
              </a:rPr>
              <a:t>RESURRECCIÓN Y TRANSFORMACIÓN</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chemeClr val="bg1"/>
            </a:gs>
          </a:gsLst>
          <a:lin ang="5400000" scaled="1"/>
        </a:gradFill>
        <a:effectLst/>
      </p:bgPr>
    </p:bg>
    <p:spTree>
      <p:nvGrpSpPr>
        <p:cNvPr id="1" name=""/>
        <p:cNvGrpSpPr/>
        <p:nvPr/>
      </p:nvGrpSpPr>
      <p:grpSpPr>
        <a:xfrm>
          <a:off x="0" y="0"/>
          <a:ext cx="0" cy="0"/>
          <a:chOff x="0" y="0"/>
          <a:chExt cx="0" cy="0"/>
        </a:xfrm>
      </p:grpSpPr>
      <p:pic>
        <p:nvPicPr>
          <p:cNvPr id="86024" name="Picture 8" descr="Prezentând viitor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173163"/>
            <a:ext cx="8212137" cy="5684837"/>
          </a:xfrm>
          <a:prstGeom prst="rect">
            <a:avLst/>
          </a:prstGeom>
          <a:noFill/>
          <a:extLst>
            <a:ext uri="{909E8E84-426E-40DD-AFC4-6F175D3DCCD1}">
              <a14:hiddenFill xmlns:a14="http://schemas.microsoft.com/office/drawing/2010/main">
                <a:solidFill>
                  <a:srgbClr val="FFFFFF"/>
                </a:solidFill>
              </a14:hiddenFill>
            </a:ext>
          </a:extLst>
        </p:spPr>
      </p:pic>
      <p:sp>
        <p:nvSpPr>
          <p:cNvPr id="86021" name="Rectangle 5"/>
          <p:cNvSpPr>
            <a:spLocks noChangeArrowheads="1"/>
          </p:cNvSpPr>
          <p:nvPr/>
        </p:nvSpPr>
        <p:spPr bwMode="auto">
          <a:xfrm>
            <a:off x="0" y="0"/>
            <a:ext cx="990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4000" b="1">
                <a:solidFill>
                  <a:schemeClr val="bg1"/>
                </a:solidFill>
              </a:rPr>
              <a:t>ACONTECIMIENTOS GENERALES ACTUALES Y FUTUROS</a:t>
            </a:r>
          </a:p>
        </p:txBody>
      </p:sp>
      <p:pic>
        <p:nvPicPr>
          <p:cNvPr id="86026" name="Picture 10" descr="Cuadro reduci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1085850"/>
            <a:ext cx="8162925" cy="5772150"/>
          </a:xfrm>
          <a:prstGeom prst="rect">
            <a:avLst/>
          </a:prstGeom>
          <a:noFill/>
          <a:extLst>
            <a:ext uri="{909E8E84-426E-40DD-AFC4-6F175D3DCCD1}">
              <a14:hiddenFill xmlns:a14="http://schemas.microsoft.com/office/drawing/2010/main">
                <a:solidFill>
                  <a:srgbClr val="FFFFFF"/>
                </a:solidFill>
              </a14:hiddenFill>
            </a:ext>
          </a:extLst>
        </p:spPr>
      </p:pic>
      <p:pic>
        <p:nvPicPr>
          <p:cNvPr id="86027" name="Picture 11" descr="Acontencimientos generales actuales y futur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1654175"/>
            <a:ext cx="3116263" cy="218757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6027"/>
                                        </p:tgtEl>
                                        <p:attrNameLst>
                                          <p:attrName>style.visibility</p:attrName>
                                        </p:attrNameLst>
                                      </p:cBhvr>
                                      <p:to>
                                        <p:strVal val="visible"/>
                                      </p:to>
                                    </p:set>
                                    <p:animEffect transition="in" filter="fade">
                                      <p:cBhvr>
                                        <p:cTn id="7" dur="2000"/>
                                        <p:tgtEl>
                                          <p:spTgt spid="86027"/>
                                        </p:tgtEl>
                                      </p:cBhvr>
                                    </p:animEffect>
                                  </p:childTnLst>
                                </p:cTn>
                              </p:par>
                              <p:par>
                                <p:cTn id="8" presetID="10" presetClass="exit" presetSubtype="0" fill="hold" nodeType="withEffect">
                                  <p:stCondLst>
                                    <p:cond delay="0"/>
                                  </p:stCondLst>
                                  <p:childTnLst>
                                    <p:animEffect transition="out" filter="fade">
                                      <p:cBhvr>
                                        <p:cTn id="9" dur="2000"/>
                                        <p:tgtEl>
                                          <p:spTgt spid="86026"/>
                                        </p:tgtEl>
                                      </p:cBhvr>
                                    </p:animEffect>
                                    <p:set>
                                      <p:cBhvr>
                                        <p:cTn id="10" dur="1" fill="hold">
                                          <p:stCondLst>
                                            <p:cond delay="1999"/>
                                          </p:stCondLst>
                                        </p:cTn>
                                        <p:tgtEl>
                                          <p:spTgt spid="86026"/>
                                        </p:tgtEl>
                                        <p:attrNameLst>
                                          <p:attrName>style.visibility</p:attrName>
                                        </p:attrNameLst>
                                      </p:cBhvr>
                                      <p:to>
                                        <p:strVal val="hidden"/>
                                      </p:to>
                                    </p:set>
                                  </p:childTnLst>
                                </p:cTn>
                              </p:par>
                            </p:childTnLst>
                          </p:cTn>
                        </p:par>
                        <p:par>
                          <p:cTn id="11" fill="hold" nodeType="afterGroup">
                            <p:stCondLst>
                              <p:cond delay="2000"/>
                            </p:stCondLst>
                            <p:childTnLst>
                              <p:par>
                                <p:cTn id="12" presetID="49" presetClass="path" presetSubtype="0" accel="50000" decel="50000" fill="hold" nodeType="afterEffect">
                                  <p:stCondLst>
                                    <p:cond delay="0"/>
                                  </p:stCondLst>
                                  <p:childTnLst>
                                    <p:animMotion origin="layout" path="M -2.22222E-6 -4.44444E-6 L 0.24167 0.17778 " pathEditMode="relative" rAng="0" ptsTypes="AA">
                                      <p:cBhvr>
                                        <p:cTn id="13" dur="2000" fill="hold"/>
                                        <p:tgtEl>
                                          <p:spTgt spid="86027"/>
                                        </p:tgtEl>
                                        <p:attrNameLst>
                                          <p:attrName>ppt_x</p:attrName>
                                          <p:attrName>ppt_y</p:attrName>
                                        </p:attrNameLst>
                                      </p:cBhvr>
                                      <p:rCtr x="12083" y="8889"/>
                                    </p:animMotion>
                                  </p:childTnLst>
                                </p:cTn>
                              </p:par>
                              <p:par>
                                <p:cTn id="14" presetID="10" presetClass="entr" presetSubtype="0" fill="hold" nodeType="withEffect">
                                  <p:stCondLst>
                                    <p:cond delay="0"/>
                                  </p:stCondLst>
                                  <p:childTnLst>
                                    <p:set>
                                      <p:cBhvr>
                                        <p:cTn id="15" dur="1" fill="hold">
                                          <p:stCondLst>
                                            <p:cond delay="0"/>
                                          </p:stCondLst>
                                        </p:cTn>
                                        <p:tgtEl>
                                          <p:spTgt spid="86024"/>
                                        </p:tgtEl>
                                        <p:attrNameLst>
                                          <p:attrName>style.visibility</p:attrName>
                                        </p:attrNameLst>
                                      </p:cBhvr>
                                      <p:to>
                                        <p:strVal val="visible"/>
                                      </p:to>
                                    </p:set>
                                    <p:animEffect transition="in" filter="fade">
                                      <p:cBhvr>
                                        <p:cTn id="16" dur="2000"/>
                                        <p:tgtEl>
                                          <p:spTgt spid="86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s-ES" b="1">
                <a:solidFill>
                  <a:srgbClr val="008000"/>
                </a:solidFill>
              </a:rPr>
              <a:t>CONOCIENDO EL TIEMPO</a:t>
            </a:r>
            <a:r>
              <a:rPr lang="es-ES" u="sng"/>
              <a:t> </a:t>
            </a:r>
          </a:p>
        </p:txBody>
      </p:sp>
      <p:sp>
        <p:nvSpPr>
          <p:cNvPr id="162819" name="Text Box 3"/>
          <p:cNvSpPr txBox="1">
            <a:spLocks noChangeArrowheads="1"/>
          </p:cNvSpPr>
          <p:nvPr/>
        </p:nvSpPr>
        <p:spPr bwMode="auto">
          <a:xfrm>
            <a:off x="661988" y="1628775"/>
            <a:ext cx="8815387" cy="3998913"/>
          </a:xfrm>
          <a:prstGeom prst="rect">
            <a:avLst/>
          </a:prstGeom>
          <a:gradFill rotWithShape="1">
            <a:gsLst>
              <a:gs pos="0">
                <a:srgbClr val="00CC00"/>
              </a:gs>
              <a:gs pos="100000">
                <a:srgbClr val="99FF99"/>
              </a:gs>
            </a:gsLst>
            <a:lin ang="2700000" scaled="1"/>
          </a:gra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4400" b="1"/>
              <a:t>Esperando</a:t>
            </a:r>
            <a:r>
              <a:rPr lang="es-ES" sz="4400"/>
              <a:t> y </a:t>
            </a:r>
            <a:r>
              <a:rPr lang="es-ES" sz="4400" b="1"/>
              <a:t>acelerando</a:t>
            </a:r>
            <a:r>
              <a:rPr lang="es-ES" sz="4400"/>
              <a:t> la venida del día de Dios. En ese día los cielos serán encendidos y deshechos, y los elementos se fundirán abrasados por el fuego”</a:t>
            </a:r>
          </a:p>
          <a:p>
            <a:pPr algn="r">
              <a:spcBef>
                <a:spcPct val="50000"/>
              </a:spcBef>
            </a:pPr>
            <a:r>
              <a:rPr lang="es-ES" sz="2400"/>
              <a:t>2ª de Pedro, 3: 12</a:t>
            </a:r>
          </a:p>
        </p:txBody>
      </p:sp>
      <p:sp>
        <p:nvSpPr>
          <p:cNvPr id="162820" name="Line 4"/>
          <p:cNvSpPr>
            <a:spLocks noChangeShapeType="1"/>
          </p:cNvSpPr>
          <p:nvPr/>
        </p:nvSpPr>
        <p:spPr bwMode="auto">
          <a:xfrm>
            <a:off x="895350" y="1196975"/>
            <a:ext cx="811530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62819"/>
                                        </p:tgtEl>
                                        <p:attrNameLst>
                                          <p:attrName>style.visibility</p:attrName>
                                        </p:attrNameLst>
                                      </p:cBhvr>
                                      <p:to>
                                        <p:strVal val="visible"/>
                                      </p:to>
                                    </p:set>
                                    <p:anim calcmode="lin" valueType="num">
                                      <p:cBhvr>
                                        <p:cTn id="7" dur="1000" fill="hold"/>
                                        <p:tgtEl>
                                          <p:spTgt spid="162819"/>
                                        </p:tgtEl>
                                        <p:attrNameLst>
                                          <p:attrName>ppt_x</p:attrName>
                                        </p:attrNameLst>
                                      </p:cBhvr>
                                      <p:tavLst>
                                        <p:tav tm="0">
                                          <p:val>
                                            <p:strVal val="#ppt_x-.2"/>
                                          </p:val>
                                        </p:tav>
                                        <p:tav tm="100000">
                                          <p:val>
                                            <p:strVal val="#ppt_x"/>
                                          </p:val>
                                        </p:tav>
                                      </p:tavLst>
                                    </p:anim>
                                    <p:anim calcmode="lin" valueType="num">
                                      <p:cBhvr>
                                        <p:cTn id="8" dur="1000" fill="hold"/>
                                        <p:tgtEl>
                                          <p:spTgt spid="1628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2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Z0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381000"/>
            <a:ext cx="8804275" cy="6096000"/>
          </a:xfrm>
          <a:prstGeom prst="rect">
            <a:avLst/>
          </a:prstGeom>
          <a:noFill/>
          <a:extLst>
            <a:ext uri="{909E8E84-426E-40DD-AFC4-6F175D3DCCD1}">
              <a14:hiddenFill xmlns:a14="http://schemas.microsoft.com/office/drawing/2010/main">
                <a:solidFill>
                  <a:srgbClr val="FFFFFF"/>
                </a:solidFill>
              </a14:hiddenFill>
            </a:ext>
          </a:extLst>
        </p:spPr>
      </p:pic>
      <p:sp>
        <p:nvSpPr>
          <p:cNvPr id="115718" name="Rectangle 6"/>
          <p:cNvSpPr>
            <a:spLocks noChangeArrowheads="1"/>
          </p:cNvSpPr>
          <p:nvPr/>
        </p:nvSpPr>
        <p:spPr bwMode="auto">
          <a:xfrm>
            <a:off x="696913" y="549275"/>
            <a:ext cx="8318500" cy="5534025"/>
          </a:xfrm>
          <a:prstGeom prst="rect">
            <a:avLst/>
          </a:prstGeom>
          <a:noFill/>
          <a:ln>
            <a:noFill/>
          </a:ln>
          <a:effectLst>
            <a:outerShdw dist="53882" dir="2700000" algn="ctr" rotWithShape="0">
              <a:schemeClr val="tx1">
                <a:alpha val="50000"/>
              </a:schemeClr>
            </a:outerShdw>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sz="4400" b="1" dirty="0">
                <a:solidFill>
                  <a:schemeClr val="bg1"/>
                </a:solidFill>
                <a:effectLst>
                  <a:glow rad="127000">
                    <a:schemeClr val="tx1"/>
                  </a:glow>
                </a:effectLst>
              </a:rPr>
              <a:t>“Mediante la proclamación del Evangelio al mundo, está a nuestro alcance apresurar la venida de nuestro Señor. No sólo hemos de esperar la venida del día de Dios, sino apresurarla”</a:t>
            </a:r>
          </a:p>
        </p:txBody>
      </p:sp>
      <p:sp>
        <p:nvSpPr>
          <p:cNvPr id="115719" name="Text Box 7"/>
          <p:cNvSpPr txBox="1">
            <a:spLocks noChangeArrowheads="1"/>
          </p:cNvSpPr>
          <p:nvPr/>
        </p:nvSpPr>
        <p:spPr bwMode="auto">
          <a:xfrm>
            <a:off x="2347913" y="6491288"/>
            <a:ext cx="75580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b="1"/>
              <a:t>Elena G. de White, “El deseado de todas las gentes”, pág. 587</a:t>
            </a: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chemeClr val="bg1"/>
            </a:gs>
          </a:gsLst>
          <a:lin ang="5400000" scaled="1"/>
        </a:gradFill>
        <a:effectLst/>
      </p:bgPr>
    </p:bg>
    <p:spTree>
      <p:nvGrpSpPr>
        <p:cNvPr id="1" name=""/>
        <p:cNvGrpSpPr/>
        <p:nvPr/>
      </p:nvGrpSpPr>
      <p:grpSpPr>
        <a:xfrm>
          <a:off x="0" y="0"/>
          <a:ext cx="0" cy="0"/>
          <a:chOff x="0" y="0"/>
          <a:chExt cx="0" cy="0"/>
        </a:xfrm>
      </p:grpSpPr>
      <p:pic>
        <p:nvPicPr>
          <p:cNvPr id="88071" name="Picture 7" descr="A0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3590925"/>
            <a:ext cx="4421188" cy="3060700"/>
          </a:xfrm>
          <a:prstGeom prst="rect">
            <a:avLst/>
          </a:prstGeom>
          <a:noFill/>
          <a:extLst>
            <a:ext uri="{909E8E84-426E-40DD-AFC4-6F175D3DCCD1}">
              <a14:hiddenFill xmlns:a14="http://schemas.microsoft.com/office/drawing/2010/main">
                <a:solidFill>
                  <a:srgbClr val="FFFFFF"/>
                </a:solidFill>
              </a14:hiddenFill>
            </a:ext>
          </a:extLst>
        </p:spPr>
      </p:pic>
      <p:pic>
        <p:nvPicPr>
          <p:cNvPr id="88072" name="Picture 8" descr="H01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2913" y="3602038"/>
            <a:ext cx="4383087" cy="3035300"/>
          </a:xfrm>
          <a:prstGeom prst="rect">
            <a:avLst/>
          </a:prstGeom>
          <a:noFill/>
          <a:extLst>
            <a:ext uri="{909E8E84-426E-40DD-AFC4-6F175D3DCCD1}">
              <a14:hiddenFill xmlns:a14="http://schemas.microsoft.com/office/drawing/2010/main">
                <a:solidFill>
                  <a:srgbClr val="FFFFFF"/>
                </a:solidFill>
              </a14:hiddenFill>
            </a:ext>
          </a:extLst>
        </p:spPr>
      </p:pic>
      <p:sp>
        <p:nvSpPr>
          <p:cNvPr id="88067" name="Rectangle 3"/>
          <p:cNvSpPr>
            <a:spLocks noGrp="1" noChangeArrowheads="1"/>
          </p:cNvSpPr>
          <p:nvPr>
            <p:ph type="body" idx="1"/>
          </p:nvPr>
        </p:nvSpPr>
        <p:spPr>
          <a:xfrm>
            <a:off x="276225" y="1089025"/>
            <a:ext cx="9410700" cy="3019425"/>
          </a:xfrm>
        </p:spPr>
        <p:txBody>
          <a:bodyPr/>
          <a:lstStyle/>
          <a:p>
            <a:pPr marL="0" indent="0">
              <a:buFontTx/>
              <a:buNone/>
            </a:pPr>
            <a:r>
              <a:rPr lang="es-ES" b="1" dirty="0">
                <a:solidFill>
                  <a:schemeClr val="bg1"/>
                </a:solidFill>
                <a:effectLst>
                  <a:glow rad="127000">
                    <a:schemeClr val="tx1"/>
                  </a:glow>
                </a:effectLst>
              </a:rPr>
              <a:t>“¡Ojalá fueses frío o caliente!... Por lo tanto, te aconsejo que compres de mí: oro afinado en fuego, para que seas rico; vestidos blancos, para cubrir la vergüenza de tu desnudez; y colirio para ungir tus ojos y puedas ver”</a:t>
            </a:r>
          </a:p>
        </p:txBody>
      </p:sp>
      <p:sp>
        <p:nvSpPr>
          <p:cNvPr id="88068" name="Rectangle 4"/>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400" b="1">
                <a:solidFill>
                  <a:schemeClr val="bg1"/>
                </a:solidFill>
              </a:rPr>
              <a:t>ACONTECIMIENTOS GENERALES ACTUALES Y FUTUROS</a:t>
            </a:r>
          </a:p>
        </p:txBody>
      </p:sp>
      <p:sp>
        <p:nvSpPr>
          <p:cNvPr id="88069" name="Rectangle 5"/>
          <p:cNvSpPr>
            <a:spLocks noChangeArrowheads="1"/>
          </p:cNvSpPr>
          <p:nvPr/>
        </p:nvSpPr>
        <p:spPr bwMode="auto">
          <a:xfrm>
            <a:off x="320675" y="511175"/>
            <a:ext cx="9396413"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a:solidFill>
                  <a:srgbClr val="FF3300"/>
                </a:solidFill>
              </a:rPr>
              <a:t>REFORMA ESPIRITUAL</a:t>
            </a:r>
          </a:p>
        </p:txBody>
      </p:sp>
      <p:sp>
        <p:nvSpPr>
          <p:cNvPr id="88070" name="Text Box 6"/>
          <p:cNvSpPr txBox="1">
            <a:spLocks noChangeArrowheads="1"/>
          </p:cNvSpPr>
          <p:nvPr/>
        </p:nvSpPr>
        <p:spPr bwMode="auto">
          <a:xfrm>
            <a:off x="7226300" y="6318250"/>
            <a:ext cx="2679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b="1">
                <a:solidFill>
                  <a:schemeClr val="bg1"/>
                </a:solidFill>
              </a:rPr>
              <a:t>Apocalipsis, 3: 15-18</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90120" name="Picture 8" descr="W02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3000375"/>
            <a:ext cx="5572125" cy="3857625"/>
          </a:xfrm>
          <a:prstGeom prst="rect">
            <a:avLst/>
          </a:prstGeom>
          <a:noFill/>
          <a:extLst>
            <a:ext uri="{909E8E84-426E-40DD-AFC4-6F175D3DCCD1}">
              <a14:hiddenFill xmlns:a14="http://schemas.microsoft.com/office/drawing/2010/main">
                <a:solidFill>
                  <a:srgbClr val="FFFFFF"/>
                </a:solidFill>
              </a14:hiddenFill>
            </a:ext>
          </a:extLst>
        </p:spPr>
      </p:pic>
      <p:sp>
        <p:nvSpPr>
          <p:cNvPr id="90116" name="Rectangle 4"/>
          <p:cNvSpPr>
            <a:spLocks noChangeArrowheads="1"/>
          </p:cNvSpPr>
          <p:nvPr/>
        </p:nvSpPr>
        <p:spPr bwMode="auto">
          <a:xfrm>
            <a:off x="276225" y="1089025"/>
            <a:ext cx="4310063" cy="4056063"/>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sz="4000" b="1" dirty="0">
                <a:solidFill>
                  <a:schemeClr val="bg1"/>
                </a:solidFill>
                <a:effectLst>
                  <a:glow rad="127000">
                    <a:schemeClr val="tx1"/>
                  </a:glow>
                </a:effectLst>
              </a:rPr>
              <a:t>“No dañéis la tierra, ni el mar, ni los árboles, hasta que sellemos en sus frentes a los siervos de nuestro Dios”</a:t>
            </a:r>
          </a:p>
        </p:txBody>
      </p:sp>
      <p:sp>
        <p:nvSpPr>
          <p:cNvPr id="90117" name="Rectangle 5"/>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400" b="1">
                <a:solidFill>
                  <a:schemeClr val="bg1"/>
                </a:solidFill>
              </a:rPr>
              <a:t>ACONTECIMIENTOS GENERALES ACTUALES Y FUTUROS</a:t>
            </a:r>
          </a:p>
        </p:txBody>
      </p:sp>
      <p:sp>
        <p:nvSpPr>
          <p:cNvPr id="90118" name="Rectangle 6"/>
          <p:cNvSpPr>
            <a:spLocks noChangeArrowheads="1"/>
          </p:cNvSpPr>
          <p:nvPr/>
        </p:nvSpPr>
        <p:spPr bwMode="auto">
          <a:xfrm>
            <a:off x="320675" y="511175"/>
            <a:ext cx="9396413"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a:solidFill>
                  <a:srgbClr val="FF3300"/>
                </a:solidFill>
              </a:rPr>
              <a:t>SELLAMIENTO</a:t>
            </a:r>
          </a:p>
        </p:txBody>
      </p:sp>
      <p:sp>
        <p:nvSpPr>
          <p:cNvPr id="90119" name="Text Box 7"/>
          <p:cNvSpPr txBox="1">
            <a:spLocks noChangeArrowheads="1"/>
          </p:cNvSpPr>
          <p:nvPr/>
        </p:nvSpPr>
        <p:spPr bwMode="auto">
          <a:xfrm>
            <a:off x="7226300" y="3406775"/>
            <a:ext cx="2679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b="1">
                <a:solidFill>
                  <a:schemeClr val="bg1"/>
                </a:solidFill>
              </a:rPr>
              <a:t>Apocalipsis, 7: 1-4</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91144" name="Picture 8" descr="Y06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1140" name="Rectangle 4"/>
          <p:cNvSpPr>
            <a:spLocks noChangeArrowheads="1"/>
          </p:cNvSpPr>
          <p:nvPr/>
        </p:nvSpPr>
        <p:spPr bwMode="auto">
          <a:xfrm>
            <a:off x="263525" y="4076700"/>
            <a:ext cx="94107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b="1" dirty="0">
                <a:solidFill>
                  <a:schemeClr val="bg1"/>
                </a:solidFill>
                <a:effectLst>
                  <a:glow rad="127000">
                    <a:schemeClr val="tx1"/>
                  </a:glow>
                </a:effectLst>
              </a:rPr>
              <a:t>“Después de esto, derramaré mi Espíritu sobre toda carne. Vuestros hijos e hijas profetizarán, vuestros ancianos tendrán sueños, y vuestros jóvenes verán visiones”</a:t>
            </a:r>
          </a:p>
        </p:txBody>
      </p:sp>
      <p:sp>
        <p:nvSpPr>
          <p:cNvPr id="91141" name="Rectangle 5"/>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400" b="1">
                <a:solidFill>
                  <a:schemeClr val="bg1"/>
                </a:solidFill>
              </a:rPr>
              <a:t>ACONTECIMIENTOS GENERALES ACTUALES Y FUTUROS</a:t>
            </a:r>
          </a:p>
        </p:txBody>
      </p:sp>
      <p:sp>
        <p:nvSpPr>
          <p:cNvPr id="91142" name="Rectangle 6"/>
          <p:cNvSpPr>
            <a:spLocks noChangeArrowheads="1"/>
          </p:cNvSpPr>
          <p:nvPr/>
        </p:nvSpPr>
        <p:spPr bwMode="auto">
          <a:xfrm>
            <a:off x="320675" y="511175"/>
            <a:ext cx="9396413"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a:solidFill>
                  <a:srgbClr val="FF3300"/>
                </a:solidFill>
              </a:rPr>
              <a:t>LLUVIA TARDÍA</a:t>
            </a:r>
          </a:p>
        </p:txBody>
      </p:sp>
      <p:sp>
        <p:nvSpPr>
          <p:cNvPr id="91143" name="Text Box 7"/>
          <p:cNvSpPr txBox="1">
            <a:spLocks noChangeArrowheads="1"/>
          </p:cNvSpPr>
          <p:nvPr/>
        </p:nvSpPr>
        <p:spPr bwMode="auto">
          <a:xfrm>
            <a:off x="6203950" y="6491288"/>
            <a:ext cx="3702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b="1" dirty="0">
                <a:solidFill>
                  <a:schemeClr val="bg1"/>
                </a:solidFill>
              </a:rPr>
              <a:t>Joel, 2:23, 28-32; Oseas, 6: 3</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92169" name="Picture 9" descr="T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3988"/>
            <a:ext cx="6016625" cy="4164012"/>
          </a:xfrm>
          <a:prstGeom prst="rect">
            <a:avLst/>
          </a:prstGeom>
          <a:noFill/>
          <a:extLst>
            <a:ext uri="{909E8E84-426E-40DD-AFC4-6F175D3DCCD1}">
              <a14:hiddenFill xmlns:a14="http://schemas.microsoft.com/office/drawing/2010/main">
                <a:solidFill>
                  <a:srgbClr val="FFFFFF"/>
                </a:solidFill>
              </a14:hiddenFill>
            </a:ext>
          </a:extLst>
        </p:spPr>
      </p:pic>
      <p:pic>
        <p:nvPicPr>
          <p:cNvPr id="92170" name="Picture 10" descr="U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475" y="2286000"/>
            <a:ext cx="3311525" cy="4572000"/>
          </a:xfrm>
          <a:prstGeom prst="rect">
            <a:avLst/>
          </a:prstGeom>
          <a:noFill/>
          <a:extLst>
            <a:ext uri="{909E8E84-426E-40DD-AFC4-6F175D3DCCD1}">
              <a14:hiddenFill xmlns:a14="http://schemas.microsoft.com/office/drawing/2010/main">
                <a:solidFill>
                  <a:srgbClr val="FFFFFF"/>
                </a:solidFill>
              </a14:hiddenFill>
            </a:ext>
          </a:extLst>
        </p:spPr>
      </p:pic>
      <p:sp>
        <p:nvSpPr>
          <p:cNvPr id="92164" name="Rectangle 4"/>
          <p:cNvSpPr>
            <a:spLocks noChangeArrowheads="1"/>
          </p:cNvSpPr>
          <p:nvPr/>
        </p:nvSpPr>
        <p:spPr bwMode="auto">
          <a:xfrm>
            <a:off x="276225" y="1089025"/>
            <a:ext cx="9410700"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b="1" dirty="0">
                <a:solidFill>
                  <a:schemeClr val="bg1"/>
                </a:solidFill>
                <a:effectLst>
                  <a:glow rad="127000">
                    <a:schemeClr val="tx1"/>
                  </a:glow>
                </a:effectLst>
              </a:rPr>
              <a:t>“Vi a otro ángel descender del cielo con gran poder, y la tierra fue iluminada con su gloria”</a:t>
            </a:r>
          </a:p>
        </p:txBody>
      </p:sp>
      <p:sp>
        <p:nvSpPr>
          <p:cNvPr id="92165" name="Rectangle 5"/>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400" b="1">
                <a:solidFill>
                  <a:schemeClr val="bg1"/>
                </a:solidFill>
              </a:rPr>
              <a:t>ACONTECIMIENTOS GENERALES ACTUALES Y FUTUROS</a:t>
            </a:r>
          </a:p>
        </p:txBody>
      </p:sp>
      <p:sp>
        <p:nvSpPr>
          <p:cNvPr id="92166" name="Rectangle 6"/>
          <p:cNvSpPr>
            <a:spLocks noChangeArrowheads="1"/>
          </p:cNvSpPr>
          <p:nvPr/>
        </p:nvSpPr>
        <p:spPr bwMode="auto">
          <a:xfrm>
            <a:off x="320675" y="511175"/>
            <a:ext cx="9396413"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a:solidFill>
                  <a:srgbClr val="FF3300"/>
                </a:solidFill>
              </a:rPr>
              <a:t>FUERTE PREGÓN: TERMINACIÓN DE LA OBRA</a:t>
            </a:r>
          </a:p>
        </p:txBody>
      </p:sp>
      <p:sp>
        <p:nvSpPr>
          <p:cNvPr id="92167" name="Text Box 7"/>
          <p:cNvSpPr txBox="1">
            <a:spLocks noChangeArrowheads="1"/>
          </p:cNvSpPr>
          <p:nvPr/>
        </p:nvSpPr>
        <p:spPr bwMode="auto">
          <a:xfrm>
            <a:off x="0" y="6491288"/>
            <a:ext cx="5229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b="1"/>
              <a:t>Apocalipsis, 18: 1-4; Mateo, 24: 14</a:t>
            </a:r>
          </a:p>
        </p:txBody>
      </p:sp>
      <p:sp>
        <p:nvSpPr>
          <p:cNvPr id="92168" name="Rectangle 8"/>
          <p:cNvSpPr>
            <a:spLocks noChangeArrowheads="1"/>
          </p:cNvSpPr>
          <p:nvPr/>
        </p:nvSpPr>
        <p:spPr bwMode="auto">
          <a:xfrm>
            <a:off x="306388" y="2757488"/>
            <a:ext cx="5884862"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b="1">
                <a:effectLst>
                  <a:outerShdw blurRad="38100" dist="38100" dir="2700000" algn="tl">
                    <a:srgbClr val="C0C0C0"/>
                  </a:outerShdw>
                </a:effectLst>
              </a:rPr>
              <a:t>“Y este evangelio del Reino será predicado en todo el mundo… y entonces vendrá el fin”</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93194" name="Picture 10" descr="cri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863" y="3189288"/>
            <a:ext cx="3414712" cy="3440112"/>
          </a:xfrm>
          <a:prstGeom prst="rect">
            <a:avLst/>
          </a:prstGeom>
          <a:noFill/>
          <a:extLst>
            <a:ext uri="{909E8E84-426E-40DD-AFC4-6F175D3DCCD1}">
              <a14:hiddenFill xmlns:a14="http://schemas.microsoft.com/office/drawing/2010/main">
                <a:solidFill>
                  <a:srgbClr val="FFFFFF"/>
                </a:solidFill>
              </a14:hiddenFill>
            </a:ext>
          </a:extLst>
        </p:spPr>
      </p:pic>
      <p:sp>
        <p:nvSpPr>
          <p:cNvPr id="93188" name="Rectangle 4"/>
          <p:cNvSpPr>
            <a:spLocks noChangeArrowheads="1"/>
          </p:cNvSpPr>
          <p:nvPr/>
        </p:nvSpPr>
        <p:spPr bwMode="auto">
          <a:xfrm>
            <a:off x="276225" y="1089025"/>
            <a:ext cx="94107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b="1" dirty="0">
                <a:solidFill>
                  <a:schemeClr val="bg1"/>
                </a:solidFill>
                <a:effectLst>
                  <a:glow rad="127000">
                    <a:schemeClr val="tx1"/>
                  </a:glow>
                </a:effectLst>
              </a:rPr>
              <a:t>“Porque mandaré que la casa de Israel sea zarandeada entre todas las naciones, como se zarandea el grano en una criba, y no cae un granito en tierra”</a:t>
            </a:r>
          </a:p>
        </p:txBody>
      </p:sp>
      <p:sp>
        <p:nvSpPr>
          <p:cNvPr id="93189" name="Rectangle 5"/>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400" b="1">
                <a:solidFill>
                  <a:schemeClr val="bg1"/>
                </a:solidFill>
              </a:rPr>
              <a:t>ACONTECIMIENTOS GENERALES ACTUALES Y FUTUROS</a:t>
            </a:r>
          </a:p>
        </p:txBody>
      </p:sp>
      <p:sp>
        <p:nvSpPr>
          <p:cNvPr id="93190" name="Rectangle 6"/>
          <p:cNvSpPr>
            <a:spLocks noChangeArrowheads="1"/>
          </p:cNvSpPr>
          <p:nvPr/>
        </p:nvSpPr>
        <p:spPr bwMode="auto">
          <a:xfrm>
            <a:off x="320675" y="511175"/>
            <a:ext cx="9396413"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a:solidFill>
                  <a:srgbClr val="FF3300"/>
                </a:solidFill>
              </a:rPr>
              <a:t>ZARANDEO</a:t>
            </a:r>
          </a:p>
        </p:txBody>
      </p:sp>
      <p:sp>
        <p:nvSpPr>
          <p:cNvPr id="93191" name="Text Box 7"/>
          <p:cNvSpPr txBox="1">
            <a:spLocks noChangeArrowheads="1"/>
          </p:cNvSpPr>
          <p:nvPr/>
        </p:nvSpPr>
        <p:spPr bwMode="auto">
          <a:xfrm>
            <a:off x="5287963" y="4648200"/>
            <a:ext cx="4618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b="1"/>
              <a:t>Amós, 9: 9; 1ª de Timoteo, 4: 1</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94218" name="Picture 10" descr="boy-in-tsuna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788" y="2520950"/>
            <a:ext cx="4845050" cy="4337050"/>
          </a:xfrm>
          <a:prstGeom prst="rect">
            <a:avLst/>
          </a:prstGeom>
          <a:noFill/>
          <a:extLst>
            <a:ext uri="{909E8E84-426E-40DD-AFC4-6F175D3DCCD1}">
              <a14:hiddenFill xmlns:a14="http://schemas.microsoft.com/office/drawing/2010/main">
                <a:solidFill>
                  <a:srgbClr val="FFFFFF"/>
                </a:solidFill>
              </a14:hiddenFill>
            </a:ext>
          </a:extLst>
        </p:spPr>
      </p:pic>
      <p:pic>
        <p:nvPicPr>
          <p:cNvPr id="94216" name="Picture 8" descr="Drogas al ataq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2590800"/>
            <a:ext cx="3632200" cy="4267200"/>
          </a:xfrm>
          <a:prstGeom prst="rect">
            <a:avLst/>
          </a:prstGeom>
          <a:noFill/>
          <a:extLst>
            <a:ext uri="{909E8E84-426E-40DD-AFC4-6F175D3DCCD1}">
              <a14:hiddenFill xmlns:a14="http://schemas.microsoft.com/office/drawing/2010/main">
                <a:solidFill>
                  <a:srgbClr val="FFFFFF"/>
                </a:solidFill>
              </a14:hiddenFill>
            </a:ext>
          </a:extLst>
        </p:spPr>
      </p:pic>
      <p:sp>
        <p:nvSpPr>
          <p:cNvPr id="94212" name="Rectangle 4"/>
          <p:cNvSpPr>
            <a:spLocks noChangeArrowheads="1"/>
          </p:cNvSpPr>
          <p:nvPr/>
        </p:nvSpPr>
        <p:spPr bwMode="auto">
          <a:xfrm>
            <a:off x="276225" y="1089025"/>
            <a:ext cx="94107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s-ES" b="1" dirty="0">
                <a:solidFill>
                  <a:schemeClr val="bg1"/>
                </a:solidFill>
                <a:effectLst>
                  <a:glow rad="127000">
                    <a:schemeClr val="tx1"/>
                  </a:glow>
                </a:effectLst>
              </a:rPr>
              <a:t>“En la tierra las naciones estarán en angustia, perplejas, por el bramido del mar y de las ondas”</a:t>
            </a:r>
          </a:p>
        </p:txBody>
      </p:sp>
      <p:sp>
        <p:nvSpPr>
          <p:cNvPr id="94213" name="Rectangle 5"/>
          <p:cNvSpPr>
            <a:spLocks noChangeArrowheads="1"/>
          </p:cNvSpPr>
          <p:nvPr/>
        </p:nvSpPr>
        <p:spPr bwMode="auto">
          <a:xfrm>
            <a:off x="0" y="0"/>
            <a:ext cx="9906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400" b="1">
                <a:solidFill>
                  <a:schemeClr val="bg1"/>
                </a:solidFill>
              </a:rPr>
              <a:t>ACONTECIMIENTOS GENERALES ACTUALES Y FUTUROS</a:t>
            </a:r>
          </a:p>
        </p:txBody>
      </p:sp>
      <p:sp>
        <p:nvSpPr>
          <p:cNvPr id="94214" name="Rectangle 6"/>
          <p:cNvSpPr>
            <a:spLocks noChangeArrowheads="1"/>
          </p:cNvSpPr>
          <p:nvPr/>
        </p:nvSpPr>
        <p:spPr bwMode="auto">
          <a:xfrm>
            <a:off x="320675" y="511175"/>
            <a:ext cx="9396413" cy="442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a:solidFill>
                  <a:srgbClr val="FF3300"/>
                </a:solidFill>
              </a:rPr>
              <a:t>TIEMPO DE ANGUSTIA</a:t>
            </a:r>
          </a:p>
        </p:txBody>
      </p:sp>
      <p:sp>
        <p:nvSpPr>
          <p:cNvPr id="94215" name="Text Box 7"/>
          <p:cNvSpPr txBox="1">
            <a:spLocks noChangeArrowheads="1"/>
          </p:cNvSpPr>
          <p:nvPr/>
        </p:nvSpPr>
        <p:spPr bwMode="auto">
          <a:xfrm>
            <a:off x="6953250" y="6318250"/>
            <a:ext cx="2679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b="1"/>
              <a:t>Lucas, 21: 25</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Fireworks</Template>
  <TotalTime>740</TotalTime>
  <Words>2070</Words>
  <Application>Microsoft Office PowerPoint</Application>
  <PresentationFormat>A4 (210 x 297 mm)</PresentationFormat>
  <Paragraphs>171</Paragraphs>
  <Slides>32</Slides>
  <Notes>31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32</vt:i4>
      </vt:variant>
    </vt:vector>
  </HeadingPairs>
  <TitlesOfParts>
    <vt:vector size="35" baseType="lpstr">
      <vt:lpstr>Arial</vt:lpstr>
      <vt:lpstr>Wingdings</vt:lpstr>
      <vt:lpstr>Diseño predeterminado</vt:lpstr>
      <vt:lpstr>CONOCIENDO EL TIEMPO </vt:lpstr>
      <vt:lpstr>CONOCIENDO EL TIEMPO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CONOCIENDO EL TIEMPO </vt:lpstr>
      <vt:lpstr>Presentación de PowerPoint</vt:lpstr>
      <vt:lpstr>Presentación de PowerPoint</vt:lpstr>
    </vt:vector>
  </TitlesOfParts>
  <Company>SFC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EUNICE</dc:creator>
  <cp:lastModifiedBy>Sergio Fustero Carreras</cp:lastModifiedBy>
  <cp:revision>57</cp:revision>
  <dcterms:created xsi:type="dcterms:W3CDTF">2004-09-21T13:55:57Z</dcterms:created>
  <dcterms:modified xsi:type="dcterms:W3CDTF">2016-01-12T18:55:50Z</dcterms:modified>
</cp:coreProperties>
</file>