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3" r:id="rId3"/>
    <p:sldId id="259" r:id="rId4"/>
    <p:sldId id="261" r:id="rId5"/>
    <p:sldId id="281" r:id="rId6"/>
    <p:sldId id="262" r:id="rId7"/>
    <p:sldId id="282" r:id="rId8"/>
    <p:sldId id="264" r:id="rId9"/>
    <p:sldId id="265" r:id="rId10"/>
    <p:sldId id="271" r:id="rId11"/>
    <p:sldId id="272" r:id="rId12"/>
    <p:sldId id="270" r:id="rId13"/>
    <p:sldId id="267" r:id="rId14"/>
    <p:sldId id="266" r:id="rId15"/>
    <p:sldId id="273" r:id="rId16"/>
    <p:sldId id="274" r:id="rId17"/>
    <p:sldId id="275" r:id="rId18"/>
    <p:sldId id="268" r:id="rId19"/>
    <p:sldId id="276" r:id="rId20"/>
    <p:sldId id="277" r:id="rId21"/>
    <p:sldId id="269" r:id="rId22"/>
    <p:sldId id="278" r:id="rId23"/>
    <p:sldId id="279" r:id="rId24"/>
  </p:sldIdLst>
  <p:sldSz cx="9144000" cy="6858000" type="screen4x3"/>
  <p:notesSz cx="6858000" cy="9144000"/>
  <p:embeddedFontLst>
    <p:embeddedFont>
      <p:font typeface="Comic Sans MS" pitchFamily="66" charset="0"/>
      <p:regular r:id="rId25"/>
      <p:bold r:id="rId26"/>
    </p:embeddedFont>
    <p:embeddedFont>
      <p:font typeface="Cooper Black" pitchFamily="18" charset="0"/>
      <p:regular r:id="rId2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207FBA"/>
    <a:srgbClr val="89C6EB"/>
    <a:srgbClr val="4AB5ED"/>
    <a:srgbClr val="FF0101"/>
    <a:srgbClr val="B5A687"/>
    <a:srgbClr val="5EB0FC"/>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283"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3488067-9A86-43A4-9E5E-08EE9AB4CB77}" type="datetimeFigureOut">
              <a:rPr lang="es-ES" smtClean="0"/>
              <a:pPr/>
              <a:t>15/11/2009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45A39A-725E-430A-A341-1F2404DA23FD}" type="slidenum">
              <a:rPr lang="es-ES" smtClean="0"/>
              <a:pPr/>
              <a:t>‹Nº›</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3488067-9A86-43A4-9E5E-08EE9AB4CB77}" type="datetimeFigureOut">
              <a:rPr lang="es-ES" smtClean="0"/>
              <a:pPr/>
              <a:t>15/11/2009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45A39A-725E-430A-A341-1F2404DA23FD}" type="slidenum">
              <a:rPr lang="es-ES" smtClean="0"/>
              <a:pPr/>
              <a:t>‹Nº›</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3488067-9A86-43A4-9E5E-08EE9AB4CB77}" type="datetimeFigureOut">
              <a:rPr lang="es-ES" smtClean="0"/>
              <a:pPr/>
              <a:t>15/11/2009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45A39A-725E-430A-A341-1F2404DA23FD}" type="slidenum">
              <a:rPr lang="es-ES" smtClean="0"/>
              <a:pPr/>
              <a:t>‹Nº›</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3488067-9A86-43A4-9E5E-08EE9AB4CB77}" type="datetimeFigureOut">
              <a:rPr lang="es-ES" smtClean="0"/>
              <a:pPr/>
              <a:t>15/11/2009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45A39A-725E-430A-A341-1F2404DA23FD}" type="slidenum">
              <a:rPr lang="es-ES" smtClean="0"/>
              <a:pPr/>
              <a:t>‹Nº›</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3488067-9A86-43A4-9E5E-08EE9AB4CB77}" type="datetimeFigureOut">
              <a:rPr lang="es-ES" smtClean="0"/>
              <a:pPr/>
              <a:t>15/11/2009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45A39A-725E-430A-A341-1F2404DA23FD}" type="slidenum">
              <a:rPr lang="es-ES" smtClean="0"/>
              <a:pPr/>
              <a:t>‹Nº›</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3488067-9A86-43A4-9E5E-08EE9AB4CB77}" type="datetimeFigureOut">
              <a:rPr lang="es-ES" smtClean="0"/>
              <a:pPr/>
              <a:t>15/11/2009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45A39A-725E-430A-A341-1F2404DA23FD}" type="slidenum">
              <a:rPr lang="es-ES" smtClean="0"/>
              <a:pPr/>
              <a:t>‹Nº›</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3488067-9A86-43A4-9E5E-08EE9AB4CB77}" type="datetimeFigureOut">
              <a:rPr lang="es-ES" smtClean="0"/>
              <a:pPr/>
              <a:t>15/11/2009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645A39A-725E-430A-A341-1F2404DA23FD}" type="slidenum">
              <a:rPr lang="es-ES" smtClean="0"/>
              <a:pPr/>
              <a:t>‹Nº›</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3488067-9A86-43A4-9E5E-08EE9AB4CB77}" type="datetimeFigureOut">
              <a:rPr lang="es-ES" smtClean="0"/>
              <a:pPr/>
              <a:t>15/11/2009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645A39A-725E-430A-A341-1F2404DA23FD}" type="slidenum">
              <a:rPr lang="es-ES" smtClean="0"/>
              <a:pPr/>
              <a:t>‹Nº›</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3488067-9A86-43A4-9E5E-08EE9AB4CB77}" type="datetimeFigureOut">
              <a:rPr lang="es-ES" smtClean="0"/>
              <a:pPr/>
              <a:t>15/11/2009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645A39A-725E-430A-A341-1F2404DA23FD}" type="slidenum">
              <a:rPr lang="es-ES" smtClean="0"/>
              <a:pPr/>
              <a:t>‹Nº›</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3488067-9A86-43A4-9E5E-08EE9AB4CB77}" type="datetimeFigureOut">
              <a:rPr lang="es-ES" smtClean="0"/>
              <a:pPr/>
              <a:t>15/11/2009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45A39A-725E-430A-A341-1F2404DA23FD}" type="slidenum">
              <a:rPr lang="es-ES" smtClean="0"/>
              <a:pPr/>
              <a:t>‹Nº›</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3488067-9A86-43A4-9E5E-08EE9AB4CB77}" type="datetimeFigureOut">
              <a:rPr lang="es-ES" smtClean="0"/>
              <a:pPr/>
              <a:t>15/11/2009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45A39A-725E-430A-A341-1F2404DA23FD}" type="slidenum">
              <a:rPr lang="es-ES" smtClean="0"/>
              <a:pPr/>
              <a:t>‹Nº›</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88067-9A86-43A4-9E5E-08EE9AB4CB77}" type="datetimeFigureOut">
              <a:rPr lang="es-ES" smtClean="0"/>
              <a:pPr/>
              <a:t>15/11/2009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5A39A-725E-430A-A341-1F2404DA23F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000232" y="533925"/>
            <a:ext cx="5286412"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dirty="0" smtClean="0">
                <a:ln w="11430">
                  <a:solidFill>
                    <a:schemeClr val="accent6"/>
                  </a:solidFill>
                </a:ln>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a:effectLst>
                  <a:outerShdw blurRad="50800" dist="39000" dir="5460000" algn="tl">
                    <a:srgbClr val="000000">
                      <a:alpha val="38000"/>
                    </a:srgbClr>
                  </a:outerShdw>
                </a:effectLst>
              </a:rPr>
              <a:t>HISTORIA DE UNA REBELIÓN</a:t>
            </a:r>
          </a:p>
        </p:txBody>
      </p:sp>
      <p:sp>
        <p:nvSpPr>
          <p:cNvPr id="3" name="2 CuadroTexto"/>
          <p:cNvSpPr txBox="1"/>
          <p:nvPr/>
        </p:nvSpPr>
        <p:spPr>
          <a:xfrm>
            <a:off x="2000232" y="6140255"/>
            <a:ext cx="5500726" cy="646331"/>
          </a:xfrm>
          <a:prstGeom prst="rect">
            <a:avLst/>
          </a:prstGeom>
          <a:noFill/>
        </p:spPr>
        <p:txBody>
          <a:bodyPr wrap="square" rtlCol="0">
            <a:spAutoFit/>
          </a:bodyPr>
          <a:lstStyle/>
          <a:p>
            <a:pPr algn="ctr"/>
            <a:r>
              <a:rPr lang="es-ES" b="1" dirty="0" smtClean="0">
                <a:solidFill>
                  <a:schemeClr val="bg1"/>
                </a:solidFill>
                <a:effectLst>
                  <a:outerShdw blurRad="50800" dist="50800" dir="5400000" algn="ctr" rotWithShape="0">
                    <a:schemeClr val="tx1"/>
                  </a:outerShdw>
                </a:effectLst>
              </a:rPr>
              <a:t>Esta historia está relatada en Números 16 y en “Patriarcas y Profetas”, capítulo 35.</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71406" y="-24"/>
            <a:ext cx="3286148" cy="1569660"/>
          </a:xfrm>
          <a:prstGeom prst="rect">
            <a:avLst/>
          </a:prstGeom>
          <a:noFill/>
        </p:spPr>
        <p:txBody>
          <a:bodyPr wrap="square" rtlCol="0">
            <a:spAutoFit/>
          </a:bodyPr>
          <a:lstStyle/>
          <a:p>
            <a:pPr algn="ctr"/>
            <a:r>
              <a:rPr lang="es-ES" sz="3200" b="1" dirty="0" smtClean="0">
                <a:ln>
                  <a:solidFill>
                    <a:schemeClr val="tx1"/>
                  </a:solidFill>
                </a:ln>
                <a:solidFill>
                  <a:schemeClr val="bg1"/>
                </a:solidFill>
              </a:rPr>
              <a:t>LA RESPUESTA A LA REBELIÓN</a:t>
            </a:r>
            <a:endParaRPr lang="es-ES" sz="3200" b="1" dirty="0">
              <a:ln>
                <a:solidFill>
                  <a:schemeClr val="tx1"/>
                </a:solidFill>
              </a:ln>
              <a:solidFill>
                <a:schemeClr val="bg1"/>
              </a:solidFill>
            </a:endParaRPr>
          </a:p>
        </p:txBody>
      </p:sp>
      <p:sp>
        <p:nvSpPr>
          <p:cNvPr id="4" name="3 CuadroTexto"/>
          <p:cNvSpPr txBox="1"/>
          <p:nvPr/>
        </p:nvSpPr>
        <p:spPr>
          <a:xfrm>
            <a:off x="3357554" y="3935276"/>
            <a:ext cx="5572164" cy="2708434"/>
          </a:xfrm>
          <a:prstGeom prst="rect">
            <a:avLst/>
          </a:prstGeom>
          <a:ln>
            <a:solidFill>
              <a:srgbClr val="FFFF00"/>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marL="342900" indent="-342900">
              <a:spcBef>
                <a:spcPts val="600"/>
              </a:spcBef>
              <a:spcAft>
                <a:spcPts val="600"/>
              </a:spcAft>
              <a:buFont typeface="+mj-lt"/>
              <a:buAutoNum type="arabicPeriod"/>
            </a:pPr>
            <a:r>
              <a:rPr lang="es-ES" sz="2000" b="1" dirty="0" smtClean="0"/>
              <a:t>Se le pide a </a:t>
            </a:r>
            <a:r>
              <a:rPr lang="es-ES" sz="2000" b="1" dirty="0" err="1" smtClean="0"/>
              <a:t>Coré</a:t>
            </a:r>
            <a:r>
              <a:rPr lang="es-ES" sz="2000" b="1" dirty="0" smtClean="0"/>
              <a:t> que reúna a los 250 levitas de su séquito con incensarios para ofrecer incienso ante Dios (él, los 250 y Aarón)</a:t>
            </a:r>
          </a:p>
          <a:p>
            <a:pPr marL="342900" indent="-342900">
              <a:spcBef>
                <a:spcPts val="600"/>
              </a:spcBef>
              <a:spcAft>
                <a:spcPts val="600"/>
              </a:spcAft>
              <a:buFont typeface="+mj-lt"/>
              <a:buAutoNum type="arabicPeriod"/>
            </a:pPr>
            <a:r>
              <a:rPr lang="es-ES" sz="2000" b="1" dirty="0" smtClean="0"/>
              <a:t>Moisés recrimina a los levitas su deseo de obtener el sacerdocio. Tendrían que haberse contentado con el privilegio de servir en el santuario.</a:t>
            </a:r>
          </a:p>
        </p:txBody>
      </p:sp>
      <p:sp>
        <p:nvSpPr>
          <p:cNvPr id="6" name="5 CuadroTexto"/>
          <p:cNvSpPr txBox="1"/>
          <p:nvPr/>
        </p:nvSpPr>
        <p:spPr>
          <a:xfrm>
            <a:off x="3714744" y="68025"/>
            <a:ext cx="5429256" cy="707886"/>
          </a:xfrm>
          <a:prstGeom prst="rect">
            <a:avLst/>
          </a:prstGeom>
          <a:noFill/>
        </p:spPr>
        <p:txBody>
          <a:bodyPr wrap="square" rtlCol="0">
            <a:spAutoFit/>
          </a:bodyPr>
          <a:lstStyle/>
          <a:p>
            <a:pPr algn="ctr"/>
            <a:r>
              <a:rPr lang="es-ES" sz="2000" b="1" dirty="0" smtClean="0">
                <a:solidFill>
                  <a:srgbClr val="FFFF00"/>
                </a:solidFill>
                <a:effectLst>
                  <a:glow rad="228600">
                    <a:schemeClr val="tx1">
                      <a:alpha val="40000"/>
                    </a:schemeClr>
                  </a:glow>
                  <a:outerShdw blurRad="50800" dist="50800" dir="5400000" algn="ctr" rotWithShape="0">
                    <a:schemeClr val="tx1"/>
                  </a:outerShdw>
                </a:effectLst>
              </a:rPr>
              <a:t>Solución a las acusaciones contra Aarón y el sacerdocio aarónico</a:t>
            </a:r>
            <a:endParaRPr lang="es-ES" sz="2000" b="1" dirty="0">
              <a:solidFill>
                <a:srgbClr val="FFFF00"/>
              </a:solidFill>
              <a:effectLst>
                <a:glow rad="228600">
                  <a:schemeClr val="tx1">
                    <a:alpha val="40000"/>
                  </a:schemeClr>
                </a:glow>
                <a:outerShdw blurRad="50800" dist="50800" dir="5400000" algn="ctr" rotWithShape="0">
                  <a:schemeClr val="tx1"/>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9" presetClass="entr" presetSubtype="0" ac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4">
                                            <p:bg/>
                                          </p:spTgt>
                                        </p:tgtEl>
                                        <p:attrNameLst>
                                          <p:attrName>style.visibility</p:attrName>
                                        </p:attrNameLst>
                                      </p:cBhvr>
                                      <p:to>
                                        <p:strVal val="visible"/>
                                      </p:to>
                                    </p:set>
                                    <p:animEffect transition="in" filter="slide(fromTop)">
                                      <p:cBhvr>
                                        <p:cTn id="20" dur="500"/>
                                        <p:tgtEl>
                                          <p:spTgt spid="4">
                                            <p:bg/>
                                          </p:spTgt>
                                        </p:tgtEl>
                                      </p:cBhvr>
                                    </p:animEffect>
                                  </p:childTnLst>
                                </p:cTn>
                              </p:par>
                            </p:childTnLst>
                          </p:cTn>
                        </p:par>
                        <p:par>
                          <p:cTn id="21" fill="hold">
                            <p:stCondLst>
                              <p:cond delay="500"/>
                            </p:stCondLst>
                            <p:childTnLst>
                              <p:par>
                                <p:cTn id="22" presetID="17" presetClass="entr" presetSubtype="8"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25"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33"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 name="6 Rectángulo"/>
          <p:cNvSpPr/>
          <p:nvPr/>
        </p:nvSpPr>
        <p:spPr>
          <a:xfrm>
            <a:off x="142844" y="3935276"/>
            <a:ext cx="5214974" cy="2708434"/>
          </a:xfrm>
          <a:prstGeom prst="rect">
            <a:avLst/>
          </a:prstGeom>
          <a:ln>
            <a:solidFill>
              <a:srgbClr val="FFFF00"/>
            </a:solidFill>
          </a:ln>
        </p:spPr>
        <p:style>
          <a:lnRef idx="3">
            <a:schemeClr val="lt1"/>
          </a:lnRef>
          <a:fillRef idx="1">
            <a:schemeClr val="accent4"/>
          </a:fillRef>
          <a:effectRef idx="1">
            <a:schemeClr val="accent4"/>
          </a:effectRef>
          <a:fontRef idx="minor">
            <a:schemeClr val="lt1"/>
          </a:fontRef>
        </p:style>
        <p:txBody>
          <a:bodyPr wrap="square">
            <a:spAutoFit/>
          </a:bodyPr>
          <a:lstStyle/>
          <a:p>
            <a:pPr marL="342900" indent="-342900">
              <a:spcBef>
                <a:spcPts val="600"/>
              </a:spcBef>
              <a:spcAft>
                <a:spcPts val="600"/>
              </a:spcAft>
              <a:buFont typeface="+mj-lt"/>
              <a:buAutoNum type="arabicPeriod"/>
            </a:pPr>
            <a:r>
              <a:rPr lang="es-ES" sz="2000" b="1" dirty="0" smtClean="0">
                <a:solidFill>
                  <a:schemeClr val="bg1"/>
                </a:solidFill>
              </a:rPr>
              <a:t>Moisés </a:t>
            </a:r>
            <a:r>
              <a:rPr lang="es-ES" sz="2000" b="1" dirty="0">
                <a:solidFill>
                  <a:schemeClr val="bg1"/>
                </a:solidFill>
              </a:rPr>
              <a:t>manda llamar a </a:t>
            </a:r>
            <a:r>
              <a:rPr lang="es-ES" sz="2000" b="1" dirty="0" err="1">
                <a:solidFill>
                  <a:schemeClr val="bg1"/>
                </a:solidFill>
              </a:rPr>
              <a:t>Datán</a:t>
            </a:r>
            <a:r>
              <a:rPr lang="es-ES" sz="2000" b="1" dirty="0">
                <a:solidFill>
                  <a:schemeClr val="bg1"/>
                </a:solidFill>
              </a:rPr>
              <a:t> y </a:t>
            </a:r>
            <a:r>
              <a:rPr lang="es-ES" sz="2000" b="1" dirty="0" err="1">
                <a:solidFill>
                  <a:schemeClr val="bg1"/>
                </a:solidFill>
              </a:rPr>
              <a:t>Abirám</a:t>
            </a:r>
            <a:r>
              <a:rPr lang="es-ES" sz="2000" b="1" dirty="0" smtClean="0">
                <a:solidFill>
                  <a:schemeClr val="bg1"/>
                </a:solidFill>
              </a:rPr>
              <a:t>. En algún momento anterior a esta citación, </a:t>
            </a:r>
            <a:r>
              <a:rPr lang="es-ES" sz="2000" b="1" dirty="0" err="1" smtClean="0">
                <a:solidFill>
                  <a:schemeClr val="bg1"/>
                </a:solidFill>
              </a:rPr>
              <a:t>On</a:t>
            </a:r>
            <a:r>
              <a:rPr lang="es-ES" sz="2000" b="1" dirty="0" smtClean="0">
                <a:solidFill>
                  <a:schemeClr val="bg1"/>
                </a:solidFill>
              </a:rPr>
              <a:t> desistió de su oposición y se retiró de la rebelión.</a:t>
            </a:r>
          </a:p>
          <a:p>
            <a:pPr marL="342900" lvl="0" indent="-342900">
              <a:spcBef>
                <a:spcPts val="600"/>
              </a:spcBef>
              <a:spcAft>
                <a:spcPts val="600"/>
              </a:spcAft>
              <a:buFont typeface="+mj-lt"/>
              <a:buAutoNum type="arabicPeriod"/>
            </a:pPr>
            <a:r>
              <a:rPr lang="es-ES" sz="2000" b="1" dirty="0" smtClean="0">
                <a:solidFill>
                  <a:schemeClr val="bg1"/>
                </a:solidFill>
              </a:rPr>
              <a:t>Ante la negativa de éstos a acudir, Moisés se enoja y le pide a Dios que lo vindique, ya que él no ha tomado nada de nadie ni ha hecho mal a ninguno.</a:t>
            </a:r>
            <a:endParaRPr lang="es-ES" sz="2000" b="1" dirty="0">
              <a:solidFill>
                <a:schemeClr val="bg1"/>
              </a:solidFill>
            </a:endParaRPr>
          </a:p>
        </p:txBody>
      </p:sp>
      <p:sp>
        <p:nvSpPr>
          <p:cNvPr id="5" name="4 CuadroTexto"/>
          <p:cNvSpPr txBox="1"/>
          <p:nvPr/>
        </p:nvSpPr>
        <p:spPr>
          <a:xfrm>
            <a:off x="71406" y="-24"/>
            <a:ext cx="3286148" cy="1569660"/>
          </a:xfrm>
          <a:prstGeom prst="rect">
            <a:avLst/>
          </a:prstGeom>
          <a:noFill/>
        </p:spPr>
        <p:txBody>
          <a:bodyPr wrap="square" rtlCol="0">
            <a:spAutoFit/>
          </a:bodyPr>
          <a:lstStyle/>
          <a:p>
            <a:pPr algn="ctr"/>
            <a:r>
              <a:rPr lang="es-ES" sz="3200" b="1" dirty="0" smtClean="0">
                <a:ln>
                  <a:solidFill>
                    <a:schemeClr val="tx1"/>
                  </a:solidFill>
                </a:ln>
                <a:solidFill>
                  <a:schemeClr val="bg1"/>
                </a:solidFill>
              </a:rPr>
              <a:t>LA RESPUESTA A LA REBELIÓN</a:t>
            </a:r>
            <a:endParaRPr lang="es-ES" sz="3200" b="1" dirty="0">
              <a:ln>
                <a:solidFill>
                  <a:schemeClr val="tx1"/>
                </a:solidFill>
              </a:ln>
              <a:solidFill>
                <a:schemeClr val="bg1"/>
              </a:solidFill>
            </a:endParaRPr>
          </a:p>
        </p:txBody>
      </p:sp>
      <p:sp>
        <p:nvSpPr>
          <p:cNvPr id="8" name="7 CuadroTexto"/>
          <p:cNvSpPr txBox="1"/>
          <p:nvPr/>
        </p:nvSpPr>
        <p:spPr>
          <a:xfrm>
            <a:off x="3714744" y="68025"/>
            <a:ext cx="5429256" cy="400110"/>
          </a:xfrm>
          <a:prstGeom prst="rect">
            <a:avLst/>
          </a:prstGeom>
          <a:noFill/>
        </p:spPr>
        <p:txBody>
          <a:bodyPr wrap="square" rtlCol="0">
            <a:spAutoFit/>
          </a:bodyPr>
          <a:lstStyle/>
          <a:p>
            <a:pPr algn="ctr"/>
            <a:r>
              <a:rPr lang="es-ES" sz="2000" b="1" dirty="0" smtClean="0">
                <a:solidFill>
                  <a:srgbClr val="FFFF00"/>
                </a:solidFill>
                <a:effectLst>
                  <a:glow rad="228600">
                    <a:schemeClr val="tx1">
                      <a:alpha val="40000"/>
                    </a:schemeClr>
                  </a:glow>
                  <a:outerShdw blurRad="50800" dist="50800" dir="5400000" algn="ctr" rotWithShape="0">
                    <a:schemeClr val="tx1"/>
                  </a:outerShdw>
                </a:effectLst>
              </a:rPr>
              <a:t>Solución a las acusaciones contra Moisés</a:t>
            </a:r>
            <a:endParaRPr lang="es-ES" sz="2000" b="1" dirty="0">
              <a:solidFill>
                <a:srgbClr val="FFFF00"/>
              </a:solidFill>
              <a:effectLst>
                <a:glow rad="228600">
                  <a:schemeClr val="tx1">
                    <a:alpha val="40000"/>
                  </a:schemeClr>
                </a:glow>
                <a:outerShdw blurRad="50800" dist="50800" dir="5400000" algn="ctr" rotWithShape="0">
                  <a:schemeClr val="tx1"/>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slide(fromTop)">
                                      <p:cBhvr>
                                        <p:cTn id="15" dur="500"/>
                                        <p:tgtEl>
                                          <p:spTgt spid="7">
                                            <p:bg/>
                                          </p:spTgt>
                                        </p:tgtEl>
                                      </p:cBhvr>
                                    </p:animEffect>
                                  </p:childTnLst>
                                </p:cTn>
                              </p:par>
                            </p:childTnLst>
                          </p:cTn>
                        </p:par>
                        <p:par>
                          <p:cTn id="16" fill="hold">
                            <p:stCondLst>
                              <p:cond delay="500"/>
                            </p:stCondLst>
                            <p:childTnLst>
                              <p:par>
                                <p:cTn id="17" presetID="17" presetClass="entr" presetSubtype="8"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ppt_x</p:attrName>
                                        </p:attrNameLst>
                                      </p:cBhvr>
                                      <p:tavLst>
                                        <p:tav tm="0">
                                          <p:val>
                                            <p:strVal val="#ppt_x-#ppt_w/2"/>
                                          </p:val>
                                        </p:tav>
                                        <p:tav tm="100000">
                                          <p:val>
                                            <p:strVal val="#ppt_x"/>
                                          </p:val>
                                        </p:tav>
                                      </p:tavLst>
                                    </p:anim>
                                    <p:anim calcmode="lin" valueType="num">
                                      <p:cBhvr>
                                        <p:cTn id="20"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p:cTn id="27" dur="500" fill="hold"/>
                                        <p:tgtEl>
                                          <p:spTgt spid="7">
                                            <p:txEl>
                                              <p:pRg st="1" end="1"/>
                                            </p:txEl>
                                          </p:spTgt>
                                        </p:tgtEl>
                                        <p:attrNameLst>
                                          <p:attrName>ppt_x</p:attrName>
                                        </p:attrNameLst>
                                      </p:cBhvr>
                                      <p:tavLst>
                                        <p:tav tm="0">
                                          <p:val>
                                            <p:strVal val="#ppt_x-#ppt_w/2"/>
                                          </p:val>
                                        </p:tav>
                                        <p:tav tm="100000">
                                          <p:val>
                                            <p:strVal val="#ppt_x"/>
                                          </p:val>
                                        </p:tav>
                                      </p:tavLst>
                                    </p:anim>
                                    <p:anim calcmode="lin" valueType="num">
                                      <p:cBhvr>
                                        <p:cTn id="28"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2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185817" y="383425"/>
            <a:ext cx="6772367" cy="830997"/>
          </a:xfrm>
          <a:prstGeom prst="rect">
            <a:avLst/>
          </a:prstGeom>
          <a:noFill/>
        </p:spPr>
        <p:txBody>
          <a:bodyPr wrap="none" rtlCol="0">
            <a:spAutoFit/>
            <a:scene3d>
              <a:camera prst="orthographicFront"/>
              <a:lightRig rig="threePt" dir="t"/>
            </a:scene3d>
            <a:sp3d extrusionH="57150">
              <a:bevelT w="82550" h="38100" prst="coolSlant"/>
            </a:sp3d>
          </a:bodyPr>
          <a:lstStyle/>
          <a:p>
            <a:r>
              <a:rPr lang="es-ES" sz="4800" dirty="0" smtClean="0">
                <a:ln w="28575">
                  <a:solidFill>
                    <a:schemeClr val="tx1"/>
                  </a:solidFill>
                </a:ln>
                <a:solidFill>
                  <a:srgbClr val="FFC000"/>
                </a:solidFill>
                <a:latin typeface="Cooper Black" pitchFamily="18" charset="0"/>
              </a:rPr>
              <a:t>CLEMENCIA DIVINA</a:t>
            </a:r>
            <a:endParaRPr lang="es-ES" sz="4800" dirty="0">
              <a:ln w="28575">
                <a:solidFill>
                  <a:schemeClr val="tx1"/>
                </a:solidFill>
              </a:ln>
              <a:solidFill>
                <a:srgbClr val="FFC000"/>
              </a:solidFill>
              <a:latin typeface="Cooper Black" pitchFamily="18" charset="0"/>
            </a:endParaRPr>
          </a:p>
        </p:txBody>
      </p:sp>
      <p:sp>
        <p:nvSpPr>
          <p:cNvPr id="3" name="2 CuadroTexto"/>
          <p:cNvSpPr txBox="1"/>
          <p:nvPr/>
        </p:nvSpPr>
        <p:spPr>
          <a:xfrm>
            <a:off x="-32" y="1988660"/>
            <a:ext cx="2000264" cy="4154984"/>
          </a:xfrm>
          <a:prstGeom prst="rect">
            <a:avLst/>
          </a:prstGeom>
          <a:noFill/>
        </p:spPr>
        <p:txBody>
          <a:bodyPr wrap="square" rtlCol="0">
            <a:spAutoFit/>
          </a:bodyPr>
          <a:lstStyle/>
          <a:p>
            <a:pPr algn="ctr"/>
            <a:r>
              <a:rPr lang="es-ES" sz="2400" b="1" dirty="0" smtClean="0"/>
              <a:t>Dios les da un plazo para que puedan meditar en su rebelión y arrepentirse antes de ejecutar sus juicios.</a:t>
            </a:r>
            <a:endParaRPr lang="es-ES" sz="2400" b="1" dirty="0"/>
          </a:p>
        </p:txBody>
      </p:sp>
      <p:sp>
        <p:nvSpPr>
          <p:cNvPr id="4" name="3 CuadroTexto"/>
          <p:cNvSpPr txBox="1"/>
          <p:nvPr/>
        </p:nvSpPr>
        <p:spPr>
          <a:xfrm>
            <a:off x="6429388" y="2463597"/>
            <a:ext cx="2786082" cy="3108543"/>
          </a:xfrm>
          <a:prstGeom prst="rect">
            <a:avLst/>
          </a:prstGeom>
          <a:noFill/>
        </p:spPr>
        <p:txBody>
          <a:bodyPr wrap="square" rtlCol="0">
            <a:spAutoFit/>
          </a:bodyPr>
          <a:lstStyle/>
          <a:p>
            <a:pPr algn="ctr"/>
            <a:r>
              <a:rPr lang="es-ES" sz="2800" b="1" dirty="0" smtClean="0">
                <a:latin typeface="Comic Sans MS" pitchFamily="66" charset="0"/>
              </a:rPr>
              <a:t>“A </a:t>
            </a:r>
            <a:r>
              <a:rPr lang="es-ES" sz="2800" b="1" dirty="0" err="1" smtClean="0">
                <a:latin typeface="Comic Sans MS" pitchFamily="66" charset="0"/>
              </a:rPr>
              <a:t>Coré</a:t>
            </a:r>
            <a:r>
              <a:rPr lang="es-ES" sz="2800" b="1" dirty="0" smtClean="0">
                <a:latin typeface="Comic Sans MS" pitchFamily="66" charset="0"/>
              </a:rPr>
              <a:t>, Moisés le dijo: Tú y tu gente y Aarón os presentaréis MAÑANA ante el Señor”</a:t>
            </a:r>
          </a:p>
        </p:txBody>
      </p:sp>
      <p:pic>
        <p:nvPicPr>
          <p:cNvPr id="5" name="4 Imagen" descr="tabernaculo de noche.jpg"/>
          <p:cNvPicPr>
            <a:picLocks noChangeAspect="1"/>
          </p:cNvPicPr>
          <p:nvPr/>
        </p:nvPicPr>
        <p:blipFill>
          <a:blip r:embed="rId3" cstate="email"/>
          <a:srcRect/>
          <a:stretch>
            <a:fillRect/>
          </a:stretch>
        </p:blipFill>
        <p:spPr>
          <a:xfrm>
            <a:off x="1928794" y="2000240"/>
            <a:ext cx="4575635" cy="4308246"/>
          </a:xfrm>
          <a:prstGeom prst="rect">
            <a:avLst/>
          </a:prstGeom>
          <a:ln>
            <a:noFill/>
          </a:ln>
          <a:effectLst>
            <a:softEdge rad="112500"/>
          </a:effectLst>
        </p:spPr>
      </p:pic>
      <p:sp>
        <p:nvSpPr>
          <p:cNvPr id="6" name="5 Rectángulo"/>
          <p:cNvSpPr/>
          <p:nvPr/>
        </p:nvSpPr>
        <p:spPr>
          <a:xfrm>
            <a:off x="7143768" y="6407371"/>
            <a:ext cx="1856597" cy="307777"/>
          </a:xfrm>
          <a:prstGeom prst="rect">
            <a:avLst/>
          </a:prstGeom>
        </p:spPr>
        <p:txBody>
          <a:bodyPr wrap="none">
            <a:spAutoFit/>
          </a:bodyPr>
          <a:lstStyle/>
          <a:p>
            <a:pPr lvl="0" algn="r"/>
            <a:r>
              <a:rPr lang="es-ES" sz="1400" dirty="0" smtClean="0">
                <a:solidFill>
                  <a:prstClr val="black"/>
                </a:solidFill>
              </a:rPr>
              <a:t>Números, 16: 16 </a:t>
            </a:r>
            <a:r>
              <a:rPr lang="es-ES" sz="1400" dirty="0" err="1" smtClean="0">
                <a:solidFill>
                  <a:prstClr val="black"/>
                </a:solidFill>
              </a:rPr>
              <a:t>NVI</a:t>
            </a:r>
            <a:endParaRPr lang="es-ES" sz="2400" dirty="0">
              <a:solidFill>
                <a:prstClr val="black"/>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To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89C6EB"/>
            </a:gs>
            <a:gs pos="50000">
              <a:srgbClr val="4AB5ED"/>
            </a:gs>
            <a:gs pos="100000">
              <a:srgbClr val="207FBA"/>
            </a:gs>
          </a:gsLst>
          <a:lin ang="5400000" scaled="0"/>
        </a:gradFill>
        <a:effectLst/>
      </p:bgPr>
    </p:bg>
    <p:spTree>
      <p:nvGrpSpPr>
        <p:cNvPr id="1" name=""/>
        <p:cNvGrpSpPr/>
        <p:nvPr/>
      </p:nvGrpSpPr>
      <p:grpSpPr>
        <a:xfrm>
          <a:off x="0" y="0"/>
          <a:ext cx="0" cy="0"/>
          <a:chOff x="0" y="0"/>
          <a:chExt cx="0" cy="0"/>
        </a:xfrm>
      </p:grpSpPr>
      <p:pic>
        <p:nvPicPr>
          <p:cNvPr id="6146" name="Picture 2" descr="I:\Dibujos\core datan abiram\monoprint.gif"/>
          <p:cNvPicPr>
            <a:picLocks noChangeAspect="1" noChangeArrowheads="1"/>
          </p:cNvPicPr>
          <p:nvPr/>
        </p:nvPicPr>
        <p:blipFill>
          <a:blip r:embed="rId2" cstate="email"/>
          <a:srcRect/>
          <a:stretch>
            <a:fillRect/>
          </a:stretch>
        </p:blipFill>
        <p:spPr bwMode="auto">
          <a:xfrm>
            <a:off x="214282" y="2143116"/>
            <a:ext cx="4071966" cy="4071966"/>
          </a:xfrm>
          <a:prstGeom prst="rect">
            <a:avLst/>
          </a:prstGeom>
          <a:noFill/>
        </p:spPr>
      </p:pic>
      <p:sp>
        <p:nvSpPr>
          <p:cNvPr id="3" name="2 CuadroTexto"/>
          <p:cNvSpPr txBox="1"/>
          <p:nvPr/>
        </p:nvSpPr>
        <p:spPr>
          <a:xfrm>
            <a:off x="0" y="71414"/>
            <a:ext cx="9144000" cy="523220"/>
          </a:xfrm>
          <a:prstGeom prst="rect">
            <a:avLst/>
          </a:prstGeom>
          <a:noFill/>
        </p:spPr>
        <p:txBody>
          <a:bodyPr wrap="square" rtlCol="0">
            <a:spAutoFit/>
            <a:scene3d>
              <a:camera prst="orthographicFront">
                <a:rot lat="0" lon="0" rev="0"/>
              </a:camera>
              <a:lightRig rig="threePt" dir="t"/>
            </a:scene3d>
            <a:sp3d contourW="6350" prstMaterial="metal">
              <a:bevelT w="127000" h="31750" prst="relaxedInset"/>
              <a:contourClr>
                <a:schemeClr val="tx1"/>
              </a:contourClr>
            </a:sp3d>
          </a:bodyPr>
          <a:lstStyle/>
          <a:p>
            <a:pPr algn="ctr"/>
            <a:r>
              <a:rPr lang="es-ES" sz="2800" b="1" cap="all" dirty="0" smtClean="0">
                <a:ln w="0">
                  <a:solidFill>
                    <a:schemeClr val="accent3">
                      <a:lumMod val="60000"/>
                      <a:lumOff val="40000"/>
                    </a:schemeClr>
                  </a:solidFill>
                </a:ln>
                <a:solidFill>
                  <a:srgbClr val="0070C0"/>
                </a:solidFill>
                <a:effectLst>
                  <a:reflection blurRad="12700" stA="50000" endPos="50000" dist="5000" dir="5400000" sy="-100000" rotWithShape="0"/>
                </a:effectLst>
              </a:rPr>
              <a:t>LOS REBELDES SE REAFIRMAN EN SU POSICIÓN</a:t>
            </a:r>
            <a:endParaRPr lang="es-ES" sz="2800" b="1" cap="all" dirty="0">
              <a:ln w="0">
                <a:solidFill>
                  <a:schemeClr val="accent3">
                    <a:lumMod val="60000"/>
                    <a:lumOff val="40000"/>
                  </a:schemeClr>
                </a:solidFill>
              </a:ln>
              <a:solidFill>
                <a:srgbClr val="0070C0"/>
              </a:solidFill>
              <a:effectLst>
                <a:reflection blurRad="12700" stA="50000" endPos="50000" dist="5000" dir="5400000" sy="-100000" rotWithShape="0"/>
              </a:effectLst>
            </a:endParaRPr>
          </a:p>
        </p:txBody>
      </p:sp>
      <p:sp>
        <p:nvSpPr>
          <p:cNvPr id="4" name="3 CuadroTexto"/>
          <p:cNvSpPr txBox="1"/>
          <p:nvPr/>
        </p:nvSpPr>
        <p:spPr>
          <a:xfrm>
            <a:off x="285720" y="935164"/>
            <a:ext cx="8286808" cy="707886"/>
          </a:xfrm>
          <a:prstGeom prst="rect">
            <a:avLst/>
          </a:prstGeom>
          <a:noFill/>
        </p:spPr>
        <p:txBody>
          <a:bodyPr wrap="square" rtlCol="0">
            <a:spAutoFit/>
          </a:bodyPr>
          <a:lstStyle/>
          <a:p>
            <a:r>
              <a:rPr lang="es-ES" sz="2000" b="1" dirty="0" smtClean="0"/>
              <a:t>Al día siguiente, </a:t>
            </a:r>
            <a:r>
              <a:rPr lang="es-ES" sz="2000" b="1" dirty="0" err="1" smtClean="0"/>
              <a:t>Coré</a:t>
            </a:r>
            <a:r>
              <a:rPr lang="es-ES" sz="2000" b="1" dirty="0" smtClean="0"/>
              <a:t> reunió a su séquito de 250 para ofrecer el incienso y convocó al pueblo ante la puerta del Santuario.</a:t>
            </a:r>
            <a:endParaRPr lang="es-ES" sz="2000" b="1" dirty="0"/>
          </a:p>
        </p:txBody>
      </p:sp>
      <p:sp>
        <p:nvSpPr>
          <p:cNvPr id="5" name="4 Rectángulo"/>
          <p:cNvSpPr/>
          <p:nvPr/>
        </p:nvSpPr>
        <p:spPr>
          <a:xfrm>
            <a:off x="4572000" y="2143116"/>
            <a:ext cx="4071966" cy="2154436"/>
          </a:xfrm>
          <a:prstGeom prst="rect">
            <a:avLst/>
          </a:prstGeom>
        </p:spPr>
        <p:txBody>
          <a:bodyPr wrap="square">
            <a:spAutoFit/>
          </a:bodyPr>
          <a:lstStyle/>
          <a:p>
            <a:r>
              <a:rPr lang="es-ES" sz="2400" b="1" dirty="0" smtClean="0">
                <a:latin typeface="Comic Sans MS" pitchFamily="66" charset="0"/>
              </a:rPr>
              <a:t>“Apartaos de entre esta congregación, y los consumiré en un momento. Y ellos se postraron sobre sus rostros”</a:t>
            </a:r>
          </a:p>
          <a:p>
            <a:pPr algn="r"/>
            <a:r>
              <a:rPr lang="es-ES" sz="1400" dirty="0" smtClean="0">
                <a:latin typeface="+mj-lt"/>
              </a:rPr>
              <a:t>(Números, 16: 21-22)</a:t>
            </a:r>
            <a:endParaRPr lang="es-ES" sz="2400" dirty="0">
              <a:latin typeface="+mj-lt"/>
            </a:endParaRPr>
          </a:p>
        </p:txBody>
      </p:sp>
      <p:sp>
        <p:nvSpPr>
          <p:cNvPr id="6" name="5 CuadroTexto"/>
          <p:cNvSpPr txBox="1"/>
          <p:nvPr/>
        </p:nvSpPr>
        <p:spPr>
          <a:xfrm>
            <a:off x="4572000" y="4655304"/>
            <a:ext cx="4071966" cy="1631216"/>
          </a:xfrm>
          <a:prstGeom prst="rect">
            <a:avLst/>
          </a:prstGeom>
          <a:noFill/>
        </p:spPr>
        <p:txBody>
          <a:bodyPr wrap="square" rtlCol="0">
            <a:spAutoFit/>
          </a:bodyPr>
          <a:lstStyle/>
          <a:p>
            <a:r>
              <a:rPr lang="es-ES" sz="2000" b="1" dirty="0" smtClean="0"/>
              <a:t>Ante la obstinación de los rebeldes, Dios decidió su destrucción inmediata. Moisés y Aarón intercedieron por el pueblo.</a:t>
            </a:r>
            <a:endParaRPr lang="es-ES" sz="2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7"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ppt_h/2"/>
                                          </p:val>
                                        </p:tav>
                                        <p:tav tm="100000">
                                          <p:val>
                                            <p:strVal val="#ppt_y"/>
                                          </p:val>
                                        </p:tav>
                                      </p:tavLst>
                                    </p:anim>
                                    <p:anim calcmode="lin" valueType="num">
                                      <p:cBhvr>
                                        <p:cTn id="14" dur="500" fill="hold"/>
                                        <p:tgtEl>
                                          <p:spTgt spid="4"/>
                                        </p:tgtEl>
                                        <p:attrNameLst>
                                          <p:attrName>ppt_w</p:attrName>
                                        </p:attrNameLst>
                                      </p:cBhvr>
                                      <p:tavLst>
                                        <p:tav tm="0">
                                          <p:val>
                                            <p:strVal val="#ppt_w"/>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ppt_h/2"/>
                                          </p:val>
                                        </p:tav>
                                        <p:tav tm="100000">
                                          <p:val>
                                            <p:strVal val="#ppt_y"/>
                                          </p:val>
                                        </p:tav>
                                      </p:tavLst>
                                    </p:anim>
                                    <p:anim calcmode="lin" valueType="num">
                                      <p:cBhvr>
                                        <p:cTn id="22" dur="500" fill="hold"/>
                                        <p:tgtEl>
                                          <p:spTgt spid="5"/>
                                        </p:tgtEl>
                                        <p:attrNameLst>
                                          <p:attrName>ppt_w</p:attrName>
                                        </p:attrNameLst>
                                      </p:cBhvr>
                                      <p:tavLst>
                                        <p:tav tm="0">
                                          <p:val>
                                            <p:strVal val="#ppt_w"/>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ppt_h/2"/>
                                          </p:val>
                                        </p:tav>
                                        <p:tav tm="100000">
                                          <p:val>
                                            <p:strVal val="#ppt_y"/>
                                          </p:val>
                                        </p:tav>
                                      </p:tavLst>
                                    </p:anim>
                                    <p:anim calcmode="lin" valueType="num">
                                      <p:cBhvr>
                                        <p:cTn id="30" dur="500" fill="hold"/>
                                        <p:tgtEl>
                                          <p:spTgt spid="6"/>
                                        </p:tgtEl>
                                        <p:attrNameLst>
                                          <p:attrName>ppt_w</p:attrName>
                                        </p:attrNameLst>
                                      </p:cBhvr>
                                      <p:tavLst>
                                        <p:tav tm="0">
                                          <p:val>
                                            <p:strVal val="#ppt_w"/>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0" y="285728"/>
            <a:ext cx="9144000" cy="461665"/>
          </a:xfrm>
          <a:prstGeom prst="rect">
            <a:avLst/>
          </a:prstGeom>
          <a:noFill/>
        </p:spPr>
        <p:txBody>
          <a:bodyPr wrap="square" rtlCol="0">
            <a:spAutoFit/>
          </a:bodyPr>
          <a:lstStyle/>
          <a:p>
            <a:pPr algn="ctr"/>
            <a:r>
              <a:rPr lang="es-ES" sz="2400" b="1" dirty="0" smtClean="0">
                <a:solidFill>
                  <a:schemeClr val="bg1"/>
                </a:solidFill>
                <a:effectLst>
                  <a:outerShdw blurRad="50800" dist="50800" dir="5400000" algn="ctr" rotWithShape="0">
                    <a:schemeClr val="tx1"/>
                  </a:outerShdw>
                </a:effectLst>
              </a:rPr>
              <a:t>VINDICACIÓN DE MOISÉS COMO DIRIGENTE DE ISRAEL</a:t>
            </a:r>
            <a:endParaRPr lang="es-ES" sz="2400" b="1" dirty="0">
              <a:solidFill>
                <a:schemeClr val="bg1"/>
              </a:solidFill>
              <a:effectLst>
                <a:outerShdw blurRad="50800" dist="50800" dir="5400000" algn="ctr" rotWithShape="0">
                  <a:schemeClr val="tx1"/>
                </a:outerShdw>
              </a:effectLst>
            </a:endParaRPr>
          </a:p>
        </p:txBody>
      </p:sp>
      <p:sp>
        <p:nvSpPr>
          <p:cNvPr id="4" name="3 CuadroTexto"/>
          <p:cNvSpPr txBox="1"/>
          <p:nvPr/>
        </p:nvSpPr>
        <p:spPr>
          <a:xfrm>
            <a:off x="214282" y="2285992"/>
            <a:ext cx="4357718" cy="415498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spcBef>
                <a:spcPts val="600"/>
              </a:spcBef>
              <a:spcAft>
                <a:spcPts val="600"/>
              </a:spcAft>
            </a:pPr>
            <a:r>
              <a:rPr lang="es-ES" b="1" dirty="0" smtClean="0">
                <a:solidFill>
                  <a:schemeClr val="tx1"/>
                </a:solidFill>
              </a:rPr>
              <a:t>Moisés, acompañado por los 70 ancianos, se dirigió a las tiendas de </a:t>
            </a:r>
            <a:r>
              <a:rPr lang="es-ES" b="1" dirty="0" err="1" smtClean="0">
                <a:solidFill>
                  <a:schemeClr val="tx1"/>
                </a:solidFill>
              </a:rPr>
              <a:t>Datán</a:t>
            </a:r>
            <a:r>
              <a:rPr lang="es-ES" b="1" dirty="0" smtClean="0">
                <a:solidFill>
                  <a:schemeClr val="tx1"/>
                </a:solidFill>
              </a:rPr>
              <a:t> y </a:t>
            </a:r>
            <a:r>
              <a:rPr lang="es-ES" b="1" dirty="0" err="1" smtClean="0">
                <a:solidFill>
                  <a:schemeClr val="tx1"/>
                </a:solidFill>
              </a:rPr>
              <a:t>Abiram</a:t>
            </a:r>
            <a:r>
              <a:rPr lang="es-ES" b="1" dirty="0" smtClean="0">
                <a:solidFill>
                  <a:schemeClr val="tx1"/>
                </a:solidFill>
              </a:rPr>
              <a:t>.</a:t>
            </a:r>
          </a:p>
          <a:p>
            <a:pPr>
              <a:spcBef>
                <a:spcPts val="600"/>
              </a:spcBef>
              <a:spcAft>
                <a:spcPts val="600"/>
              </a:spcAft>
            </a:pPr>
            <a:r>
              <a:rPr lang="es-ES" b="1" dirty="0" err="1" smtClean="0">
                <a:solidFill>
                  <a:schemeClr val="tx1"/>
                </a:solidFill>
              </a:rPr>
              <a:t>Coré</a:t>
            </a:r>
            <a:r>
              <a:rPr lang="es-ES" b="1" dirty="0" smtClean="0">
                <a:solidFill>
                  <a:schemeClr val="tx1"/>
                </a:solidFill>
              </a:rPr>
              <a:t> se trasladó también a su tienda para apoyarles.</a:t>
            </a:r>
          </a:p>
          <a:p>
            <a:pPr>
              <a:spcBef>
                <a:spcPts val="600"/>
              </a:spcBef>
              <a:spcAft>
                <a:spcPts val="600"/>
              </a:spcAft>
            </a:pPr>
            <a:r>
              <a:rPr lang="es-ES" b="1" dirty="0" smtClean="0">
                <a:solidFill>
                  <a:schemeClr val="tx1"/>
                </a:solidFill>
              </a:rPr>
              <a:t>Todos ellos salieron a la puerta de sus tiendas con sus familias para enfrentar a Moisés.</a:t>
            </a:r>
          </a:p>
          <a:p>
            <a:pPr>
              <a:spcBef>
                <a:spcPts val="600"/>
              </a:spcBef>
              <a:spcAft>
                <a:spcPts val="600"/>
              </a:spcAft>
            </a:pPr>
            <a:r>
              <a:rPr lang="es-ES" b="1" dirty="0" smtClean="0">
                <a:solidFill>
                  <a:schemeClr val="tx1"/>
                </a:solidFill>
              </a:rPr>
              <a:t>Los hijos de </a:t>
            </a:r>
            <a:r>
              <a:rPr lang="es-ES" b="1" dirty="0" err="1" smtClean="0">
                <a:solidFill>
                  <a:schemeClr val="tx1"/>
                </a:solidFill>
              </a:rPr>
              <a:t>Coré</a:t>
            </a:r>
            <a:r>
              <a:rPr lang="es-ES" b="1" dirty="0" smtClean="0">
                <a:solidFill>
                  <a:schemeClr val="tx1"/>
                </a:solidFill>
              </a:rPr>
              <a:t> no secundaron su rebelión. Con el tiempo, fueron éstos los principales cantores en el servicio del Templo (muchos salmos están dirigidos a ellos)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circle(out)">
                                      <p:cBhvr>
                                        <p:cTn id="13" dur="500"/>
                                        <p:tgtEl>
                                          <p:spTgt spid="4">
                                            <p:bg/>
                                          </p:spTgt>
                                        </p:tgtEl>
                                      </p:cBhvr>
                                    </p:animEffect>
                                  </p:childTnLst>
                                </p:cTn>
                              </p:par>
                            </p:childTnLst>
                          </p:cTn>
                        </p:par>
                        <p:par>
                          <p:cTn id="14" fill="hold">
                            <p:stCondLst>
                              <p:cond delay="500"/>
                            </p:stCondLst>
                            <p:childTnLst>
                              <p:par>
                                <p:cTn id="15" presetID="39" presetClass="entr" presetSubtype="0" accel="10000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p:cTn id="33" dur="500" fill="hold"/>
                                        <p:tgtEl>
                                          <p:spTgt spid="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p:cTn id="41" dur="500" fill="hold"/>
                                        <p:tgtEl>
                                          <p:spTgt spid="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50000">
              <a:schemeClr val="bg1">
                <a:lumMod val="50000"/>
              </a:schemeClr>
            </a:gs>
            <a:gs pos="100000">
              <a:schemeClr val="tx1">
                <a:lumMod val="75000"/>
                <a:lumOff val="25000"/>
              </a:schemeClr>
            </a:gs>
          </a:gsLst>
          <a:lin ang="5400000" scaled="0"/>
        </a:gradFill>
        <a:effectLst/>
      </p:bgPr>
    </p:bg>
    <p:spTree>
      <p:nvGrpSpPr>
        <p:cNvPr id="1" name=""/>
        <p:cNvGrpSpPr/>
        <p:nvPr/>
      </p:nvGrpSpPr>
      <p:grpSpPr>
        <a:xfrm>
          <a:off x="0" y="0"/>
          <a:ext cx="0" cy="0"/>
          <a:chOff x="0" y="0"/>
          <a:chExt cx="0" cy="0"/>
        </a:xfrm>
      </p:grpSpPr>
      <p:pic>
        <p:nvPicPr>
          <p:cNvPr id="7170" name="Picture 2" descr="I:\Dibujos\core datan abiram\Dore_Death_of_Korah,_Dathan_and_Abiram.jpg"/>
          <p:cNvPicPr>
            <a:picLocks noChangeAspect="1" noChangeArrowheads="1"/>
          </p:cNvPicPr>
          <p:nvPr/>
        </p:nvPicPr>
        <p:blipFill>
          <a:blip r:embed="rId2" cstate="email">
            <a:lum contrast="30000"/>
          </a:blip>
          <a:srcRect/>
          <a:stretch>
            <a:fillRect/>
          </a:stretch>
        </p:blipFill>
        <p:spPr bwMode="auto">
          <a:xfrm>
            <a:off x="0" y="0"/>
            <a:ext cx="4500823" cy="6858000"/>
          </a:xfrm>
          <a:prstGeom prst="rect">
            <a:avLst/>
          </a:prstGeom>
          <a:noFill/>
        </p:spPr>
      </p:pic>
      <p:sp>
        <p:nvSpPr>
          <p:cNvPr id="4" name="3 CuadroTexto"/>
          <p:cNvSpPr txBox="1"/>
          <p:nvPr/>
        </p:nvSpPr>
        <p:spPr>
          <a:xfrm>
            <a:off x="4500562" y="928670"/>
            <a:ext cx="4214842" cy="3016210"/>
          </a:xfrm>
          <a:prstGeom prst="rect">
            <a:avLst/>
          </a:prstGeom>
          <a:noFill/>
        </p:spPr>
        <p:txBody>
          <a:bodyPr wrap="square" rtlCol="0">
            <a:spAutoFit/>
          </a:bodyPr>
          <a:lstStyle/>
          <a:p>
            <a:pPr>
              <a:spcBef>
                <a:spcPts val="600"/>
              </a:spcBef>
              <a:spcAft>
                <a:spcPts val="600"/>
              </a:spcAft>
            </a:pPr>
            <a:r>
              <a:rPr lang="es-ES" sz="2000" b="1" dirty="0" smtClean="0"/>
              <a:t>Moisés pide a la congregación que se aparte de las tiendas de </a:t>
            </a:r>
            <a:r>
              <a:rPr lang="es-ES" sz="2000" b="1" dirty="0" err="1" smtClean="0"/>
              <a:t>Coré</a:t>
            </a:r>
            <a:r>
              <a:rPr lang="es-ES" sz="2000" b="1" dirty="0" smtClean="0"/>
              <a:t>, </a:t>
            </a:r>
            <a:r>
              <a:rPr lang="es-ES" sz="2000" b="1" dirty="0" err="1" smtClean="0"/>
              <a:t>Datán</a:t>
            </a:r>
            <a:r>
              <a:rPr lang="es-ES" sz="2000" b="1" dirty="0" smtClean="0"/>
              <a:t> y </a:t>
            </a:r>
            <a:r>
              <a:rPr lang="es-ES" sz="2000" b="1" dirty="0" err="1" smtClean="0"/>
              <a:t>Abiram</a:t>
            </a:r>
            <a:r>
              <a:rPr lang="es-ES" sz="2000" b="1" dirty="0" smtClean="0"/>
              <a:t> para no ser destruidos con ellos.</a:t>
            </a:r>
          </a:p>
          <a:p>
            <a:pPr>
              <a:spcBef>
                <a:spcPts val="600"/>
              </a:spcBef>
              <a:spcAft>
                <a:spcPts val="600"/>
              </a:spcAft>
            </a:pPr>
            <a:r>
              <a:rPr lang="es-ES" sz="2000" b="1" dirty="0" smtClean="0"/>
              <a:t>Se pronuncia la sentencia sobre ellos: debían morir de forma sobrenatural, tragados por la Tierra. Si no morían así, Moisés no había sido elegido por Dios.</a:t>
            </a:r>
          </a:p>
        </p:txBody>
      </p:sp>
      <p:sp>
        <p:nvSpPr>
          <p:cNvPr id="5" name="4 CuadroTexto"/>
          <p:cNvSpPr txBox="1"/>
          <p:nvPr/>
        </p:nvSpPr>
        <p:spPr>
          <a:xfrm>
            <a:off x="0" y="285728"/>
            <a:ext cx="9144000" cy="461665"/>
          </a:xfrm>
          <a:prstGeom prst="rect">
            <a:avLst/>
          </a:prstGeom>
          <a:noFill/>
        </p:spPr>
        <p:txBody>
          <a:bodyPr wrap="square" rtlCol="0">
            <a:spAutoFit/>
          </a:bodyPr>
          <a:lstStyle/>
          <a:p>
            <a:pPr algn="ctr"/>
            <a:r>
              <a:rPr lang="es-ES" sz="2400" b="1" dirty="0" smtClean="0">
                <a:solidFill>
                  <a:schemeClr val="bg1"/>
                </a:solidFill>
                <a:effectLst>
                  <a:outerShdw blurRad="50800" dist="50800" dir="5400000" algn="ctr" rotWithShape="0">
                    <a:schemeClr val="tx1"/>
                  </a:outerShdw>
                </a:effectLst>
              </a:rPr>
              <a:t>VINDICACIÓN DE MOISÉS COMO DIRIGENTE DE ISRAEL</a:t>
            </a:r>
            <a:endParaRPr lang="es-ES" sz="2400" b="1" dirty="0">
              <a:solidFill>
                <a:schemeClr val="bg1"/>
              </a:solidFill>
              <a:effectLst>
                <a:outerShdw blurRad="50800" dist="50800" dir="5400000" algn="ctr" rotWithShape="0">
                  <a:schemeClr val="tx1"/>
                </a:outerShdw>
              </a:effectLst>
            </a:endParaRPr>
          </a:p>
        </p:txBody>
      </p:sp>
      <p:pic>
        <p:nvPicPr>
          <p:cNvPr id="7171" name="Picture 3" descr="I:\Dibujos\core datan abiram\00007The_Earth_swollowing_the_rebel_against_Moses-789x935.jpg"/>
          <p:cNvPicPr>
            <a:picLocks noChangeAspect="1" noChangeArrowheads="1"/>
          </p:cNvPicPr>
          <p:nvPr/>
        </p:nvPicPr>
        <p:blipFill>
          <a:blip r:embed="rId3" cstate="email">
            <a:lum bright="-20000"/>
          </a:blip>
          <a:srcRect/>
          <a:stretch>
            <a:fillRect/>
          </a:stretch>
        </p:blipFill>
        <p:spPr bwMode="auto">
          <a:xfrm>
            <a:off x="6929454" y="4143380"/>
            <a:ext cx="2081192" cy="2466305"/>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8" name="7 Rectángulo"/>
          <p:cNvSpPr/>
          <p:nvPr/>
        </p:nvSpPr>
        <p:spPr>
          <a:xfrm>
            <a:off x="4500562" y="4000504"/>
            <a:ext cx="2500314" cy="2862322"/>
          </a:xfrm>
          <a:prstGeom prst="rect">
            <a:avLst/>
          </a:prstGeom>
        </p:spPr>
        <p:txBody>
          <a:bodyPr wrap="square">
            <a:spAutoFit/>
          </a:bodyPr>
          <a:lstStyle/>
          <a:p>
            <a:pPr lvl="0">
              <a:spcBef>
                <a:spcPts val="600"/>
              </a:spcBef>
              <a:spcAft>
                <a:spcPts val="600"/>
              </a:spcAft>
            </a:pPr>
            <a:r>
              <a:rPr lang="es-ES" sz="2000" b="1" dirty="0" smtClean="0">
                <a:solidFill>
                  <a:prstClr val="black"/>
                </a:solidFill>
              </a:rPr>
              <a:t>En el momento que Moisés dejó de hablar, Dios ejecutó la sentencia y vindicó a Moisés como líder divinamente instituido de Israel.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7171"/>
                                        </p:tgtEl>
                                        <p:attrNameLst>
                                          <p:attrName>style.visibility</p:attrName>
                                        </p:attrNameLst>
                                      </p:cBhvr>
                                      <p:to>
                                        <p:strVal val="visible"/>
                                      </p:to>
                                    </p:set>
                                    <p:animEffect transition="in" filter="fade">
                                      <p:cBhvr>
                                        <p:cTn id="30"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71406" y="-24"/>
            <a:ext cx="3786214" cy="1815882"/>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es-ES" sz="2800" b="1" dirty="0" smtClean="0">
                <a:ln w="19050">
                  <a:solidFill>
                    <a:srgbClr val="FFFF00"/>
                  </a:solidFill>
                </a:ln>
                <a:blipFill>
                  <a:blip r:embed="rId3"/>
                  <a:stretch>
                    <a:fillRect/>
                  </a:stretch>
                </a:blipFill>
                <a:effectLst>
                  <a:glow rad="228600">
                    <a:schemeClr val="tx1">
                      <a:alpha val="40000"/>
                    </a:schemeClr>
                  </a:glow>
                  <a:outerShdw blurRad="50800" dist="50800" dir="5400000" algn="ctr" rotWithShape="0">
                    <a:schemeClr val="tx1"/>
                  </a:outerShdw>
                </a:effectLst>
                <a:latin typeface="Cooper Black" pitchFamily="18" charset="0"/>
              </a:rPr>
              <a:t>VINDICACIÓN DE AARÓN Y EL SACERDOCIO AARÓNICO</a:t>
            </a:r>
            <a:endParaRPr lang="es-ES" sz="2800" b="1" dirty="0">
              <a:ln w="19050">
                <a:solidFill>
                  <a:srgbClr val="FFFF00"/>
                </a:solidFill>
              </a:ln>
              <a:blipFill>
                <a:blip r:embed="rId3"/>
                <a:stretch>
                  <a:fillRect/>
                </a:stretch>
              </a:blipFill>
              <a:effectLst>
                <a:glow rad="228600">
                  <a:schemeClr val="tx1">
                    <a:alpha val="40000"/>
                  </a:schemeClr>
                </a:glow>
                <a:outerShdw blurRad="50800" dist="50800" dir="5400000" algn="ctr" rotWithShape="0">
                  <a:schemeClr val="tx1"/>
                </a:outerShdw>
              </a:effectLst>
              <a:latin typeface="Cooper Black" pitchFamily="18" charset="0"/>
            </a:endParaRPr>
          </a:p>
        </p:txBody>
      </p:sp>
      <p:sp>
        <p:nvSpPr>
          <p:cNvPr id="4" name="3 CuadroTexto"/>
          <p:cNvSpPr txBox="1"/>
          <p:nvPr/>
        </p:nvSpPr>
        <p:spPr>
          <a:xfrm>
            <a:off x="71406" y="2500306"/>
            <a:ext cx="4071966" cy="4139595"/>
          </a:xfrm>
          <a:prstGeom prst="rect">
            <a:avLst/>
          </a:prstGeom>
          <a:blipFill>
            <a:blip r:embed="rId3" cstate="email">
              <a:lum bright="30000"/>
            </a:blip>
            <a:stretch>
              <a:fillRect/>
            </a:stretch>
          </a:blipFill>
          <a:ln w="28575">
            <a:solidFill>
              <a:schemeClr val="tx1"/>
            </a:solidFill>
          </a:ln>
        </p:spPr>
        <p:txBody>
          <a:bodyPr wrap="square" rtlCol="0">
            <a:spAutoFit/>
          </a:bodyPr>
          <a:lstStyle/>
          <a:p>
            <a:r>
              <a:rPr lang="es-ES" dirty="0" smtClean="0">
                <a:effectLst>
                  <a:glow rad="228600">
                    <a:srgbClr val="FFFF99">
                      <a:alpha val="40000"/>
                    </a:srgbClr>
                  </a:glow>
                </a:effectLst>
                <a:latin typeface="Cooper Black" pitchFamily="18" charset="0"/>
              </a:rPr>
              <a:t>“Pero el castigo no terminó en eso.  Un fuego que fulguró de la nube alcanzó a los doscientos cincuenta príncipes que habían ofrecido incienso, y los consumió.  Estos hombres, que no habían sido los primeros en rebelarse, no fueron destruidos con los conspiradores principales.  Se les dio oportunidad de ver el fin de ellos, y de arrepentirse; pero sus simpatías estaban con los rebeldes, y compartieron su suerte”.</a:t>
            </a:r>
          </a:p>
          <a:p>
            <a:pPr algn="r"/>
            <a:r>
              <a:rPr lang="es-ES" sz="1100" dirty="0" smtClean="0"/>
              <a:t>E.G.W. (Patriarcas y Profetas, cp. 35, pg. 424)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42844" y="5001482"/>
            <a:ext cx="8858312" cy="178510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spcBef>
                <a:spcPts val="600"/>
              </a:spcBef>
              <a:spcAft>
                <a:spcPts val="600"/>
              </a:spcAft>
            </a:pPr>
            <a:r>
              <a:rPr lang="es-ES" sz="2000" b="1" dirty="0" smtClean="0">
                <a:solidFill>
                  <a:schemeClr val="tx1"/>
                </a:solidFill>
              </a:rPr>
              <a:t>Eleazar recogió del incendio los 250 incensarios de bronce que fueron laminados para recubrir el altar de los holocaustos.</a:t>
            </a:r>
          </a:p>
          <a:p>
            <a:pPr>
              <a:spcBef>
                <a:spcPts val="600"/>
              </a:spcBef>
              <a:spcAft>
                <a:spcPts val="600"/>
              </a:spcAft>
            </a:pPr>
            <a:r>
              <a:rPr lang="es-ES" sz="2000" b="1" dirty="0" smtClean="0">
                <a:solidFill>
                  <a:schemeClr val="tx1"/>
                </a:solidFill>
              </a:rPr>
              <a:t>Esto debía servir como un recordativo para que el pueblo no volviese a poner en duda la dirección divina encomendada a Moisés y Aarón, y no se volviesen a rebelar contra Dios.</a:t>
            </a:r>
          </a:p>
        </p:txBody>
      </p:sp>
      <p:sp>
        <p:nvSpPr>
          <p:cNvPr id="5" name="4 CuadroTexto"/>
          <p:cNvSpPr txBox="1"/>
          <p:nvPr/>
        </p:nvSpPr>
        <p:spPr>
          <a:xfrm>
            <a:off x="71406" y="-24"/>
            <a:ext cx="3786214" cy="1815882"/>
          </a:xfrm>
          <a:prstGeom prst="rect">
            <a:avLst/>
          </a:prstGeom>
          <a:noFill/>
        </p:spPr>
        <p:txBody>
          <a:bodyPr wrap="square" rtlCol="0">
            <a:spAutoFit/>
            <a:scene3d>
              <a:camera prst="orthographicFront"/>
              <a:lightRig rig="threePt" dir="t"/>
            </a:scene3d>
            <a:sp3d extrusionH="57150">
              <a:bevelT w="38100" h="38100" prst="convex"/>
            </a:sp3d>
          </a:bodyPr>
          <a:lstStyle/>
          <a:p>
            <a:pPr algn="ctr"/>
            <a:r>
              <a:rPr lang="es-ES" sz="2800" b="1" dirty="0" smtClean="0">
                <a:ln w="19050">
                  <a:solidFill>
                    <a:srgbClr val="FFFF00"/>
                  </a:solidFill>
                </a:ln>
                <a:blipFill>
                  <a:blip r:embed="rId3"/>
                  <a:stretch>
                    <a:fillRect/>
                  </a:stretch>
                </a:blipFill>
                <a:effectLst>
                  <a:glow rad="228600">
                    <a:schemeClr val="tx1">
                      <a:alpha val="40000"/>
                    </a:schemeClr>
                  </a:glow>
                  <a:outerShdw blurRad="50800" dist="50800" dir="5400000" algn="ctr" rotWithShape="0">
                    <a:schemeClr val="tx1"/>
                  </a:outerShdw>
                </a:effectLst>
                <a:latin typeface="Cooper Black" pitchFamily="18" charset="0"/>
              </a:rPr>
              <a:t>VINDICACIÓN DE AARÓN Y EL SACERDOCIO AARÓNICO</a:t>
            </a:r>
            <a:endParaRPr lang="es-ES" sz="2800" b="1" dirty="0">
              <a:ln w="19050">
                <a:solidFill>
                  <a:srgbClr val="FFFF00"/>
                </a:solidFill>
              </a:ln>
              <a:blipFill>
                <a:blip r:embed="rId3"/>
                <a:stretch>
                  <a:fillRect/>
                </a:stretch>
              </a:blipFill>
              <a:effectLst>
                <a:glow rad="228600">
                  <a:schemeClr val="tx1">
                    <a:alpha val="40000"/>
                  </a:schemeClr>
                </a:glow>
                <a:outerShdw blurRad="50800" dist="50800" dir="5400000" algn="ctr" rotWithShape="0">
                  <a:schemeClr val="tx1"/>
                </a:outerShdw>
              </a:effectLst>
              <a:latin typeface="Cooper Black"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4572000" y="71414"/>
            <a:ext cx="4439879" cy="954107"/>
          </a:xfrm>
          <a:prstGeom prst="rect">
            <a:avLst/>
          </a:prstGeom>
          <a:noFill/>
        </p:spPr>
        <p:txBody>
          <a:bodyPr wrap="square" rtlCol="0">
            <a:spAutoFit/>
          </a:bodyPr>
          <a:lstStyle/>
          <a:p>
            <a:pPr algn="ctr"/>
            <a:r>
              <a:rPr lang="es-ES" sz="2800" b="1" dirty="0" smtClean="0">
                <a:solidFill>
                  <a:schemeClr val="bg1"/>
                </a:solidFill>
                <a:effectLst>
                  <a:outerShdw blurRad="50800" dist="50800" dir="5400000" algn="ctr" rotWithShape="0">
                    <a:schemeClr val="tx1"/>
                  </a:outerShdw>
                </a:effectLst>
              </a:rPr>
              <a:t>LA REBELIÓN VUELVE A SURGIR</a:t>
            </a:r>
            <a:endParaRPr lang="es-ES" sz="2800" b="1" dirty="0">
              <a:solidFill>
                <a:schemeClr val="bg1"/>
              </a:solidFill>
              <a:effectLst>
                <a:outerShdw blurRad="50800" dist="50800" dir="5400000" algn="ctr" rotWithShape="0">
                  <a:schemeClr val="tx1"/>
                </a:outerShdw>
              </a:effectLst>
            </a:endParaRPr>
          </a:p>
        </p:txBody>
      </p:sp>
      <p:sp>
        <p:nvSpPr>
          <p:cNvPr id="3" name="2 Rectángulo"/>
          <p:cNvSpPr/>
          <p:nvPr/>
        </p:nvSpPr>
        <p:spPr>
          <a:xfrm>
            <a:off x="142844" y="202006"/>
            <a:ext cx="1857388" cy="1923604"/>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r>
              <a:rPr lang="es-ES" b="1" dirty="0" smtClean="0">
                <a:latin typeface="Comic Sans MS" pitchFamily="66" charset="0"/>
              </a:rPr>
              <a:t>“Regresaron a sus tiendas aquella noche, horrorizados, pero no arrepentidos”.</a:t>
            </a:r>
          </a:p>
          <a:p>
            <a:pPr algn="r"/>
            <a:r>
              <a:rPr lang="es-ES" sz="1100" dirty="0" smtClean="0">
                <a:latin typeface="+mj-lt"/>
              </a:rPr>
              <a:t>(PP, pg. 424)</a:t>
            </a:r>
            <a:endParaRPr lang="es-ES" dirty="0">
              <a:latin typeface="+mj-lt"/>
            </a:endParaRPr>
          </a:p>
        </p:txBody>
      </p:sp>
      <p:sp>
        <p:nvSpPr>
          <p:cNvPr id="4" name="3 Rectángulo"/>
          <p:cNvSpPr/>
          <p:nvPr/>
        </p:nvSpPr>
        <p:spPr>
          <a:xfrm>
            <a:off x="142844" y="3286124"/>
            <a:ext cx="3143272" cy="2200602"/>
          </a:xfrm>
          <a:prstGeom prst="rect">
            <a:avLst/>
          </a:prstGeom>
          <a:ln w="76200"/>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wrap="square">
            <a:spAutoFit/>
          </a:bodyPr>
          <a:lstStyle/>
          <a:p>
            <a:r>
              <a:rPr lang="es-ES" b="1" dirty="0" smtClean="0">
                <a:latin typeface="Comic Sans MS" pitchFamily="66" charset="0"/>
              </a:rPr>
              <a:t>“Al día siguiente, toda la congregación de los israelitas volvió a murmurar contra Moisés y Aarón, diciendo: Vosotros matasteis al pueblo del </a:t>
            </a:r>
            <a:r>
              <a:rPr lang="es-ES" b="1" cap="small" dirty="0" smtClean="0">
                <a:latin typeface="Comic Sans MS" pitchFamily="66" charset="0"/>
              </a:rPr>
              <a:t>Señor”</a:t>
            </a:r>
            <a:r>
              <a:rPr lang="es-ES" b="1" dirty="0" smtClean="0">
                <a:latin typeface="Comic Sans MS" pitchFamily="66" charset="0"/>
              </a:rPr>
              <a:t>.</a:t>
            </a:r>
          </a:p>
          <a:p>
            <a:pPr algn="r"/>
            <a:r>
              <a:rPr lang="es-ES" sz="1100" dirty="0" smtClean="0">
                <a:latin typeface="+mj-lt"/>
              </a:rPr>
              <a:t>(Números, 16: 41 </a:t>
            </a:r>
            <a:r>
              <a:rPr lang="es-ES" sz="1100" dirty="0" err="1" smtClean="0">
                <a:latin typeface="+mj-lt"/>
              </a:rPr>
              <a:t>NVI</a:t>
            </a:r>
            <a:r>
              <a:rPr lang="es-ES" sz="1100" dirty="0" smtClean="0">
                <a:latin typeface="+mj-lt"/>
              </a:rPr>
              <a:t>)</a:t>
            </a:r>
            <a:endParaRPr lang="es-ES" dirty="0">
              <a:latin typeface="+mj-lt"/>
            </a:endParaRPr>
          </a:p>
        </p:txBody>
      </p:sp>
      <p:sp>
        <p:nvSpPr>
          <p:cNvPr id="6" name="5 CuadroTexto"/>
          <p:cNvSpPr txBox="1"/>
          <p:nvPr/>
        </p:nvSpPr>
        <p:spPr>
          <a:xfrm>
            <a:off x="4500562" y="4857760"/>
            <a:ext cx="4357718" cy="1754326"/>
          </a:xfrm>
          <a:prstGeom prst="rect">
            <a:avLst/>
          </a:prstGeom>
          <a:ln w="57150">
            <a:prstDash val="lgDashDotDot"/>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Como los israelitas no querían someterse a la dirección y a las restricciones de Dios, buscaron explicaciones a lo ocurrido y acusaron a Moisés y Aarón de haber matado a </a:t>
            </a:r>
            <a:r>
              <a:rPr lang="es-ES" b="1" dirty="0" err="1" smtClean="0"/>
              <a:t>Coré</a:t>
            </a:r>
            <a:r>
              <a:rPr lang="es-ES" b="1" dirty="0" smtClean="0"/>
              <a:t>, </a:t>
            </a:r>
            <a:r>
              <a:rPr lang="es-ES" b="1" dirty="0" err="1" smtClean="0"/>
              <a:t>Datán</a:t>
            </a:r>
            <a:r>
              <a:rPr lang="es-ES" b="1" dirty="0"/>
              <a:t> </a:t>
            </a:r>
            <a:r>
              <a:rPr lang="es-ES" b="1" dirty="0" smtClean="0"/>
              <a:t>y </a:t>
            </a:r>
            <a:r>
              <a:rPr lang="es-ES" b="1" dirty="0" err="1" smtClean="0"/>
              <a:t>Abiram</a:t>
            </a:r>
            <a:r>
              <a:rPr lang="es-ES" b="1" dirty="0" smtClean="0"/>
              <a:t>.</a:t>
            </a:r>
            <a:endParaRPr lang="es-E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ppt_x</p:attrName>
                                        </p:attrNameLst>
                                      </p:cBhvr>
                                      <p:tavLst>
                                        <p:tav tm="0">
                                          <p:val>
                                            <p:fltVal val="0.5"/>
                                          </p:val>
                                        </p:tav>
                                        <p:tav tm="100000">
                                          <p:val>
                                            <p:strVal val="#ppt_x"/>
                                          </p:val>
                                        </p:tav>
                                      </p:tavLst>
                                    </p:anim>
                                    <p:anim calcmode="lin" valueType="num">
                                      <p:cBhvr>
                                        <p:cTn id="24"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071670" y="-24"/>
            <a:ext cx="6000792" cy="1569660"/>
          </a:xfrm>
          <a:prstGeom prst="rect">
            <a:avLst/>
          </a:prstGeom>
        </p:spPr>
        <p:txBody>
          <a:bodyPr wrap="square">
            <a:spAutoFit/>
          </a:bodyPr>
          <a:lstStyle/>
          <a:p>
            <a:r>
              <a:rPr lang="es-ES" sz="2400" b="1" dirty="0" smtClean="0">
                <a:solidFill>
                  <a:schemeClr val="bg1"/>
                </a:solidFill>
                <a:effectLst>
                  <a:outerShdw blurRad="50800" dist="50800" dir="5400000" algn="ctr" rotWithShape="0">
                    <a:schemeClr val="tx1"/>
                  </a:outerShdw>
                </a:effectLst>
                <a:latin typeface="Comic Sans MS" pitchFamily="66" charset="0"/>
              </a:rPr>
              <a:t>“Apartaos de en medio de esta congregación, y los consumiré en un momento. Y ellos se postraron sobre sus rostros”. </a:t>
            </a:r>
            <a:r>
              <a:rPr lang="es-ES" sz="1400" dirty="0" smtClean="0">
                <a:solidFill>
                  <a:schemeClr val="bg1"/>
                </a:solidFill>
                <a:effectLst>
                  <a:outerShdw blurRad="50800" dist="50800" dir="5400000" algn="ctr" rotWithShape="0">
                    <a:schemeClr val="tx1"/>
                  </a:outerShdw>
                </a:effectLst>
                <a:latin typeface="+mj-lt"/>
              </a:rPr>
              <a:t>(Números, 16: 45)</a:t>
            </a:r>
            <a:endParaRPr lang="es-ES" sz="2400" dirty="0">
              <a:solidFill>
                <a:schemeClr val="bg1"/>
              </a:solidFill>
              <a:effectLst>
                <a:outerShdw blurRad="50800" dist="50800" dir="5400000" algn="ctr" rotWithShape="0">
                  <a:schemeClr val="tx1"/>
                </a:outerShdw>
              </a:effectLst>
              <a:latin typeface="+mj-lt"/>
            </a:endParaRPr>
          </a:p>
        </p:txBody>
      </p:sp>
      <p:sp>
        <p:nvSpPr>
          <p:cNvPr id="3" name="2 CuadroTexto"/>
          <p:cNvSpPr txBox="1"/>
          <p:nvPr/>
        </p:nvSpPr>
        <p:spPr>
          <a:xfrm>
            <a:off x="3786182" y="5500702"/>
            <a:ext cx="3643338"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ES" b="1" dirty="0" smtClean="0"/>
              <a:t>Tanto la reacción de Dios como la de Moisés y Aarón ante esta rebelión fueron las mismas que en la ocasión anterior.</a:t>
            </a:r>
            <a:endParaRPr lang="es-E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tile tx="0" ty="0" sx="100000" sy="100000" flip="none" algn="tl"/>
        </a:blipFill>
        <a:effectLst/>
      </p:bgPr>
    </p:bg>
    <p:spTree>
      <p:nvGrpSpPr>
        <p:cNvPr id="1" name=""/>
        <p:cNvGrpSpPr/>
        <p:nvPr/>
      </p:nvGrpSpPr>
      <p:grpSpPr>
        <a:xfrm>
          <a:off x="0" y="0"/>
          <a:ext cx="0" cy="0"/>
          <a:chOff x="0" y="0"/>
          <a:chExt cx="0" cy="0"/>
        </a:xfrm>
      </p:grpSpPr>
      <p:sp>
        <p:nvSpPr>
          <p:cNvPr id="2" name="1 CuadroTexto"/>
          <p:cNvSpPr txBox="1"/>
          <p:nvPr/>
        </p:nvSpPr>
        <p:spPr>
          <a:xfrm>
            <a:off x="3071802" y="428604"/>
            <a:ext cx="3643338"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solidFill>
                  <a:srgbClr val="C00000"/>
                </a:solidFill>
                <a:effectLst>
                  <a:outerShdw blurRad="76200" dist="50800" dir="5400000" algn="tl" rotWithShape="0">
                    <a:srgbClr val="000000">
                      <a:alpha val="65000"/>
                    </a:srgbClr>
                  </a:outerShdw>
                </a:effectLst>
              </a:rPr>
              <a:t>LOS AUTORES DE LA REBELIÓN</a:t>
            </a:r>
            <a:endParaRPr lang="es-ES" sz="3200" b="1" spc="50" dirty="0">
              <a:ln w="11430"/>
              <a:solidFill>
                <a:srgbClr val="C00000"/>
              </a:solidFill>
              <a:effectLst>
                <a:outerShdw blurRad="76200" dist="50800" dir="5400000" algn="tl" rotWithShape="0">
                  <a:srgbClr val="000000">
                    <a:alpha val="65000"/>
                  </a:srgbClr>
                </a:outerShdw>
              </a:effectLst>
            </a:endParaRPr>
          </a:p>
        </p:txBody>
      </p:sp>
      <p:graphicFrame>
        <p:nvGraphicFramePr>
          <p:cNvPr id="13" name="12 Tabla"/>
          <p:cNvGraphicFramePr>
            <a:graphicFrameLocks noGrp="1"/>
          </p:cNvGraphicFramePr>
          <p:nvPr/>
        </p:nvGraphicFramePr>
        <p:xfrm>
          <a:off x="214282" y="2428868"/>
          <a:ext cx="8715435" cy="4211320"/>
        </p:xfrm>
        <a:graphic>
          <a:graphicData uri="http://schemas.openxmlformats.org/drawingml/2006/table">
            <a:tbl>
              <a:tblPr firstRow="1" bandRow="1">
                <a:tableStyleId>{284E427A-3D55-4303-BF80-6455036E1DE7}</a:tableStyleId>
              </a:tblPr>
              <a:tblGrid>
                <a:gridCol w="1584622"/>
                <a:gridCol w="2809108"/>
                <a:gridCol w="1224483"/>
                <a:gridCol w="1354135"/>
                <a:gridCol w="1743087"/>
              </a:tblGrid>
              <a:tr h="370840">
                <a:tc>
                  <a:txBody>
                    <a:bodyPr/>
                    <a:lstStyle/>
                    <a:p>
                      <a:endParaRPr lang="es-ES" dirty="0"/>
                    </a:p>
                  </a:txBody>
                  <a:tcPr>
                    <a:cell3D prstMaterial="dkEdge">
                      <a:bevel/>
                      <a:lightRig rig="flood" dir="t"/>
                    </a:cell3D>
                  </a:tcPr>
                </a:tc>
                <a:tc>
                  <a:txBody>
                    <a:bodyPr/>
                    <a:lstStyle/>
                    <a:p>
                      <a:pPr algn="ctr"/>
                      <a:r>
                        <a:rPr lang="es-ES" dirty="0" err="1" smtClean="0"/>
                        <a:t>CORÉ</a:t>
                      </a:r>
                      <a:endParaRPr lang="es-ES" dirty="0"/>
                    </a:p>
                  </a:txBody>
                  <a:tcPr>
                    <a:cell3D prstMaterial="dkEdge">
                      <a:bevel/>
                      <a:lightRig rig="flood" dir="t"/>
                    </a:cell3D>
                  </a:tcPr>
                </a:tc>
                <a:tc>
                  <a:txBody>
                    <a:bodyPr/>
                    <a:lstStyle/>
                    <a:p>
                      <a:pPr algn="ctr"/>
                      <a:r>
                        <a:rPr lang="es-ES" dirty="0" err="1" smtClean="0"/>
                        <a:t>DATÁN</a:t>
                      </a:r>
                      <a:endParaRPr lang="es-ES" dirty="0"/>
                    </a:p>
                  </a:txBody>
                  <a:tcPr>
                    <a:cell3D prstMaterial="dkEdge">
                      <a:bevel/>
                      <a:lightRig rig="flood" dir="t"/>
                    </a:cell3D>
                  </a:tcPr>
                </a:tc>
                <a:tc>
                  <a:txBody>
                    <a:bodyPr/>
                    <a:lstStyle/>
                    <a:p>
                      <a:pPr algn="ctr"/>
                      <a:r>
                        <a:rPr lang="es-ES" dirty="0" err="1" smtClean="0"/>
                        <a:t>ABIRAM</a:t>
                      </a:r>
                      <a:endParaRPr lang="es-ES" dirty="0"/>
                    </a:p>
                  </a:txBody>
                  <a:tcPr>
                    <a:cell3D prstMaterial="dkEdge">
                      <a:bevel/>
                      <a:lightRig rig="flood" dir="t"/>
                    </a:cell3D>
                  </a:tcPr>
                </a:tc>
                <a:tc>
                  <a:txBody>
                    <a:bodyPr/>
                    <a:lstStyle/>
                    <a:p>
                      <a:pPr algn="ctr"/>
                      <a:r>
                        <a:rPr lang="es-ES" dirty="0" err="1" smtClean="0"/>
                        <a:t>ON</a:t>
                      </a:r>
                      <a:endParaRPr lang="es-ES" dirty="0"/>
                    </a:p>
                  </a:txBody>
                  <a:tcPr>
                    <a:cell3D prstMaterial="dkEdge">
                      <a:bevel/>
                      <a:lightRig rig="flood" dir="t"/>
                    </a:cell3D>
                  </a:tcPr>
                </a:tc>
              </a:tr>
              <a:tr h="370840">
                <a:tc rowSpan="2">
                  <a:txBody>
                    <a:bodyPr/>
                    <a:lstStyle/>
                    <a:p>
                      <a:pPr algn="ctr"/>
                      <a:r>
                        <a:rPr lang="es-ES" b="1" dirty="0" smtClean="0"/>
                        <a:t>¿QUIÉNES ERAN?</a:t>
                      </a:r>
                      <a:endParaRPr lang="es-ES" b="1" dirty="0"/>
                    </a:p>
                  </a:txBody>
                  <a:tcPr anchor="c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Levita de la familia de </a:t>
                      </a:r>
                      <a:r>
                        <a:rPr lang="es-ES" dirty="0" err="1" smtClean="0"/>
                        <a:t>Coat</a:t>
                      </a:r>
                      <a:r>
                        <a:rPr lang="es-ES" dirty="0" smtClean="0"/>
                        <a:t>, primo de Moisés. Hombre capaz e influyente. Fue el instigador de la rebelión.</a:t>
                      </a:r>
                    </a:p>
                  </a:txBody>
                  <a:tcPr>
                    <a:cell3D prstMaterial="dkEdge">
                      <a:bevel/>
                      <a:lightRig rig="flood" dir="t"/>
                    </a:cell3D>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Eran hijos de </a:t>
                      </a:r>
                      <a:r>
                        <a:rPr lang="es-ES" dirty="0" err="1" smtClean="0"/>
                        <a:t>Eliab</a:t>
                      </a:r>
                      <a:r>
                        <a:rPr lang="es-ES" dirty="0" smtClean="0"/>
                        <a:t>, príncipes de la tribu de Rubén. Vivían cerca de la tienda de </a:t>
                      </a:r>
                      <a:r>
                        <a:rPr lang="es-ES" dirty="0" err="1" smtClean="0"/>
                        <a:t>Coré</a:t>
                      </a:r>
                      <a:r>
                        <a:rPr lang="es-ES" dirty="0" smtClean="0"/>
                        <a:t>.</a:t>
                      </a:r>
                    </a:p>
                  </a:txBody>
                  <a:tcPr>
                    <a:cell3D prstMaterial="dkEdge">
                      <a:bevel/>
                      <a:lightRig rig="flood" dir="t"/>
                    </a:cell3D>
                  </a:tcPr>
                </a:tc>
                <a:tc hMerge="1">
                  <a:txBody>
                    <a:bodyPr/>
                    <a:lstStyle/>
                    <a:p>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Hijo de </a:t>
                      </a:r>
                      <a:r>
                        <a:rPr lang="es-ES" dirty="0" err="1" smtClean="0"/>
                        <a:t>Pelet</a:t>
                      </a:r>
                      <a:r>
                        <a:rPr lang="es-ES" dirty="0" smtClean="0"/>
                        <a:t>, también era un príncipe de la tribu de Rubén.</a:t>
                      </a:r>
                    </a:p>
                  </a:txBody>
                  <a:tcPr>
                    <a:cell3D prstMaterial="dkEdge">
                      <a:bevel/>
                      <a:lightRig rig="flood" dir="t"/>
                    </a:cell3D>
                  </a:tcPr>
                </a:tc>
              </a:tr>
              <a:tr h="370840">
                <a:tc vMerge="1">
                  <a:txBody>
                    <a:bodyPr/>
                    <a:lstStyle/>
                    <a:p>
                      <a:endParaRPr lang="es-ES" dirty="0"/>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Todos ellos estaban en el grupo</a:t>
                      </a:r>
                      <a:r>
                        <a:rPr lang="es-ES" baseline="0" dirty="0" smtClean="0"/>
                        <a:t> que ascendió al monte para ver al Dios de Israel (Éxodo, 24: 9-11)</a:t>
                      </a:r>
                      <a:endParaRPr lang="es-ES" dirty="0" smtClean="0"/>
                    </a:p>
                  </a:txBody>
                  <a:tcPr>
                    <a:cell3D prstMaterial="dkEdge">
                      <a:bevel/>
                      <a:lightRig rig="flood" dir="t"/>
                    </a:cell3D>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hMerge="1">
                  <a:txBody>
                    <a:bodyPr/>
                    <a:lstStyle/>
                    <a:p>
                      <a:endParaRPr lang="es-E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r>
              <a:tr h="370840">
                <a:tc>
                  <a:txBody>
                    <a:bodyPr/>
                    <a:lstStyle/>
                    <a:p>
                      <a:pPr algn="ctr"/>
                      <a:r>
                        <a:rPr lang="es-ES" b="1" dirty="0" smtClean="0"/>
                        <a:t>¿QUÉ</a:t>
                      </a:r>
                      <a:r>
                        <a:rPr lang="es-ES" b="1" baseline="0" dirty="0" smtClean="0"/>
                        <a:t> QUERÍAN CONSEGUIR CON SU REBELIÓN?</a:t>
                      </a:r>
                      <a:endParaRPr lang="es-ES" b="1" dirty="0"/>
                    </a:p>
                  </a:txBody>
                  <a:tcPr anchor="c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A pesar de tener un cargo en el servicio del santuario, aspiraba a poseer el sacerdocio y ocupar el puesto de Aarón, al cual envidiaba.</a:t>
                      </a:r>
                    </a:p>
                  </a:txBody>
                  <a:tcPr>
                    <a:cell3D prstMaterial="dkEdge">
                      <a:bevel/>
                      <a:lightRig rig="flood" dir="t"/>
                    </a:cell3D>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Como descendientes del primogénito de Jacob, querían para su tribu y para sí mismos la dirección política de Israel, para lo cual creían estar mejor capacitados que Moisés.</a:t>
                      </a:r>
                    </a:p>
                  </a:txBody>
                  <a:tcPr>
                    <a:cell3D prstMaterial="dkEdge">
                      <a:bevel/>
                      <a:lightRig rig="flood" dir="t"/>
                    </a:cell3D>
                  </a:tcPr>
                </a:tc>
                <a:tc hMerge="1">
                  <a:txBody>
                    <a:bodyPr/>
                    <a:lstStyle/>
                    <a:p>
                      <a:endParaRPr lang="es-ES" dirty="0"/>
                    </a:p>
                  </a:txBody>
                  <a:tcPr/>
                </a:tc>
                <a:tc hMerge="1">
                  <a:txBody>
                    <a:bodyPr/>
                    <a:lstStyle/>
                    <a:p>
                      <a:endParaRPr lang="es-ES" dirty="0"/>
                    </a:p>
                  </a:txBody>
                  <a:tcPr/>
                </a:tc>
              </a:tr>
            </a:tbl>
          </a:graphicData>
        </a:graphic>
      </p:graphicFrame>
      <p:pic>
        <p:nvPicPr>
          <p:cNvPr id="1029" name="Picture 5" descr="I:\Dibujos\core datan abiram\untitled8.bmp"/>
          <p:cNvPicPr>
            <a:picLocks noChangeAspect="1" noChangeArrowheads="1"/>
          </p:cNvPicPr>
          <p:nvPr/>
        </p:nvPicPr>
        <p:blipFill>
          <a:blip r:embed="rId3" cstate="email"/>
          <a:srcRect/>
          <a:stretch>
            <a:fillRect/>
          </a:stretch>
        </p:blipFill>
        <p:spPr bwMode="auto">
          <a:xfrm>
            <a:off x="214283" y="142852"/>
            <a:ext cx="2857520" cy="2145687"/>
          </a:xfrm>
          <a:prstGeom prst="rect">
            <a:avLst/>
          </a:prstGeom>
          <a:noFill/>
          <a:effectLst>
            <a:glow rad="63500">
              <a:schemeClr val="accent2">
                <a:satMod val="175000"/>
                <a:alpha val="40000"/>
              </a:schemeClr>
            </a:glow>
          </a:effectLst>
          <a:scene3d>
            <a:camera prst="orthographicFront"/>
            <a:lightRig rig="threePt" dir="t"/>
          </a:scene3d>
          <a:sp3d>
            <a:bevelT/>
          </a:sp3d>
        </p:spPr>
      </p:pic>
      <p:pic>
        <p:nvPicPr>
          <p:cNvPr id="1031" name="Picture 7" descr="I:\Dibujos\core datan abiram\subiendo.jpg"/>
          <p:cNvPicPr>
            <a:picLocks noChangeAspect="1" noChangeArrowheads="1"/>
          </p:cNvPicPr>
          <p:nvPr/>
        </p:nvPicPr>
        <p:blipFill>
          <a:blip r:embed="rId4" cstate="email"/>
          <a:srcRect/>
          <a:stretch>
            <a:fillRect/>
          </a:stretch>
        </p:blipFill>
        <p:spPr bwMode="auto">
          <a:xfrm>
            <a:off x="6748147" y="142852"/>
            <a:ext cx="2181571" cy="2071702"/>
          </a:xfrm>
          <a:prstGeom prst="rect">
            <a:avLst/>
          </a:prstGeom>
          <a:noFill/>
          <a:effectLst>
            <a:glow rad="63500">
              <a:schemeClr val="accent2">
                <a:satMod val="175000"/>
                <a:alpha val="40000"/>
              </a:schemeClr>
            </a:glow>
          </a:effectLst>
          <a:scene3d>
            <a:camera prst="orthographicFront"/>
            <a:lightRig rig="threePt" dir="t"/>
          </a:scene3d>
          <a:sp3d>
            <a:bevelT/>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1000"/>
                                        <p:tgtEl>
                                          <p:spTgt spid="1029"/>
                                        </p:tgtEl>
                                      </p:cBhvr>
                                    </p:animEffect>
                                  </p:childTnLst>
                                </p:cTn>
                              </p:par>
                              <p:par>
                                <p:cTn id="13" presetID="10" presetClass="entr" presetSubtype="0" fill="hold" nodeType="withEffect">
                                  <p:stCondLst>
                                    <p:cond delay="0"/>
                                  </p:stCondLst>
                                  <p:childTnLst>
                                    <p:set>
                                      <p:cBhvr>
                                        <p:cTn id="14" dur="1" fill="hold">
                                          <p:stCondLst>
                                            <p:cond delay="0"/>
                                          </p:stCondLst>
                                        </p:cTn>
                                        <p:tgtEl>
                                          <p:spTgt spid="1031"/>
                                        </p:tgtEl>
                                        <p:attrNameLst>
                                          <p:attrName>style.visibility</p:attrName>
                                        </p:attrNameLst>
                                      </p:cBhvr>
                                      <p:to>
                                        <p:strVal val="visible"/>
                                      </p:to>
                                    </p:set>
                                    <p:animEffect transition="in" filter="fade">
                                      <p:cBhvr>
                                        <p:cTn id="15" dur="1000"/>
                                        <p:tgtEl>
                                          <p:spTgt spid="1031"/>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lide(fromTop)">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214282" y="3852826"/>
            <a:ext cx="8643998" cy="286232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S" sz="2000" b="1" dirty="0" smtClean="0">
                <a:latin typeface="Comic Sans MS" pitchFamily="66" charset="0"/>
              </a:rPr>
              <a:t>“Pero el ángel de la ira había salido; la plaga estaba haciendo su obra de exterminio. Atendiendo a la orden de su hermano, Aarón tomó un incensario, y con él se dirigió apresuradamente al medio de la congregación, "e hizo expiación por el pueblo." "Y </a:t>
            </a:r>
            <a:r>
              <a:rPr lang="es-ES" sz="2000" b="1" dirty="0" err="1" smtClean="0">
                <a:latin typeface="Comic Sans MS" pitchFamily="66" charset="0"/>
              </a:rPr>
              <a:t>púsose</a:t>
            </a:r>
            <a:r>
              <a:rPr lang="es-ES" sz="2000" b="1" dirty="0" smtClean="0">
                <a:latin typeface="Comic Sans MS" pitchFamily="66" charset="0"/>
              </a:rPr>
              <a:t> entre los muertos y los vivos." Mientras subía el humo de incienso, también se elevaban a Dios las oraciones de Moisés en el tabernáculo, y la plaga se detuvo; pero no antes que catorce mil israelitas yacieran muertos, como evidencia de la culpabilidad que entraña la murmuración y la rebelión”.</a:t>
            </a:r>
            <a:endParaRPr lang="es-ES" sz="2000" b="1" dirty="0">
              <a:latin typeface="Comic Sans MS" pitchFamily="66" charset="0"/>
            </a:endParaRPr>
          </a:p>
        </p:txBody>
      </p:sp>
      <p:sp>
        <p:nvSpPr>
          <p:cNvPr id="4" name="3 CuadroTexto"/>
          <p:cNvSpPr txBox="1"/>
          <p:nvPr/>
        </p:nvSpPr>
        <p:spPr>
          <a:xfrm>
            <a:off x="5286380" y="-24"/>
            <a:ext cx="3866508" cy="307777"/>
          </a:xfrm>
          <a:prstGeom prst="rect">
            <a:avLst/>
          </a:prstGeom>
          <a:noFill/>
        </p:spPr>
        <p:txBody>
          <a:bodyPr wrap="none" rtlCol="0">
            <a:spAutoFit/>
          </a:bodyPr>
          <a:lstStyle/>
          <a:p>
            <a:r>
              <a:rPr lang="es-ES" sz="1400" dirty="0" smtClean="0"/>
              <a:t>E.G.W. (Patriarcas y Profetas, cp. 35, pg. 426)</a:t>
            </a:r>
            <a:endParaRPr lang="es-ES"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tile tx="0" ty="0" sx="100000" sy="100000" flip="none" algn="tl"/>
        </a:blipFill>
        <a:effectLst/>
      </p:bgPr>
    </p:bg>
    <p:spTree>
      <p:nvGrpSpPr>
        <p:cNvPr id="1" name=""/>
        <p:cNvGrpSpPr/>
        <p:nvPr/>
      </p:nvGrpSpPr>
      <p:grpSpPr>
        <a:xfrm>
          <a:off x="0" y="0"/>
          <a:ext cx="0" cy="0"/>
          <a:chOff x="0" y="0"/>
          <a:chExt cx="0" cy="0"/>
        </a:xfrm>
      </p:grpSpPr>
      <p:sp>
        <p:nvSpPr>
          <p:cNvPr id="2" name="1 Rectángulo"/>
          <p:cNvSpPr/>
          <p:nvPr/>
        </p:nvSpPr>
        <p:spPr>
          <a:xfrm>
            <a:off x="285720" y="428604"/>
            <a:ext cx="8501122" cy="5847755"/>
          </a:xfrm>
          <a:prstGeom prst="rect">
            <a:avLst/>
          </a:prstGeom>
        </p:spPr>
        <p:txBody>
          <a:bodyPr wrap="square">
            <a:spAutoFit/>
          </a:bodyPr>
          <a:lstStyle/>
          <a:p>
            <a:r>
              <a:rPr lang="es-ES" sz="2200" b="1" dirty="0" smtClean="0">
                <a:latin typeface="Comic Sans MS" pitchFamily="66" charset="0"/>
              </a:rPr>
              <a:t>“¿No subsisten aún los mismos males básicos que ocasionaron la ruina de </a:t>
            </a:r>
            <a:r>
              <a:rPr lang="es-ES" sz="2200" b="1" dirty="0" err="1" smtClean="0">
                <a:latin typeface="Comic Sans MS" pitchFamily="66" charset="0"/>
              </a:rPr>
              <a:t>Coré</a:t>
            </a:r>
            <a:r>
              <a:rPr lang="es-ES" sz="2200" b="1" dirty="0" smtClean="0">
                <a:latin typeface="Comic Sans MS" pitchFamily="66" charset="0"/>
              </a:rPr>
              <a:t>? Abundan el orgullo y la ambición y cuando se abrigan estas tendencias, abren la puerta a la envidia y la lucha por la supremacía; el alma se aparta de Dios, e inconscientemente es arrastrada a las filas de Satanás.  Como </a:t>
            </a:r>
            <a:r>
              <a:rPr lang="es-ES" sz="2200" b="1" dirty="0" err="1" smtClean="0">
                <a:latin typeface="Comic Sans MS" pitchFamily="66" charset="0"/>
              </a:rPr>
              <a:t>Coré</a:t>
            </a:r>
            <a:r>
              <a:rPr lang="es-ES" sz="2200" b="1" dirty="0" smtClean="0">
                <a:latin typeface="Comic Sans MS" pitchFamily="66" charset="0"/>
              </a:rPr>
              <a:t> y sus compañeros, muchos son hoy, aun entre quienes profesan ser seguidores de Cristo, los que piensan, hacen planes y trabajan tan anhelosamente por su propia exaltación, que para ganar la simpatía y el apoyo del pueblo, están dispuestos a tergiversar la verdad, a calumniar y hablar mal de los siervos del Señor, aun a atribuirles los motivos bajos y ambiciosos que animan su propio corazón. A fuerza de reiterar la mentira, y eso contra toda evidencia, llegan finalmente a creer que es la verdad. Mientras procuran destruir la confianza del pueblo en los hombres designados por Dios, creen estar realmente ocupados en una buena obra y prestando servicio a Dios”.</a:t>
            </a:r>
            <a:endParaRPr lang="es-ES" sz="2200" b="1" dirty="0">
              <a:latin typeface="Comic Sans MS" pitchFamily="66" charset="0"/>
            </a:endParaRPr>
          </a:p>
        </p:txBody>
      </p:sp>
      <p:sp>
        <p:nvSpPr>
          <p:cNvPr id="3" name="2 CuadroTexto"/>
          <p:cNvSpPr txBox="1"/>
          <p:nvPr/>
        </p:nvSpPr>
        <p:spPr>
          <a:xfrm>
            <a:off x="3500430" y="6429396"/>
            <a:ext cx="5572164" cy="307777"/>
          </a:xfrm>
          <a:prstGeom prst="rect">
            <a:avLst/>
          </a:prstGeom>
          <a:noFill/>
        </p:spPr>
        <p:txBody>
          <a:bodyPr wrap="square" rtlCol="0">
            <a:spAutoFit/>
          </a:bodyPr>
          <a:lstStyle/>
          <a:p>
            <a:pPr algn="r"/>
            <a:r>
              <a:rPr lang="es-ES" sz="1400" dirty="0" smtClean="0"/>
              <a:t>E.G.W. (Patriarcas y Profetas, cp. 35, pg. 427-428)</a:t>
            </a:r>
            <a:endParaRPr lang="es-ES"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5A687"/>
        </a:solidFill>
        <a:effectLst/>
      </p:bgPr>
    </p:bg>
    <p:spTree>
      <p:nvGrpSpPr>
        <p:cNvPr id="1" name=""/>
        <p:cNvGrpSpPr/>
        <p:nvPr/>
      </p:nvGrpSpPr>
      <p:grpSpPr>
        <a:xfrm>
          <a:off x="0" y="0"/>
          <a:ext cx="0" cy="0"/>
          <a:chOff x="0" y="0"/>
          <a:chExt cx="0" cy="0"/>
        </a:xfrm>
      </p:grpSpPr>
      <p:pic>
        <p:nvPicPr>
          <p:cNvPr id="7" name="6 Imagen" descr="moises y las varas.jpg"/>
          <p:cNvPicPr>
            <a:picLocks noChangeAspect="1"/>
          </p:cNvPicPr>
          <p:nvPr/>
        </p:nvPicPr>
        <p:blipFill>
          <a:blip r:embed="rId2" cstate="email"/>
          <a:stretch>
            <a:fillRect/>
          </a:stretch>
        </p:blipFill>
        <p:spPr>
          <a:xfrm>
            <a:off x="0" y="0"/>
            <a:ext cx="4424082" cy="6858000"/>
          </a:xfrm>
          <a:prstGeom prst="rect">
            <a:avLst/>
          </a:prstGeom>
        </p:spPr>
      </p:pic>
      <p:sp>
        <p:nvSpPr>
          <p:cNvPr id="2" name="1 CuadroTexto"/>
          <p:cNvSpPr txBox="1"/>
          <p:nvPr/>
        </p:nvSpPr>
        <p:spPr>
          <a:xfrm>
            <a:off x="0" y="-24"/>
            <a:ext cx="9144000" cy="95410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40000"/>
                    </a:schemeClr>
                  </a:glow>
                  <a:outerShdw blurRad="80000" dist="40000" dir="5040000" algn="tl">
                    <a:srgbClr val="000000">
                      <a:alpha val="30000"/>
                    </a:srgbClr>
                  </a:outerShdw>
                </a:effectLst>
              </a:rPr>
              <a:t>DIOS PONE FIN A LA DISCUSIÓN SOBRE EL SACERDOCIO</a:t>
            </a:r>
            <a:endParaRPr lang="es-E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40000"/>
                  </a:schemeClr>
                </a:glow>
                <a:outerShdw blurRad="80000" dist="40000" dir="5040000" algn="tl">
                  <a:srgbClr val="000000">
                    <a:alpha val="30000"/>
                  </a:srgbClr>
                </a:outerShdw>
              </a:effectLst>
            </a:endParaRPr>
          </a:p>
        </p:txBody>
      </p:sp>
      <p:sp>
        <p:nvSpPr>
          <p:cNvPr id="3" name="2 CuadroTexto"/>
          <p:cNvSpPr txBox="1"/>
          <p:nvPr/>
        </p:nvSpPr>
        <p:spPr>
          <a:xfrm>
            <a:off x="4500562" y="1323552"/>
            <a:ext cx="4500594" cy="5463034"/>
          </a:xfrm>
          <a:prstGeom prst="rect">
            <a:avLst/>
          </a:prstGeom>
          <a:noFill/>
        </p:spPr>
        <p:txBody>
          <a:bodyPr wrap="square" rtlCol="0">
            <a:spAutoFit/>
          </a:bodyPr>
          <a:lstStyle/>
          <a:p>
            <a:pPr>
              <a:spcBef>
                <a:spcPts val="600"/>
              </a:spcBef>
            </a:pPr>
            <a:r>
              <a:rPr lang="es-ES" b="1" dirty="0" smtClean="0"/>
              <a:t>Para zanjar el tema del sacerdocio, Dios mandó que cada príncipe de las 12 tribus trajera su vara y grabaran en ella su nombre.</a:t>
            </a:r>
          </a:p>
          <a:p>
            <a:pPr>
              <a:spcBef>
                <a:spcPts val="600"/>
              </a:spcBef>
            </a:pPr>
            <a:r>
              <a:rPr lang="es-ES" b="1" dirty="0" smtClean="0"/>
              <a:t>A ellas se añadió la vara de la tribu de Leví con el nombre de Aarón grabado sobre ella.</a:t>
            </a:r>
          </a:p>
          <a:p>
            <a:pPr>
              <a:spcBef>
                <a:spcPts val="600"/>
              </a:spcBef>
            </a:pPr>
            <a:r>
              <a:rPr lang="es-ES" b="1" dirty="0" smtClean="0"/>
              <a:t>Moisés colocó las varas ante el Arca del Testimonio y las dejó allí durante la noche.</a:t>
            </a:r>
          </a:p>
          <a:p>
            <a:pPr>
              <a:spcBef>
                <a:spcPts val="600"/>
              </a:spcBef>
            </a:pPr>
            <a:r>
              <a:rPr lang="es-ES" b="1" dirty="0" smtClean="0"/>
              <a:t>A la mañana siguiente, sacó las varas y cada príncipe tomó la suya.</a:t>
            </a:r>
          </a:p>
          <a:p>
            <a:pPr>
              <a:spcBef>
                <a:spcPts val="600"/>
              </a:spcBef>
            </a:pPr>
            <a:r>
              <a:rPr lang="es-ES" b="1" dirty="0" smtClean="0"/>
              <a:t>La vara de Aarón “había reverdecido, y echado flores, y arrojado renuevos, y producido almendras” </a:t>
            </a:r>
            <a:r>
              <a:rPr lang="es-ES" sz="1100" dirty="0" smtClean="0"/>
              <a:t>(Números, 17: 8)</a:t>
            </a:r>
            <a:endParaRPr lang="es-ES" dirty="0" smtClean="0"/>
          </a:p>
          <a:p>
            <a:pPr>
              <a:spcBef>
                <a:spcPts val="600"/>
              </a:spcBef>
            </a:pPr>
            <a:r>
              <a:rPr lang="es-ES" b="1" dirty="0" smtClean="0"/>
              <a:t>Esta vara quedó delante del Testimonio como recordativo de la elección divina del sacerdocio de Aarón.</a:t>
            </a:r>
            <a:endParaRPr lang="es-ES" b="1" dirty="0"/>
          </a:p>
        </p:txBody>
      </p:sp>
      <p:pic>
        <p:nvPicPr>
          <p:cNvPr id="3077" name="Picture 5"/>
          <p:cNvPicPr>
            <a:picLocks noChangeAspect="1" noChangeArrowheads="1"/>
          </p:cNvPicPr>
          <p:nvPr/>
        </p:nvPicPr>
        <p:blipFill>
          <a:blip r:embed="rId3" cstate="email"/>
          <a:srcRect/>
          <a:stretch>
            <a:fillRect/>
          </a:stretch>
        </p:blipFill>
        <p:spPr bwMode="auto">
          <a:xfrm>
            <a:off x="7572396" y="500042"/>
            <a:ext cx="1212931" cy="852084"/>
          </a:xfrm>
          <a:prstGeom prst="rect">
            <a:avLst/>
          </a:prstGeom>
          <a:noFill/>
          <a:ln w="9525">
            <a:noFill/>
            <a:miter lim="800000"/>
            <a:headEnd/>
            <a:tailEnd/>
          </a:ln>
        </p:spPr>
      </p:pic>
      <p:pic>
        <p:nvPicPr>
          <p:cNvPr id="3078" name="Picture 6"/>
          <p:cNvPicPr>
            <a:picLocks noChangeAspect="1" noChangeArrowheads="1"/>
          </p:cNvPicPr>
          <p:nvPr/>
        </p:nvPicPr>
        <p:blipFill>
          <a:blip r:embed="rId4" cstate="email"/>
          <a:srcRect/>
          <a:stretch>
            <a:fillRect/>
          </a:stretch>
        </p:blipFill>
        <p:spPr bwMode="auto">
          <a:xfrm>
            <a:off x="6107940" y="500043"/>
            <a:ext cx="1281878" cy="85725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3078"/>
                                        </p:tgtEl>
                                        <p:attrNameLst>
                                          <p:attrName>style.visibility</p:attrName>
                                        </p:attrNameLst>
                                      </p:cBhvr>
                                      <p:to>
                                        <p:strVal val="visible"/>
                                      </p:to>
                                    </p:set>
                                    <p:animEffect transition="in" filter="fade">
                                      <p:cBhvr>
                                        <p:cTn id="37" dur="1000"/>
                                        <p:tgtEl>
                                          <p:spTgt spid="3078"/>
                                        </p:tgtEl>
                                      </p:cBhvr>
                                    </p:animEffect>
                                    <p:anim calcmode="lin" valueType="num">
                                      <p:cBhvr>
                                        <p:cTn id="38" dur="1000" fill="hold"/>
                                        <p:tgtEl>
                                          <p:spTgt spid="3078"/>
                                        </p:tgtEl>
                                        <p:attrNameLst>
                                          <p:attrName>ppt_x</p:attrName>
                                        </p:attrNameLst>
                                      </p:cBhvr>
                                      <p:tavLst>
                                        <p:tav tm="0">
                                          <p:val>
                                            <p:strVal val="#ppt_x"/>
                                          </p:val>
                                        </p:tav>
                                        <p:tav tm="100000">
                                          <p:val>
                                            <p:strVal val="#ppt_x"/>
                                          </p:val>
                                        </p:tav>
                                      </p:tavLst>
                                    </p:anim>
                                    <p:anim calcmode="lin" valueType="num">
                                      <p:cBhvr>
                                        <p:cTn id="39" dur="900" decel="100000" fill="hold"/>
                                        <p:tgtEl>
                                          <p:spTgt spid="307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078"/>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077"/>
                                        </p:tgtEl>
                                        <p:attrNameLst>
                                          <p:attrName>style.visibility</p:attrName>
                                        </p:attrNameLst>
                                      </p:cBhvr>
                                      <p:to>
                                        <p:strVal val="visible"/>
                                      </p:to>
                                    </p:set>
                                    <p:animEffect transition="in" filter="fade">
                                      <p:cBhvr>
                                        <p:cTn id="43" dur="1000"/>
                                        <p:tgtEl>
                                          <p:spTgt spid="3077"/>
                                        </p:tgtEl>
                                      </p:cBhvr>
                                    </p:animEffect>
                                    <p:anim calcmode="lin" valueType="num">
                                      <p:cBhvr>
                                        <p:cTn id="44" dur="1000" fill="hold"/>
                                        <p:tgtEl>
                                          <p:spTgt spid="3077"/>
                                        </p:tgtEl>
                                        <p:attrNameLst>
                                          <p:attrName>ppt_x</p:attrName>
                                        </p:attrNameLst>
                                      </p:cBhvr>
                                      <p:tavLst>
                                        <p:tav tm="0">
                                          <p:val>
                                            <p:strVal val="#ppt_x"/>
                                          </p:val>
                                        </p:tav>
                                        <p:tav tm="100000">
                                          <p:val>
                                            <p:strVal val="#ppt_x"/>
                                          </p:val>
                                        </p:tav>
                                      </p:tavLst>
                                    </p:anim>
                                    <p:anim calcmode="lin" valueType="num">
                                      <p:cBhvr>
                                        <p:cTn id="45" dur="900" decel="100000" fill="hold"/>
                                        <p:tgtEl>
                                          <p:spTgt spid="307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077"/>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3" presetClass="entr" presetSubtype="16" fill="hold" grpId="0" nodeType="after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285852" y="1954494"/>
            <a:ext cx="6572296" cy="4832092"/>
          </a:xfrm>
          <a:prstGeom prst="rect">
            <a:avLst/>
          </a:prstGeom>
        </p:spPr>
        <p:txBody>
          <a:bodyPr wrap="square">
            <a:spAutoFit/>
          </a:bodyPr>
          <a:lstStyle/>
          <a:p>
            <a:r>
              <a:rPr lang="es-ES" sz="2200" b="1" dirty="0" smtClean="0">
                <a:latin typeface="Comic Sans MS" pitchFamily="66" charset="0"/>
              </a:rPr>
              <a:t>“Por la manifestación de su Espíritu, Dios obra para reprender y convencer al pecador; y si se rechaza finalmente la obra del Espíritu, nada queda ya que Dios pueda hacer por el alma. Se empleó el último recurso de la misericordia divina. El transgresor se aisló totalmente de Dios; y el pecado no tiene ya cura. No hay ya reserva de poder mediante la cual Dios pueda obrar para convencer y convertir al pecador. "Déjalo" </a:t>
            </a:r>
            <a:r>
              <a:rPr lang="es-ES" sz="1400" dirty="0" smtClean="0">
                <a:latin typeface="Comic Sans MS" pitchFamily="66" charset="0"/>
              </a:rPr>
              <a:t>(Ose. 4: 17)</a:t>
            </a:r>
            <a:r>
              <a:rPr lang="es-ES" sz="2200" b="1" dirty="0" smtClean="0">
                <a:latin typeface="Comic Sans MS" pitchFamily="66" charset="0"/>
              </a:rPr>
              <a:t>, es la orden divina. Entonces "ya no queda sacrificio por el pecado, sino una horrenda esperanza de juicio, y hervor de fuego que ha de devorar a los adversarios." </a:t>
            </a:r>
            <a:r>
              <a:rPr lang="es-ES" sz="1200" dirty="0" smtClean="0">
                <a:latin typeface="Comic Sans MS" pitchFamily="66" charset="0"/>
              </a:rPr>
              <a:t>(</a:t>
            </a:r>
            <a:r>
              <a:rPr lang="es-ES" sz="1200" dirty="0" err="1" smtClean="0">
                <a:latin typeface="Comic Sans MS" pitchFamily="66" charset="0"/>
              </a:rPr>
              <a:t>Heb.</a:t>
            </a:r>
            <a:r>
              <a:rPr lang="es-ES" sz="1200" dirty="0" smtClean="0">
                <a:latin typeface="Comic Sans MS" pitchFamily="66" charset="0"/>
              </a:rPr>
              <a:t> 10: 26, 27.)</a:t>
            </a:r>
            <a:r>
              <a:rPr lang="es-ES" sz="2000" b="1" dirty="0" smtClean="0">
                <a:latin typeface="Comic Sans MS" pitchFamily="66" charset="0"/>
              </a:rPr>
              <a:t>”</a:t>
            </a:r>
            <a:endParaRPr lang="es-ES" sz="2000" b="1" dirty="0">
              <a:latin typeface="Comic Sans MS" pitchFamily="66" charset="0"/>
            </a:endParaRPr>
          </a:p>
        </p:txBody>
      </p:sp>
      <p:sp>
        <p:nvSpPr>
          <p:cNvPr id="3" name="2 CuadroTexto"/>
          <p:cNvSpPr txBox="1"/>
          <p:nvPr/>
        </p:nvSpPr>
        <p:spPr>
          <a:xfrm>
            <a:off x="3428992" y="71414"/>
            <a:ext cx="4714908" cy="307777"/>
          </a:xfrm>
          <a:prstGeom prst="rect">
            <a:avLst/>
          </a:prstGeom>
          <a:noFill/>
        </p:spPr>
        <p:txBody>
          <a:bodyPr wrap="square" rtlCol="0">
            <a:spAutoFit/>
          </a:bodyPr>
          <a:lstStyle/>
          <a:p>
            <a:pPr algn="r"/>
            <a:r>
              <a:rPr lang="es-ES" sz="1400" b="1" dirty="0" smtClean="0">
                <a:solidFill>
                  <a:schemeClr val="bg1"/>
                </a:solidFill>
              </a:rPr>
              <a:t>E.G.W. (Patriarcas y Profetas, cp. 35, pg. 429)</a:t>
            </a:r>
            <a:endParaRPr lang="es-ES" sz="14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2050" name="Picture 2" descr="I:\Dibujos\core datan abiram\MoisesCoreAbiram.jpg"/>
          <p:cNvPicPr>
            <a:picLocks noChangeAspect="1" noChangeArrowheads="1"/>
          </p:cNvPicPr>
          <p:nvPr/>
        </p:nvPicPr>
        <p:blipFill>
          <a:blip r:embed="rId3" cstate="email"/>
          <a:srcRect/>
          <a:stretch>
            <a:fillRect/>
          </a:stretch>
        </p:blipFill>
        <p:spPr bwMode="auto">
          <a:xfrm>
            <a:off x="0" y="0"/>
            <a:ext cx="5143504" cy="6860148"/>
          </a:xfrm>
          <a:prstGeom prst="rect">
            <a:avLst/>
          </a:prstGeom>
          <a:noFill/>
          <a:effectLst>
            <a:softEdge rad="63500"/>
          </a:effectLst>
        </p:spPr>
      </p:pic>
      <p:sp>
        <p:nvSpPr>
          <p:cNvPr id="2" name="1 CuadroTexto"/>
          <p:cNvSpPr txBox="1"/>
          <p:nvPr/>
        </p:nvSpPr>
        <p:spPr>
          <a:xfrm>
            <a:off x="5143504" y="119698"/>
            <a:ext cx="4000496" cy="523220"/>
          </a:xfrm>
          <a:prstGeom prst="rect">
            <a:avLst/>
          </a:prstGeom>
          <a:noFill/>
        </p:spPr>
        <p:txBody>
          <a:bodyPr wrap="square" rtlCol="0">
            <a:spAutoFit/>
          </a:bodyPr>
          <a:lstStyle/>
          <a:p>
            <a:pPr algn="ctr"/>
            <a:r>
              <a:rPr lang="es-ES" sz="2800" b="1" dirty="0" smtClean="0">
                <a:ln>
                  <a:solidFill>
                    <a:schemeClr val="tx1"/>
                  </a:solidFill>
                </a:ln>
                <a:solidFill>
                  <a:srgbClr val="FFC000"/>
                </a:solidFill>
                <a:effectLst>
                  <a:outerShdw blurRad="50800" dist="38100" dir="10800000" algn="r" rotWithShape="0">
                    <a:prstClr val="black">
                      <a:alpha val="40000"/>
                    </a:prstClr>
                  </a:outerShdw>
                </a:effectLst>
              </a:rPr>
              <a:t>PREPARACIÓN</a:t>
            </a:r>
            <a:endParaRPr lang="es-ES" sz="2800" b="1" dirty="0">
              <a:ln>
                <a:solidFill>
                  <a:schemeClr val="tx1"/>
                </a:solidFill>
              </a:ln>
              <a:solidFill>
                <a:srgbClr val="FFC000"/>
              </a:solidFill>
              <a:effectLst>
                <a:outerShdw blurRad="50800" dist="38100" dir="10800000" algn="r" rotWithShape="0">
                  <a:prstClr val="black">
                    <a:alpha val="40000"/>
                  </a:prstClr>
                </a:outerShdw>
              </a:effectLst>
            </a:endParaRPr>
          </a:p>
        </p:txBody>
      </p:sp>
      <p:sp>
        <p:nvSpPr>
          <p:cNvPr id="3" name="2 Rectángulo"/>
          <p:cNvSpPr/>
          <p:nvPr/>
        </p:nvSpPr>
        <p:spPr>
          <a:xfrm>
            <a:off x="5214942" y="785794"/>
            <a:ext cx="3786214" cy="5509200"/>
          </a:xfrm>
          <a:prstGeom prst="rect">
            <a:avLst/>
          </a:prstGeom>
        </p:spPr>
        <p:txBody>
          <a:bodyPr wrap="square">
            <a:spAutoFit/>
          </a:bodyPr>
          <a:lstStyle/>
          <a:p>
            <a:r>
              <a:rPr lang="es-ES" sz="2200" b="1" dirty="0" smtClean="0">
                <a:latin typeface="Comic Sans MS" pitchFamily="66" charset="0"/>
              </a:rPr>
              <a:t>“Por algún tiempo esta obra se llevó adelante secretamente. No obstante, tan pronto como el movimiento hubo adquirido suficiente fuerza como para permitir una franca ruptura, </a:t>
            </a:r>
            <a:r>
              <a:rPr lang="es-ES" sz="2200" b="1" dirty="0" err="1" smtClean="0">
                <a:latin typeface="Comic Sans MS" pitchFamily="66" charset="0"/>
              </a:rPr>
              <a:t>Coré</a:t>
            </a:r>
            <a:r>
              <a:rPr lang="es-ES" sz="2200" b="1" dirty="0" smtClean="0">
                <a:latin typeface="Comic Sans MS" pitchFamily="66" charset="0"/>
              </a:rPr>
              <a:t> se presentó a la cabeza de la facción, y públicamente acusó a Moisés y Aarón de usurpar una autoridad que </a:t>
            </a:r>
            <a:r>
              <a:rPr lang="es-ES" sz="2200" b="1" dirty="0" err="1" smtClean="0">
                <a:latin typeface="Comic Sans MS" pitchFamily="66" charset="0"/>
              </a:rPr>
              <a:t>Coré</a:t>
            </a:r>
            <a:r>
              <a:rPr lang="es-ES" sz="2200" b="1" dirty="0" smtClean="0">
                <a:latin typeface="Comic Sans MS" pitchFamily="66" charset="0"/>
              </a:rPr>
              <a:t> y sus asociados tenían derecho a compartir”.</a:t>
            </a:r>
            <a:endParaRPr lang="es-ES" sz="2200" b="1" dirty="0">
              <a:latin typeface="Comic Sans MS" pitchFamily="66" charset="0"/>
            </a:endParaRPr>
          </a:p>
        </p:txBody>
      </p:sp>
      <p:sp>
        <p:nvSpPr>
          <p:cNvPr id="4" name="3 CuadroTexto"/>
          <p:cNvSpPr txBox="1"/>
          <p:nvPr/>
        </p:nvSpPr>
        <p:spPr>
          <a:xfrm>
            <a:off x="5214942" y="6345816"/>
            <a:ext cx="3857652" cy="307777"/>
          </a:xfrm>
          <a:prstGeom prst="rect">
            <a:avLst/>
          </a:prstGeom>
          <a:noFill/>
        </p:spPr>
        <p:txBody>
          <a:bodyPr wrap="square" rtlCol="0">
            <a:spAutoFit/>
          </a:bodyPr>
          <a:lstStyle/>
          <a:p>
            <a:pPr algn="r"/>
            <a:r>
              <a:rPr lang="es-ES" sz="1400" dirty="0" smtClean="0"/>
              <a:t>E.G.W. (Patriarcas y Profetas, cp. 35, pg. 421) </a:t>
            </a:r>
            <a:endParaRPr lang="es-ES"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Top)">
                                      <p:cBhvr>
                                        <p:cTn id="12" dur="500"/>
                                        <p:tgtEl>
                                          <p:spTgt spid="3"/>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14290"/>
            <a:ext cx="9144000" cy="954107"/>
          </a:xfrm>
          <a:prstGeom prst="rect">
            <a:avLst/>
          </a:prstGeom>
          <a:noFill/>
        </p:spPr>
        <p:txBody>
          <a:bodyPr wrap="square" rtlCol="0">
            <a:spAutoFit/>
          </a:bodyPr>
          <a:lstStyle/>
          <a:p>
            <a:pPr algn="ctr"/>
            <a:r>
              <a:rPr lang="es-ES" sz="2800" b="1" dirty="0" smtClean="0">
                <a:solidFill>
                  <a:schemeClr val="accent3">
                    <a:lumMod val="60000"/>
                    <a:lumOff val="40000"/>
                  </a:schemeClr>
                </a:solidFill>
              </a:rPr>
              <a:t>¿QUÉ ARGUMENTOS EMPLEARON PARA CONVENCER AL PUEBLO?</a:t>
            </a:r>
            <a:endParaRPr lang="es-ES" sz="2800" b="1" dirty="0">
              <a:solidFill>
                <a:schemeClr val="accent3">
                  <a:lumMod val="60000"/>
                  <a:lumOff val="40000"/>
                </a:schemeClr>
              </a:solidFill>
            </a:endParaRPr>
          </a:p>
        </p:txBody>
      </p:sp>
      <p:sp>
        <p:nvSpPr>
          <p:cNvPr id="3" name="2 CuadroTexto"/>
          <p:cNvSpPr txBox="1"/>
          <p:nvPr/>
        </p:nvSpPr>
        <p:spPr>
          <a:xfrm>
            <a:off x="2786050" y="1538008"/>
            <a:ext cx="6000792" cy="4462760"/>
          </a:xfrm>
          <a:prstGeom prst="rect">
            <a:avLst/>
          </a:prstGeom>
          <a:noFill/>
        </p:spPr>
        <p:txBody>
          <a:bodyPr wrap="square" rtlCol="0">
            <a:spAutoFit/>
          </a:bodyPr>
          <a:lstStyle/>
          <a:p>
            <a:pPr marL="355600" indent="-355600">
              <a:spcBef>
                <a:spcPts val="600"/>
              </a:spcBef>
              <a:spcAft>
                <a:spcPts val="600"/>
              </a:spcAft>
              <a:buClr>
                <a:srgbClr val="5EB0FC"/>
              </a:buClr>
              <a:buFont typeface="Arial" pitchFamily="34" charset="0"/>
              <a:buChar char="╠"/>
            </a:pPr>
            <a:r>
              <a:rPr lang="es-ES" sz="2400" b="1" dirty="0" smtClean="0"/>
              <a:t>Aprovecharon el estado de ánimo del pueblo, desilusionado por la condena de morir en el desierto, para revivir sus dudas, celos y odios antiguos.</a:t>
            </a:r>
          </a:p>
          <a:p>
            <a:pPr marL="355600" indent="-355600">
              <a:spcBef>
                <a:spcPts val="600"/>
              </a:spcBef>
              <a:spcAft>
                <a:spcPts val="600"/>
              </a:spcAft>
              <a:buClr>
                <a:srgbClr val="5EB0FC"/>
              </a:buClr>
              <a:buFont typeface="Arial" pitchFamily="34" charset="0"/>
              <a:buChar char="╠"/>
            </a:pPr>
            <a:r>
              <a:rPr lang="es-ES" sz="2400" b="1" dirty="0" smtClean="0"/>
              <a:t>Declararon errónea la acusación de que las murmuraciones del pueblo habían atraído sobre él la ira de Dios.</a:t>
            </a:r>
          </a:p>
          <a:p>
            <a:pPr marL="355600" indent="-355600">
              <a:spcBef>
                <a:spcPts val="600"/>
              </a:spcBef>
              <a:spcAft>
                <a:spcPts val="600"/>
              </a:spcAft>
              <a:buClr>
                <a:srgbClr val="5EB0FC"/>
              </a:buClr>
              <a:buFont typeface="Arial" pitchFamily="34" charset="0"/>
              <a:buChar char="╠"/>
            </a:pPr>
            <a:r>
              <a:rPr lang="es-ES" sz="2400" b="1" dirty="0" smtClean="0"/>
              <a:t>Dijeron que la congregación no era culpable, puesto que sólo había deseado aquello a lo cual tenía derecho.</a:t>
            </a:r>
          </a:p>
        </p:txBody>
      </p:sp>
      <p:pic>
        <p:nvPicPr>
          <p:cNvPr id="8" name="7 Imagen" descr="desierto.jpg"/>
          <p:cNvPicPr>
            <a:picLocks noChangeAspect="1"/>
          </p:cNvPicPr>
          <p:nvPr/>
        </p:nvPicPr>
        <p:blipFill>
          <a:blip r:embed="rId3" cstate="email"/>
          <a:stretch>
            <a:fillRect/>
          </a:stretch>
        </p:blipFill>
        <p:spPr>
          <a:xfrm>
            <a:off x="285720" y="1703792"/>
            <a:ext cx="2428892" cy="3834744"/>
          </a:xfrm>
          <a:prstGeom prst="rect">
            <a:avLst/>
          </a:prstGeom>
          <a:effectLst>
            <a:softEdge rad="63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214282" y="1342613"/>
            <a:ext cx="8786874" cy="2277547"/>
          </a:xfrm>
          <a:prstGeom prst="rect">
            <a:avLst/>
          </a:prstGeom>
          <a:noFill/>
        </p:spPr>
        <p:txBody>
          <a:bodyPr wrap="square" rtlCol="0">
            <a:spAutoFit/>
          </a:bodyPr>
          <a:lstStyle/>
          <a:p>
            <a:pPr marL="355600" indent="-355600">
              <a:spcBef>
                <a:spcPts val="600"/>
              </a:spcBef>
              <a:spcAft>
                <a:spcPts val="600"/>
              </a:spcAft>
              <a:buClr>
                <a:schemeClr val="accent1">
                  <a:lumMod val="75000"/>
                </a:schemeClr>
              </a:buClr>
              <a:buFont typeface="Arial" pitchFamily="34" charset="0"/>
              <a:buChar char="╠"/>
            </a:pPr>
            <a:r>
              <a:rPr lang="es-ES" sz="2200" b="1" dirty="0" smtClean="0"/>
              <a:t>Según ellos, Moisés era un gobernante intolerante que había reprendido al pueblo como pecador, cuando en realidad era un pueblo santo, entre el cual se hallaba Dios mismo.</a:t>
            </a:r>
          </a:p>
          <a:p>
            <a:pPr marL="355600" indent="-355600">
              <a:spcBef>
                <a:spcPts val="600"/>
              </a:spcBef>
              <a:spcAft>
                <a:spcPts val="600"/>
              </a:spcAft>
              <a:buClr>
                <a:schemeClr val="accent1">
                  <a:lumMod val="75000"/>
                </a:schemeClr>
              </a:buClr>
              <a:buFont typeface="Arial" pitchFamily="34" charset="0"/>
              <a:buChar char="╠"/>
            </a:pPr>
            <a:r>
              <a:rPr lang="es-ES" sz="2200" b="1" dirty="0" smtClean="0"/>
              <a:t>Decidieron que todos sus desastres eran causados por Moisés y que su exclusión de Canaán se debía por lo tanto a la mala administración y dirección de Moisés y Aarón.</a:t>
            </a:r>
          </a:p>
        </p:txBody>
      </p:sp>
      <p:pic>
        <p:nvPicPr>
          <p:cNvPr id="3075" name="Picture 3" descr="I:\Dibujos\Moises\Hecho\Moises\Moises (25).jpg"/>
          <p:cNvPicPr>
            <a:picLocks noChangeAspect="1" noChangeArrowheads="1"/>
          </p:cNvPicPr>
          <p:nvPr/>
        </p:nvPicPr>
        <p:blipFill>
          <a:blip r:embed="rId3" cstate="email"/>
          <a:srcRect/>
          <a:stretch>
            <a:fillRect/>
          </a:stretch>
        </p:blipFill>
        <p:spPr bwMode="auto">
          <a:xfrm>
            <a:off x="5691200" y="3857628"/>
            <a:ext cx="3238518" cy="2337576"/>
          </a:xfrm>
          <a:prstGeom prst="rect">
            <a:avLst/>
          </a:prstGeom>
          <a:noFill/>
          <a:effectLst>
            <a:softEdge rad="63500"/>
          </a:effectLst>
        </p:spPr>
      </p:pic>
      <p:sp>
        <p:nvSpPr>
          <p:cNvPr id="5" name="4 CuadroTexto"/>
          <p:cNvSpPr txBox="1"/>
          <p:nvPr/>
        </p:nvSpPr>
        <p:spPr>
          <a:xfrm>
            <a:off x="0" y="214290"/>
            <a:ext cx="9144000" cy="954107"/>
          </a:xfrm>
          <a:prstGeom prst="rect">
            <a:avLst/>
          </a:prstGeom>
          <a:noFill/>
        </p:spPr>
        <p:txBody>
          <a:bodyPr wrap="square" rtlCol="0">
            <a:spAutoFit/>
          </a:bodyPr>
          <a:lstStyle/>
          <a:p>
            <a:pPr algn="ctr"/>
            <a:r>
              <a:rPr lang="es-ES" sz="2800" b="1" dirty="0" smtClean="0">
                <a:solidFill>
                  <a:schemeClr val="accent1">
                    <a:lumMod val="75000"/>
                  </a:schemeClr>
                </a:solidFill>
              </a:rPr>
              <a:t>¿QUÉ ARGUMENTOS EMPLEARON PARA CONVENCER AL PUEBLO?</a:t>
            </a:r>
            <a:endParaRPr lang="es-ES" sz="2800" b="1" dirty="0">
              <a:solidFill>
                <a:schemeClr val="accent1">
                  <a:lumMod val="75000"/>
                </a:schemeClr>
              </a:solidFill>
            </a:endParaRPr>
          </a:p>
        </p:txBody>
      </p:sp>
      <p:sp>
        <p:nvSpPr>
          <p:cNvPr id="6" name="5 Rectángulo"/>
          <p:cNvSpPr/>
          <p:nvPr/>
        </p:nvSpPr>
        <p:spPr>
          <a:xfrm>
            <a:off x="214282" y="3628629"/>
            <a:ext cx="5500726" cy="2800767"/>
          </a:xfrm>
          <a:prstGeom prst="rect">
            <a:avLst/>
          </a:prstGeom>
        </p:spPr>
        <p:txBody>
          <a:bodyPr wrap="square">
            <a:spAutoFit/>
          </a:bodyPr>
          <a:lstStyle/>
          <a:p>
            <a:pPr marL="355600" lvl="0" indent="-355600">
              <a:spcBef>
                <a:spcPts val="600"/>
              </a:spcBef>
              <a:spcAft>
                <a:spcPts val="600"/>
              </a:spcAft>
              <a:buClr>
                <a:schemeClr val="accent1">
                  <a:lumMod val="75000"/>
                </a:schemeClr>
              </a:buClr>
              <a:buFont typeface="Arial" pitchFamily="34" charset="0"/>
              <a:buChar char="╠"/>
            </a:pPr>
            <a:r>
              <a:rPr lang="es-ES" sz="2200" b="1" dirty="0" err="1" smtClean="0">
                <a:solidFill>
                  <a:prstClr val="black"/>
                </a:solidFill>
              </a:rPr>
              <a:t>Coré</a:t>
            </a:r>
            <a:r>
              <a:rPr lang="es-ES" sz="2200" b="1" dirty="0" smtClean="0">
                <a:solidFill>
                  <a:prstClr val="black"/>
                </a:solidFill>
              </a:rPr>
              <a:t> les dijo que si él fuese su caudillo y les animara, espaciándose en sus buenas acciones en vez de reprender sus pecados, realizarían un viaje apacible y próspero; en vez de errar de acá para allá en el desierto, entrarían inmediatamente a la tierra prometida.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tile tx="0" ty="0" sx="100000" sy="100000" flip="none" algn="tl"/>
        </a:blipFill>
        <a:effectLst/>
      </p:bgPr>
    </p:bg>
    <p:spTree>
      <p:nvGrpSpPr>
        <p:cNvPr id="1" name=""/>
        <p:cNvGrpSpPr/>
        <p:nvPr/>
      </p:nvGrpSpPr>
      <p:grpSpPr>
        <a:xfrm>
          <a:off x="0" y="0"/>
          <a:ext cx="0" cy="0"/>
          <a:chOff x="0" y="0"/>
          <a:chExt cx="0" cy="0"/>
        </a:xfrm>
      </p:grpSpPr>
      <p:sp>
        <p:nvSpPr>
          <p:cNvPr id="2" name="1 Rectángulo"/>
          <p:cNvSpPr/>
          <p:nvPr/>
        </p:nvSpPr>
        <p:spPr>
          <a:xfrm>
            <a:off x="2500298" y="1144392"/>
            <a:ext cx="6429420" cy="5570756"/>
          </a:xfrm>
          <a:prstGeom prst="rect">
            <a:avLst/>
          </a:prstGeom>
        </p:spPr>
        <p:txBody>
          <a:bodyPr wrap="square">
            <a:spAutoFit/>
          </a:bodyPr>
          <a:lstStyle/>
          <a:p>
            <a:pPr marL="720725" lvl="0" indent="-720725">
              <a:spcBef>
                <a:spcPts val="600"/>
              </a:spcBef>
              <a:spcAft>
                <a:spcPts val="600"/>
              </a:spcAft>
              <a:buSzPct val="200000"/>
              <a:buFont typeface="Wingdings" pitchFamily="2" charset="2"/>
              <a:buChar char="F"/>
            </a:pPr>
            <a:r>
              <a:rPr lang="es-ES" sz="2400" b="1" dirty="0" smtClean="0">
                <a:solidFill>
                  <a:schemeClr val="bg1"/>
                </a:solidFill>
              </a:rPr>
              <a:t>Comenzaron </a:t>
            </a:r>
            <a:r>
              <a:rPr lang="es-ES" sz="2400" b="1" dirty="0">
                <a:solidFill>
                  <a:schemeClr val="bg1"/>
                </a:solidFill>
              </a:rPr>
              <a:t>a susurrar su descontento el uno al otro, y luego a los jefes de Israel.  Sus insinuaciones encontraron tan buena acogida que se aventuraron a ir más lejos, y por último, creyeron verdaderamente que los movía el celo por </a:t>
            </a:r>
            <a:r>
              <a:rPr lang="es-ES" sz="2400" b="1" dirty="0" smtClean="0">
                <a:solidFill>
                  <a:schemeClr val="bg1"/>
                </a:solidFill>
              </a:rPr>
              <a:t>Dios.</a:t>
            </a:r>
          </a:p>
          <a:p>
            <a:pPr marL="720725" indent="-720725">
              <a:spcBef>
                <a:spcPts val="600"/>
              </a:spcBef>
              <a:spcAft>
                <a:spcPts val="600"/>
              </a:spcAft>
              <a:buSzPct val="200000"/>
              <a:buFont typeface="Wingdings" pitchFamily="2" charset="2"/>
              <a:buChar char="F"/>
            </a:pPr>
            <a:r>
              <a:rPr lang="es-ES" sz="2400" b="1" dirty="0" smtClean="0">
                <a:solidFill>
                  <a:schemeClr val="bg1"/>
                </a:solidFill>
              </a:rPr>
              <a:t>A </a:t>
            </a:r>
            <a:r>
              <a:rPr lang="es-ES" sz="2400" b="1" dirty="0">
                <a:solidFill>
                  <a:schemeClr val="bg1"/>
                </a:solidFill>
              </a:rPr>
              <a:t>los que yerran y merecen reprensión, nada les agrada más que recibir simpatía y alabanza.</a:t>
            </a:r>
          </a:p>
          <a:p>
            <a:pPr marL="720725" indent="-720725">
              <a:spcBef>
                <a:spcPts val="600"/>
              </a:spcBef>
              <a:spcAft>
                <a:spcPts val="600"/>
              </a:spcAft>
              <a:buSzPct val="200000"/>
              <a:buFont typeface="Wingdings" pitchFamily="2" charset="2"/>
              <a:buChar char="F"/>
            </a:pPr>
            <a:r>
              <a:rPr lang="es-ES" sz="2400" b="1" dirty="0">
                <a:solidFill>
                  <a:schemeClr val="bg1"/>
                </a:solidFill>
              </a:rPr>
              <a:t>Reinó entre los elementos discordantes de la congregación mayor unión y armonía que en cualquier momento anterior</a:t>
            </a:r>
            <a:r>
              <a:rPr lang="es-ES" sz="2400" b="1" dirty="0" smtClean="0">
                <a:solidFill>
                  <a:schemeClr val="bg1"/>
                </a:solidFill>
              </a:rPr>
              <a:t>.</a:t>
            </a:r>
            <a:endParaRPr lang="es-ES" sz="2400" b="1" dirty="0">
              <a:solidFill>
                <a:schemeClr val="bg1"/>
              </a:solidFill>
            </a:endParaRPr>
          </a:p>
        </p:txBody>
      </p:sp>
      <p:sp>
        <p:nvSpPr>
          <p:cNvPr id="4" name="3 CuadroTexto"/>
          <p:cNvSpPr txBox="1"/>
          <p:nvPr/>
        </p:nvSpPr>
        <p:spPr>
          <a:xfrm>
            <a:off x="0" y="428604"/>
            <a:ext cx="9144000" cy="523220"/>
          </a:xfrm>
          <a:prstGeom prst="rect">
            <a:avLst/>
          </a:prstGeom>
          <a:noFill/>
        </p:spPr>
        <p:txBody>
          <a:bodyPr wrap="square" rtlCol="0">
            <a:spAutoFit/>
          </a:bodyPr>
          <a:lstStyle/>
          <a:p>
            <a:pPr algn="ctr"/>
            <a:r>
              <a:rPr lang="es-ES" sz="2800" b="1" dirty="0" smtClean="0">
                <a:solidFill>
                  <a:schemeClr val="bg1"/>
                </a:solidFill>
              </a:rPr>
              <a:t>¿CÓMO EVOLUCIONÓ LA REBELIÓN?</a:t>
            </a:r>
            <a:endParaRPr lang="es-ES" sz="2800" b="1" dirty="0">
              <a:solidFill>
                <a:schemeClr val="bg1"/>
              </a:solidFill>
            </a:endParaRPr>
          </a:p>
        </p:txBody>
      </p:sp>
      <p:pic>
        <p:nvPicPr>
          <p:cNvPr id="6" name="5 Imagen" descr="murmurando.jpg"/>
          <p:cNvPicPr>
            <a:picLocks noChangeAspect="1"/>
          </p:cNvPicPr>
          <p:nvPr/>
        </p:nvPicPr>
        <p:blipFill>
          <a:blip r:embed="rId3" cstate="email"/>
          <a:stretch>
            <a:fillRect/>
          </a:stretch>
        </p:blipFill>
        <p:spPr>
          <a:xfrm>
            <a:off x="214282" y="2143116"/>
            <a:ext cx="2305708" cy="32946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tile tx="0" ty="0" sx="100000" sy="100000" flip="none" algn="tl"/>
        </a:blipFill>
        <a:effectLst/>
      </p:bgPr>
    </p:bg>
    <p:spTree>
      <p:nvGrpSpPr>
        <p:cNvPr id="1" name=""/>
        <p:cNvGrpSpPr/>
        <p:nvPr/>
      </p:nvGrpSpPr>
      <p:grpSpPr>
        <a:xfrm>
          <a:off x="0" y="0"/>
          <a:ext cx="0" cy="0"/>
          <a:chOff x="0" y="0"/>
          <a:chExt cx="0" cy="0"/>
        </a:xfrm>
      </p:grpSpPr>
      <p:sp>
        <p:nvSpPr>
          <p:cNvPr id="2" name="1 Rectángulo"/>
          <p:cNvSpPr/>
          <p:nvPr/>
        </p:nvSpPr>
        <p:spPr>
          <a:xfrm>
            <a:off x="285720" y="1571612"/>
            <a:ext cx="8572560" cy="2831544"/>
          </a:xfrm>
          <a:prstGeom prst="rect">
            <a:avLst/>
          </a:prstGeom>
        </p:spPr>
        <p:txBody>
          <a:bodyPr wrap="square">
            <a:spAutoFit/>
          </a:bodyPr>
          <a:lstStyle/>
          <a:p>
            <a:pPr marL="720725" lvl="0" indent="-720725">
              <a:spcBef>
                <a:spcPts val="600"/>
              </a:spcBef>
              <a:spcAft>
                <a:spcPts val="600"/>
              </a:spcAft>
              <a:buSzPct val="200000"/>
              <a:buFont typeface="Wingdings" pitchFamily="2" charset="2"/>
              <a:buChar char=""/>
            </a:pPr>
            <a:r>
              <a:rPr lang="es-ES" sz="2400" b="1" dirty="0" smtClean="0">
                <a:solidFill>
                  <a:schemeClr val="bg1"/>
                </a:solidFill>
              </a:rPr>
              <a:t>Se convencieron erróneamente, a sí mismos y mutuamente, de que Moisés y Aarón habían asumido por sí mismos los puestos que ocupaban.</a:t>
            </a:r>
          </a:p>
          <a:p>
            <a:pPr marL="720725" lvl="0" indent="-720725">
              <a:spcBef>
                <a:spcPts val="600"/>
              </a:spcBef>
              <a:spcAft>
                <a:spcPts val="600"/>
              </a:spcAft>
              <a:buSzPct val="200000"/>
              <a:buFont typeface="Wingdings" pitchFamily="2" charset="2"/>
              <a:buChar char=""/>
            </a:pPr>
            <a:r>
              <a:rPr lang="es-ES" sz="2400" b="1" dirty="0" smtClean="0">
                <a:solidFill>
                  <a:schemeClr val="bg1"/>
                </a:solidFill>
              </a:rPr>
              <a:t>En ese momento, </a:t>
            </a:r>
            <a:r>
              <a:rPr lang="es-ES" sz="2400" b="1" dirty="0" err="1" smtClean="0">
                <a:solidFill>
                  <a:schemeClr val="bg1"/>
                </a:solidFill>
              </a:rPr>
              <a:t>Coré</a:t>
            </a:r>
            <a:r>
              <a:rPr lang="es-ES" sz="2400" b="1" dirty="0" smtClean="0">
                <a:solidFill>
                  <a:schemeClr val="bg1"/>
                </a:solidFill>
              </a:rPr>
              <a:t> estaba convencido de que </a:t>
            </a:r>
            <a:r>
              <a:rPr lang="es-ES" sz="2400" b="1" dirty="0">
                <a:solidFill>
                  <a:schemeClr val="bg1"/>
                </a:solidFill>
              </a:rPr>
              <a:t>Dios le había revelado el asunto, y le había autorizado para cambiar el gobierno antes de que fuese demasiado tarde</a:t>
            </a:r>
            <a:r>
              <a:rPr lang="es-ES" sz="2400" b="1" dirty="0" smtClean="0">
                <a:solidFill>
                  <a:schemeClr val="bg1"/>
                </a:solidFill>
              </a:rPr>
              <a:t>.</a:t>
            </a:r>
          </a:p>
        </p:txBody>
      </p:sp>
      <p:sp>
        <p:nvSpPr>
          <p:cNvPr id="5" name="4 CuadroTexto"/>
          <p:cNvSpPr txBox="1"/>
          <p:nvPr/>
        </p:nvSpPr>
        <p:spPr>
          <a:xfrm>
            <a:off x="0" y="428604"/>
            <a:ext cx="9144000" cy="523220"/>
          </a:xfrm>
          <a:prstGeom prst="rect">
            <a:avLst/>
          </a:prstGeom>
          <a:noFill/>
        </p:spPr>
        <p:txBody>
          <a:bodyPr wrap="square" rtlCol="0">
            <a:spAutoFit/>
          </a:bodyPr>
          <a:lstStyle/>
          <a:p>
            <a:pPr algn="ctr"/>
            <a:r>
              <a:rPr lang="es-ES" sz="2800" b="1" dirty="0" smtClean="0">
                <a:solidFill>
                  <a:schemeClr val="bg1"/>
                </a:solidFill>
              </a:rPr>
              <a:t>¿CÓMO EVOLUCIONÓ LA REBELIÓN?</a:t>
            </a:r>
            <a:endParaRPr lang="es-ES" sz="2800" b="1" dirty="0">
              <a:solidFill>
                <a:schemeClr val="bg1"/>
              </a:solidFill>
            </a:endParaRPr>
          </a:p>
        </p:txBody>
      </p:sp>
      <p:pic>
        <p:nvPicPr>
          <p:cNvPr id="4098" name="Picture 2" descr="I:\Dibujos\core datan abiram\MoisesCoreAbiram (2).jpg"/>
          <p:cNvPicPr>
            <a:picLocks noChangeAspect="1" noChangeArrowheads="1"/>
          </p:cNvPicPr>
          <p:nvPr/>
        </p:nvPicPr>
        <p:blipFill>
          <a:blip r:embed="rId3" cstate="email"/>
          <a:srcRect/>
          <a:stretch>
            <a:fillRect/>
          </a:stretch>
        </p:blipFill>
        <p:spPr bwMode="auto">
          <a:xfrm>
            <a:off x="5564230" y="4119594"/>
            <a:ext cx="3365488" cy="2524116"/>
          </a:xfrm>
          <a:prstGeom prst="rect">
            <a:avLst/>
          </a:prstGeom>
          <a:noFill/>
        </p:spPr>
      </p:pic>
      <p:sp>
        <p:nvSpPr>
          <p:cNvPr id="6" name="5 Rectángulo"/>
          <p:cNvSpPr/>
          <p:nvPr/>
        </p:nvSpPr>
        <p:spPr>
          <a:xfrm>
            <a:off x="285721" y="4500570"/>
            <a:ext cx="5072098" cy="1569660"/>
          </a:xfrm>
          <a:prstGeom prst="rect">
            <a:avLst/>
          </a:prstGeom>
        </p:spPr>
        <p:txBody>
          <a:bodyPr wrap="square">
            <a:spAutoFit/>
          </a:bodyPr>
          <a:lstStyle/>
          <a:p>
            <a:pPr marL="720725" lvl="0" indent="-720725">
              <a:spcBef>
                <a:spcPts val="600"/>
              </a:spcBef>
              <a:spcAft>
                <a:spcPts val="600"/>
              </a:spcAft>
              <a:buSzPct val="200000"/>
              <a:buFont typeface="Wingdings" pitchFamily="2" charset="2"/>
              <a:buChar char=""/>
            </a:pPr>
            <a:r>
              <a:rPr lang="es-ES" sz="2400" b="1" dirty="0" smtClean="0">
                <a:solidFill>
                  <a:schemeClr val="bg1"/>
                </a:solidFill>
              </a:rPr>
              <a:t>Una vez obtenido el favor del pueblo, desafiaron abiertamente a Moisés y Aarón.</a:t>
            </a:r>
            <a:endParaRPr lang="es-ES" sz="24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rebelion.jpg"/>
          <p:cNvPicPr>
            <a:picLocks noChangeAspect="1"/>
          </p:cNvPicPr>
          <p:nvPr/>
        </p:nvPicPr>
        <p:blipFill>
          <a:blip r:embed="rId2" cstate="email"/>
          <a:stretch>
            <a:fillRect/>
          </a:stretch>
        </p:blipFill>
        <p:spPr>
          <a:xfrm>
            <a:off x="0" y="0"/>
            <a:ext cx="4571999" cy="6821382"/>
          </a:xfrm>
          <a:prstGeom prst="rect">
            <a:avLst/>
          </a:prstGeom>
        </p:spPr>
      </p:pic>
      <p:sp>
        <p:nvSpPr>
          <p:cNvPr id="2" name="1 CuadroTexto"/>
          <p:cNvSpPr txBox="1"/>
          <p:nvPr/>
        </p:nvSpPr>
        <p:spPr>
          <a:xfrm>
            <a:off x="4572000" y="214290"/>
            <a:ext cx="4572000" cy="523220"/>
          </a:xfrm>
          <a:prstGeom prst="rect">
            <a:avLst/>
          </a:prstGeom>
          <a:noFill/>
        </p:spPr>
        <p:txBody>
          <a:bodyPr wrap="square" rtlCol="0">
            <a:spAutoFit/>
          </a:bodyPr>
          <a:lstStyle/>
          <a:p>
            <a:pPr algn="ctr"/>
            <a:r>
              <a:rPr lang="es-ES" sz="2800" b="1" dirty="0" smtClean="0"/>
              <a:t>LA REBELIÓN ABIERTA</a:t>
            </a:r>
            <a:endParaRPr lang="es-ES" sz="2800" b="1" dirty="0"/>
          </a:p>
        </p:txBody>
      </p:sp>
      <p:sp>
        <p:nvSpPr>
          <p:cNvPr id="3" name="2 Rectángulo"/>
          <p:cNvSpPr/>
          <p:nvPr/>
        </p:nvSpPr>
        <p:spPr>
          <a:xfrm>
            <a:off x="4714876" y="1571612"/>
            <a:ext cx="4286248" cy="3785652"/>
          </a:xfrm>
          <a:prstGeom prst="rect">
            <a:avLst/>
          </a:prstGeom>
        </p:spPr>
        <p:txBody>
          <a:bodyPr wrap="square">
            <a:spAutoFit/>
          </a:bodyPr>
          <a:lstStyle/>
          <a:p>
            <a:pPr algn="ctr"/>
            <a:r>
              <a:rPr lang="es-ES" sz="2400" b="1" dirty="0" smtClean="0">
                <a:solidFill>
                  <a:srgbClr val="FF0000"/>
                </a:solidFill>
                <a:latin typeface="Comic Sans MS" pitchFamily="66" charset="0"/>
              </a:rPr>
              <a:t>“Y se juntaron contra Moisés y Aarón y les dijeron: ¡Basta ya de vosotros! Porque toda la congregación, todos ellos son santos, y en medio de ellos está Jehová; ¿por qué, pues, os levantáis vosotros sobre la congregación de Jehová?”</a:t>
            </a:r>
            <a:endParaRPr lang="es-ES" sz="2400" b="1" dirty="0">
              <a:solidFill>
                <a:srgbClr val="FF0000"/>
              </a:solidFill>
              <a:latin typeface="Comic Sans MS" pitchFamily="66" charset="0"/>
            </a:endParaRPr>
          </a:p>
        </p:txBody>
      </p:sp>
      <p:sp>
        <p:nvSpPr>
          <p:cNvPr id="4" name="3 CuadroTexto"/>
          <p:cNvSpPr txBox="1"/>
          <p:nvPr/>
        </p:nvSpPr>
        <p:spPr>
          <a:xfrm>
            <a:off x="7072330" y="6286520"/>
            <a:ext cx="1407758" cy="307777"/>
          </a:xfrm>
          <a:prstGeom prst="rect">
            <a:avLst/>
          </a:prstGeom>
          <a:noFill/>
        </p:spPr>
        <p:txBody>
          <a:bodyPr wrap="none" rtlCol="0">
            <a:spAutoFit/>
          </a:bodyPr>
          <a:lstStyle/>
          <a:p>
            <a:r>
              <a:rPr lang="es-ES" sz="1400" dirty="0" smtClean="0">
                <a:solidFill>
                  <a:srgbClr val="FF0000"/>
                </a:solidFill>
              </a:rPr>
              <a:t>Números, 16: 3</a:t>
            </a:r>
            <a:endParaRPr lang="es-ES" sz="1400"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4 Rectángulo"/>
          <p:cNvSpPr/>
          <p:nvPr/>
        </p:nvSpPr>
        <p:spPr>
          <a:xfrm>
            <a:off x="2285984" y="1952"/>
            <a:ext cx="4643470" cy="1569660"/>
          </a:xfrm>
          <a:prstGeom prst="rect">
            <a:avLst/>
          </a:prstGeom>
        </p:spPr>
        <p:txBody>
          <a:bodyPr wrap="square">
            <a:spAutoFit/>
          </a:bodyPr>
          <a:lstStyle/>
          <a:p>
            <a:pPr lvl="0" algn="ctr"/>
            <a:r>
              <a:rPr lang="es-ES" sz="3200" b="1" dirty="0">
                <a:solidFill>
                  <a:schemeClr val="bg1"/>
                </a:solidFill>
                <a:effectLst>
                  <a:outerShdw blurRad="50800" dist="50800" dir="5400000" algn="ctr" rotWithShape="0">
                    <a:schemeClr val="tx1"/>
                  </a:outerShdw>
                </a:effectLst>
              </a:rPr>
              <a:t>Moisés </a:t>
            </a:r>
            <a:r>
              <a:rPr lang="es-ES" sz="3200" b="1" dirty="0" smtClean="0">
                <a:solidFill>
                  <a:schemeClr val="bg1"/>
                </a:solidFill>
                <a:effectLst>
                  <a:outerShdw blurRad="50800" dist="50800" dir="5400000" algn="ctr" rotWithShape="0">
                    <a:schemeClr val="tx1"/>
                  </a:outerShdw>
                </a:effectLst>
              </a:rPr>
              <a:t>oró </a:t>
            </a:r>
            <a:r>
              <a:rPr lang="es-ES" sz="3200" b="1" dirty="0">
                <a:solidFill>
                  <a:schemeClr val="bg1"/>
                </a:solidFill>
                <a:effectLst>
                  <a:outerShdw blurRad="50800" dist="50800" dir="5400000" algn="ctr" rotWithShape="0">
                    <a:schemeClr val="tx1"/>
                  </a:outerShdw>
                </a:effectLst>
              </a:rPr>
              <a:t>y Dios le </a:t>
            </a:r>
            <a:r>
              <a:rPr lang="es-ES" sz="3200" b="1" dirty="0" smtClean="0">
                <a:solidFill>
                  <a:schemeClr val="bg1"/>
                </a:solidFill>
                <a:effectLst>
                  <a:outerShdw blurRad="50800" dist="50800" dir="5400000" algn="ctr" rotWithShape="0">
                    <a:schemeClr val="tx1"/>
                  </a:outerShdw>
                </a:effectLst>
              </a:rPr>
              <a:t>reveló </a:t>
            </a:r>
            <a:r>
              <a:rPr lang="es-ES" sz="3200" b="1" dirty="0">
                <a:solidFill>
                  <a:schemeClr val="bg1"/>
                </a:solidFill>
                <a:effectLst>
                  <a:outerShdw blurRad="50800" dist="50800" dir="5400000" algn="ctr" rotWithShape="0">
                    <a:schemeClr val="tx1"/>
                  </a:outerShdw>
                </a:effectLst>
              </a:rPr>
              <a:t>la forma de actuar.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2059</Words>
  <Application>Microsoft Office PowerPoint</Application>
  <PresentationFormat>Presentación en pantalla (4:3)</PresentationFormat>
  <Paragraphs>91</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Comic Sans MS</vt:lpstr>
      <vt:lpstr>Wingdings</vt:lpstr>
      <vt:lpstr>Cooper Black</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Sergio y Eunice Fustero</dc:creator>
  <cp:lastModifiedBy>Sergio y Eunice Fustero</cp:lastModifiedBy>
  <cp:revision>108</cp:revision>
  <dcterms:created xsi:type="dcterms:W3CDTF">2009-11-08T08:56:26Z</dcterms:created>
  <dcterms:modified xsi:type="dcterms:W3CDTF">2009-11-15T19:25:54Z</dcterms:modified>
</cp:coreProperties>
</file>