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6" r:id="rId8"/>
    <p:sldId id="267" r:id="rId9"/>
    <p:sldId id="260" r:id="rId10"/>
    <p:sldId id="261" r:id="rId11"/>
    <p:sldId id="262" r:id="rId12"/>
  </p:sldIdLst>
  <p:sldSz cx="9144000" cy="6858000" type="screen4x3"/>
  <p:notesSz cx="6858000" cy="9144000"/>
  <p:defaultTextStyle>
    <a:defPPr>
      <a:defRPr lang="es-E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99"/>
    <a:srgbClr val="007000"/>
    <a:srgbClr val="008600"/>
    <a:srgbClr val="FFFF00"/>
    <a:srgbClr val="537000"/>
    <a:srgbClr val="CC3300"/>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0" y="-6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0FAC489-A220-4B97-ABF0-69FAA0556502}" type="slidenum">
              <a:rPr lang="es-ES"/>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DCD09C1-DD1A-48BE-85CD-A87D466682DC}" type="slidenum">
              <a:rPr lang="es-ES"/>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84BFEC6-DFE8-40E1-ABC9-9F5F25BF12F3}" type="slidenum">
              <a:rPr lang="es-ES"/>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B5038C7-2E47-49AC-A430-4B08DBABFB9A}" type="slidenum">
              <a:rPr lang="es-ES"/>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BE89641-C9FD-4210-9CDC-9F76AC7D407B}" type="slidenum">
              <a:rPr lang="es-ES"/>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EA2CF7F-63DA-46DB-A2AD-946894A4FC67}" type="slidenum">
              <a:rPr lang="es-ES"/>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D98A9062-4549-49BA-BA9A-B47DD058F388}" type="slidenum">
              <a:rPr lang="es-ES"/>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88D4673E-D6B7-4C96-829A-9E5A494FCBDA}" type="slidenum">
              <a:rPr lang="es-ES"/>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977A7F58-70DD-4D80-BD7F-0FA499A45731}" type="slidenum">
              <a:rPr lang="es-ES"/>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7B4F931-91CE-40DF-9AE4-4C753D9987E6}" type="slidenum">
              <a:rPr lang="es-ES"/>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3D03880-A1C5-4DC3-A0B7-B1F06C3FB4E7}" type="slidenum">
              <a:rPr lang="es-ES"/>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EFD30E7C-BFE1-4B38-B21F-550A25100A01}"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468313" y="404813"/>
            <a:ext cx="4535487" cy="18716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La divinidad de Cristo</a:t>
            </a:r>
          </a:p>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en el Antiguo Testamento</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07950" y="2998788"/>
            <a:ext cx="8928100" cy="3743325"/>
          </a:xfrm>
          <a:prstGeom prst="rect">
            <a:avLst/>
          </a:prstGeom>
          <a:solidFill>
            <a:srgbClr val="CCFFCC">
              <a:alpha val="80000"/>
            </a:srgbClr>
          </a:solidFill>
          <a:ln w="9525">
            <a:noFill/>
            <a:miter lim="800000"/>
            <a:headEnd/>
            <a:tailEnd/>
          </a:ln>
          <a:effectLst/>
        </p:spPr>
        <p:txBody>
          <a:bodyPr>
            <a:spAutoFit/>
          </a:bodyPr>
          <a:lstStyle/>
          <a:p>
            <a:pPr>
              <a:spcBef>
                <a:spcPct val="50000"/>
              </a:spcBef>
            </a:pPr>
            <a:r>
              <a:rPr lang="es-ES" sz="2400">
                <a:solidFill>
                  <a:srgbClr val="007000"/>
                </a:solidFill>
                <a:effectLst>
                  <a:outerShdw blurRad="38100" dist="38100" dir="2700000" algn="tl">
                    <a:srgbClr val="000000"/>
                  </a:outerShdw>
                </a:effectLst>
              </a:rPr>
              <a:t>Hay un único Dios verdadero, un único Yhavéh, y éste es tanto el Padre como el Hijo como el Espíritu Santo.</a:t>
            </a:r>
          </a:p>
          <a:p>
            <a:pPr>
              <a:spcBef>
                <a:spcPct val="50000"/>
              </a:spcBef>
            </a:pPr>
            <a:r>
              <a:rPr lang="es-ES" sz="2400">
                <a:solidFill>
                  <a:srgbClr val="007000"/>
                </a:solidFill>
                <a:effectLst>
                  <a:outerShdw blurRad="38100" dist="38100" dir="2700000" algn="tl">
                    <a:srgbClr val="000000"/>
                  </a:outerShdw>
                </a:effectLst>
              </a:rPr>
              <a:t>Esto es cierto tanto para el Antiguo como para el Nuevo Testamento. Jesús es nuestro único Dios verdadero, nuestro Creador, nuestro Señor, nuestro Redentor; pero también lo es el Padre.</a:t>
            </a:r>
          </a:p>
          <a:p>
            <a:pPr>
              <a:spcBef>
                <a:spcPct val="50000"/>
              </a:spcBef>
            </a:pPr>
            <a:r>
              <a:rPr lang="es-ES" sz="2400">
                <a:solidFill>
                  <a:srgbClr val="007000"/>
                </a:solidFill>
                <a:effectLst>
                  <a:outerShdw blurRad="38100" dist="38100" dir="2700000" algn="tl">
                    <a:srgbClr val="000000"/>
                  </a:outerShdw>
                </a:effectLst>
              </a:rPr>
              <a:t>Esto es un misterio que nunca llegaremos a comprender plenamente, pero que no podemos negar sin llamar mentirosa a la Palabra de Dios.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315">
                                            <p:bg/>
                                          </p:spTgt>
                                        </p:tgtEl>
                                        <p:attrNameLst>
                                          <p:attrName>style.visibility</p:attrName>
                                        </p:attrNameLst>
                                      </p:cBhvr>
                                      <p:to>
                                        <p:strVal val="visible"/>
                                      </p:to>
                                    </p:set>
                                    <p:anim calcmode="lin" valueType="num">
                                      <p:cBhvr>
                                        <p:cTn id="7" dur="500" fill="hold"/>
                                        <p:tgtEl>
                                          <p:spTgt spid="13315">
                                            <p:bg/>
                                          </p:spTgt>
                                        </p:tgtEl>
                                        <p:attrNameLst>
                                          <p:attrName>ppt_w</p:attrName>
                                        </p:attrNameLst>
                                      </p:cBhvr>
                                      <p:tavLst>
                                        <p:tav tm="0">
                                          <p:val>
                                            <p:fltVal val="0"/>
                                          </p:val>
                                        </p:tav>
                                        <p:tav tm="100000">
                                          <p:val>
                                            <p:strVal val="#ppt_w"/>
                                          </p:val>
                                        </p:tav>
                                      </p:tavLst>
                                    </p:anim>
                                    <p:anim calcmode="lin" valueType="num">
                                      <p:cBhvr>
                                        <p:cTn id="8" dur="500" fill="hold"/>
                                        <p:tgtEl>
                                          <p:spTgt spid="13315">
                                            <p:bg/>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4000"/>
                                  </p:iterate>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p:cTn id="12" dur="500" fill="hold"/>
                                        <p:tgtEl>
                                          <p:spTgt spid="133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31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33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3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3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4000"/>
                                  </p:iterate>
                                  <p:childTnLst>
                                    <p:set>
                                      <p:cBhvr>
                                        <p:cTn id="20" dur="1" fill="hold">
                                          <p:stCondLst>
                                            <p:cond delay="0"/>
                                          </p:stCondLst>
                                        </p:cTn>
                                        <p:tgtEl>
                                          <p:spTgt spid="13315">
                                            <p:txEl>
                                              <p:pRg st="1" end="1"/>
                                            </p:txEl>
                                          </p:spTgt>
                                        </p:tgtEl>
                                        <p:attrNameLst>
                                          <p:attrName>style.visibility</p:attrName>
                                        </p:attrNameLst>
                                      </p:cBhvr>
                                      <p:to>
                                        <p:strVal val="visible"/>
                                      </p:to>
                                    </p:set>
                                    <p:anim calcmode="lin" valueType="num">
                                      <p:cBhvr>
                                        <p:cTn id="21" dur="500" fill="hold"/>
                                        <p:tgtEl>
                                          <p:spTgt spid="133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315">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33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3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31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4000"/>
                                  </p:iterate>
                                  <p:childTnLst>
                                    <p:set>
                                      <p:cBhvr>
                                        <p:cTn id="29" dur="1" fill="hold">
                                          <p:stCondLst>
                                            <p:cond delay="0"/>
                                          </p:stCondLst>
                                        </p:cTn>
                                        <p:tgtEl>
                                          <p:spTgt spid="13315">
                                            <p:txEl>
                                              <p:pRg st="2" end="2"/>
                                            </p:txEl>
                                          </p:spTgt>
                                        </p:tgtEl>
                                        <p:attrNameLst>
                                          <p:attrName>style.visibility</p:attrName>
                                        </p:attrNameLst>
                                      </p:cBhvr>
                                      <p:to>
                                        <p:strVal val="visible"/>
                                      </p:to>
                                    </p:set>
                                    <p:anim calcmode="lin" valueType="num">
                                      <p:cBhvr>
                                        <p:cTn id="30" dur="500" fill="hold"/>
                                        <p:tgtEl>
                                          <p:spTgt spid="1331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315">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331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31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95288" y="1989138"/>
            <a:ext cx="8280400" cy="2225675"/>
          </a:xfrm>
          <a:prstGeom prst="rect">
            <a:avLst/>
          </a:prstGeom>
          <a:solidFill>
            <a:srgbClr val="FFFF99">
              <a:alpha val="70000"/>
            </a:srgbClr>
          </a:solidFill>
          <a:ln w="9525">
            <a:noFill/>
            <a:miter lim="800000"/>
            <a:headEnd/>
            <a:tailEnd/>
          </a:ln>
          <a:effectLst/>
        </p:spPr>
        <p:txBody>
          <a:bodyPr>
            <a:spAutoFit/>
          </a:bodyPr>
          <a:lstStyle/>
          <a:p>
            <a:pPr>
              <a:spcBef>
                <a:spcPct val="50000"/>
              </a:spcBef>
            </a:pPr>
            <a:r>
              <a:rPr lang="es-ES" sz="2000">
                <a:solidFill>
                  <a:srgbClr val="000099"/>
                </a:solidFill>
                <a:effectLst>
                  <a:outerShdw blurRad="38100" dist="38100" dir="2700000" algn="tl">
                    <a:srgbClr val="000000"/>
                  </a:outerShdw>
                </a:effectLst>
              </a:rPr>
              <a:t>“Cuando el hombre pueda medir el excelso carácter del Señor de los ejércitos, y distinguir entre el Dios eterno y el hombre finito, sabrá cuán grande ha sido el sacrificio del Cielo para sacar al hombre de donde estaba caído por la desobediencia para formar parte de la familia de Dios… La divinidad de Cristo es nuestra seguridad de vida eterna… Él, quien llevó los pecados del mundo, es nuestro único medio de reconciliación con un Dios santo”</a:t>
            </a:r>
          </a:p>
        </p:txBody>
      </p:sp>
      <p:sp>
        <p:nvSpPr>
          <p:cNvPr id="12291" name="Text Box 3"/>
          <p:cNvSpPr txBox="1">
            <a:spLocks noChangeArrowheads="1"/>
          </p:cNvSpPr>
          <p:nvPr/>
        </p:nvSpPr>
        <p:spPr bwMode="auto">
          <a:xfrm>
            <a:off x="4572000" y="6437313"/>
            <a:ext cx="4464050" cy="304800"/>
          </a:xfrm>
          <a:prstGeom prst="rect">
            <a:avLst/>
          </a:prstGeom>
          <a:noFill/>
          <a:ln w="9525">
            <a:noFill/>
            <a:miter lim="800000"/>
            <a:headEnd/>
            <a:tailEnd/>
          </a:ln>
          <a:effectLst/>
        </p:spPr>
        <p:txBody>
          <a:bodyPr>
            <a:spAutoFit/>
          </a:bodyPr>
          <a:lstStyle/>
          <a:p>
            <a:pPr algn="r">
              <a:spcBef>
                <a:spcPct val="50000"/>
              </a:spcBef>
            </a:pPr>
            <a:r>
              <a:rPr lang="es-ES" sz="1400" b="0">
                <a:solidFill>
                  <a:srgbClr val="FFFF00"/>
                </a:solidFill>
              </a:rPr>
              <a:t>E. G. W. (Youth’s Instructor 11-2-1897)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290">
                                            <p:bg/>
                                          </p:spTgt>
                                        </p:tgtEl>
                                        <p:attrNameLst>
                                          <p:attrName>style.visibility</p:attrName>
                                        </p:attrNameLst>
                                      </p:cBhvr>
                                      <p:to>
                                        <p:strVal val="visible"/>
                                      </p:to>
                                    </p:set>
                                    <p:anim calcmode="lin" valueType="num">
                                      <p:cBhvr>
                                        <p:cTn id="7" dur="500" fill="hold"/>
                                        <p:tgtEl>
                                          <p:spTgt spid="12290">
                                            <p:bg/>
                                          </p:spTgt>
                                        </p:tgtEl>
                                        <p:attrNameLst>
                                          <p:attrName>ppt_w</p:attrName>
                                        </p:attrNameLst>
                                      </p:cBhvr>
                                      <p:tavLst>
                                        <p:tav tm="0">
                                          <p:val>
                                            <p:fltVal val="0"/>
                                          </p:val>
                                        </p:tav>
                                        <p:tav tm="100000">
                                          <p:val>
                                            <p:strVal val="#ppt_w"/>
                                          </p:val>
                                        </p:tav>
                                      </p:tavLst>
                                    </p:anim>
                                    <p:anim calcmode="lin" valueType="num">
                                      <p:cBhvr>
                                        <p:cTn id="8" dur="500" fill="hold"/>
                                        <p:tgtEl>
                                          <p:spTgt spid="12290">
                                            <p:bg/>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20000"/>
                                  </p:iterate>
                                  <p:childTnLst>
                                    <p:set>
                                      <p:cBhvr>
                                        <p:cTn id="11" dur="1" fill="hold">
                                          <p:stCondLst>
                                            <p:cond delay="0"/>
                                          </p:stCondLst>
                                        </p:cTn>
                                        <p:tgtEl>
                                          <p:spTgt spid="12290">
                                            <p:txEl>
                                              <p:pRg st="0" end="0"/>
                                            </p:txEl>
                                          </p:spTgt>
                                        </p:tgtEl>
                                        <p:attrNameLst>
                                          <p:attrName>style.visibility</p:attrName>
                                        </p:attrNameLst>
                                      </p:cBhvr>
                                      <p:to>
                                        <p:strVal val="visible"/>
                                      </p:to>
                                    </p:set>
                                    <p:anim calcmode="discrete" valueType="clr">
                                      <p:cBhvr override="childStyle">
                                        <p:cTn id="12" dur="80"/>
                                        <p:tgtEl>
                                          <p:spTgt spid="122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9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2290">
                                            <p:txEl>
                                              <p:pRg st="0" end="0"/>
                                            </p:txEl>
                                          </p:spTgt>
                                        </p:tgtEl>
                                        <p:attrNameLst>
                                          <p:attrName>fill.type</p:attrName>
                                        </p:attrNameLst>
                                      </p:cBhvr>
                                      <p:to>
                                        <p:strVal val="solid"/>
                                      </p:to>
                                    </p:set>
                                  </p:childTnLst>
                                </p:cTn>
                              </p:par>
                            </p:childTnLst>
                          </p:cTn>
                        </p:par>
                        <p:par>
                          <p:cTn id="15" fill="hold">
                            <p:stCondLst>
                              <p:cond delay="6452"/>
                            </p:stCondLst>
                            <p:childTnLst>
                              <p:par>
                                <p:cTn id="16" presetID="1" presetClass="entr" presetSubtype="0" fill="hold" grpId="0" nodeType="afterEffect">
                                  <p:stCondLst>
                                    <p:cond delay="0"/>
                                  </p:stCondLst>
                                  <p:childTnLst>
                                    <p:set>
                                      <p:cBhvr>
                                        <p:cTn id="17"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allAtOnce" animBg="1"/>
      <p:bldP spid="1229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9388" y="188913"/>
            <a:ext cx="3384550" cy="4362450"/>
          </a:xfrm>
          <a:prstGeom prst="rect">
            <a:avLst/>
          </a:prstGeom>
          <a:solidFill>
            <a:schemeClr val="tx1">
              <a:alpha val="60001"/>
            </a:schemeClr>
          </a:solidFill>
          <a:ln w="9525">
            <a:noFill/>
            <a:miter lim="800000"/>
            <a:headEnd/>
            <a:tailEnd/>
          </a:ln>
          <a:effectLst/>
        </p:spPr>
        <p:txBody>
          <a:bodyPr>
            <a:spAutoFit/>
          </a:bodyPr>
          <a:lstStyle/>
          <a:p>
            <a:pPr>
              <a:spcBef>
                <a:spcPct val="50000"/>
              </a:spcBef>
            </a:pPr>
            <a:r>
              <a:rPr lang="es-ES" sz="2800" b="0">
                <a:solidFill>
                  <a:schemeClr val="bg1"/>
                </a:solidFill>
              </a:rPr>
              <a:t>“En Cristo hay vida original, que no proviene ni deriva de otra. «El que tiene al Hijo, tiene la vida». La divinidad de Cristo es la garantía que el creyente tiene de la vida eterna”</a:t>
            </a:r>
          </a:p>
        </p:txBody>
      </p:sp>
      <p:sp>
        <p:nvSpPr>
          <p:cNvPr id="6147" name="Text Box 3"/>
          <p:cNvSpPr txBox="1">
            <a:spLocks noChangeArrowheads="1"/>
          </p:cNvSpPr>
          <p:nvPr/>
        </p:nvSpPr>
        <p:spPr bwMode="auto">
          <a:xfrm>
            <a:off x="395288" y="6538913"/>
            <a:ext cx="3671887" cy="304800"/>
          </a:xfrm>
          <a:prstGeom prst="rect">
            <a:avLst/>
          </a:prstGeom>
          <a:noFill/>
          <a:ln w="9525">
            <a:noFill/>
            <a:miter lim="800000"/>
            <a:headEnd/>
            <a:tailEnd/>
          </a:ln>
          <a:effectLst/>
        </p:spPr>
        <p:txBody>
          <a:bodyPr>
            <a:spAutoFit/>
          </a:bodyPr>
          <a:lstStyle/>
          <a:p>
            <a:pPr algn="ctr">
              <a:spcBef>
                <a:spcPct val="50000"/>
              </a:spcBef>
            </a:pPr>
            <a:r>
              <a:rPr lang="es-ES" sz="1400"/>
              <a:t>E.G.W. (DTG, pg. 475)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46">
                                            <p:bg/>
                                          </p:spTgt>
                                        </p:tgtEl>
                                        <p:attrNameLst>
                                          <p:attrName>style.visibility</p:attrName>
                                        </p:attrNameLst>
                                      </p:cBhvr>
                                      <p:to>
                                        <p:strVal val="visible"/>
                                      </p:to>
                                    </p:set>
                                    <p:anim calcmode="lin" valueType="num">
                                      <p:cBhvr>
                                        <p:cTn id="7" dur="500" fill="hold"/>
                                        <p:tgtEl>
                                          <p:spTgt spid="6146">
                                            <p:bg/>
                                          </p:spTgt>
                                        </p:tgtEl>
                                        <p:attrNameLst>
                                          <p:attrName>ppt_w</p:attrName>
                                        </p:attrNameLst>
                                      </p:cBhvr>
                                      <p:tavLst>
                                        <p:tav tm="0">
                                          <p:val>
                                            <p:fltVal val="0"/>
                                          </p:val>
                                        </p:tav>
                                        <p:tav tm="100000">
                                          <p:val>
                                            <p:strVal val="#ppt_w"/>
                                          </p:val>
                                        </p:tav>
                                      </p:tavLst>
                                    </p:anim>
                                    <p:anim calcmode="lin" valueType="num">
                                      <p:cBhvr>
                                        <p:cTn id="8" dur="500" fill="hold"/>
                                        <p:tgtEl>
                                          <p:spTgt spid="6146">
                                            <p:bg/>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6146">
                                            <p:txEl>
                                              <p:pRg st="0" end="0"/>
                                            </p:txEl>
                                          </p:spTgt>
                                        </p:tgtEl>
                                        <p:attrNameLst>
                                          <p:attrName>style.visibility</p:attrName>
                                        </p:attrNameLst>
                                      </p:cBhvr>
                                      <p:to>
                                        <p:strVal val="visible"/>
                                      </p:to>
                                    </p:set>
                                    <p:anim calcmode="lin" valueType="num">
                                      <p:cBhvr>
                                        <p:cTn id="12" dur="1000" fill="hold"/>
                                        <p:tgtEl>
                                          <p:spTgt spid="614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14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14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14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4213" y="188913"/>
            <a:ext cx="7991475" cy="701675"/>
          </a:xfrm>
          <a:prstGeom prst="rect">
            <a:avLst/>
          </a:prstGeom>
          <a:noFill/>
          <a:ln w="9525">
            <a:noFill/>
            <a:miter lim="800000"/>
            <a:headEnd/>
            <a:tailEnd/>
          </a:ln>
          <a:effectLst/>
        </p:spPr>
        <p:txBody>
          <a:bodyPr>
            <a:spAutoFit/>
          </a:bodyPr>
          <a:lstStyle/>
          <a:p>
            <a:pPr>
              <a:spcBef>
                <a:spcPct val="50000"/>
              </a:spcBef>
            </a:pPr>
            <a:r>
              <a:rPr lang="es-ES" sz="2000" b="0">
                <a:solidFill>
                  <a:schemeClr val="bg1"/>
                </a:solidFill>
              </a:rPr>
              <a:t>Para demostrar la divinidad de Jesús basándonos en el Antiguo Testamento, partiremos de dos postulados innegables</a:t>
            </a:r>
          </a:p>
        </p:txBody>
      </p:sp>
      <p:sp>
        <p:nvSpPr>
          <p:cNvPr id="16387" name="WordArt 3"/>
          <p:cNvSpPr>
            <a:spLocks noChangeArrowheads="1" noChangeShapeType="1" noTextEdit="1"/>
          </p:cNvSpPr>
          <p:nvPr/>
        </p:nvSpPr>
        <p:spPr bwMode="auto">
          <a:xfrm>
            <a:off x="395288" y="1196975"/>
            <a:ext cx="3527425" cy="360363"/>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POSTULADO 1:</a:t>
            </a:r>
          </a:p>
        </p:txBody>
      </p:sp>
      <p:sp>
        <p:nvSpPr>
          <p:cNvPr id="16388" name="Text Box 4"/>
          <p:cNvSpPr txBox="1">
            <a:spLocks noChangeArrowheads="1"/>
          </p:cNvSpPr>
          <p:nvPr/>
        </p:nvSpPr>
        <p:spPr bwMode="auto">
          <a:xfrm>
            <a:off x="2195513" y="1844675"/>
            <a:ext cx="5473700" cy="763588"/>
          </a:xfrm>
          <a:prstGeom prst="rect">
            <a:avLst/>
          </a:prstGeom>
          <a:noFill/>
          <a:ln w="9525">
            <a:noFill/>
            <a:miter lim="800000"/>
            <a:headEnd/>
            <a:tailEnd/>
          </a:ln>
          <a:effectLst/>
        </p:spPr>
        <p:txBody>
          <a:bodyPr>
            <a:spAutoFit/>
          </a:bodyPr>
          <a:lstStyle/>
          <a:p>
            <a:pPr>
              <a:spcBef>
                <a:spcPct val="50000"/>
              </a:spcBef>
            </a:pPr>
            <a:r>
              <a:rPr lang="es-ES" sz="2800">
                <a:solidFill>
                  <a:schemeClr val="bg1"/>
                </a:solidFill>
              </a:rPr>
              <a:t>A Dios nadie le ha visto jamás </a:t>
            </a:r>
            <a:r>
              <a:rPr lang="es-ES" sz="1600" b="0">
                <a:solidFill>
                  <a:schemeClr val="bg1"/>
                </a:solidFill>
              </a:rPr>
              <a:t>(Juan, 1: 18; 1ª de Timoteo, 6: 16)</a:t>
            </a:r>
          </a:p>
        </p:txBody>
      </p:sp>
      <p:sp>
        <p:nvSpPr>
          <p:cNvPr id="16390" name="Text Box 6"/>
          <p:cNvSpPr txBox="1">
            <a:spLocks noChangeArrowheads="1"/>
          </p:cNvSpPr>
          <p:nvPr/>
        </p:nvSpPr>
        <p:spPr bwMode="auto">
          <a:xfrm>
            <a:off x="2195513" y="5845175"/>
            <a:ext cx="5616575" cy="763588"/>
          </a:xfrm>
          <a:prstGeom prst="rect">
            <a:avLst/>
          </a:prstGeom>
          <a:noFill/>
          <a:ln w="9525">
            <a:noFill/>
            <a:miter lim="800000"/>
            <a:headEnd/>
            <a:tailEnd/>
          </a:ln>
          <a:effectLst/>
        </p:spPr>
        <p:txBody>
          <a:bodyPr>
            <a:spAutoFit/>
          </a:bodyPr>
          <a:lstStyle/>
          <a:p>
            <a:pPr>
              <a:spcBef>
                <a:spcPct val="50000"/>
              </a:spcBef>
            </a:pPr>
            <a:r>
              <a:rPr lang="es-ES" sz="2800">
                <a:solidFill>
                  <a:schemeClr val="bg1"/>
                </a:solidFill>
              </a:rPr>
              <a:t>Hay un único Dios verdadero </a:t>
            </a:r>
            <a:r>
              <a:rPr lang="es-ES" sz="1600" b="0">
                <a:solidFill>
                  <a:schemeClr val="bg1"/>
                </a:solidFill>
              </a:rPr>
              <a:t>(Deuteronomio, 6: 4)</a:t>
            </a:r>
          </a:p>
        </p:txBody>
      </p:sp>
      <p:sp>
        <p:nvSpPr>
          <p:cNvPr id="16391" name="WordArt 7"/>
          <p:cNvSpPr>
            <a:spLocks noChangeArrowheads="1" noChangeShapeType="1" noTextEdit="1"/>
          </p:cNvSpPr>
          <p:nvPr/>
        </p:nvSpPr>
        <p:spPr bwMode="auto">
          <a:xfrm>
            <a:off x="395288" y="5300663"/>
            <a:ext cx="35274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POSTULADO 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5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1"/>
                                          </p:val>
                                        </p:tav>
                                        <p:tav tm="100000">
                                          <p:val>
                                            <p:strVal val="#ppt_x"/>
                                          </p:val>
                                        </p:tav>
                                      </p:tavLst>
                                    </p:anim>
                                    <p:anim calcmode="lin" valueType="num">
                                      <p:cBhvr>
                                        <p:cTn id="9" dur="10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wipe(down)">
                                      <p:cBhvr>
                                        <p:cTn id="14" dur="580">
                                          <p:stCondLst>
                                            <p:cond delay="0"/>
                                          </p:stCondLst>
                                        </p:cTn>
                                        <p:tgtEl>
                                          <p:spTgt spid="16387"/>
                                        </p:tgtEl>
                                      </p:cBhvr>
                                    </p:animEffect>
                                    <p:anim calcmode="lin" valueType="num">
                                      <p:cBhvr>
                                        <p:cTn id="15" dur="1822" tmFilter="0,0; 0.14,0.36; 0.43,0.73; 0.71,0.91; 1.0,1.0">
                                          <p:stCondLst>
                                            <p:cond delay="0"/>
                                          </p:stCondLst>
                                        </p:cTn>
                                        <p:tgtEl>
                                          <p:spTgt spid="1638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38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38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38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387"/>
                                        </p:tgtEl>
                                        <p:attrNameLst>
                                          <p:attrName>ppt_y</p:attrName>
                                        </p:attrNameLst>
                                      </p:cBhvr>
                                      <p:tavLst>
                                        <p:tav tm="0" fmla="#ppt_y-sin(pi*$)/81">
                                          <p:val>
                                            <p:fltVal val="0"/>
                                          </p:val>
                                        </p:tav>
                                        <p:tav tm="100000">
                                          <p:val>
                                            <p:fltVal val="1"/>
                                          </p:val>
                                        </p:tav>
                                      </p:tavLst>
                                    </p:anim>
                                    <p:animScale>
                                      <p:cBhvr>
                                        <p:cTn id="20" dur="26">
                                          <p:stCondLst>
                                            <p:cond delay="650"/>
                                          </p:stCondLst>
                                        </p:cTn>
                                        <p:tgtEl>
                                          <p:spTgt spid="16387"/>
                                        </p:tgtEl>
                                      </p:cBhvr>
                                      <p:to x="100000" y="60000"/>
                                    </p:animScale>
                                    <p:animScale>
                                      <p:cBhvr>
                                        <p:cTn id="21" dur="166" decel="50000">
                                          <p:stCondLst>
                                            <p:cond delay="676"/>
                                          </p:stCondLst>
                                        </p:cTn>
                                        <p:tgtEl>
                                          <p:spTgt spid="16387"/>
                                        </p:tgtEl>
                                      </p:cBhvr>
                                      <p:to x="100000" y="100000"/>
                                    </p:animScale>
                                    <p:animScale>
                                      <p:cBhvr>
                                        <p:cTn id="22" dur="26">
                                          <p:stCondLst>
                                            <p:cond delay="1312"/>
                                          </p:stCondLst>
                                        </p:cTn>
                                        <p:tgtEl>
                                          <p:spTgt spid="16387"/>
                                        </p:tgtEl>
                                      </p:cBhvr>
                                      <p:to x="100000" y="80000"/>
                                    </p:animScale>
                                    <p:animScale>
                                      <p:cBhvr>
                                        <p:cTn id="23" dur="166" decel="50000">
                                          <p:stCondLst>
                                            <p:cond delay="1338"/>
                                          </p:stCondLst>
                                        </p:cTn>
                                        <p:tgtEl>
                                          <p:spTgt spid="16387"/>
                                        </p:tgtEl>
                                      </p:cBhvr>
                                      <p:to x="100000" y="100000"/>
                                    </p:animScale>
                                    <p:animScale>
                                      <p:cBhvr>
                                        <p:cTn id="24" dur="26">
                                          <p:stCondLst>
                                            <p:cond delay="1642"/>
                                          </p:stCondLst>
                                        </p:cTn>
                                        <p:tgtEl>
                                          <p:spTgt spid="16387"/>
                                        </p:tgtEl>
                                      </p:cBhvr>
                                      <p:to x="100000" y="90000"/>
                                    </p:animScale>
                                    <p:animScale>
                                      <p:cBhvr>
                                        <p:cTn id="25" dur="166" decel="50000">
                                          <p:stCondLst>
                                            <p:cond delay="1668"/>
                                          </p:stCondLst>
                                        </p:cTn>
                                        <p:tgtEl>
                                          <p:spTgt spid="16387"/>
                                        </p:tgtEl>
                                      </p:cBhvr>
                                      <p:to x="100000" y="100000"/>
                                    </p:animScale>
                                    <p:animScale>
                                      <p:cBhvr>
                                        <p:cTn id="26" dur="26">
                                          <p:stCondLst>
                                            <p:cond delay="1808"/>
                                          </p:stCondLst>
                                        </p:cTn>
                                        <p:tgtEl>
                                          <p:spTgt spid="16387"/>
                                        </p:tgtEl>
                                      </p:cBhvr>
                                      <p:to x="100000" y="95000"/>
                                    </p:animScale>
                                    <p:animScale>
                                      <p:cBhvr>
                                        <p:cTn id="27" dur="166" decel="50000">
                                          <p:stCondLst>
                                            <p:cond delay="1834"/>
                                          </p:stCondLst>
                                        </p:cTn>
                                        <p:tgtEl>
                                          <p:spTgt spid="16387"/>
                                        </p:tgtEl>
                                      </p:cBhvr>
                                      <p:to x="100000" y="100000"/>
                                    </p:animScale>
                                  </p:childTnLst>
                                </p:cTn>
                              </p:par>
                            </p:childTnLst>
                          </p:cTn>
                        </p:par>
                        <p:par>
                          <p:cTn id="28" fill="hold">
                            <p:stCondLst>
                              <p:cond delay="2000"/>
                            </p:stCondLst>
                            <p:childTnLst>
                              <p:par>
                                <p:cTn id="29" presetID="23" presetClass="entr" presetSubtype="16" fill="hold" grpId="0" nodeType="afterEffect">
                                  <p:stCondLst>
                                    <p:cond delay="0"/>
                                  </p:stCondLst>
                                  <p:childTnLst>
                                    <p:set>
                                      <p:cBhvr>
                                        <p:cTn id="30" dur="1" fill="hold">
                                          <p:stCondLst>
                                            <p:cond delay="0"/>
                                          </p:stCondLst>
                                        </p:cTn>
                                        <p:tgtEl>
                                          <p:spTgt spid="16388"/>
                                        </p:tgtEl>
                                        <p:attrNameLst>
                                          <p:attrName>style.visibility</p:attrName>
                                        </p:attrNameLst>
                                      </p:cBhvr>
                                      <p:to>
                                        <p:strVal val="visible"/>
                                      </p:to>
                                    </p:set>
                                    <p:anim calcmode="lin" valueType="num">
                                      <p:cBhvr>
                                        <p:cTn id="31" dur="500" fill="hold"/>
                                        <p:tgtEl>
                                          <p:spTgt spid="16388"/>
                                        </p:tgtEl>
                                        <p:attrNameLst>
                                          <p:attrName>ppt_w</p:attrName>
                                        </p:attrNameLst>
                                      </p:cBhvr>
                                      <p:tavLst>
                                        <p:tav tm="0">
                                          <p:val>
                                            <p:fltVal val="0"/>
                                          </p:val>
                                        </p:tav>
                                        <p:tav tm="100000">
                                          <p:val>
                                            <p:strVal val="#ppt_w"/>
                                          </p:val>
                                        </p:tav>
                                      </p:tavLst>
                                    </p:anim>
                                    <p:anim calcmode="lin" valueType="num">
                                      <p:cBhvr>
                                        <p:cTn id="32" dur="500" fill="hold"/>
                                        <p:tgtEl>
                                          <p:spTgt spid="1638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6391"/>
                                        </p:tgtEl>
                                        <p:attrNameLst>
                                          <p:attrName>style.visibility</p:attrName>
                                        </p:attrNameLst>
                                      </p:cBhvr>
                                      <p:to>
                                        <p:strVal val="visible"/>
                                      </p:to>
                                    </p:set>
                                    <p:animEffect transition="in" filter="wipe(down)">
                                      <p:cBhvr>
                                        <p:cTn id="37" dur="580">
                                          <p:stCondLst>
                                            <p:cond delay="0"/>
                                          </p:stCondLst>
                                        </p:cTn>
                                        <p:tgtEl>
                                          <p:spTgt spid="16391"/>
                                        </p:tgtEl>
                                      </p:cBhvr>
                                    </p:animEffect>
                                    <p:anim calcmode="lin" valueType="num">
                                      <p:cBhvr>
                                        <p:cTn id="38" dur="1822" tmFilter="0,0; 0.14,0.36; 0.43,0.73; 0.71,0.91; 1.0,1.0">
                                          <p:stCondLst>
                                            <p:cond delay="0"/>
                                          </p:stCondLst>
                                        </p:cTn>
                                        <p:tgtEl>
                                          <p:spTgt spid="1639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639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639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639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6391"/>
                                        </p:tgtEl>
                                        <p:attrNameLst>
                                          <p:attrName>ppt_y</p:attrName>
                                        </p:attrNameLst>
                                      </p:cBhvr>
                                      <p:tavLst>
                                        <p:tav tm="0" fmla="#ppt_y-sin(pi*$)/81">
                                          <p:val>
                                            <p:fltVal val="0"/>
                                          </p:val>
                                        </p:tav>
                                        <p:tav tm="100000">
                                          <p:val>
                                            <p:fltVal val="1"/>
                                          </p:val>
                                        </p:tav>
                                      </p:tavLst>
                                    </p:anim>
                                    <p:animScale>
                                      <p:cBhvr>
                                        <p:cTn id="43" dur="26">
                                          <p:stCondLst>
                                            <p:cond delay="650"/>
                                          </p:stCondLst>
                                        </p:cTn>
                                        <p:tgtEl>
                                          <p:spTgt spid="16391"/>
                                        </p:tgtEl>
                                      </p:cBhvr>
                                      <p:to x="100000" y="60000"/>
                                    </p:animScale>
                                    <p:animScale>
                                      <p:cBhvr>
                                        <p:cTn id="44" dur="166" decel="50000">
                                          <p:stCondLst>
                                            <p:cond delay="676"/>
                                          </p:stCondLst>
                                        </p:cTn>
                                        <p:tgtEl>
                                          <p:spTgt spid="16391"/>
                                        </p:tgtEl>
                                      </p:cBhvr>
                                      <p:to x="100000" y="100000"/>
                                    </p:animScale>
                                    <p:animScale>
                                      <p:cBhvr>
                                        <p:cTn id="45" dur="26">
                                          <p:stCondLst>
                                            <p:cond delay="1312"/>
                                          </p:stCondLst>
                                        </p:cTn>
                                        <p:tgtEl>
                                          <p:spTgt spid="16391"/>
                                        </p:tgtEl>
                                      </p:cBhvr>
                                      <p:to x="100000" y="80000"/>
                                    </p:animScale>
                                    <p:animScale>
                                      <p:cBhvr>
                                        <p:cTn id="46" dur="166" decel="50000">
                                          <p:stCondLst>
                                            <p:cond delay="1338"/>
                                          </p:stCondLst>
                                        </p:cTn>
                                        <p:tgtEl>
                                          <p:spTgt spid="16391"/>
                                        </p:tgtEl>
                                      </p:cBhvr>
                                      <p:to x="100000" y="100000"/>
                                    </p:animScale>
                                    <p:animScale>
                                      <p:cBhvr>
                                        <p:cTn id="47" dur="26">
                                          <p:stCondLst>
                                            <p:cond delay="1642"/>
                                          </p:stCondLst>
                                        </p:cTn>
                                        <p:tgtEl>
                                          <p:spTgt spid="16391"/>
                                        </p:tgtEl>
                                      </p:cBhvr>
                                      <p:to x="100000" y="90000"/>
                                    </p:animScale>
                                    <p:animScale>
                                      <p:cBhvr>
                                        <p:cTn id="48" dur="166" decel="50000">
                                          <p:stCondLst>
                                            <p:cond delay="1668"/>
                                          </p:stCondLst>
                                        </p:cTn>
                                        <p:tgtEl>
                                          <p:spTgt spid="16391"/>
                                        </p:tgtEl>
                                      </p:cBhvr>
                                      <p:to x="100000" y="100000"/>
                                    </p:animScale>
                                    <p:animScale>
                                      <p:cBhvr>
                                        <p:cTn id="49" dur="26">
                                          <p:stCondLst>
                                            <p:cond delay="1808"/>
                                          </p:stCondLst>
                                        </p:cTn>
                                        <p:tgtEl>
                                          <p:spTgt spid="16391"/>
                                        </p:tgtEl>
                                      </p:cBhvr>
                                      <p:to x="100000" y="95000"/>
                                    </p:animScale>
                                    <p:animScale>
                                      <p:cBhvr>
                                        <p:cTn id="50" dur="166" decel="50000">
                                          <p:stCondLst>
                                            <p:cond delay="1834"/>
                                          </p:stCondLst>
                                        </p:cTn>
                                        <p:tgtEl>
                                          <p:spTgt spid="16391"/>
                                        </p:tgtEl>
                                      </p:cBhvr>
                                      <p:to x="100000" y="100000"/>
                                    </p:animScale>
                                  </p:childTnLst>
                                </p:cTn>
                              </p:par>
                            </p:childTnLst>
                          </p:cTn>
                        </p:par>
                        <p:par>
                          <p:cTn id="51" fill="hold">
                            <p:stCondLst>
                              <p:cond delay="2000"/>
                            </p:stCondLst>
                            <p:childTnLst>
                              <p:par>
                                <p:cTn id="52" presetID="23" presetClass="entr" presetSubtype="16" fill="hold" grpId="0" nodeType="afterEffect">
                                  <p:stCondLst>
                                    <p:cond delay="0"/>
                                  </p:stCondLst>
                                  <p:childTnLst>
                                    <p:set>
                                      <p:cBhvr>
                                        <p:cTn id="53" dur="1" fill="hold">
                                          <p:stCondLst>
                                            <p:cond delay="0"/>
                                          </p:stCondLst>
                                        </p:cTn>
                                        <p:tgtEl>
                                          <p:spTgt spid="16390"/>
                                        </p:tgtEl>
                                        <p:attrNameLst>
                                          <p:attrName>style.visibility</p:attrName>
                                        </p:attrNameLst>
                                      </p:cBhvr>
                                      <p:to>
                                        <p:strVal val="visible"/>
                                      </p:to>
                                    </p:set>
                                    <p:anim calcmode="lin" valueType="num">
                                      <p:cBhvr>
                                        <p:cTn id="54" dur="500" fill="hold"/>
                                        <p:tgtEl>
                                          <p:spTgt spid="16390"/>
                                        </p:tgtEl>
                                        <p:attrNameLst>
                                          <p:attrName>ppt_w</p:attrName>
                                        </p:attrNameLst>
                                      </p:cBhvr>
                                      <p:tavLst>
                                        <p:tav tm="0">
                                          <p:val>
                                            <p:fltVal val="0"/>
                                          </p:val>
                                        </p:tav>
                                        <p:tav tm="100000">
                                          <p:val>
                                            <p:strVal val="#ppt_w"/>
                                          </p:val>
                                        </p:tav>
                                      </p:tavLst>
                                    </p:anim>
                                    <p:anim calcmode="lin" valueType="num">
                                      <p:cBhvr>
                                        <p:cTn id="55" dur="500" fill="hold"/>
                                        <p:tgtEl>
                                          <p:spTgt spid="1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animBg="1"/>
      <p:bldP spid="16388" grpId="0"/>
      <p:bldP spid="16390" grpId="0"/>
      <p:bldP spid="163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152400" y="-26988"/>
            <a:ext cx="8839200" cy="647701"/>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a:rPr>
              <a:t>A DIOS NADIE LE HA VISTO JAMÁS</a:t>
            </a:r>
          </a:p>
        </p:txBody>
      </p:sp>
      <p:sp>
        <p:nvSpPr>
          <p:cNvPr id="15363" name="Text Box 3"/>
          <p:cNvSpPr txBox="1">
            <a:spLocks noChangeArrowheads="1"/>
          </p:cNvSpPr>
          <p:nvPr/>
        </p:nvSpPr>
        <p:spPr bwMode="auto">
          <a:xfrm>
            <a:off x="323850" y="692150"/>
            <a:ext cx="8424863" cy="701675"/>
          </a:xfrm>
          <a:prstGeom prst="rect">
            <a:avLst/>
          </a:prstGeom>
          <a:noFill/>
          <a:ln w="9525">
            <a:noFill/>
            <a:miter lim="800000"/>
            <a:headEnd/>
            <a:tailEnd/>
          </a:ln>
          <a:effectLst/>
        </p:spPr>
        <p:txBody>
          <a:bodyPr>
            <a:spAutoFit/>
          </a:bodyPr>
          <a:lstStyle/>
          <a:p>
            <a:pPr>
              <a:spcBef>
                <a:spcPct val="50000"/>
              </a:spcBef>
            </a:pPr>
            <a:r>
              <a:rPr lang="es-ES" sz="2000" b="0">
                <a:effectLst>
                  <a:outerShdw blurRad="38100" dist="38100" dir="2700000" algn="tl">
                    <a:srgbClr val="C0C0C0"/>
                  </a:outerShdw>
                </a:effectLst>
              </a:rPr>
              <a:t>Excluimos las visiones proféticas por cuanto son “visiones” y no experiencias físicas reales (Isaías, Ezequiel, etc.)</a:t>
            </a:r>
          </a:p>
        </p:txBody>
      </p:sp>
      <p:sp>
        <p:nvSpPr>
          <p:cNvPr id="15364" name="Text Box 4"/>
          <p:cNvSpPr txBox="1">
            <a:spLocks noChangeArrowheads="1"/>
          </p:cNvSpPr>
          <p:nvPr/>
        </p:nvSpPr>
        <p:spPr bwMode="auto">
          <a:xfrm>
            <a:off x="323850" y="1412875"/>
            <a:ext cx="8569325" cy="701675"/>
          </a:xfrm>
          <a:prstGeom prst="rect">
            <a:avLst/>
          </a:prstGeom>
          <a:noFill/>
          <a:ln w="9525">
            <a:noFill/>
            <a:miter lim="800000"/>
            <a:headEnd/>
            <a:tailEnd/>
          </a:ln>
          <a:effectLst/>
        </p:spPr>
        <p:txBody>
          <a:bodyPr>
            <a:spAutoFit/>
          </a:bodyPr>
          <a:lstStyle/>
          <a:p>
            <a:pPr>
              <a:spcBef>
                <a:spcPct val="50000"/>
              </a:spcBef>
            </a:pPr>
            <a:r>
              <a:rPr lang="es-ES" sz="2000" b="0">
                <a:effectLst>
                  <a:outerShdw blurRad="38100" dist="38100" dir="2700000" algn="tl">
                    <a:srgbClr val="C0C0C0"/>
                  </a:outerShdw>
                </a:effectLst>
              </a:rPr>
              <a:t>Hay en el Antiguo Testamento tres personas que contradicen este postulado, ya que éstos vieron a Dios cara a cara y hablaron con Él:</a:t>
            </a:r>
          </a:p>
        </p:txBody>
      </p:sp>
      <p:sp>
        <p:nvSpPr>
          <p:cNvPr id="15365" name="Text Box 5"/>
          <p:cNvSpPr txBox="1">
            <a:spLocks noChangeArrowheads="1"/>
          </p:cNvSpPr>
          <p:nvPr/>
        </p:nvSpPr>
        <p:spPr bwMode="auto">
          <a:xfrm>
            <a:off x="4067175" y="2205038"/>
            <a:ext cx="2951163" cy="1311275"/>
          </a:xfrm>
          <a:prstGeom prst="rect">
            <a:avLst/>
          </a:prstGeom>
          <a:noFill/>
          <a:ln w="9525">
            <a:noFill/>
            <a:miter lim="800000"/>
            <a:headEnd/>
            <a:tailEnd/>
          </a:ln>
          <a:effectLst/>
        </p:spPr>
        <p:txBody>
          <a:bodyPr>
            <a:spAutoFit/>
          </a:bodyPr>
          <a:lstStyle/>
          <a:p>
            <a:pPr marL="268288" indent="-268288">
              <a:spcBef>
                <a:spcPct val="50000"/>
              </a:spcBef>
              <a:buClr>
                <a:srgbClr val="5F4950"/>
              </a:buClr>
              <a:buFont typeface="Arial" charset="0"/>
              <a:buChar char="►"/>
            </a:pPr>
            <a:r>
              <a:rPr lang="es-ES" sz="2000">
                <a:effectLst>
                  <a:outerShdw blurRad="38100" dist="38100" dir="2700000" algn="tl">
                    <a:srgbClr val="C0C0C0"/>
                  </a:outerShdw>
                </a:effectLst>
              </a:rPr>
              <a:t>Abraham</a:t>
            </a:r>
          </a:p>
          <a:p>
            <a:pPr marL="268288" indent="-268288">
              <a:spcBef>
                <a:spcPct val="50000"/>
              </a:spcBef>
              <a:buClr>
                <a:srgbClr val="5F4950"/>
              </a:buClr>
              <a:buFont typeface="Arial" charset="0"/>
              <a:buChar char="►"/>
            </a:pPr>
            <a:r>
              <a:rPr lang="es-ES" sz="2000">
                <a:effectLst>
                  <a:outerShdw blurRad="38100" dist="38100" dir="2700000" algn="tl">
                    <a:srgbClr val="C0C0C0"/>
                  </a:outerShdw>
                </a:effectLst>
              </a:rPr>
              <a:t>Moisés</a:t>
            </a:r>
          </a:p>
          <a:p>
            <a:pPr marL="268288" indent="-268288">
              <a:spcBef>
                <a:spcPct val="50000"/>
              </a:spcBef>
              <a:buClr>
                <a:srgbClr val="5F4950"/>
              </a:buClr>
              <a:buFont typeface="Arial" charset="0"/>
              <a:buChar char="►"/>
            </a:pPr>
            <a:r>
              <a:rPr lang="es-ES" sz="2000">
                <a:effectLst>
                  <a:outerShdw blurRad="38100" dist="38100" dir="2700000" algn="tl">
                    <a:srgbClr val="C0C0C0"/>
                  </a:outerShdw>
                </a:effectLst>
              </a:rPr>
              <a:t>Josué</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5000"/>
                                  </p:iterate>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wd">
                                    <p:tmPct val="5000"/>
                                  </p:iterate>
                                  <p:childTnLst>
                                    <p:set>
                                      <p:cBhvr>
                                        <p:cTn id="13" dur="1" fill="hold">
                                          <p:stCondLst>
                                            <p:cond delay="0"/>
                                          </p:stCondLst>
                                        </p:cTn>
                                        <p:tgtEl>
                                          <p:spTgt spid="15364"/>
                                        </p:tgtEl>
                                        <p:attrNameLst>
                                          <p:attrName>style.visibility</p:attrName>
                                        </p:attrNameLst>
                                      </p:cBhvr>
                                      <p:to>
                                        <p:strVal val="visible"/>
                                      </p:to>
                                    </p:set>
                                    <p:animEffect transition="in" filter="fade">
                                      <p:cBhvr>
                                        <p:cTn id="14" dur="1000"/>
                                        <p:tgtEl>
                                          <p:spTgt spid="15364"/>
                                        </p:tgtEl>
                                      </p:cBhvr>
                                    </p:animEffect>
                                    <p:anim calcmode="lin" valueType="num">
                                      <p:cBhvr>
                                        <p:cTn id="15" dur="1000" fill="hold"/>
                                        <p:tgtEl>
                                          <p:spTgt spid="15364"/>
                                        </p:tgtEl>
                                        <p:attrNameLst>
                                          <p:attrName>ppt_x</p:attrName>
                                        </p:attrNameLst>
                                      </p:cBhvr>
                                      <p:tavLst>
                                        <p:tav tm="0">
                                          <p:val>
                                            <p:strVal val="#ppt_x"/>
                                          </p:val>
                                        </p:tav>
                                        <p:tav tm="100000">
                                          <p:val>
                                            <p:strVal val="#ppt_x"/>
                                          </p:val>
                                        </p:tav>
                                      </p:tavLst>
                                    </p:anim>
                                    <p:anim calcmode="lin" valueType="num">
                                      <p:cBhvr>
                                        <p:cTn id="16"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5365">
                                            <p:txEl>
                                              <p:pRg st="0" end="0"/>
                                            </p:txEl>
                                          </p:spTgt>
                                        </p:tgtEl>
                                        <p:attrNameLst>
                                          <p:attrName>style.visibility</p:attrName>
                                        </p:attrNameLst>
                                      </p:cBhvr>
                                      <p:to>
                                        <p:strVal val="visible"/>
                                      </p:to>
                                    </p:set>
                                    <p:animScale>
                                      <p:cBhvr>
                                        <p:cTn id="21" dur="1000" decel="50000" fill="hold">
                                          <p:stCondLst>
                                            <p:cond delay="0"/>
                                          </p:stCondLst>
                                        </p:cTn>
                                        <p:tgtEl>
                                          <p:spTgt spid="1536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365">
                                            <p:txEl>
                                              <p:pRg st="0" end="0"/>
                                            </p:txEl>
                                          </p:spTgt>
                                        </p:tgtEl>
                                        <p:attrNameLst>
                                          <p:attrName>ppt_x</p:attrName>
                                          <p:attrName>ppt_y</p:attrName>
                                        </p:attrNameLst>
                                      </p:cBhvr>
                                    </p:animMotion>
                                    <p:animEffect transition="in" filter="fade">
                                      <p:cBhvr>
                                        <p:cTn id="23" dur="1000"/>
                                        <p:tgtEl>
                                          <p:spTgt spid="15365">
                                            <p:txEl>
                                              <p:pRg st="0" end="0"/>
                                            </p:txEl>
                                          </p:spTgt>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5365">
                                            <p:txEl>
                                              <p:pRg st="1" end="1"/>
                                            </p:txEl>
                                          </p:spTgt>
                                        </p:tgtEl>
                                        <p:attrNameLst>
                                          <p:attrName>style.visibility</p:attrName>
                                        </p:attrNameLst>
                                      </p:cBhvr>
                                      <p:to>
                                        <p:strVal val="visible"/>
                                      </p:to>
                                    </p:set>
                                    <p:animScale>
                                      <p:cBhvr>
                                        <p:cTn id="27" dur="1000" decel="50000" fill="hold">
                                          <p:stCondLst>
                                            <p:cond delay="0"/>
                                          </p:stCondLst>
                                        </p:cTn>
                                        <p:tgtEl>
                                          <p:spTgt spid="1536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5365">
                                            <p:txEl>
                                              <p:pRg st="1" end="1"/>
                                            </p:txEl>
                                          </p:spTgt>
                                        </p:tgtEl>
                                        <p:attrNameLst>
                                          <p:attrName>ppt_x</p:attrName>
                                          <p:attrName>ppt_y</p:attrName>
                                        </p:attrNameLst>
                                      </p:cBhvr>
                                    </p:animMotion>
                                    <p:animEffect transition="in" filter="fade">
                                      <p:cBhvr>
                                        <p:cTn id="29" dur="1000"/>
                                        <p:tgtEl>
                                          <p:spTgt spid="15365">
                                            <p:txEl>
                                              <p:pRg st="1" end="1"/>
                                            </p:txEl>
                                          </p:spTgt>
                                        </p:tgtEl>
                                      </p:cBhvr>
                                    </p:animEffect>
                                  </p:childTnLst>
                                </p:cTn>
                              </p:par>
                            </p:childTnLst>
                          </p:cTn>
                        </p:par>
                        <p:par>
                          <p:cTn id="30" fill="hold">
                            <p:stCondLst>
                              <p:cond delay="2000"/>
                            </p:stCondLst>
                            <p:childTnLst>
                              <p:par>
                                <p:cTn id="31" presetID="52" presetClass="entr" presetSubtype="0" fill="hold" grpId="0" nodeType="afterEffect">
                                  <p:stCondLst>
                                    <p:cond delay="0"/>
                                  </p:stCondLst>
                                  <p:childTnLst>
                                    <p:set>
                                      <p:cBhvr>
                                        <p:cTn id="32" dur="1" fill="hold">
                                          <p:stCondLst>
                                            <p:cond delay="0"/>
                                          </p:stCondLst>
                                        </p:cTn>
                                        <p:tgtEl>
                                          <p:spTgt spid="15365">
                                            <p:txEl>
                                              <p:pRg st="2" end="2"/>
                                            </p:txEl>
                                          </p:spTgt>
                                        </p:tgtEl>
                                        <p:attrNameLst>
                                          <p:attrName>style.visibility</p:attrName>
                                        </p:attrNameLst>
                                      </p:cBhvr>
                                      <p:to>
                                        <p:strVal val="visible"/>
                                      </p:to>
                                    </p:set>
                                    <p:animScale>
                                      <p:cBhvr>
                                        <p:cTn id="33" dur="1000" decel="50000" fill="hold">
                                          <p:stCondLst>
                                            <p:cond delay="0"/>
                                          </p:stCondLst>
                                        </p:cTn>
                                        <p:tgtEl>
                                          <p:spTgt spid="1536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5365">
                                            <p:txEl>
                                              <p:pRg st="2" end="2"/>
                                            </p:txEl>
                                          </p:spTgt>
                                        </p:tgtEl>
                                        <p:attrNameLst>
                                          <p:attrName>ppt_x</p:attrName>
                                          <p:attrName>ppt_y</p:attrName>
                                        </p:attrNameLst>
                                      </p:cBhvr>
                                    </p:animMotion>
                                    <p:animEffect transition="in" filter="fade">
                                      <p:cBhvr>
                                        <p:cTn id="35" dur="1000"/>
                                        <p:tgtEl>
                                          <p:spTgt spid="15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3" name="WordArt 3"/>
          <p:cNvSpPr>
            <a:spLocks noChangeArrowheads="1" noChangeShapeType="1" noTextEdit="1"/>
          </p:cNvSpPr>
          <p:nvPr/>
        </p:nvSpPr>
        <p:spPr bwMode="auto">
          <a:xfrm rot="-1523872">
            <a:off x="3924300" y="333375"/>
            <a:ext cx="4681538" cy="1216025"/>
          </a:xfrm>
          <a:prstGeom prst="rect">
            <a:avLst/>
          </a:prstGeom>
        </p:spPr>
        <p:txBody>
          <a:bodyPr wrap="none" fromWordArt="1">
            <a:prstTxWarp prst="textDeflateBottom">
              <a:avLst>
                <a:gd name="adj" fmla="val 58931"/>
              </a:avLst>
            </a:prstTxWarp>
            <a:scene3d>
              <a:camera prst="legacyPerspectiveFront">
                <a:rot lat="19799999" lon="19439998" rev="0"/>
              </a:camera>
              <a:lightRig rig="legacyNormal2" dir="b"/>
            </a:scene3d>
            <a:sp3d extrusionH="354000" prstMaterial="legacyMatte">
              <a:extrusionClr>
                <a:srgbClr val="FF8001"/>
              </a:extrusionClr>
            </a:sp3d>
          </a:bodyPr>
          <a:lstStyle/>
          <a:p>
            <a:pPr algn="ctr"/>
            <a:r>
              <a:rPr lang="es-ES" sz="3600" kern="10">
                <a:ln w="9525">
                  <a:round/>
                  <a:headEnd/>
                  <a:tailEnd/>
                </a:ln>
                <a:gradFill rotWithShape="0">
                  <a:gsLst>
                    <a:gs pos="0">
                      <a:srgbClr val="FF8001"/>
                    </a:gs>
                    <a:gs pos="50000">
                      <a:srgbClr val="FFFFCC"/>
                    </a:gs>
                    <a:gs pos="100000">
                      <a:srgbClr val="FF8001"/>
                    </a:gs>
                  </a:gsLst>
                  <a:lin ang="4223872" scaled="1"/>
                </a:gradFill>
                <a:latin typeface="Impact"/>
              </a:rPr>
              <a:t>ABRAHAM</a:t>
            </a:r>
          </a:p>
        </p:txBody>
      </p:sp>
      <p:sp>
        <p:nvSpPr>
          <p:cNvPr id="10244" name="Text Box 4"/>
          <p:cNvSpPr txBox="1">
            <a:spLocks noChangeArrowheads="1"/>
          </p:cNvSpPr>
          <p:nvPr/>
        </p:nvSpPr>
        <p:spPr bwMode="auto">
          <a:xfrm>
            <a:off x="234156" y="3325048"/>
            <a:ext cx="8675689" cy="3416320"/>
          </a:xfrm>
          <a:prstGeom prst="rect">
            <a:avLst/>
          </a:prstGeom>
          <a:solidFill>
            <a:srgbClr val="FF8001">
              <a:alpha val="75000"/>
            </a:srgbClr>
          </a:solidFill>
          <a:ln w="9525">
            <a:noFill/>
            <a:miter lim="800000"/>
            <a:headEnd/>
            <a:tailEnd/>
          </a:ln>
          <a:effectLst/>
        </p:spPr>
        <p:txBody>
          <a:bodyPr wrap="square">
            <a:spAutoFit/>
          </a:bodyPr>
          <a:lstStyle/>
          <a:p>
            <a:pPr marL="342900" indent="-342900">
              <a:spcBef>
                <a:spcPct val="50000"/>
              </a:spcBef>
              <a:buClr>
                <a:schemeClr val="tx1"/>
              </a:buClr>
              <a:buFontTx/>
              <a:buAutoNum type="arabicPeriod"/>
            </a:pPr>
            <a:r>
              <a:rPr lang="es-ES" dirty="0">
                <a:solidFill>
                  <a:srgbClr val="FF0000"/>
                </a:solidFill>
              </a:rPr>
              <a:t>Dios</a:t>
            </a:r>
            <a:r>
              <a:rPr lang="es-ES" dirty="0"/>
              <a:t> se le manifestó y vio a tres hombres con los que comió </a:t>
            </a:r>
            <a:r>
              <a:rPr lang="es-ES" sz="1400" dirty="0"/>
              <a:t>(Génesis, 18: 1-5)</a:t>
            </a:r>
          </a:p>
          <a:p>
            <a:pPr marL="342900" indent="-342900">
              <a:spcBef>
                <a:spcPct val="50000"/>
              </a:spcBef>
              <a:buFontTx/>
              <a:buAutoNum type="arabicPeriod"/>
            </a:pPr>
            <a:r>
              <a:rPr lang="es-ES" dirty="0"/>
              <a:t>Acompañó a estos tres hombres un tramo </a:t>
            </a:r>
            <a:r>
              <a:rPr lang="es-ES" sz="1400" dirty="0"/>
              <a:t>(Génesis, 18: 16)</a:t>
            </a:r>
          </a:p>
          <a:p>
            <a:pPr marL="342900" indent="-342900">
              <a:spcBef>
                <a:spcPct val="50000"/>
              </a:spcBef>
              <a:buClr>
                <a:schemeClr val="tx1"/>
              </a:buClr>
              <a:buFontTx/>
              <a:buAutoNum type="arabicPeriod"/>
            </a:pPr>
            <a:r>
              <a:rPr lang="es-ES" dirty="0">
                <a:solidFill>
                  <a:srgbClr val="FF0000"/>
                </a:solidFill>
              </a:rPr>
              <a:t>Dios</a:t>
            </a:r>
            <a:r>
              <a:rPr lang="es-ES" dirty="0"/>
              <a:t> se quedó a dialogar con Abraham </a:t>
            </a:r>
            <a:r>
              <a:rPr lang="es-ES" sz="1400" dirty="0"/>
              <a:t>(Génesis, 18: 17-20)</a:t>
            </a:r>
          </a:p>
          <a:p>
            <a:pPr marL="342900" indent="-342900">
              <a:spcBef>
                <a:spcPct val="50000"/>
              </a:spcBef>
              <a:buFontTx/>
              <a:buAutoNum type="arabicPeriod"/>
            </a:pPr>
            <a:r>
              <a:rPr lang="es-ES" dirty="0"/>
              <a:t>Los varones siguieron su camino </a:t>
            </a:r>
            <a:r>
              <a:rPr lang="es-ES" sz="1400" dirty="0"/>
              <a:t>(Génesis, 18: 22)</a:t>
            </a:r>
          </a:p>
          <a:p>
            <a:pPr marL="342900" indent="-342900">
              <a:spcBef>
                <a:spcPct val="50000"/>
              </a:spcBef>
              <a:buFontTx/>
              <a:buAutoNum type="arabicPeriod"/>
            </a:pPr>
            <a:r>
              <a:rPr lang="es-ES" dirty="0"/>
              <a:t>Solo dos varones (ángeles) llegaron a Sodoma </a:t>
            </a:r>
            <a:r>
              <a:rPr lang="es-ES" sz="1400" dirty="0"/>
              <a:t>(Génesis, 19: 1)</a:t>
            </a:r>
          </a:p>
          <a:p>
            <a:pPr marL="342900" indent="-342900">
              <a:spcBef>
                <a:spcPct val="50000"/>
              </a:spcBef>
              <a:buFontTx/>
              <a:buAutoNum type="arabicPeriod"/>
            </a:pPr>
            <a:r>
              <a:rPr lang="es-ES" dirty="0"/>
              <a:t>¿Dónde estaba el tercero y quién era? Según la evidencia, Dios se quedó hablando con Abraham; Él era el tercer varón.</a:t>
            </a:r>
          </a:p>
          <a:p>
            <a:pPr marL="342900" indent="-342900">
              <a:spcBef>
                <a:spcPct val="50000"/>
              </a:spcBef>
              <a:buFontTx/>
              <a:buAutoNum type="arabicPeriod"/>
            </a:pPr>
            <a:r>
              <a:rPr lang="es-ES" dirty="0"/>
              <a:t>Ya que hay un único Dios a quien nadie ha visto, </a:t>
            </a:r>
            <a:r>
              <a:rPr lang="es-ES" dirty="0" err="1"/>
              <a:t>Abrahám</a:t>
            </a:r>
            <a:r>
              <a:rPr lang="es-ES" dirty="0"/>
              <a:t> debió ver y hablar con Jesús, Segunda Persona de la Trinidad.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80">
                                          <p:stCondLst>
                                            <p:cond delay="0"/>
                                          </p:stCondLst>
                                        </p:cTn>
                                        <p:tgtEl>
                                          <p:spTgt spid="10243"/>
                                        </p:tgtEl>
                                      </p:cBhvr>
                                    </p:animEffect>
                                    <p:anim calcmode="lin" valueType="num">
                                      <p:cBhvr>
                                        <p:cTn id="8" dur="1822" tmFilter="0,0; 0.14,0.36; 0.43,0.73; 0.71,0.91; 1.0,1.0">
                                          <p:stCondLst>
                                            <p:cond delay="0"/>
                                          </p:stCondLst>
                                        </p:cTn>
                                        <p:tgtEl>
                                          <p:spTgt spid="1024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3"/>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3"/>
                                        </p:tgtEl>
                                      </p:cBhvr>
                                      <p:to x="100000" y="60000"/>
                                    </p:animScale>
                                    <p:animScale>
                                      <p:cBhvr>
                                        <p:cTn id="14" dur="166" decel="50000">
                                          <p:stCondLst>
                                            <p:cond delay="676"/>
                                          </p:stCondLst>
                                        </p:cTn>
                                        <p:tgtEl>
                                          <p:spTgt spid="10243"/>
                                        </p:tgtEl>
                                      </p:cBhvr>
                                      <p:to x="100000" y="100000"/>
                                    </p:animScale>
                                    <p:animScale>
                                      <p:cBhvr>
                                        <p:cTn id="15" dur="26">
                                          <p:stCondLst>
                                            <p:cond delay="1312"/>
                                          </p:stCondLst>
                                        </p:cTn>
                                        <p:tgtEl>
                                          <p:spTgt spid="10243"/>
                                        </p:tgtEl>
                                      </p:cBhvr>
                                      <p:to x="100000" y="80000"/>
                                    </p:animScale>
                                    <p:animScale>
                                      <p:cBhvr>
                                        <p:cTn id="16" dur="166" decel="50000">
                                          <p:stCondLst>
                                            <p:cond delay="1338"/>
                                          </p:stCondLst>
                                        </p:cTn>
                                        <p:tgtEl>
                                          <p:spTgt spid="10243"/>
                                        </p:tgtEl>
                                      </p:cBhvr>
                                      <p:to x="100000" y="100000"/>
                                    </p:animScale>
                                    <p:animScale>
                                      <p:cBhvr>
                                        <p:cTn id="17" dur="26">
                                          <p:stCondLst>
                                            <p:cond delay="1642"/>
                                          </p:stCondLst>
                                        </p:cTn>
                                        <p:tgtEl>
                                          <p:spTgt spid="10243"/>
                                        </p:tgtEl>
                                      </p:cBhvr>
                                      <p:to x="100000" y="90000"/>
                                    </p:animScale>
                                    <p:animScale>
                                      <p:cBhvr>
                                        <p:cTn id="18" dur="166" decel="50000">
                                          <p:stCondLst>
                                            <p:cond delay="1668"/>
                                          </p:stCondLst>
                                        </p:cTn>
                                        <p:tgtEl>
                                          <p:spTgt spid="10243"/>
                                        </p:tgtEl>
                                      </p:cBhvr>
                                      <p:to x="100000" y="100000"/>
                                    </p:animScale>
                                    <p:animScale>
                                      <p:cBhvr>
                                        <p:cTn id="19" dur="26">
                                          <p:stCondLst>
                                            <p:cond delay="1808"/>
                                          </p:stCondLst>
                                        </p:cTn>
                                        <p:tgtEl>
                                          <p:spTgt spid="10243"/>
                                        </p:tgtEl>
                                      </p:cBhvr>
                                      <p:to x="100000" y="95000"/>
                                    </p:animScale>
                                    <p:animScale>
                                      <p:cBhvr>
                                        <p:cTn id="20" dur="166" decel="50000">
                                          <p:stCondLst>
                                            <p:cond delay="1834"/>
                                          </p:stCondLst>
                                        </p:cTn>
                                        <p:tgtEl>
                                          <p:spTgt spid="1024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244">
                                            <p:bg/>
                                          </p:spTgt>
                                        </p:tgtEl>
                                        <p:attrNameLst>
                                          <p:attrName>style.visibility</p:attrName>
                                        </p:attrNameLst>
                                      </p:cBhvr>
                                      <p:to>
                                        <p:strVal val="visible"/>
                                      </p:to>
                                    </p:set>
                                    <p:animEffect transition="in" filter="dissolve">
                                      <p:cBhvr>
                                        <p:cTn id="25" dur="500"/>
                                        <p:tgtEl>
                                          <p:spTgt spid="10244">
                                            <p:bg/>
                                          </p:spTgt>
                                        </p:tgtEl>
                                      </p:cBhvr>
                                    </p:animEffect>
                                  </p:childTnLst>
                                </p:cTn>
                              </p:par>
                            </p:childTnLst>
                          </p:cTn>
                        </p:par>
                        <p:par>
                          <p:cTn id="26" fill="hold">
                            <p:stCondLst>
                              <p:cond delay="500"/>
                            </p:stCondLst>
                            <p:childTnLst>
                              <p:par>
                                <p:cTn id="27" presetID="40" presetClass="entr" presetSubtype="0" fill="hold" grpId="0" nodeType="afterEffect">
                                  <p:stCondLst>
                                    <p:cond delay="0"/>
                                  </p:stCondLst>
                                  <p:iterate type="lt">
                                    <p:tmPct val="3000"/>
                                  </p:iterate>
                                  <p:childTnLst>
                                    <p:set>
                                      <p:cBhvr>
                                        <p:cTn id="28" dur="1" fill="hold">
                                          <p:stCondLst>
                                            <p:cond delay="0"/>
                                          </p:stCondLst>
                                        </p:cTn>
                                        <p:tgtEl>
                                          <p:spTgt spid="10244">
                                            <p:txEl>
                                              <p:pRg st="0" end="0"/>
                                            </p:txEl>
                                          </p:spTgt>
                                        </p:tgtEl>
                                        <p:attrNameLst>
                                          <p:attrName>style.visibility</p:attrName>
                                        </p:attrNameLst>
                                      </p:cBhvr>
                                      <p:to>
                                        <p:strVal val="visible"/>
                                      </p:to>
                                    </p:set>
                                    <p:animEffect transition="in" filter="fade">
                                      <p:cBhvr>
                                        <p:cTn id="29" dur="1000"/>
                                        <p:tgtEl>
                                          <p:spTgt spid="10244">
                                            <p:txEl>
                                              <p:pRg st="0" end="0"/>
                                            </p:txEl>
                                          </p:spTgt>
                                        </p:tgtEl>
                                      </p:cBhvr>
                                    </p:animEffect>
                                    <p:anim calcmode="lin" valueType="num">
                                      <p:cBhvr>
                                        <p:cTn id="30" dur="1000" fill="hold"/>
                                        <p:tgtEl>
                                          <p:spTgt spid="10244">
                                            <p:txEl>
                                              <p:pRg st="0" end="0"/>
                                            </p:txEl>
                                          </p:spTgt>
                                        </p:tgtEl>
                                        <p:attrNameLst>
                                          <p:attrName>ppt_x</p:attrName>
                                        </p:attrNameLst>
                                      </p:cBhvr>
                                      <p:tavLst>
                                        <p:tav tm="0">
                                          <p:val>
                                            <p:strVal val="#ppt_x-.1"/>
                                          </p:val>
                                        </p:tav>
                                        <p:tav tm="100000">
                                          <p:val>
                                            <p:strVal val="#ppt_x"/>
                                          </p:val>
                                        </p:tav>
                                      </p:tavLst>
                                    </p:anim>
                                    <p:anim calcmode="lin" valueType="num">
                                      <p:cBhvr>
                                        <p:cTn id="31" dur="10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3000"/>
                                  </p:iterate>
                                  <p:childTnLst>
                                    <p:set>
                                      <p:cBhvr>
                                        <p:cTn id="35" dur="1" fill="hold">
                                          <p:stCondLst>
                                            <p:cond delay="0"/>
                                          </p:stCondLst>
                                        </p:cTn>
                                        <p:tgtEl>
                                          <p:spTgt spid="10244">
                                            <p:txEl>
                                              <p:pRg st="1" end="1"/>
                                            </p:txEl>
                                          </p:spTgt>
                                        </p:tgtEl>
                                        <p:attrNameLst>
                                          <p:attrName>style.visibility</p:attrName>
                                        </p:attrNameLst>
                                      </p:cBhvr>
                                      <p:to>
                                        <p:strVal val="visible"/>
                                      </p:to>
                                    </p:set>
                                    <p:animEffect transition="in" filter="fade">
                                      <p:cBhvr>
                                        <p:cTn id="36" dur="1000"/>
                                        <p:tgtEl>
                                          <p:spTgt spid="10244">
                                            <p:txEl>
                                              <p:pRg st="1" end="1"/>
                                            </p:txEl>
                                          </p:spTgt>
                                        </p:tgtEl>
                                      </p:cBhvr>
                                    </p:animEffect>
                                    <p:anim calcmode="lin" valueType="num">
                                      <p:cBhvr>
                                        <p:cTn id="37" dur="1000" fill="hold"/>
                                        <p:tgtEl>
                                          <p:spTgt spid="10244">
                                            <p:txEl>
                                              <p:pRg st="1" end="1"/>
                                            </p:txEl>
                                          </p:spTgt>
                                        </p:tgtEl>
                                        <p:attrNameLst>
                                          <p:attrName>ppt_x</p:attrName>
                                        </p:attrNameLst>
                                      </p:cBhvr>
                                      <p:tavLst>
                                        <p:tav tm="0">
                                          <p:val>
                                            <p:strVal val="#ppt_x-.1"/>
                                          </p:val>
                                        </p:tav>
                                        <p:tav tm="100000">
                                          <p:val>
                                            <p:strVal val="#ppt_x"/>
                                          </p:val>
                                        </p:tav>
                                      </p:tavLst>
                                    </p:anim>
                                    <p:anim calcmode="lin" valueType="num">
                                      <p:cBhvr>
                                        <p:cTn id="38" dur="10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3000"/>
                                  </p:iterate>
                                  <p:childTnLst>
                                    <p:set>
                                      <p:cBhvr>
                                        <p:cTn id="42" dur="1" fill="hold">
                                          <p:stCondLst>
                                            <p:cond delay="0"/>
                                          </p:stCondLst>
                                        </p:cTn>
                                        <p:tgtEl>
                                          <p:spTgt spid="10244">
                                            <p:txEl>
                                              <p:pRg st="2" end="2"/>
                                            </p:txEl>
                                          </p:spTgt>
                                        </p:tgtEl>
                                        <p:attrNameLst>
                                          <p:attrName>style.visibility</p:attrName>
                                        </p:attrNameLst>
                                      </p:cBhvr>
                                      <p:to>
                                        <p:strVal val="visible"/>
                                      </p:to>
                                    </p:set>
                                    <p:animEffect transition="in" filter="fade">
                                      <p:cBhvr>
                                        <p:cTn id="43" dur="1000"/>
                                        <p:tgtEl>
                                          <p:spTgt spid="10244">
                                            <p:txEl>
                                              <p:pRg st="2" end="2"/>
                                            </p:txEl>
                                          </p:spTgt>
                                        </p:tgtEl>
                                      </p:cBhvr>
                                    </p:animEffect>
                                    <p:anim calcmode="lin" valueType="num">
                                      <p:cBhvr>
                                        <p:cTn id="44" dur="1000" fill="hold"/>
                                        <p:tgtEl>
                                          <p:spTgt spid="10244">
                                            <p:txEl>
                                              <p:pRg st="2" end="2"/>
                                            </p:txEl>
                                          </p:spTgt>
                                        </p:tgtEl>
                                        <p:attrNameLst>
                                          <p:attrName>ppt_x</p:attrName>
                                        </p:attrNameLst>
                                      </p:cBhvr>
                                      <p:tavLst>
                                        <p:tav tm="0">
                                          <p:val>
                                            <p:strVal val="#ppt_x-.1"/>
                                          </p:val>
                                        </p:tav>
                                        <p:tav tm="100000">
                                          <p:val>
                                            <p:strVal val="#ppt_x"/>
                                          </p:val>
                                        </p:tav>
                                      </p:tavLst>
                                    </p:anim>
                                    <p:anim calcmode="lin" valueType="num">
                                      <p:cBhvr>
                                        <p:cTn id="45" dur="10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0" presetClass="entr" presetSubtype="0" fill="hold" grpId="0" nodeType="clickEffect">
                                  <p:stCondLst>
                                    <p:cond delay="0"/>
                                  </p:stCondLst>
                                  <p:iterate type="lt">
                                    <p:tmPct val="3000"/>
                                  </p:iterate>
                                  <p:childTnLst>
                                    <p:set>
                                      <p:cBhvr>
                                        <p:cTn id="49" dur="1" fill="hold">
                                          <p:stCondLst>
                                            <p:cond delay="0"/>
                                          </p:stCondLst>
                                        </p:cTn>
                                        <p:tgtEl>
                                          <p:spTgt spid="10244">
                                            <p:txEl>
                                              <p:pRg st="3" end="3"/>
                                            </p:txEl>
                                          </p:spTgt>
                                        </p:tgtEl>
                                        <p:attrNameLst>
                                          <p:attrName>style.visibility</p:attrName>
                                        </p:attrNameLst>
                                      </p:cBhvr>
                                      <p:to>
                                        <p:strVal val="visible"/>
                                      </p:to>
                                    </p:set>
                                    <p:animEffect transition="in" filter="fade">
                                      <p:cBhvr>
                                        <p:cTn id="50" dur="1000"/>
                                        <p:tgtEl>
                                          <p:spTgt spid="10244">
                                            <p:txEl>
                                              <p:pRg st="3" end="3"/>
                                            </p:txEl>
                                          </p:spTgt>
                                        </p:tgtEl>
                                      </p:cBhvr>
                                    </p:animEffect>
                                    <p:anim calcmode="lin" valueType="num">
                                      <p:cBhvr>
                                        <p:cTn id="51" dur="1000" fill="hold"/>
                                        <p:tgtEl>
                                          <p:spTgt spid="10244">
                                            <p:txEl>
                                              <p:pRg st="3" end="3"/>
                                            </p:txEl>
                                          </p:spTgt>
                                        </p:tgtEl>
                                        <p:attrNameLst>
                                          <p:attrName>ppt_x</p:attrName>
                                        </p:attrNameLst>
                                      </p:cBhvr>
                                      <p:tavLst>
                                        <p:tav tm="0">
                                          <p:val>
                                            <p:strVal val="#ppt_x-.1"/>
                                          </p:val>
                                        </p:tav>
                                        <p:tav tm="100000">
                                          <p:val>
                                            <p:strVal val="#ppt_x"/>
                                          </p:val>
                                        </p:tav>
                                      </p:tavLst>
                                    </p:anim>
                                    <p:anim calcmode="lin" valueType="num">
                                      <p:cBhvr>
                                        <p:cTn id="52" dur="1000" fill="hold"/>
                                        <p:tgtEl>
                                          <p:spTgt spid="10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0" presetClass="entr" presetSubtype="0" fill="hold" grpId="0" nodeType="clickEffect">
                                  <p:stCondLst>
                                    <p:cond delay="0"/>
                                  </p:stCondLst>
                                  <p:iterate type="lt">
                                    <p:tmPct val="3000"/>
                                  </p:iterate>
                                  <p:childTnLst>
                                    <p:set>
                                      <p:cBhvr>
                                        <p:cTn id="56" dur="1" fill="hold">
                                          <p:stCondLst>
                                            <p:cond delay="0"/>
                                          </p:stCondLst>
                                        </p:cTn>
                                        <p:tgtEl>
                                          <p:spTgt spid="10244">
                                            <p:txEl>
                                              <p:pRg st="4" end="4"/>
                                            </p:txEl>
                                          </p:spTgt>
                                        </p:tgtEl>
                                        <p:attrNameLst>
                                          <p:attrName>style.visibility</p:attrName>
                                        </p:attrNameLst>
                                      </p:cBhvr>
                                      <p:to>
                                        <p:strVal val="visible"/>
                                      </p:to>
                                    </p:set>
                                    <p:animEffect transition="in" filter="fade">
                                      <p:cBhvr>
                                        <p:cTn id="57" dur="1000"/>
                                        <p:tgtEl>
                                          <p:spTgt spid="10244">
                                            <p:txEl>
                                              <p:pRg st="4" end="4"/>
                                            </p:txEl>
                                          </p:spTgt>
                                        </p:tgtEl>
                                      </p:cBhvr>
                                    </p:animEffect>
                                    <p:anim calcmode="lin" valueType="num">
                                      <p:cBhvr>
                                        <p:cTn id="58" dur="1000" fill="hold"/>
                                        <p:tgtEl>
                                          <p:spTgt spid="10244">
                                            <p:txEl>
                                              <p:pRg st="4" end="4"/>
                                            </p:txEl>
                                          </p:spTgt>
                                        </p:tgtEl>
                                        <p:attrNameLst>
                                          <p:attrName>ppt_x</p:attrName>
                                        </p:attrNameLst>
                                      </p:cBhvr>
                                      <p:tavLst>
                                        <p:tav tm="0">
                                          <p:val>
                                            <p:strVal val="#ppt_x-.1"/>
                                          </p:val>
                                        </p:tav>
                                        <p:tav tm="100000">
                                          <p:val>
                                            <p:strVal val="#ppt_x"/>
                                          </p:val>
                                        </p:tav>
                                      </p:tavLst>
                                    </p:anim>
                                    <p:anim calcmode="lin" valueType="num">
                                      <p:cBhvr>
                                        <p:cTn id="59" dur="1000" fill="hold"/>
                                        <p:tgtEl>
                                          <p:spTgt spid="102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3000"/>
                                  </p:iterate>
                                  <p:childTnLst>
                                    <p:set>
                                      <p:cBhvr>
                                        <p:cTn id="63" dur="1" fill="hold">
                                          <p:stCondLst>
                                            <p:cond delay="0"/>
                                          </p:stCondLst>
                                        </p:cTn>
                                        <p:tgtEl>
                                          <p:spTgt spid="10244">
                                            <p:txEl>
                                              <p:pRg st="5" end="5"/>
                                            </p:txEl>
                                          </p:spTgt>
                                        </p:tgtEl>
                                        <p:attrNameLst>
                                          <p:attrName>style.visibility</p:attrName>
                                        </p:attrNameLst>
                                      </p:cBhvr>
                                      <p:to>
                                        <p:strVal val="visible"/>
                                      </p:to>
                                    </p:set>
                                    <p:animEffect transition="in" filter="fade">
                                      <p:cBhvr>
                                        <p:cTn id="64" dur="1000"/>
                                        <p:tgtEl>
                                          <p:spTgt spid="10244">
                                            <p:txEl>
                                              <p:pRg st="5" end="5"/>
                                            </p:txEl>
                                          </p:spTgt>
                                        </p:tgtEl>
                                      </p:cBhvr>
                                    </p:animEffect>
                                    <p:anim calcmode="lin" valueType="num">
                                      <p:cBhvr>
                                        <p:cTn id="65" dur="1000" fill="hold"/>
                                        <p:tgtEl>
                                          <p:spTgt spid="10244">
                                            <p:txEl>
                                              <p:pRg st="5" end="5"/>
                                            </p:txEl>
                                          </p:spTgt>
                                        </p:tgtEl>
                                        <p:attrNameLst>
                                          <p:attrName>ppt_x</p:attrName>
                                        </p:attrNameLst>
                                      </p:cBhvr>
                                      <p:tavLst>
                                        <p:tav tm="0">
                                          <p:val>
                                            <p:strVal val="#ppt_x-.1"/>
                                          </p:val>
                                        </p:tav>
                                        <p:tav tm="100000">
                                          <p:val>
                                            <p:strVal val="#ppt_x"/>
                                          </p:val>
                                        </p:tav>
                                      </p:tavLst>
                                    </p:anim>
                                    <p:anim calcmode="lin" valueType="num">
                                      <p:cBhvr>
                                        <p:cTn id="66" dur="1000" fill="hold"/>
                                        <p:tgtEl>
                                          <p:spTgt spid="102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0" presetClass="entr" presetSubtype="0" fill="hold" grpId="0" nodeType="clickEffect">
                                  <p:stCondLst>
                                    <p:cond delay="0"/>
                                  </p:stCondLst>
                                  <p:iterate type="lt">
                                    <p:tmPct val="3000"/>
                                  </p:iterate>
                                  <p:childTnLst>
                                    <p:set>
                                      <p:cBhvr>
                                        <p:cTn id="70" dur="1" fill="hold">
                                          <p:stCondLst>
                                            <p:cond delay="0"/>
                                          </p:stCondLst>
                                        </p:cTn>
                                        <p:tgtEl>
                                          <p:spTgt spid="10244">
                                            <p:txEl>
                                              <p:pRg st="6" end="6"/>
                                            </p:txEl>
                                          </p:spTgt>
                                        </p:tgtEl>
                                        <p:attrNameLst>
                                          <p:attrName>style.visibility</p:attrName>
                                        </p:attrNameLst>
                                      </p:cBhvr>
                                      <p:to>
                                        <p:strVal val="visible"/>
                                      </p:to>
                                    </p:set>
                                    <p:animEffect transition="in" filter="fade">
                                      <p:cBhvr>
                                        <p:cTn id="71" dur="1000"/>
                                        <p:tgtEl>
                                          <p:spTgt spid="10244">
                                            <p:txEl>
                                              <p:pRg st="6" end="6"/>
                                            </p:txEl>
                                          </p:spTgt>
                                        </p:tgtEl>
                                      </p:cBhvr>
                                    </p:animEffect>
                                    <p:anim calcmode="lin" valueType="num">
                                      <p:cBhvr>
                                        <p:cTn id="72" dur="1000" fill="hold"/>
                                        <p:tgtEl>
                                          <p:spTgt spid="10244">
                                            <p:txEl>
                                              <p:pRg st="6" end="6"/>
                                            </p:txEl>
                                          </p:spTgt>
                                        </p:tgtEl>
                                        <p:attrNameLst>
                                          <p:attrName>ppt_x</p:attrName>
                                        </p:attrNameLst>
                                      </p:cBhvr>
                                      <p:tavLst>
                                        <p:tav tm="0">
                                          <p:val>
                                            <p:strVal val="#ppt_x-.1"/>
                                          </p:val>
                                        </p:tav>
                                        <p:tav tm="100000">
                                          <p:val>
                                            <p:strVal val="#ppt_x"/>
                                          </p:val>
                                        </p:tav>
                                      </p:tavLst>
                                    </p:anim>
                                    <p:anim calcmode="lin" valueType="num">
                                      <p:cBhvr>
                                        <p:cTn id="73" dur="100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9" name="WordArt 3"/>
          <p:cNvSpPr>
            <a:spLocks noChangeArrowheads="1" noChangeShapeType="1" noTextEdit="1"/>
          </p:cNvSpPr>
          <p:nvPr/>
        </p:nvSpPr>
        <p:spPr bwMode="auto">
          <a:xfrm rot="-1523872">
            <a:off x="250825" y="0"/>
            <a:ext cx="4319588" cy="1512888"/>
          </a:xfrm>
          <a:prstGeom prst="rect">
            <a:avLst/>
          </a:prstGeom>
        </p:spPr>
        <p:txBody>
          <a:bodyPr wrap="none" fromWordArt="1">
            <a:prstTxWarp prst="textDeflateBottom">
              <a:avLst>
                <a:gd name="adj" fmla="val 58931"/>
              </a:avLst>
            </a:prstTxWarp>
            <a:scene3d>
              <a:camera prst="legacyPerspectiveFront">
                <a:rot lat="19799999" lon="19439998" rev="0"/>
              </a:camera>
              <a:lightRig rig="legacyNormal2" dir="b"/>
            </a:scene3d>
            <a:sp3d extrusionH="354000" prstMaterial="legacyMatte">
              <a:extrusionClr>
                <a:srgbClr val="939676"/>
              </a:extrusionClr>
            </a:sp3d>
          </a:bodyPr>
          <a:lstStyle/>
          <a:p>
            <a:pPr algn="ctr"/>
            <a:r>
              <a:rPr lang="es-ES" sz="3600" kern="10">
                <a:ln w="9525">
                  <a:round/>
                  <a:headEnd/>
                  <a:tailEnd/>
                </a:ln>
                <a:gradFill rotWithShape="0">
                  <a:gsLst>
                    <a:gs pos="0">
                      <a:srgbClr val="707070"/>
                    </a:gs>
                    <a:gs pos="50000">
                      <a:srgbClr val="FFFFFF"/>
                    </a:gs>
                    <a:gs pos="100000">
                      <a:srgbClr val="707070"/>
                    </a:gs>
                  </a:gsLst>
                  <a:lin ang="4223872" scaled="1"/>
                </a:gradFill>
                <a:latin typeface="Impact"/>
              </a:rPr>
              <a:t>MOISÉS</a:t>
            </a:r>
          </a:p>
        </p:txBody>
      </p:sp>
      <p:sp>
        <p:nvSpPr>
          <p:cNvPr id="9220" name="Text Box 4"/>
          <p:cNvSpPr txBox="1">
            <a:spLocks noChangeArrowheads="1"/>
          </p:cNvSpPr>
          <p:nvPr/>
        </p:nvSpPr>
        <p:spPr bwMode="auto">
          <a:xfrm>
            <a:off x="1763688" y="1412875"/>
            <a:ext cx="7127900" cy="210826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spcBef>
                <a:spcPct val="50000"/>
              </a:spcBef>
            </a:pPr>
            <a:r>
              <a:rPr lang="es-ES" dirty="0">
                <a:solidFill>
                  <a:schemeClr val="tx1"/>
                </a:solidFill>
              </a:rPr>
              <a:t>“Yo haré pasar todo mi bien delante de tu rostro… No podrás ver mi rostro, porque no me verá hombre, y vivirá… y te cubriré con mi mano hasta que haya pasado. Después apartaré mi mano, y verás mis espaldas; mas no se verá mi rostro</a:t>
            </a:r>
            <a:r>
              <a:rPr lang="es-ES" dirty="0" smtClean="0">
                <a:solidFill>
                  <a:schemeClr val="tx1"/>
                </a:solidFill>
              </a:rPr>
              <a:t>”</a:t>
            </a:r>
            <a:br>
              <a:rPr lang="es-ES" dirty="0" smtClean="0">
                <a:solidFill>
                  <a:schemeClr val="tx1"/>
                </a:solidFill>
              </a:rPr>
            </a:br>
            <a:r>
              <a:rPr lang="es-ES" sz="1400" dirty="0" smtClean="0">
                <a:solidFill>
                  <a:schemeClr val="tx1"/>
                </a:solidFill>
              </a:rPr>
              <a:t>(</a:t>
            </a:r>
            <a:r>
              <a:rPr lang="es-ES" sz="1400" dirty="0">
                <a:solidFill>
                  <a:schemeClr val="tx1"/>
                </a:solidFill>
              </a:rPr>
              <a:t>Éxodo, 33: 19-23)</a:t>
            </a:r>
          </a:p>
          <a:p>
            <a:pPr>
              <a:spcBef>
                <a:spcPct val="50000"/>
              </a:spcBef>
            </a:pPr>
            <a:r>
              <a:rPr lang="es-ES" dirty="0">
                <a:solidFill>
                  <a:schemeClr val="tx1"/>
                </a:solidFill>
              </a:rPr>
              <a:t>No es una visión profética, sino real. Pudo ver su mano y sus espaldas, además de hablar con Él “cara a cara” </a:t>
            </a:r>
            <a:r>
              <a:rPr lang="es-ES" sz="1400" dirty="0">
                <a:solidFill>
                  <a:schemeClr val="tx1"/>
                </a:solidFill>
              </a:rPr>
              <a:t>(Éxodo, 33: 11)</a:t>
            </a:r>
          </a:p>
        </p:txBody>
      </p:sp>
      <p:sp>
        <p:nvSpPr>
          <p:cNvPr id="9221" name="Text Box 5"/>
          <p:cNvSpPr txBox="1">
            <a:spLocks noChangeArrowheads="1"/>
          </p:cNvSpPr>
          <p:nvPr/>
        </p:nvSpPr>
        <p:spPr bwMode="auto">
          <a:xfrm>
            <a:off x="2051050" y="5445125"/>
            <a:ext cx="7092950" cy="1138773"/>
          </a:xfrm>
          <a:prstGeom prst="rect">
            <a:avLst/>
          </a:prstGeom>
          <a:noFill/>
          <a:ln w="9525">
            <a:noFill/>
            <a:miter lim="800000"/>
            <a:headEnd/>
            <a:tailEnd/>
          </a:ln>
          <a:effectLst/>
        </p:spPr>
        <p:txBody>
          <a:bodyPr>
            <a:spAutoFit/>
          </a:bodyPr>
          <a:lstStyle/>
          <a:p>
            <a:pPr>
              <a:spcBef>
                <a:spcPct val="50000"/>
              </a:spcBef>
            </a:pPr>
            <a:r>
              <a:rPr lang="es-ES">
                <a:solidFill>
                  <a:schemeClr val="bg1"/>
                </a:solidFill>
                <a:effectLst>
                  <a:outerShdw blurRad="50800" dist="50800" dir="5400000" algn="ctr" rotWithShape="0">
                    <a:schemeClr val="tx1"/>
                  </a:outerShdw>
                </a:effectLst>
              </a:rPr>
              <a:t>¿A quién vio Moisés realmente? Al mismo que lo llamó desde la zarza ardiendo: El Ángel del Señor </a:t>
            </a:r>
            <a:r>
              <a:rPr lang="es-ES" sz="1400">
                <a:solidFill>
                  <a:schemeClr val="bg1"/>
                </a:solidFill>
                <a:effectLst>
                  <a:outerShdw blurRad="50800" dist="50800" dir="5400000" algn="ctr" rotWithShape="0">
                    <a:schemeClr val="tx1"/>
                  </a:outerShdw>
                </a:effectLst>
              </a:rPr>
              <a:t>(Éxodo, 3: 2)</a:t>
            </a:r>
            <a:r>
              <a:rPr lang="es-ES">
                <a:solidFill>
                  <a:schemeClr val="bg1"/>
                </a:solidFill>
                <a:effectLst>
                  <a:outerShdw blurRad="50800" dist="50800" dir="5400000" algn="ctr" rotWithShape="0">
                    <a:schemeClr val="tx1"/>
                  </a:outerShdw>
                </a:effectLst>
              </a:rPr>
              <a:t> –Jesucristo--, del cual se declara: “Lo llamó Dios de en medio de la zarza” </a:t>
            </a:r>
            <a:r>
              <a:rPr lang="es-ES" sz="1400">
                <a:solidFill>
                  <a:schemeClr val="bg1"/>
                </a:solidFill>
                <a:effectLst>
                  <a:outerShdw blurRad="50800" dist="50800" dir="5400000" algn="ctr" rotWithShape="0">
                    <a:schemeClr val="tx1"/>
                  </a:outerShdw>
                </a:effectLst>
              </a:rPr>
              <a:t>(Éxodo, 3: 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80">
                                          <p:stCondLst>
                                            <p:cond delay="0"/>
                                          </p:stCondLst>
                                        </p:cTn>
                                        <p:tgtEl>
                                          <p:spTgt spid="9219"/>
                                        </p:tgtEl>
                                      </p:cBhvr>
                                    </p:animEffect>
                                    <p:anim calcmode="lin" valueType="num">
                                      <p:cBhvr>
                                        <p:cTn id="8" dur="1822" tmFilter="0,0; 0.14,0.36; 0.43,0.73; 0.71,0.91; 1.0,1.0">
                                          <p:stCondLst>
                                            <p:cond delay="0"/>
                                          </p:stCondLst>
                                        </p:cTn>
                                        <p:tgtEl>
                                          <p:spTgt spid="92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9"/>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9"/>
                                        </p:tgtEl>
                                      </p:cBhvr>
                                      <p:to x="100000" y="60000"/>
                                    </p:animScale>
                                    <p:animScale>
                                      <p:cBhvr>
                                        <p:cTn id="14" dur="166" decel="50000">
                                          <p:stCondLst>
                                            <p:cond delay="676"/>
                                          </p:stCondLst>
                                        </p:cTn>
                                        <p:tgtEl>
                                          <p:spTgt spid="9219"/>
                                        </p:tgtEl>
                                      </p:cBhvr>
                                      <p:to x="100000" y="100000"/>
                                    </p:animScale>
                                    <p:animScale>
                                      <p:cBhvr>
                                        <p:cTn id="15" dur="26">
                                          <p:stCondLst>
                                            <p:cond delay="1312"/>
                                          </p:stCondLst>
                                        </p:cTn>
                                        <p:tgtEl>
                                          <p:spTgt spid="9219"/>
                                        </p:tgtEl>
                                      </p:cBhvr>
                                      <p:to x="100000" y="80000"/>
                                    </p:animScale>
                                    <p:animScale>
                                      <p:cBhvr>
                                        <p:cTn id="16" dur="166" decel="50000">
                                          <p:stCondLst>
                                            <p:cond delay="1338"/>
                                          </p:stCondLst>
                                        </p:cTn>
                                        <p:tgtEl>
                                          <p:spTgt spid="9219"/>
                                        </p:tgtEl>
                                      </p:cBhvr>
                                      <p:to x="100000" y="100000"/>
                                    </p:animScale>
                                    <p:animScale>
                                      <p:cBhvr>
                                        <p:cTn id="17" dur="26">
                                          <p:stCondLst>
                                            <p:cond delay="1642"/>
                                          </p:stCondLst>
                                        </p:cTn>
                                        <p:tgtEl>
                                          <p:spTgt spid="9219"/>
                                        </p:tgtEl>
                                      </p:cBhvr>
                                      <p:to x="100000" y="90000"/>
                                    </p:animScale>
                                    <p:animScale>
                                      <p:cBhvr>
                                        <p:cTn id="18" dur="166" decel="50000">
                                          <p:stCondLst>
                                            <p:cond delay="1668"/>
                                          </p:stCondLst>
                                        </p:cTn>
                                        <p:tgtEl>
                                          <p:spTgt spid="9219"/>
                                        </p:tgtEl>
                                      </p:cBhvr>
                                      <p:to x="100000" y="100000"/>
                                    </p:animScale>
                                    <p:animScale>
                                      <p:cBhvr>
                                        <p:cTn id="19" dur="26">
                                          <p:stCondLst>
                                            <p:cond delay="1808"/>
                                          </p:stCondLst>
                                        </p:cTn>
                                        <p:tgtEl>
                                          <p:spTgt spid="9219"/>
                                        </p:tgtEl>
                                      </p:cBhvr>
                                      <p:to x="100000" y="95000"/>
                                    </p:animScale>
                                    <p:animScale>
                                      <p:cBhvr>
                                        <p:cTn id="20" dur="166" decel="50000">
                                          <p:stCondLst>
                                            <p:cond delay="1834"/>
                                          </p:stCondLst>
                                        </p:cTn>
                                        <p:tgtEl>
                                          <p:spTgt spid="92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iterate type="wd">
                                    <p:tmPct val="2000"/>
                                  </p:iterate>
                                  <p:childTnLst>
                                    <p:set>
                                      <p:cBhvr>
                                        <p:cTn id="24" dur="1" fill="hold">
                                          <p:stCondLst>
                                            <p:cond delay="0"/>
                                          </p:stCondLst>
                                        </p:cTn>
                                        <p:tgtEl>
                                          <p:spTgt spid="9220">
                                            <p:bg/>
                                          </p:spTgt>
                                        </p:tgtEl>
                                        <p:attrNameLst>
                                          <p:attrName>style.visibility</p:attrName>
                                        </p:attrNameLst>
                                      </p:cBhvr>
                                      <p:to>
                                        <p:strVal val="visible"/>
                                      </p:to>
                                    </p:set>
                                    <p:anim from="(-#ppt_w/2)" to="(#ppt_x)" calcmode="lin" valueType="num">
                                      <p:cBhvr>
                                        <p:cTn id="25" dur="600" fill="hold">
                                          <p:stCondLst>
                                            <p:cond delay="0"/>
                                          </p:stCondLst>
                                        </p:cTn>
                                        <p:tgtEl>
                                          <p:spTgt spid="9220">
                                            <p:bg/>
                                          </p:spTgt>
                                        </p:tgtEl>
                                        <p:attrNameLst>
                                          <p:attrName>ppt_x</p:attrName>
                                        </p:attrNameLst>
                                      </p:cBhvr>
                                    </p:anim>
                                    <p:anim from="0" to="-1.0" calcmode="lin" valueType="num">
                                      <p:cBhvr>
                                        <p:cTn id="26" dur="200" decel="50000" autoRev="1" fill="hold">
                                          <p:stCondLst>
                                            <p:cond delay="600"/>
                                          </p:stCondLst>
                                        </p:cTn>
                                        <p:tgtEl>
                                          <p:spTgt spid="9220">
                                            <p:bg/>
                                          </p:spTgt>
                                        </p:tgtEl>
                                        <p:attrNameLst>
                                          <p:attrName>xshear</p:attrName>
                                        </p:attrNameLst>
                                      </p:cBhvr>
                                    </p:anim>
                                    <p:animScale>
                                      <p:cBhvr>
                                        <p:cTn id="27" dur="200" decel="100000" autoRev="1" fill="hold">
                                          <p:stCondLst>
                                            <p:cond delay="600"/>
                                          </p:stCondLst>
                                        </p:cTn>
                                        <p:tgtEl>
                                          <p:spTgt spid="9220">
                                            <p:bg/>
                                          </p:spTgt>
                                        </p:tgtEl>
                                      </p:cBhvr>
                                      <p:from x="100000" y="100000"/>
                                      <p:to x="80000" y="100000"/>
                                    </p:animScale>
                                    <p:anim by="(#ppt_h/3+#ppt_w*0.1)" calcmode="lin" valueType="num">
                                      <p:cBhvr additive="sum">
                                        <p:cTn id="28" dur="200" decel="100000" autoRev="1" fill="hold">
                                          <p:stCondLst>
                                            <p:cond delay="600"/>
                                          </p:stCondLst>
                                        </p:cTn>
                                        <p:tgtEl>
                                          <p:spTgt spid="9220">
                                            <p:bg/>
                                          </p:spTgt>
                                        </p:tgtEl>
                                        <p:attrNameLst>
                                          <p:attrName>ppt_x</p:attrName>
                                        </p:attrNameLst>
                                      </p:cBhvr>
                                    </p:anim>
                                  </p:childTnLst>
                                </p:cTn>
                              </p:par>
                            </p:childTnLst>
                          </p:cTn>
                        </p:par>
                        <p:par>
                          <p:cTn id="29" fill="hold">
                            <p:stCondLst>
                              <p:cond delay="1000"/>
                            </p:stCondLst>
                            <p:childTnLst>
                              <p:par>
                                <p:cTn id="30" presetID="34" presetClass="entr" presetSubtype="0" fill="hold" grpId="0" nodeType="afterEffect">
                                  <p:stCondLst>
                                    <p:cond delay="0"/>
                                  </p:stCondLst>
                                  <p:iterate type="wd">
                                    <p:tmPct val="2000"/>
                                  </p:iterate>
                                  <p:childTnLst>
                                    <p:set>
                                      <p:cBhvr>
                                        <p:cTn id="31" dur="1" fill="hold">
                                          <p:stCondLst>
                                            <p:cond delay="0"/>
                                          </p:stCondLst>
                                        </p:cTn>
                                        <p:tgtEl>
                                          <p:spTgt spid="9220">
                                            <p:txEl>
                                              <p:pRg st="0" end="0"/>
                                            </p:txEl>
                                          </p:spTgt>
                                        </p:tgtEl>
                                        <p:attrNameLst>
                                          <p:attrName>style.visibility</p:attrName>
                                        </p:attrNameLst>
                                      </p:cBhvr>
                                      <p:to>
                                        <p:strVal val="visible"/>
                                      </p:to>
                                    </p:set>
                                    <p:anim from="(-#ppt_w/2)" to="(#ppt_x)" calcmode="lin" valueType="num">
                                      <p:cBhvr>
                                        <p:cTn id="32" dur="600" fill="hold">
                                          <p:stCondLst>
                                            <p:cond delay="0"/>
                                          </p:stCondLst>
                                        </p:cTn>
                                        <p:tgtEl>
                                          <p:spTgt spid="9220">
                                            <p:txEl>
                                              <p:pRg st="0" end="0"/>
                                            </p:txEl>
                                          </p:spTgt>
                                        </p:tgtEl>
                                        <p:attrNameLst>
                                          <p:attrName>ppt_x</p:attrName>
                                        </p:attrNameLst>
                                      </p:cBhvr>
                                    </p:anim>
                                    <p:anim from="0" to="-1.0" calcmode="lin" valueType="num">
                                      <p:cBhvr>
                                        <p:cTn id="33" dur="200" decel="50000" autoRev="1" fill="hold">
                                          <p:stCondLst>
                                            <p:cond delay="600"/>
                                          </p:stCondLst>
                                        </p:cTn>
                                        <p:tgtEl>
                                          <p:spTgt spid="9220">
                                            <p:txEl>
                                              <p:pRg st="0" end="0"/>
                                            </p:txEl>
                                          </p:spTgt>
                                        </p:tgtEl>
                                        <p:attrNameLst>
                                          <p:attrName>xshear</p:attrName>
                                        </p:attrNameLst>
                                      </p:cBhvr>
                                    </p:anim>
                                    <p:animScale>
                                      <p:cBhvr>
                                        <p:cTn id="34" dur="200" decel="100000" autoRev="1" fill="hold">
                                          <p:stCondLst>
                                            <p:cond delay="600"/>
                                          </p:stCondLst>
                                        </p:cTn>
                                        <p:tgtEl>
                                          <p:spTgt spid="9220">
                                            <p:txEl>
                                              <p:pRg st="0" end="0"/>
                                            </p:txEl>
                                          </p:spTgt>
                                        </p:tgtEl>
                                      </p:cBhvr>
                                      <p:from x="100000" y="100000"/>
                                      <p:to x="80000" y="100000"/>
                                    </p:animScale>
                                    <p:anim by="(#ppt_h/3+#ppt_w*0.1)" calcmode="lin" valueType="num">
                                      <p:cBhvr additive="sum">
                                        <p:cTn id="35" dur="200" decel="100000" autoRev="1" fill="hold">
                                          <p:stCondLst>
                                            <p:cond delay="600"/>
                                          </p:stCondLst>
                                        </p:cTn>
                                        <p:tgtEl>
                                          <p:spTgt spid="9220">
                                            <p:txEl>
                                              <p:pRg st="0" end="0"/>
                                            </p:txEl>
                                          </p:spTgt>
                                        </p:tgtEl>
                                        <p:attrNameLst>
                                          <p:attrName>ppt_x</p:attrName>
                                        </p:attrNameLst>
                                      </p:cBhvr>
                                    </p:anim>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grpId="0" nodeType="clickEffect">
                                  <p:stCondLst>
                                    <p:cond delay="0"/>
                                  </p:stCondLst>
                                  <p:iterate type="wd">
                                    <p:tmPct val="2000"/>
                                  </p:iterate>
                                  <p:childTnLst>
                                    <p:set>
                                      <p:cBhvr>
                                        <p:cTn id="39" dur="1" fill="hold">
                                          <p:stCondLst>
                                            <p:cond delay="0"/>
                                          </p:stCondLst>
                                        </p:cTn>
                                        <p:tgtEl>
                                          <p:spTgt spid="9220">
                                            <p:txEl>
                                              <p:pRg st="1" end="1"/>
                                            </p:txEl>
                                          </p:spTgt>
                                        </p:tgtEl>
                                        <p:attrNameLst>
                                          <p:attrName>style.visibility</p:attrName>
                                        </p:attrNameLst>
                                      </p:cBhvr>
                                      <p:to>
                                        <p:strVal val="visible"/>
                                      </p:to>
                                    </p:set>
                                    <p:anim from="(-#ppt_w/2)" to="(#ppt_x)" calcmode="lin" valueType="num">
                                      <p:cBhvr>
                                        <p:cTn id="40" dur="600" fill="hold">
                                          <p:stCondLst>
                                            <p:cond delay="0"/>
                                          </p:stCondLst>
                                        </p:cTn>
                                        <p:tgtEl>
                                          <p:spTgt spid="9220">
                                            <p:txEl>
                                              <p:pRg st="1" end="1"/>
                                            </p:txEl>
                                          </p:spTgt>
                                        </p:tgtEl>
                                        <p:attrNameLst>
                                          <p:attrName>ppt_x</p:attrName>
                                        </p:attrNameLst>
                                      </p:cBhvr>
                                    </p:anim>
                                    <p:anim from="0" to="-1.0" calcmode="lin" valueType="num">
                                      <p:cBhvr>
                                        <p:cTn id="41" dur="200" decel="50000" autoRev="1" fill="hold">
                                          <p:stCondLst>
                                            <p:cond delay="600"/>
                                          </p:stCondLst>
                                        </p:cTn>
                                        <p:tgtEl>
                                          <p:spTgt spid="9220">
                                            <p:txEl>
                                              <p:pRg st="1" end="1"/>
                                            </p:txEl>
                                          </p:spTgt>
                                        </p:tgtEl>
                                        <p:attrNameLst>
                                          <p:attrName>xshear</p:attrName>
                                        </p:attrNameLst>
                                      </p:cBhvr>
                                    </p:anim>
                                    <p:animScale>
                                      <p:cBhvr>
                                        <p:cTn id="42" dur="200" decel="100000" autoRev="1" fill="hold">
                                          <p:stCondLst>
                                            <p:cond delay="600"/>
                                          </p:stCondLst>
                                        </p:cTn>
                                        <p:tgtEl>
                                          <p:spTgt spid="9220">
                                            <p:txEl>
                                              <p:pRg st="1" end="1"/>
                                            </p:txEl>
                                          </p:spTgt>
                                        </p:tgtEl>
                                      </p:cBhvr>
                                      <p:from x="100000" y="100000"/>
                                      <p:to x="80000" y="100000"/>
                                    </p:animScale>
                                    <p:anim by="(#ppt_h/3+#ppt_w*0.1)" calcmode="lin" valueType="num">
                                      <p:cBhvr additive="sum">
                                        <p:cTn id="43" dur="200" decel="100000" autoRev="1" fill="hold">
                                          <p:stCondLst>
                                            <p:cond delay="600"/>
                                          </p:stCondLst>
                                        </p:cTn>
                                        <p:tgtEl>
                                          <p:spTgt spid="9220">
                                            <p:txEl>
                                              <p:pRg st="1" end="1"/>
                                            </p:txEl>
                                          </p:spTgt>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34" presetClass="entr" presetSubtype="0" fill="hold" grpId="0" nodeType="clickEffect">
                                  <p:stCondLst>
                                    <p:cond delay="0"/>
                                  </p:stCondLst>
                                  <p:iterate type="wd">
                                    <p:tmPct val="2000"/>
                                  </p:iterate>
                                  <p:childTnLst>
                                    <p:set>
                                      <p:cBhvr>
                                        <p:cTn id="47" dur="1" fill="hold">
                                          <p:stCondLst>
                                            <p:cond delay="0"/>
                                          </p:stCondLst>
                                        </p:cTn>
                                        <p:tgtEl>
                                          <p:spTgt spid="9221"/>
                                        </p:tgtEl>
                                        <p:attrNameLst>
                                          <p:attrName>style.visibility</p:attrName>
                                        </p:attrNameLst>
                                      </p:cBhvr>
                                      <p:to>
                                        <p:strVal val="visible"/>
                                      </p:to>
                                    </p:set>
                                    <p:anim from="(-#ppt_w/2)" to="(#ppt_x)" calcmode="lin" valueType="num">
                                      <p:cBhvr>
                                        <p:cTn id="48" dur="600" fill="hold">
                                          <p:stCondLst>
                                            <p:cond delay="0"/>
                                          </p:stCondLst>
                                        </p:cTn>
                                        <p:tgtEl>
                                          <p:spTgt spid="9221"/>
                                        </p:tgtEl>
                                        <p:attrNameLst>
                                          <p:attrName>ppt_x</p:attrName>
                                        </p:attrNameLst>
                                      </p:cBhvr>
                                    </p:anim>
                                    <p:anim from="0" to="-1.0" calcmode="lin" valueType="num">
                                      <p:cBhvr>
                                        <p:cTn id="49" dur="200" decel="50000" autoRev="1" fill="hold">
                                          <p:stCondLst>
                                            <p:cond delay="600"/>
                                          </p:stCondLst>
                                        </p:cTn>
                                        <p:tgtEl>
                                          <p:spTgt spid="9221"/>
                                        </p:tgtEl>
                                        <p:attrNameLst>
                                          <p:attrName>xshear</p:attrName>
                                        </p:attrNameLst>
                                      </p:cBhvr>
                                    </p:anim>
                                    <p:animScale>
                                      <p:cBhvr>
                                        <p:cTn id="50" dur="200" decel="100000" autoRev="1" fill="hold">
                                          <p:stCondLst>
                                            <p:cond delay="600"/>
                                          </p:stCondLst>
                                        </p:cTn>
                                        <p:tgtEl>
                                          <p:spTgt spid="9221"/>
                                        </p:tgtEl>
                                      </p:cBhvr>
                                      <p:from x="100000" y="100000"/>
                                      <p:to x="80000" y="100000"/>
                                    </p:animScale>
                                    <p:anim by="(#ppt_h/3+#ppt_w*0.1)" calcmode="lin" valueType="num">
                                      <p:cBhvr additive="sum">
                                        <p:cTn id="51" dur="200" decel="100000" autoRev="1" fill="hold">
                                          <p:stCondLst>
                                            <p:cond delay="600"/>
                                          </p:stCondLst>
                                        </p:cTn>
                                        <p:tgtEl>
                                          <p:spTgt spid="922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uiExpand="1" build="p" animBg="1"/>
      <p:bldP spid="92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5" name="WordArt 3"/>
          <p:cNvSpPr>
            <a:spLocks noChangeArrowheads="1" noChangeShapeType="1" noTextEdit="1"/>
          </p:cNvSpPr>
          <p:nvPr/>
        </p:nvSpPr>
        <p:spPr bwMode="auto">
          <a:xfrm rot="-1523872">
            <a:off x="36513" y="44450"/>
            <a:ext cx="3959225" cy="1512888"/>
          </a:xfrm>
          <a:prstGeom prst="rect">
            <a:avLst/>
          </a:prstGeom>
        </p:spPr>
        <p:txBody>
          <a:bodyPr wrap="none" fromWordArt="1">
            <a:prstTxWarp prst="textDeflateBottom">
              <a:avLst>
                <a:gd name="adj" fmla="val 58931"/>
              </a:avLst>
            </a:prstTxWarp>
            <a:scene3d>
              <a:camera prst="legacyPerspectiveFront">
                <a:rot lat="19799999" lon="19439998" rev="0"/>
              </a:camera>
              <a:lightRig rig="legacyNormal2" dir="b"/>
            </a:scene3d>
            <a:sp3d extrusionH="354000" prstMaterial="legacyMatte">
              <a:extrusionClr>
                <a:srgbClr val="009900"/>
              </a:extrusionClr>
            </a:sp3d>
          </a:bodyPr>
          <a:lstStyle/>
          <a:p>
            <a:pPr algn="ctr"/>
            <a:r>
              <a:rPr lang="es-ES" sz="3600" kern="10">
                <a:ln w="9525">
                  <a:round/>
                  <a:headEnd/>
                  <a:tailEnd/>
                </a:ln>
                <a:gradFill rotWithShape="0">
                  <a:gsLst>
                    <a:gs pos="0">
                      <a:srgbClr val="009900"/>
                    </a:gs>
                    <a:gs pos="50000">
                      <a:srgbClr val="FFFFCC"/>
                    </a:gs>
                    <a:gs pos="100000">
                      <a:srgbClr val="009900"/>
                    </a:gs>
                  </a:gsLst>
                  <a:lin ang="4223872" scaled="1"/>
                </a:gradFill>
                <a:latin typeface="Impact"/>
              </a:rPr>
              <a:t>JOSUÉ</a:t>
            </a:r>
          </a:p>
        </p:txBody>
      </p:sp>
      <p:sp>
        <p:nvSpPr>
          <p:cNvPr id="8196" name="Text Box 4"/>
          <p:cNvSpPr txBox="1">
            <a:spLocks noChangeArrowheads="1"/>
          </p:cNvSpPr>
          <p:nvPr/>
        </p:nvSpPr>
        <p:spPr bwMode="auto">
          <a:xfrm>
            <a:off x="179512" y="4699590"/>
            <a:ext cx="8892480" cy="1969770"/>
          </a:xfrm>
          <a:prstGeom prst="rect">
            <a:avLst/>
          </a:prstGeom>
          <a:solidFill>
            <a:srgbClr val="339966">
              <a:alpha val="75000"/>
            </a:srgbClr>
          </a:solidFill>
          <a:ln w="9525">
            <a:noFill/>
            <a:miter lim="800000"/>
            <a:headEnd/>
            <a:tailEnd/>
          </a:ln>
          <a:effectLst/>
        </p:spPr>
        <p:txBody>
          <a:bodyPr wrap="square">
            <a:spAutoFit/>
          </a:bodyPr>
          <a:lstStyle/>
          <a:p>
            <a:pPr marL="357188" indent="-357188">
              <a:spcBef>
                <a:spcPct val="50000"/>
              </a:spcBef>
              <a:buFont typeface="Wingdings" pitchFamily="2" charset="2"/>
              <a:buChar char="à"/>
            </a:pPr>
            <a:r>
              <a:rPr lang="es-ES" dirty="0">
                <a:solidFill>
                  <a:srgbClr val="FFFF00"/>
                </a:solidFill>
                <a:effectLst>
                  <a:outerShdw blurRad="38100" dist="38100" dir="2700000" algn="tl">
                    <a:srgbClr val="000000"/>
                  </a:outerShdw>
                </a:effectLst>
                <a:sym typeface="Wingdings" pitchFamily="2" charset="2"/>
              </a:rPr>
              <a:t>No era un ángel porque aceptó que Josué le adorase </a:t>
            </a:r>
            <a:r>
              <a:rPr lang="es-ES" sz="1400" dirty="0">
                <a:solidFill>
                  <a:srgbClr val="FFFF00"/>
                </a:solidFill>
                <a:effectLst>
                  <a:outerShdw blurRad="38100" dist="38100" dir="2700000" algn="tl">
                    <a:srgbClr val="000000"/>
                  </a:outerShdw>
                </a:effectLst>
                <a:sym typeface="Wingdings" pitchFamily="2" charset="2"/>
              </a:rPr>
              <a:t>(Josué, 5: </a:t>
            </a:r>
            <a:r>
              <a:rPr lang="es-ES" sz="1400" dirty="0" smtClean="0">
                <a:solidFill>
                  <a:srgbClr val="FFFF00"/>
                </a:solidFill>
                <a:effectLst>
                  <a:outerShdw blurRad="38100" dist="38100" dir="2700000" algn="tl">
                    <a:srgbClr val="000000"/>
                  </a:outerShdw>
                </a:effectLst>
                <a:sym typeface="Wingdings" pitchFamily="2" charset="2"/>
              </a:rPr>
              <a:t>14;</a:t>
            </a:r>
            <a:br>
              <a:rPr lang="es-ES" sz="1400" dirty="0" smtClean="0">
                <a:solidFill>
                  <a:srgbClr val="FFFF00"/>
                </a:solidFill>
                <a:effectLst>
                  <a:outerShdw blurRad="38100" dist="38100" dir="2700000" algn="tl">
                    <a:srgbClr val="000000"/>
                  </a:outerShdw>
                </a:effectLst>
                <a:sym typeface="Wingdings" pitchFamily="2" charset="2"/>
              </a:rPr>
            </a:br>
            <a:r>
              <a:rPr lang="es-ES" sz="1400" dirty="0" smtClean="0">
                <a:solidFill>
                  <a:srgbClr val="FFFF00"/>
                </a:solidFill>
                <a:effectLst>
                  <a:outerShdw blurRad="38100" dist="38100" dir="2700000" algn="tl">
                    <a:srgbClr val="000000"/>
                  </a:outerShdw>
                </a:effectLst>
                <a:sym typeface="Wingdings" pitchFamily="2" charset="2"/>
              </a:rPr>
              <a:t>Apocalipsis</a:t>
            </a:r>
            <a:r>
              <a:rPr lang="es-ES" sz="1400" dirty="0">
                <a:solidFill>
                  <a:srgbClr val="FFFF00"/>
                </a:solidFill>
                <a:effectLst>
                  <a:outerShdw blurRad="38100" dist="38100" dir="2700000" algn="tl">
                    <a:srgbClr val="000000"/>
                  </a:outerShdw>
                </a:effectLst>
                <a:sym typeface="Wingdings" pitchFamily="2" charset="2"/>
              </a:rPr>
              <a:t>, 19: 9-10)</a:t>
            </a:r>
          </a:p>
          <a:p>
            <a:pPr marL="357188" indent="-357188">
              <a:spcBef>
                <a:spcPct val="50000"/>
              </a:spcBef>
              <a:buFont typeface="Wingdings" pitchFamily="2" charset="2"/>
              <a:buChar char="à"/>
            </a:pPr>
            <a:r>
              <a:rPr lang="es-ES" dirty="0">
                <a:solidFill>
                  <a:srgbClr val="FFFF00"/>
                </a:solidFill>
                <a:effectLst>
                  <a:outerShdw blurRad="38100" dist="38100" dir="2700000" algn="tl">
                    <a:srgbClr val="000000"/>
                  </a:outerShdw>
                </a:effectLst>
              </a:rPr>
              <a:t>El lugar era santo por la presencia del </a:t>
            </a:r>
            <a:r>
              <a:rPr lang="es-ES" dirty="0" smtClean="0">
                <a:solidFill>
                  <a:srgbClr val="FFFF00"/>
                </a:solidFill>
                <a:effectLst>
                  <a:outerShdw blurRad="38100" dist="38100" dir="2700000" algn="tl">
                    <a:srgbClr val="000000"/>
                  </a:outerShdw>
                </a:effectLst>
              </a:rPr>
              <a:t>Príncipe</a:t>
            </a:r>
            <a:r>
              <a:rPr lang="es-ES" smtClean="0">
                <a:solidFill>
                  <a:srgbClr val="FFFF00"/>
                </a:solidFill>
                <a:effectLst>
                  <a:outerShdw blurRad="38100" dist="38100" dir="2700000" algn="tl">
                    <a:srgbClr val="000000"/>
                  </a:outerShdw>
                </a:effectLst>
              </a:rPr>
              <a:t>, como </a:t>
            </a:r>
            <a:r>
              <a:rPr lang="es-ES" dirty="0">
                <a:solidFill>
                  <a:srgbClr val="FFFF00"/>
                </a:solidFill>
                <a:effectLst>
                  <a:outerShdw blurRad="38100" dist="38100" dir="2700000" algn="tl">
                    <a:srgbClr val="000000"/>
                  </a:outerShdw>
                </a:effectLst>
              </a:rPr>
              <a:t>en la zarza </a:t>
            </a:r>
            <a:r>
              <a:rPr lang="es-ES" sz="1400" dirty="0">
                <a:solidFill>
                  <a:srgbClr val="FFFF00"/>
                </a:solidFill>
                <a:effectLst>
                  <a:outerShdw blurRad="38100" dist="38100" dir="2700000" algn="tl">
                    <a:srgbClr val="000000"/>
                  </a:outerShdw>
                </a:effectLst>
              </a:rPr>
              <a:t>(Josué, 5: 15)</a:t>
            </a:r>
          </a:p>
          <a:p>
            <a:pPr marL="357188" indent="-357188">
              <a:spcBef>
                <a:spcPct val="50000"/>
              </a:spcBef>
              <a:buFont typeface="Wingdings" pitchFamily="2" charset="2"/>
              <a:buChar char="à"/>
            </a:pPr>
            <a:r>
              <a:rPr lang="es-ES" dirty="0">
                <a:solidFill>
                  <a:srgbClr val="FFFF00"/>
                </a:solidFill>
                <a:effectLst>
                  <a:outerShdw blurRad="38100" dist="38100" dir="2700000" algn="tl">
                    <a:srgbClr val="000000"/>
                  </a:outerShdw>
                </a:effectLst>
              </a:rPr>
              <a:t>Este Príncipe era Dios mismo, que habló con Josué </a:t>
            </a:r>
            <a:r>
              <a:rPr lang="es-ES" sz="1400" dirty="0">
                <a:solidFill>
                  <a:srgbClr val="FFFF00"/>
                </a:solidFill>
                <a:effectLst>
                  <a:outerShdw blurRad="38100" dist="38100" dir="2700000" algn="tl">
                    <a:srgbClr val="000000"/>
                  </a:outerShdw>
                </a:effectLst>
              </a:rPr>
              <a:t>(Josué, 6: 2)</a:t>
            </a:r>
            <a:r>
              <a:rPr lang="es-ES" dirty="0">
                <a:solidFill>
                  <a:srgbClr val="FFFF00"/>
                </a:solidFill>
                <a:effectLst>
                  <a:outerShdw blurRad="38100" dist="38100" dir="2700000" algn="tl">
                    <a:srgbClr val="000000"/>
                  </a:outerShdw>
                </a:effectLst>
              </a:rPr>
              <a:t> [recuerda que originalmente no había capítulos y versículos en la Biblia y el capítulo 6 no es sino una continuación ininterrumpida del 5]</a:t>
            </a:r>
          </a:p>
        </p:txBody>
      </p:sp>
      <p:sp>
        <p:nvSpPr>
          <p:cNvPr id="8197" name="Rectangle 5"/>
          <p:cNvSpPr>
            <a:spLocks noChangeArrowheads="1"/>
          </p:cNvSpPr>
          <p:nvPr/>
        </p:nvSpPr>
        <p:spPr bwMode="auto">
          <a:xfrm>
            <a:off x="179512" y="4326527"/>
            <a:ext cx="8892480" cy="366713"/>
          </a:xfrm>
          <a:prstGeom prst="rect">
            <a:avLst/>
          </a:prstGeom>
          <a:solidFill>
            <a:srgbClr val="339966">
              <a:alpha val="75000"/>
            </a:srgbClr>
          </a:solidFill>
          <a:ln w="9525">
            <a:noFill/>
            <a:miter lim="800000"/>
            <a:headEnd/>
            <a:tailEnd/>
          </a:ln>
          <a:effectLst/>
        </p:spPr>
        <p:txBody>
          <a:bodyPr wrap="square">
            <a:spAutoFit/>
          </a:bodyPr>
          <a:lstStyle/>
          <a:p>
            <a:pPr>
              <a:spcBef>
                <a:spcPct val="50000"/>
              </a:spcBef>
            </a:pPr>
            <a:r>
              <a:rPr lang="es-ES">
                <a:solidFill>
                  <a:srgbClr val="FFFF00"/>
                </a:solidFill>
                <a:effectLst>
                  <a:outerShdw blurRad="38100" dist="38100" dir="2700000" algn="tl">
                    <a:srgbClr val="000000"/>
                  </a:outerShdw>
                </a:effectLst>
              </a:rPr>
              <a:t>Se presentó ante él el Príncipe del Ejército de Dios </a:t>
            </a:r>
            <a:r>
              <a:rPr lang="es-ES" sz="1400">
                <a:solidFill>
                  <a:srgbClr val="FFFF00"/>
                </a:solidFill>
                <a:effectLst>
                  <a:outerShdw blurRad="38100" dist="38100" dir="2700000" algn="tl">
                    <a:srgbClr val="000000"/>
                  </a:outerShdw>
                </a:effectLst>
              </a:rPr>
              <a:t>(Josué, 5: 14)</a:t>
            </a:r>
            <a:r>
              <a:rPr lang="es-ES">
                <a:solidFill>
                  <a:srgbClr val="FFFF00"/>
                </a:solidFill>
                <a:effectLst>
                  <a:outerShdw blurRad="38100" dist="38100" dir="2700000" algn="tl">
                    <a:srgbClr val="000000"/>
                  </a:outerShdw>
                </a:effectLs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80">
                                          <p:stCondLst>
                                            <p:cond delay="0"/>
                                          </p:stCondLst>
                                        </p:cTn>
                                        <p:tgtEl>
                                          <p:spTgt spid="8195"/>
                                        </p:tgtEl>
                                      </p:cBhvr>
                                    </p:animEffect>
                                    <p:anim calcmode="lin" valueType="num">
                                      <p:cBhvr>
                                        <p:cTn id="8" dur="1822" tmFilter="0,0; 0.14,0.36; 0.43,0.73; 0.71,0.91; 1.0,1.0">
                                          <p:stCondLst>
                                            <p:cond delay="0"/>
                                          </p:stCondLst>
                                        </p:cTn>
                                        <p:tgtEl>
                                          <p:spTgt spid="819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5"/>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5"/>
                                        </p:tgtEl>
                                      </p:cBhvr>
                                      <p:to x="100000" y="60000"/>
                                    </p:animScale>
                                    <p:animScale>
                                      <p:cBhvr>
                                        <p:cTn id="14" dur="166" decel="50000">
                                          <p:stCondLst>
                                            <p:cond delay="676"/>
                                          </p:stCondLst>
                                        </p:cTn>
                                        <p:tgtEl>
                                          <p:spTgt spid="8195"/>
                                        </p:tgtEl>
                                      </p:cBhvr>
                                      <p:to x="100000" y="100000"/>
                                    </p:animScale>
                                    <p:animScale>
                                      <p:cBhvr>
                                        <p:cTn id="15" dur="26">
                                          <p:stCondLst>
                                            <p:cond delay="1312"/>
                                          </p:stCondLst>
                                        </p:cTn>
                                        <p:tgtEl>
                                          <p:spTgt spid="8195"/>
                                        </p:tgtEl>
                                      </p:cBhvr>
                                      <p:to x="100000" y="80000"/>
                                    </p:animScale>
                                    <p:animScale>
                                      <p:cBhvr>
                                        <p:cTn id="16" dur="166" decel="50000">
                                          <p:stCondLst>
                                            <p:cond delay="1338"/>
                                          </p:stCondLst>
                                        </p:cTn>
                                        <p:tgtEl>
                                          <p:spTgt spid="8195"/>
                                        </p:tgtEl>
                                      </p:cBhvr>
                                      <p:to x="100000" y="100000"/>
                                    </p:animScale>
                                    <p:animScale>
                                      <p:cBhvr>
                                        <p:cTn id="17" dur="26">
                                          <p:stCondLst>
                                            <p:cond delay="1642"/>
                                          </p:stCondLst>
                                        </p:cTn>
                                        <p:tgtEl>
                                          <p:spTgt spid="8195"/>
                                        </p:tgtEl>
                                      </p:cBhvr>
                                      <p:to x="100000" y="90000"/>
                                    </p:animScale>
                                    <p:animScale>
                                      <p:cBhvr>
                                        <p:cTn id="18" dur="166" decel="50000">
                                          <p:stCondLst>
                                            <p:cond delay="1668"/>
                                          </p:stCondLst>
                                        </p:cTn>
                                        <p:tgtEl>
                                          <p:spTgt spid="8195"/>
                                        </p:tgtEl>
                                      </p:cBhvr>
                                      <p:to x="100000" y="100000"/>
                                    </p:animScale>
                                    <p:animScale>
                                      <p:cBhvr>
                                        <p:cTn id="19" dur="26">
                                          <p:stCondLst>
                                            <p:cond delay="1808"/>
                                          </p:stCondLst>
                                        </p:cTn>
                                        <p:tgtEl>
                                          <p:spTgt spid="8195"/>
                                        </p:tgtEl>
                                      </p:cBhvr>
                                      <p:to x="100000" y="95000"/>
                                    </p:animScale>
                                    <p:animScale>
                                      <p:cBhvr>
                                        <p:cTn id="20" dur="166" decel="50000">
                                          <p:stCondLst>
                                            <p:cond delay="1834"/>
                                          </p:stCondLst>
                                        </p:cTn>
                                        <p:tgtEl>
                                          <p:spTgt spid="819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197">
                                            <p:bg/>
                                          </p:spTgt>
                                        </p:tgtEl>
                                        <p:attrNameLst>
                                          <p:attrName>style.visibility</p:attrName>
                                        </p:attrNameLst>
                                      </p:cBhvr>
                                      <p:to>
                                        <p:strVal val="visible"/>
                                      </p:to>
                                    </p:set>
                                    <p:anim calcmode="lin" valueType="num">
                                      <p:cBhvr>
                                        <p:cTn id="25" dur="500" fill="hold"/>
                                        <p:tgtEl>
                                          <p:spTgt spid="8197">
                                            <p:bg/>
                                          </p:spTgt>
                                        </p:tgtEl>
                                        <p:attrNameLst>
                                          <p:attrName>ppt_w</p:attrName>
                                        </p:attrNameLst>
                                      </p:cBhvr>
                                      <p:tavLst>
                                        <p:tav tm="0">
                                          <p:val>
                                            <p:fltVal val="0"/>
                                          </p:val>
                                        </p:tav>
                                        <p:tav tm="100000">
                                          <p:val>
                                            <p:strVal val="#ppt_w"/>
                                          </p:val>
                                        </p:tav>
                                      </p:tavLst>
                                    </p:anim>
                                    <p:anim calcmode="lin" valueType="num">
                                      <p:cBhvr>
                                        <p:cTn id="26" dur="500" fill="hold"/>
                                        <p:tgtEl>
                                          <p:spTgt spid="8197">
                                            <p:bg/>
                                          </p:spTgt>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30" presetClass="entr" presetSubtype="0" fill="hold" grpId="0" nodeType="afterEffect">
                                  <p:stCondLst>
                                    <p:cond delay="0"/>
                                  </p:stCondLst>
                                  <p:iterate type="lt">
                                    <p:tmPct val="2000"/>
                                  </p:iterate>
                                  <p:childTnLst>
                                    <p:set>
                                      <p:cBhvr>
                                        <p:cTn id="29" dur="1" fill="hold">
                                          <p:stCondLst>
                                            <p:cond delay="0"/>
                                          </p:stCondLst>
                                        </p:cTn>
                                        <p:tgtEl>
                                          <p:spTgt spid="8197">
                                            <p:txEl>
                                              <p:pRg st="0" end="0"/>
                                            </p:txEl>
                                          </p:spTgt>
                                        </p:tgtEl>
                                        <p:attrNameLst>
                                          <p:attrName>style.visibility</p:attrName>
                                        </p:attrNameLst>
                                      </p:cBhvr>
                                      <p:to>
                                        <p:strVal val="visible"/>
                                      </p:to>
                                    </p:set>
                                    <p:animEffect transition="in" filter="fade">
                                      <p:cBhvr>
                                        <p:cTn id="30" dur="800" decel="100000"/>
                                        <p:tgtEl>
                                          <p:spTgt spid="8197">
                                            <p:txEl>
                                              <p:pRg st="0" end="0"/>
                                            </p:txEl>
                                          </p:spTgt>
                                        </p:tgtEl>
                                      </p:cBhvr>
                                    </p:animEffect>
                                    <p:anim calcmode="lin" valueType="num">
                                      <p:cBhvr>
                                        <p:cTn id="31" dur="800" decel="100000" fill="hold"/>
                                        <p:tgtEl>
                                          <p:spTgt spid="8197">
                                            <p:txEl>
                                              <p:pRg st="0" end="0"/>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8197">
                                            <p:txEl>
                                              <p:pRg st="0" end="0"/>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8197">
                                            <p:txEl>
                                              <p:pRg st="0" end="0"/>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197">
                                            <p:txEl>
                                              <p:pRg st="0" end="0"/>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19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8196">
                                            <p:bg/>
                                          </p:spTgt>
                                        </p:tgtEl>
                                        <p:attrNameLst>
                                          <p:attrName>style.visibility</p:attrName>
                                        </p:attrNameLst>
                                      </p:cBhvr>
                                      <p:to>
                                        <p:strVal val="visible"/>
                                      </p:to>
                                    </p:set>
                                    <p:anim calcmode="lin" valueType="num">
                                      <p:cBhvr>
                                        <p:cTn id="40" dur="500" fill="hold"/>
                                        <p:tgtEl>
                                          <p:spTgt spid="8196">
                                            <p:bg/>
                                          </p:spTgt>
                                        </p:tgtEl>
                                        <p:attrNameLst>
                                          <p:attrName>ppt_w</p:attrName>
                                        </p:attrNameLst>
                                      </p:cBhvr>
                                      <p:tavLst>
                                        <p:tav tm="0">
                                          <p:val>
                                            <p:fltVal val="0"/>
                                          </p:val>
                                        </p:tav>
                                        <p:tav tm="100000">
                                          <p:val>
                                            <p:strVal val="#ppt_w"/>
                                          </p:val>
                                        </p:tav>
                                      </p:tavLst>
                                    </p:anim>
                                    <p:anim calcmode="lin" valueType="num">
                                      <p:cBhvr>
                                        <p:cTn id="41" dur="500" fill="hold"/>
                                        <p:tgtEl>
                                          <p:spTgt spid="8196">
                                            <p:bg/>
                                          </p:spTgt>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35" presetClass="entr" presetSubtype="0" fill="hold" grpId="0" nodeType="afterEffect">
                                  <p:stCondLst>
                                    <p:cond delay="0"/>
                                  </p:stCondLst>
                                  <p:iterate type="lt">
                                    <p:tmPct val="2000"/>
                                  </p:iterate>
                                  <p:childTnLst>
                                    <p:set>
                                      <p:cBhvr>
                                        <p:cTn id="44" dur="1" fill="hold">
                                          <p:stCondLst>
                                            <p:cond delay="0"/>
                                          </p:stCondLst>
                                        </p:cTn>
                                        <p:tgtEl>
                                          <p:spTgt spid="8196">
                                            <p:txEl>
                                              <p:pRg st="0" end="0"/>
                                            </p:txEl>
                                          </p:spTgt>
                                        </p:tgtEl>
                                        <p:attrNameLst>
                                          <p:attrName>style.visibility</p:attrName>
                                        </p:attrNameLst>
                                      </p:cBhvr>
                                      <p:to>
                                        <p:strVal val="visible"/>
                                      </p:to>
                                    </p:set>
                                    <p:animEffect transition="in" filter="fade">
                                      <p:cBhvr>
                                        <p:cTn id="45" dur="2000"/>
                                        <p:tgtEl>
                                          <p:spTgt spid="8196">
                                            <p:txEl>
                                              <p:pRg st="0" end="0"/>
                                            </p:txEl>
                                          </p:spTgt>
                                        </p:tgtEl>
                                      </p:cBhvr>
                                    </p:animEffect>
                                    <p:anim calcmode="lin" valueType="num">
                                      <p:cBhvr>
                                        <p:cTn id="46" dur="2000" fill="hold"/>
                                        <p:tgtEl>
                                          <p:spTgt spid="8196">
                                            <p:txEl>
                                              <p:pRg st="0" end="0"/>
                                            </p:txEl>
                                          </p:spTgt>
                                        </p:tgtEl>
                                        <p:attrNameLst>
                                          <p:attrName>style.rotation</p:attrName>
                                        </p:attrNameLst>
                                      </p:cBhvr>
                                      <p:tavLst>
                                        <p:tav tm="0">
                                          <p:val>
                                            <p:fltVal val="720"/>
                                          </p:val>
                                        </p:tav>
                                        <p:tav tm="100000">
                                          <p:val>
                                            <p:fltVal val="0"/>
                                          </p:val>
                                        </p:tav>
                                      </p:tavLst>
                                    </p:anim>
                                    <p:anim calcmode="lin" valueType="num">
                                      <p:cBhvr>
                                        <p:cTn id="47" dur="2000" fill="hold"/>
                                        <p:tgtEl>
                                          <p:spTgt spid="8196">
                                            <p:txEl>
                                              <p:pRg st="0" end="0"/>
                                            </p:txEl>
                                          </p:spTgt>
                                        </p:tgtEl>
                                        <p:attrNameLst>
                                          <p:attrName>ppt_h</p:attrName>
                                        </p:attrNameLst>
                                      </p:cBhvr>
                                      <p:tavLst>
                                        <p:tav tm="0">
                                          <p:val>
                                            <p:fltVal val="0"/>
                                          </p:val>
                                        </p:tav>
                                        <p:tav tm="100000">
                                          <p:val>
                                            <p:strVal val="#ppt_h"/>
                                          </p:val>
                                        </p:tav>
                                      </p:tavLst>
                                    </p:anim>
                                    <p:anim calcmode="lin" valueType="num">
                                      <p:cBhvr>
                                        <p:cTn id="48" dur="2000" fill="hold"/>
                                        <p:tgtEl>
                                          <p:spTgt spid="819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iterate type="lt">
                                    <p:tmPct val="2000"/>
                                  </p:iterate>
                                  <p:childTnLst>
                                    <p:set>
                                      <p:cBhvr>
                                        <p:cTn id="52" dur="1" fill="hold">
                                          <p:stCondLst>
                                            <p:cond delay="0"/>
                                          </p:stCondLst>
                                        </p:cTn>
                                        <p:tgtEl>
                                          <p:spTgt spid="8196">
                                            <p:txEl>
                                              <p:pRg st="1" end="1"/>
                                            </p:txEl>
                                          </p:spTgt>
                                        </p:tgtEl>
                                        <p:attrNameLst>
                                          <p:attrName>style.visibility</p:attrName>
                                        </p:attrNameLst>
                                      </p:cBhvr>
                                      <p:to>
                                        <p:strVal val="visible"/>
                                      </p:to>
                                    </p:set>
                                    <p:animEffect transition="in" filter="fade">
                                      <p:cBhvr>
                                        <p:cTn id="53" dur="2000"/>
                                        <p:tgtEl>
                                          <p:spTgt spid="8196">
                                            <p:txEl>
                                              <p:pRg st="1" end="1"/>
                                            </p:txEl>
                                          </p:spTgt>
                                        </p:tgtEl>
                                      </p:cBhvr>
                                    </p:animEffect>
                                    <p:anim calcmode="lin" valueType="num">
                                      <p:cBhvr>
                                        <p:cTn id="54" dur="2000" fill="hold"/>
                                        <p:tgtEl>
                                          <p:spTgt spid="8196">
                                            <p:txEl>
                                              <p:pRg st="1" end="1"/>
                                            </p:txEl>
                                          </p:spTgt>
                                        </p:tgtEl>
                                        <p:attrNameLst>
                                          <p:attrName>style.rotation</p:attrName>
                                        </p:attrNameLst>
                                      </p:cBhvr>
                                      <p:tavLst>
                                        <p:tav tm="0">
                                          <p:val>
                                            <p:fltVal val="720"/>
                                          </p:val>
                                        </p:tav>
                                        <p:tav tm="100000">
                                          <p:val>
                                            <p:fltVal val="0"/>
                                          </p:val>
                                        </p:tav>
                                      </p:tavLst>
                                    </p:anim>
                                    <p:anim calcmode="lin" valueType="num">
                                      <p:cBhvr>
                                        <p:cTn id="55" dur="2000" fill="hold"/>
                                        <p:tgtEl>
                                          <p:spTgt spid="8196">
                                            <p:txEl>
                                              <p:pRg st="1" end="1"/>
                                            </p:txEl>
                                          </p:spTgt>
                                        </p:tgtEl>
                                        <p:attrNameLst>
                                          <p:attrName>ppt_h</p:attrName>
                                        </p:attrNameLst>
                                      </p:cBhvr>
                                      <p:tavLst>
                                        <p:tav tm="0">
                                          <p:val>
                                            <p:fltVal val="0"/>
                                          </p:val>
                                        </p:tav>
                                        <p:tav tm="100000">
                                          <p:val>
                                            <p:strVal val="#ppt_h"/>
                                          </p:val>
                                        </p:tav>
                                      </p:tavLst>
                                    </p:anim>
                                    <p:anim calcmode="lin" valueType="num">
                                      <p:cBhvr>
                                        <p:cTn id="56" dur="2000" fill="hold"/>
                                        <p:tgtEl>
                                          <p:spTgt spid="8196">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grpId="0" nodeType="clickEffect">
                                  <p:stCondLst>
                                    <p:cond delay="0"/>
                                  </p:stCondLst>
                                  <p:iterate type="lt">
                                    <p:tmPct val="2000"/>
                                  </p:iterate>
                                  <p:childTnLst>
                                    <p:set>
                                      <p:cBhvr>
                                        <p:cTn id="60" dur="1" fill="hold">
                                          <p:stCondLst>
                                            <p:cond delay="0"/>
                                          </p:stCondLst>
                                        </p:cTn>
                                        <p:tgtEl>
                                          <p:spTgt spid="8196">
                                            <p:txEl>
                                              <p:pRg st="2" end="2"/>
                                            </p:txEl>
                                          </p:spTgt>
                                        </p:tgtEl>
                                        <p:attrNameLst>
                                          <p:attrName>style.visibility</p:attrName>
                                        </p:attrNameLst>
                                      </p:cBhvr>
                                      <p:to>
                                        <p:strVal val="visible"/>
                                      </p:to>
                                    </p:set>
                                    <p:animEffect transition="in" filter="fade">
                                      <p:cBhvr>
                                        <p:cTn id="61" dur="2000"/>
                                        <p:tgtEl>
                                          <p:spTgt spid="8196">
                                            <p:txEl>
                                              <p:pRg st="2" end="2"/>
                                            </p:txEl>
                                          </p:spTgt>
                                        </p:tgtEl>
                                      </p:cBhvr>
                                    </p:animEffect>
                                    <p:anim calcmode="lin" valueType="num">
                                      <p:cBhvr>
                                        <p:cTn id="62" dur="2000" fill="hold"/>
                                        <p:tgtEl>
                                          <p:spTgt spid="8196">
                                            <p:txEl>
                                              <p:pRg st="2" end="2"/>
                                            </p:txEl>
                                          </p:spTgt>
                                        </p:tgtEl>
                                        <p:attrNameLst>
                                          <p:attrName>style.rotation</p:attrName>
                                        </p:attrNameLst>
                                      </p:cBhvr>
                                      <p:tavLst>
                                        <p:tav tm="0">
                                          <p:val>
                                            <p:fltVal val="720"/>
                                          </p:val>
                                        </p:tav>
                                        <p:tav tm="100000">
                                          <p:val>
                                            <p:fltVal val="0"/>
                                          </p:val>
                                        </p:tav>
                                      </p:tavLst>
                                    </p:anim>
                                    <p:anim calcmode="lin" valueType="num">
                                      <p:cBhvr>
                                        <p:cTn id="63" dur="2000" fill="hold"/>
                                        <p:tgtEl>
                                          <p:spTgt spid="8196">
                                            <p:txEl>
                                              <p:pRg st="2" end="2"/>
                                            </p:txEl>
                                          </p:spTgt>
                                        </p:tgtEl>
                                        <p:attrNameLst>
                                          <p:attrName>ppt_h</p:attrName>
                                        </p:attrNameLst>
                                      </p:cBhvr>
                                      <p:tavLst>
                                        <p:tav tm="0">
                                          <p:val>
                                            <p:fltVal val="0"/>
                                          </p:val>
                                        </p:tav>
                                        <p:tav tm="100000">
                                          <p:val>
                                            <p:strVal val="#ppt_h"/>
                                          </p:val>
                                        </p:tav>
                                      </p:tavLst>
                                    </p:anim>
                                    <p:anim calcmode="lin" valueType="num">
                                      <p:cBhvr>
                                        <p:cTn id="64" dur="2000" fill="hold"/>
                                        <p:tgtEl>
                                          <p:spTgt spid="8196">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uiExpand="1" build="p" animBg="1"/>
      <p:bldP spid="8197"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50825" y="4797152"/>
            <a:ext cx="8642350" cy="1969770"/>
          </a:xfrm>
          <a:prstGeom prst="rect">
            <a:avLst/>
          </a:prstGeom>
          <a:solidFill>
            <a:srgbClr val="339966">
              <a:alpha val="75000"/>
            </a:srgbClr>
          </a:solidFill>
          <a:ln w="9525">
            <a:noFill/>
            <a:miter lim="800000"/>
            <a:headEnd/>
            <a:tailEnd/>
          </a:ln>
          <a:effectLst/>
        </p:spPr>
        <p:txBody>
          <a:bodyPr>
            <a:spAutoFit/>
          </a:bodyPr>
          <a:lstStyle/>
          <a:p>
            <a:pPr>
              <a:spcBef>
                <a:spcPct val="50000"/>
              </a:spcBef>
            </a:pPr>
            <a:r>
              <a:rPr lang="es-ES" dirty="0">
                <a:solidFill>
                  <a:srgbClr val="FFFF00"/>
                </a:solidFill>
                <a:effectLst>
                  <a:outerShdw blurRad="38100" dist="38100" dir="2700000" algn="tl">
                    <a:srgbClr val="000000"/>
                  </a:outerShdw>
                </a:effectLst>
              </a:rPr>
              <a:t>¿Quién es el Príncipe del Ejército de Dios? Miguel </a:t>
            </a:r>
            <a:r>
              <a:rPr lang="es-ES" sz="1400" dirty="0">
                <a:solidFill>
                  <a:srgbClr val="FFFF00"/>
                </a:solidFill>
                <a:effectLst>
                  <a:outerShdw blurRad="38100" dist="38100" dir="2700000" algn="tl">
                    <a:srgbClr val="000000"/>
                  </a:outerShdw>
                </a:effectLst>
              </a:rPr>
              <a:t>(Daniel, 10: 13; 12: </a:t>
            </a:r>
            <a:r>
              <a:rPr lang="es-ES" sz="1400" dirty="0" smtClean="0">
                <a:solidFill>
                  <a:srgbClr val="FFFF00"/>
                </a:solidFill>
                <a:effectLst>
                  <a:outerShdw blurRad="38100" dist="38100" dir="2700000" algn="tl">
                    <a:srgbClr val="000000"/>
                  </a:outerShdw>
                </a:effectLst>
              </a:rPr>
              <a:t>1;</a:t>
            </a:r>
            <a:br>
              <a:rPr lang="es-ES" sz="1400" dirty="0" smtClean="0">
                <a:solidFill>
                  <a:srgbClr val="FFFF00"/>
                </a:solidFill>
                <a:effectLst>
                  <a:outerShdw blurRad="38100" dist="38100" dir="2700000" algn="tl">
                    <a:srgbClr val="000000"/>
                  </a:outerShdw>
                </a:effectLst>
              </a:rPr>
            </a:br>
            <a:r>
              <a:rPr lang="es-ES" sz="1400" dirty="0" smtClean="0">
                <a:solidFill>
                  <a:srgbClr val="FFFF00"/>
                </a:solidFill>
                <a:effectLst>
                  <a:outerShdw blurRad="38100" dist="38100" dir="2700000" algn="tl">
                    <a:srgbClr val="000000"/>
                  </a:outerShdw>
                </a:effectLst>
              </a:rPr>
              <a:t>Apocalipsis</a:t>
            </a:r>
            <a:r>
              <a:rPr lang="es-ES" sz="1400" dirty="0">
                <a:solidFill>
                  <a:srgbClr val="FFFF00"/>
                </a:solidFill>
                <a:effectLst>
                  <a:outerShdw blurRad="38100" dist="38100" dir="2700000" algn="tl">
                    <a:srgbClr val="000000"/>
                  </a:outerShdw>
                </a:effectLst>
              </a:rPr>
              <a:t>, 12: 7)</a:t>
            </a:r>
          </a:p>
          <a:p>
            <a:pPr>
              <a:spcBef>
                <a:spcPct val="50000"/>
              </a:spcBef>
            </a:pPr>
            <a:r>
              <a:rPr lang="es-ES" dirty="0">
                <a:solidFill>
                  <a:srgbClr val="FFFF00"/>
                </a:solidFill>
                <a:effectLst>
                  <a:outerShdw blurRad="38100" dist="38100" dir="2700000" algn="tl">
                    <a:srgbClr val="000000"/>
                  </a:outerShdw>
                </a:effectLst>
              </a:rPr>
              <a:t>Su nombre significa “¿Quién como Dios?”</a:t>
            </a:r>
          </a:p>
          <a:p>
            <a:pPr>
              <a:spcBef>
                <a:spcPct val="50000"/>
              </a:spcBef>
            </a:pPr>
            <a:r>
              <a:rPr lang="es-ES" dirty="0">
                <a:solidFill>
                  <a:srgbClr val="FFFF00"/>
                </a:solidFill>
                <a:effectLst>
                  <a:outerShdw blurRad="38100" dist="38100" dir="2700000" algn="tl">
                    <a:srgbClr val="000000"/>
                  </a:outerShdw>
                </a:effectLst>
              </a:rPr>
              <a:t>Siendo que es llamado Dios (</a:t>
            </a:r>
            <a:r>
              <a:rPr lang="es-ES" dirty="0" err="1">
                <a:solidFill>
                  <a:srgbClr val="FFFF00"/>
                </a:solidFill>
                <a:effectLst>
                  <a:outerShdw blurRad="38100" dist="38100" dir="2700000" algn="tl">
                    <a:srgbClr val="000000"/>
                  </a:outerShdw>
                </a:effectLst>
              </a:rPr>
              <a:t>YHVH</a:t>
            </a:r>
            <a:r>
              <a:rPr lang="es-ES" dirty="0">
                <a:solidFill>
                  <a:srgbClr val="FFFF00"/>
                </a:solidFill>
                <a:effectLst>
                  <a:outerShdw blurRad="38100" dist="38100" dir="2700000" algn="tl">
                    <a:srgbClr val="000000"/>
                  </a:outerShdw>
                </a:effectLst>
              </a:rPr>
              <a:t>) y aceptó la adoración y que NO HAY SINO UN ÚNICO DIOS VERDADERO ¿quién otro puede ser sino Jesús, la Segunda Persona de la Trinidad?</a:t>
            </a:r>
          </a:p>
        </p:txBody>
      </p:sp>
      <p:sp>
        <p:nvSpPr>
          <p:cNvPr id="7174" name="WordArt 6"/>
          <p:cNvSpPr>
            <a:spLocks noChangeArrowheads="1" noChangeShapeType="1" noTextEdit="1"/>
          </p:cNvSpPr>
          <p:nvPr/>
        </p:nvSpPr>
        <p:spPr bwMode="auto">
          <a:xfrm rot="-1523872">
            <a:off x="36513" y="44450"/>
            <a:ext cx="3959225" cy="1512888"/>
          </a:xfrm>
          <a:prstGeom prst="rect">
            <a:avLst/>
          </a:prstGeom>
        </p:spPr>
        <p:txBody>
          <a:bodyPr wrap="none" fromWordArt="1">
            <a:prstTxWarp prst="textDeflateBottom">
              <a:avLst>
                <a:gd name="adj" fmla="val 58931"/>
              </a:avLst>
            </a:prstTxWarp>
            <a:scene3d>
              <a:camera prst="legacyPerspectiveFront">
                <a:rot lat="19799999" lon="19439998" rev="0"/>
              </a:camera>
              <a:lightRig rig="legacyNormal2" dir="b"/>
            </a:scene3d>
            <a:sp3d extrusionH="354000" prstMaterial="legacyMatte">
              <a:extrusionClr>
                <a:srgbClr val="009900"/>
              </a:extrusionClr>
            </a:sp3d>
          </a:bodyPr>
          <a:lstStyle/>
          <a:p>
            <a:pPr algn="ctr"/>
            <a:r>
              <a:rPr lang="es-ES" sz="3600" kern="10">
                <a:ln w="9525">
                  <a:round/>
                  <a:headEnd/>
                  <a:tailEnd/>
                </a:ln>
                <a:gradFill rotWithShape="0">
                  <a:gsLst>
                    <a:gs pos="0">
                      <a:srgbClr val="009900"/>
                    </a:gs>
                    <a:gs pos="50000">
                      <a:srgbClr val="FFFFCC"/>
                    </a:gs>
                    <a:gs pos="100000">
                      <a:srgbClr val="009900"/>
                    </a:gs>
                  </a:gsLst>
                  <a:lin ang="4223872" scaled="1"/>
                </a:gradFill>
                <a:latin typeface="Impact"/>
              </a:rPr>
              <a:t>JOSUÉ</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172">
                                            <p:bg/>
                                          </p:spTgt>
                                        </p:tgtEl>
                                        <p:attrNameLst>
                                          <p:attrName>style.visibility</p:attrName>
                                        </p:attrNameLst>
                                      </p:cBhvr>
                                      <p:to>
                                        <p:strVal val="visible"/>
                                      </p:to>
                                    </p:set>
                                    <p:anim calcmode="lin" valueType="num">
                                      <p:cBhvr>
                                        <p:cTn id="7" dur="500" fill="hold"/>
                                        <p:tgtEl>
                                          <p:spTgt spid="7172">
                                            <p:bg/>
                                          </p:spTgt>
                                        </p:tgtEl>
                                        <p:attrNameLst>
                                          <p:attrName>ppt_w</p:attrName>
                                        </p:attrNameLst>
                                      </p:cBhvr>
                                      <p:tavLst>
                                        <p:tav tm="0">
                                          <p:val>
                                            <p:fltVal val="0"/>
                                          </p:val>
                                        </p:tav>
                                        <p:tav tm="100000">
                                          <p:val>
                                            <p:strVal val="#ppt_w"/>
                                          </p:val>
                                        </p:tav>
                                      </p:tavLst>
                                    </p:anim>
                                    <p:anim calcmode="lin" valueType="num">
                                      <p:cBhvr>
                                        <p:cTn id="8" dur="500" fill="hold"/>
                                        <p:tgtEl>
                                          <p:spTgt spid="7172">
                                            <p:bg/>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wd">
                                    <p:tmPct val="10000"/>
                                  </p:iterate>
                                  <p:childTnLst>
                                    <p:set>
                                      <p:cBhvr>
                                        <p:cTn id="11" dur="1" fill="hold">
                                          <p:stCondLst>
                                            <p:cond delay="0"/>
                                          </p:stCondLst>
                                        </p:cTn>
                                        <p:tgtEl>
                                          <p:spTgt spid="7172">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7172">
                                            <p:txEl>
                                              <p:pRg st="0" end="0"/>
                                            </p:txEl>
                                          </p:spTgt>
                                        </p:tgtEl>
                                        <p:attrNameLst>
                                          <p:attrName>ppt_w</p:attrName>
                                        </p:attrNameLst>
                                      </p:cBhvr>
                                    </p:anim>
                                    <p:anim by="(#ppt_w*0.50)" calcmode="lin" valueType="num">
                                      <p:cBhvr>
                                        <p:cTn id="13" dur="500" decel="50000" autoRev="1" fill="hold">
                                          <p:stCondLst>
                                            <p:cond delay="0"/>
                                          </p:stCondLst>
                                        </p:cTn>
                                        <p:tgtEl>
                                          <p:spTgt spid="7172">
                                            <p:txEl>
                                              <p:pRg st="0" end="0"/>
                                            </p:txEl>
                                          </p:spTgt>
                                        </p:tgtEl>
                                        <p:attrNameLst>
                                          <p:attrName>ppt_x</p:attrName>
                                        </p:attrNameLst>
                                      </p:cBhvr>
                                    </p:anim>
                                    <p:anim from="(-#ppt_h/2)" to="(#ppt_y)" calcmode="lin" valueType="num">
                                      <p:cBhvr>
                                        <p:cTn id="14" dur="1000" fill="hold">
                                          <p:stCondLst>
                                            <p:cond delay="0"/>
                                          </p:stCondLst>
                                        </p:cTn>
                                        <p:tgtEl>
                                          <p:spTgt spid="7172">
                                            <p:txEl>
                                              <p:pRg st="0" end="0"/>
                                            </p:txEl>
                                          </p:spTgt>
                                        </p:tgtEl>
                                        <p:attrNameLst>
                                          <p:attrName>ppt_y</p:attrName>
                                        </p:attrNameLst>
                                      </p:cBhvr>
                                    </p:anim>
                                    <p:animRot by="21600000">
                                      <p:cBhvr>
                                        <p:cTn id="15" dur="1000" fill="hold">
                                          <p:stCondLst>
                                            <p:cond delay="0"/>
                                          </p:stCondLst>
                                        </p:cTn>
                                        <p:tgtEl>
                                          <p:spTgt spid="7172">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wd">
                                    <p:tmPct val="10000"/>
                                  </p:iterate>
                                  <p:childTnLst>
                                    <p:set>
                                      <p:cBhvr>
                                        <p:cTn id="19" dur="1" fill="hold">
                                          <p:stCondLst>
                                            <p:cond delay="0"/>
                                          </p:stCondLst>
                                        </p:cTn>
                                        <p:tgtEl>
                                          <p:spTgt spid="7172">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7172">
                                            <p:txEl>
                                              <p:pRg st="1" end="1"/>
                                            </p:txEl>
                                          </p:spTgt>
                                        </p:tgtEl>
                                        <p:attrNameLst>
                                          <p:attrName>ppt_w</p:attrName>
                                        </p:attrNameLst>
                                      </p:cBhvr>
                                    </p:anim>
                                    <p:anim by="(#ppt_w*0.50)" calcmode="lin" valueType="num">
                                      <p:cBhvr>
                                        <p:cTn id="21" dur="500" decel="50000" autoRev="1" fill="hold">
                                          <p:stCondLst>
                                            <p:cond delay="0"/>
                                          </p:stCondLst>
                                        </p:cTn>
                                        <p:tgtEl>
                                          <p:spTgt spid="7172">
                                            <p:txEl>
                                              <p:pRg st="1" end="1"/>
                                            </p:txEl>
                                          </p:spTgt>
                                        </p:tgtEl>
                                        <p:attrNameLst>
                                          <p:attrName>ppt_x</p:attrName>
                                        </p:attrNameLst>
                                      </p:cBhvr>
                                    </p:anim>
                                    <p:anim from="(-#ppt_h/2)" to="(#ppt_y)" calcmode="lin" valueType="num">
                                      <p:cBhvr>
                                        <p:cTn id="22" dur="1000" fill="hold">
                                          <p:stCondLst>
                                            <p:cond delay="0"/>
                                          </p:stCondLst>
                                        </p:cTn>
                                        <p:tgtEl>
                                          <p:spTgt spid="7172">
                                            <p:txEl>
                                              <p:pRg st="1" end="1"/>
                                            </p:txEl>
                                          </p:spTgt>
                                        </p:tgtEl>
                                        <p:attrNameLst>
                                          <p:attrName>ppt_y</p:attrName>
                                        </p:attrNameLst>
                                      </p:cBhvr>
                                    </p:anim>
                                    <p:animRot by="21600000">
                                      <p:cBhvr>
                                        <p:cTn id="23" dur="1000" fill="hold">
                                          <p:stCondLst>
                                            <p:cond delay="0"/>
                                          </p:stCondLst>
                                        </p:cTn>
                                        <p:tgtEl>
                                          <p:spTgt spid="7172">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wd">
                                    <p:tmPct val="10000"/>
                                  </p:iterate>
                                  <p:childTnLst>
                                    <p:set>
                                      <p:cBhvr>
                                        <p:cTn id="27" dur="1" fill="hold">
                                          <p:stCondLst>
                                            <p:cond delay="0"/>
                                          </p:stCondLst>
                                        </p:cTn>
                                        <p:tgtEl>
                                          <p:spTgt spid="7172">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7172">
                                            <p:txEl>
                                              <p:pRg st="2" end="2"/>
                                            </p:txEl>
                                          </p:spTgt>
                                        </p:tgtEl>
                                        <p:attrNameLst>
                                          <p:attrName>ppt_w</p:attrName>
                                        </p:attrNameLst>
                                      </p:cBhvr>
                                    </p:anim>
                                    <p:anim by="(#ppt_w*0.50)" calcmode="lin" valueType="num">
                                      <p:cBhvr>
                                        <p:cTn id="29" dur="500" decel="50000" autoRev="1" fill="hold">
                                          <p:stCondLst>
                                            <p:cond delay="0"/>
                                          </p:stCondLst>
                                        </p:cTn>
                                        <p:tgtEl>
                                          <p:spTgt spid="7172">
                                            <p:txEl>
                                              <p:pRg st="2" end="2"/>
                                            </p:txEl>
                                          </p:spTgt>
                                        </p:tgtEl>
                                        <p:attrNameLst>
                                          <p:attrName>ppt_x</p:attrName>
                                        </p:attrNameLst>
                                      </p:cBhvr>
                                    </p:anim>
                                    <p:anim from="(-#ppt_h/2)" to="(#ppt_y)" calcmode="lin" valueType="num">
                                      <p:cBhvr>
                                        <p:cTn id="30" dur="1000" fill="hold">
                                          <p:stCondLst>
                                            <p:cond delay="0"/>
                                          </p:stCondLst>
                                        </p:cTn>
                                        <p:tgtEl>
                                          <p:spTgt spid="7172">
                                            <p:txEl>
                                              <p:pRg st="2" end="2"/>
                                            </p:txEl>
                                          </p:spTgt>
                                        </p:tgtEl>
                                        <p:attrNameLst>
                                          <p:attrName>ppt_y</p:attrName>
                                        </p:attrNameLst>
                                      </p:cBhvr>
                                    </p:anim>
                                    <p:animRot by="21600000">
                                      <p:cBhvr>
                                        <p:cTn id="31" dur="1000" fill="hold">
                                          <p:stCondLst>
                                            <p:cond delay="0"/>
                                          </p:stCondLst>
                                        </p:cTn>
                                        <p:tgtEl>
                                          <p:spTgt spid="717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611188" y="549275"/>
            <a:ext cx="7848600" cy="43180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00CCFF"/>
                </a:solidFill>
                <a:latin typeface="Arial Black"/>
              </a:rPr>
              <a:t>DOS PERSONAS LLAMADAS YHAVEH</a:t>
            </a:r>
          </a:p>
        </p:txBody>
      </p:sp>
      <p:sp>
        <p:nvSpPr>
          <p:cNvPr id="14339" name="Text Box 3"/>
          <p:cNvSpPr txBox="1">
            <a:spLocks noChangeArrowheads="1"/>
          </p:cNvSpPr>
          <p:nvPr/>
        </p:nvSpPr>
        <p:spPr bwMode="auto">
          <a:xfrm>
            <a:off x="611188" y="1125538"/>
            <a:ext cx="7921625" cy="1190625"/>
          </a:xfrm>
          <a:prstGeom prst="rect">
            <a:avLst/>
          </a:prstGeom>
          <a:noFill/>
          <a:ln w="9525">
            <a:noFill/>
            <a:miter lim="800000"/>
            <a:headEnd/>
            <a:tailEnd/>
          </a:ln>
          <a:effectLst/>
        </p:spPr>
        <p:txBody>
          <a:bodyPr>
            <a:spAutoFit/>
          </a:bodyPr>
          <a:lstStyle/>
          <a:p>
            <a:pPr>
              <a:spcBef>
                <a:spcPct val="50000"/>
              </a:spcBef>
            </a:pPr>
            <a:r>
              <a:rPr lang="es-ES" b="0"/>
              <a:t>“Después me mostró al sumo sacerdote Josué, el cual estaba de pie delante del </a:t>
            </a:r>
            <a:r>
              <a:rPr lang="es-ES"/>
              <a:t>ángel de Yhavéh</a:t>
            </a:r>
            <a:r>
              <a:rPr lang="es-ES" b="0"/>
              <a:t>, y Satanás estaba a su mano derecha para acusarle. Y dijo </a:t>
            </a:r>
            <a:r>
              <a:rPr lang="es-ES"/>
              <a:t>Yhavéh</a:t>
            </a:r>
            <a:r>
              <a:rPr lang="es-ES" b="0"/>
              <a:t> </a:t>
            </a:r>
            <a:r>
              <a:rPr lang="es-ES" b="0" baseline="30000"/>
              <a:t>(1)</a:t>
            </a:r>
            <a:r>
              <a:rPr lang="es-ES" b="0"/>
              <a:t> a Satanás: «</a:t>
            </a:r>
            <a:r>
              <a:rPr lang="es-ES"/>
              <a:t>Yhavéh</a:t>
            </a:r>
            <a:r>
              <a:rPr lang="es-ES" b="0"/>
              <a:t> </a:t>
            </a:r>
            <a:r>
              <a:rPr lang="es-ES" b="0" baseline="30000"/>
              <a:t>(2)</a:t>
            </a:r>
            <a:r>
              <a:rPr lang="es-ES" b="0"/>
              <a:t> te reprenda, oh Satanás»” </a:t>
            </a:r>
            <a:r>
              <a:rPr lang="es-ES" sz="1400" b="0"/>
              <a:t>(Zacarías, 3: 1-2)</a:t>
            </a:r>
          </a:p>
        </p:txBody>
      </p:sp>
      <p:sp>
        <p:nvSpPr>
          <p:cNvPr id="14340" name="Text Box 4"/>
          <p:cNvSpPr txBox="1">
            <a:spLocks noChangeArrowheads="1"/>
          </p:cNvSpPr>
          <p:nvPr/>
        </p:nvSpPr>
        <p:spPr bwMode="auto">
          <a:xfrm>
            <a:off x="684213" y="5157788"/>
            <a:ext cx="7129462" cy="779462"/>
          </a:xfrm>
          <a:prstGeom prst="rect">
            <a:avLst/>
          </a:prstGeom>
          <a:noFill/>
          <a:ln w="9525">
            <a:noFill/>
            <a:miter lim="800000"/>
            <a:headEnd/>
            <a:tailEnd/>
          </a:ln>
          <a:effectLst/>
        </p:spPr>
        <p:txBody>
          <a:bodyPr>
            <a:spAutoFit/>
          </a:bodyPr>
          <a:lstStyle/>
          <a:p>
            <a:pPr>
              <a:spcBef>
                <a:spcPct val="50000"/>
              </a:spcBef>
              <a:buFontTx/>
              <a:buChar char="•"/>
            </a:pPr>
            <a:r>
              <a:rPr lang="es-ES" b="0"/>
              <a:t>Yhavéh </a:t>
            </a:r>
            <a:r>
              <a:rPr lang="es-ES" b="0" baseline="30000"/>
              <a:t>(1)</a:t>
            </a:r>
            <a:r>
              <a:rPr lang="es-ES" b="0"/>
              <a:t> </a:t>
            </a:r>
            <a:r>
              <a:rPr lang="es-ES" b="0">
                <a:sym typeface="Wingdings" pitchFamily="2" charset="2"/>
              </a:rPr>
              <a:t> El ángel de Yhavéh, el arcángel Miguel, el Hijo</a:t>
            </a:r>
          </a:p>
          <a:p>
            <a:pPr>
              <a:spcBef>
                <a:spcPct val="50000"/>
              </a:spcBef>
              <a:buFontTx/>
              <a:buChar char="•"/>
            </a:pPr>
            <a:r>
              <a:rPr lang="es-ES" b="0">
                <a:sym typeface="Wingdings" pitchFamily="2" charset="2"/>
              </a:rPr>
              <a:t>Yhavéh </a:t>
            </a:r>
            <a:r>
              <a:rPr lang="es-ES" b="0" baseline="30000">
                <a:sym typeface="Wingdings" pitchFamily="2" charset="2"/>
              </a:rPr>
              <a:t>(2)</a:t>
            </a:r>
            <a:r>
              <a:rPr lang="es-ES" b="0">
                <a:sym typeface="Wingdings" pitchFamily="2" charset="2"/>
              </a:rPr>
              <a:t>  Yhavéh, el Padre, que es el que reprende a Satanás</a:t>
            </a:r>
            <a:endParaRPr lang="es-ES" b="0"/>
          </a:p>
        </p:txBody>
      </p:sp>
      <p:sp>
        <p:nvSpPr>
          <p:cNvPr id="14342" name="Text Box 6"/>
          <p:cNvSpPr txBox="1">
            <a:spLocks noChangeArrowheads="1"/>
          </p:cNvSpPr>
          <p:nvPr/>
        </p:nvSpPr>
        <p:spPr bwMode="auto">
          <a:xfrm>
            <a:off x="684213" y="2492375"/>
            <a:ext cx="7848600" cy="2428875"/>
          </a:xfrm>
          <a:prstGeom prst="rect">
            <a:avLst/>
          </a:prstGeom>
          <a:noFill/>
          <a:ln w="9525">
            <a:noFill/>
            <a:miter lim="800000"/>
            <a:headEnd/>
            <a:tailEnd/>
          </a:ln>
          <a:effectLst/>
        </p:spPr>
        <p:txBody>
          <a:bodyPr>
            <a:spAutoFit/>
          </a:bodyPr>
          <a:lstStyle/>
          <a:p>
            <a:pPr>
              <a:spcBef>
                <a:spcPct val="50000"/>
              </a:spcBef>
            </a:pPr>
            <a:r>
              <a:rPr lang="es-ES" b="0">
                <a:sym typeface="Wingdings" pitchFamily="2" charset="2"/>
              </a:rPr>
              <a:t>Comparemos esta situación simbólica con la acaecida realmente con el cuerpo de Moisés:</a:t>
            </a:r>
          </a:p>
          <a:p>
            <a:pPr>
              <a:spcBef>
                <a:spcPct val="50000"/>
              </a:spcBef>
            </a:pPr>
            <a:r>
              <a:rPr lang="es-ES" b="0">
                <a:sym typeface="Wingdings" pitchFamily="2" charset="2"/>
              </a:rPr>
              <a:t>“Pero cuando el arcángel Miguel contendía con el diablo, disputando con él acerca del cuerpo de Moisés, no se atrevió a proferir juicio de maldición contra él, sino que dijo: «El Señor te reprenda»” </a:t>
            </a:r>
            <a:r>
              <a:rPr lang="es-ES" sz="1400" b="0">
                <a:sym typeface="Wingdings" pitchFamily="2" charset="2"/>
              </a:rPr>
              <a:t>(Judas 9)</a:t>
            </a:r>
          </a:p>
          <a:p>
            <a:pPr>
              <a:spcBef>
                <a:spcPct val="50000"/>
              </a:spcBef>
            </a:pPr>
            <a:endParaRPr lang="es-ES" b="0">
              <a:sym typeface="Wingdings" pitchFamily="2" charset="2"/>
            </a:endParaRPr>
          </a:p>
          <a:p>
            <a:pPr>
              <a:spcBef>
                <a:spcPct val="50000"/>
              </a:spcBef>
            </a:pPr>
            <a:r>
              <a:rPr lang="es-ES" b="0">
                <a:sym typeface="Wingdings" pitchFamily="2" charset="2"/>
              </a:rPr>
              <a:t>Concluimos que: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2000" fill="hold"/>
                                        <p:tgtEl>
                                          <p:spTgt spid="14338"/>
                                        </p:tgtEl>
                                        <p:attrNameLst>
                                          <p:attrName>ppt_x</p:attrName>
                                        </p:attrNameLst>
                                      </p:cBhvr>
                                      <p:tavLst>
                                        <p:tav tm="0">
                                          <p:val>
                                            <p:strVal val="#ppt_x"/>
                                          </p:val>
                                        </p:tav>
                                        <p:tav tm="100000">
                                          <p:val>
                                            <p:strVal val="#ppt_x"/>
                                          </p:val>
                                        </p:tav>
                                      </p:tavLst>
                                    </p:anim>
                                    <p:anim calcmode="lin" valueType="num">
                                      <p:cBhvr additive="base">
                                        <p:cTn id="8" dur="20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4339"/>
                                        </p:tgtEl>
                                        <p:attrNameLst>
                                          <p:attrName>style.visibility</p:attrName>
                                        </p:attrNameLst>
                                      </p:cBhvr>
                                      <p:to>
                                        <p:strVal val="visible"/>
                                      </p:to>
                                    </p:set>
                                    <p:animEffect transition="in" filter="fade">
                                      <p:cBhvr>
                                        <p:cTn id="13" dur="500"/>
                                        <p:tgtEl>
                                          <p:spTgt spid="14339"/>
                                        </p:tgtEl>
                                      </p:cBhvr>
                                    </p:animEffect>
                                    <p:anim calcmode="lin" valueType="num">
                                      <p:cBhvr>
                                        <p:cTn id="14" dur="500" fill="hold"/>
                                        <p:tgtEl>
                                          <p:spTgt spid="14339"/>
                                        </p:tgtEl>
                                        <p:attrNameLst>
                                          <p:attrName>ppt_x</p:attrName>
                                        </p:attrNameLst>
                                      </p:cBhvr>
                                      <p:tavLst>
                                        <p:tav tm="0">
                                          <p:val>
                                            <p:strVal val="#ppt_x-.1"/>
                                          </p:val>
                                        </p:tav>
                                        <p:tav tm="100000">
                                          <p:val>
                                            <p:strVal val="#ppt_x"/>
                                          </p:val>
                                        </p:tav>
                                      </p:tavLst>
                                    </p:anim>
                                    <p:anim calcmode="lin" valueType="num">
                                      <p:cBhvr>
                                        <p:cTn id="15"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4342">
                                            <p:txEl>
                                              <p:pRg st="0" end="0"/>
                                            </p:txEl>
                                          </p:spTgt>
                                        </p:tgtEl>
                                        <p:attrNameLst>
                                          <p:attrName>style.visibility</p:attrName>
                                        </p:attrNameLst>
                                      </p:cBhvr>
                                      <p:to>
                                        <p:strVal val="visible"/>
                                      </p:to>
                                    </p:set>
                                    <p:animEffect transition="in" filter="fade">
                                      <p:cBhvr>
                                        <p:cTn id="20" dur="500"/>
                                        <p:tgtEl>
                                          <p:spTgt spid="14342">
                                            <p:txEl>
                                              <p:pRg st="0" end="0"/>
                                            </p:txEl>
                                          </p:spTgt>
                                        </p:tgtEl>
                                      </p:cBhvr>
                                    </p:animEffect>
                                    <p:anim calcmode="lin" valueType="num">
                                      <p:cBhvr>
                                        <p:cTn id="21" dur="500" fill="hold"/>
                                        <p:tgtEl>
                                          <p:spTgt spid="14342">
                                            <p:txEl>
                                              <p:pRg st="0" end="0"/>
                                            </p:txEl>
                                          </p:spTgt>
                                        </p:tgtEl>
                                        <p:attrNameLst>
                                          <p:attrName>ppt_x</p:attrName>
                                        </p:attrNameLst>
                                      </p:cBhvr>
                                      <p:tavLst>
                                        <p:tav tm="0">
                                          <p:val>
                                            <p:strVal val="#ppt_x-.1"/>
                                          </p:val>
                                        </p:tav>
                                        <p:tav tm="100000">
                                          <p:val>
                                            <p:strVal val="#ppt_x"/>
                                          </p:val>
                                        </p:tav>
                                      </p:tavLst>
                                    </p:anim>
                                    <p:anim calcmode="lin" valueType="num">
                                      <p:cBhvr>
                                        <p:cTn id="22" dur="500" fill="hold"/>
                                        <p:tgtEl>
                                          <p:spTgt spid="14342">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4150"/>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14342">
                                            <p:txEl>
                                              <p:pRg st="1" end="1"/>
                                            </p:txEl>
                                          </p:spTgt>
                                        </p:tgtEl>
                                        <p:attrNameLst>
                                          <p:attrName>style.visibility</p:attrName>
                                        </p:attrNameLst>
                                      </p:cBhvr>
                                      <p:to>
                                        <p:strVal val="visible"/>
                                      </p:to>
                                    </p:set>
                                    <p:animEffect transition="in" filter="fade">
                                      <p:cBhvr>
                                        <p:cTn id="26" dur="500"/>
                                        <p:tgtEl>
                                          <p:spTgt spid="14342">
                                            <p:txEl>
                                              <p:pRg st="1" end="1"/>
                                            </p:txEl>
                                          </p:spTgt>
                                        </p:tgtEl>
                                      </p:cBhvr>
                                    </p:animEffect>
                                    <p:anim calcmode="lin" valueType="num">
                                      <p:cBhvr>
                                        <p:cTn id="27" dur="500" fill="hold"/>
                                        <p:tgtEl>
                                          <p:spTgt spid="14342">
                                            <p:txEl>
                                              <p:pRg st="1" end="1"/>
                                            </p:txEl>
                                          </p:spTgt>
                                        </p:tgtEl>
                                        <p:attrNameLst>
                                          <p:attrName>ppt_x</p:attrName>
                                        </p:attrNameLst>
                                      </p:cBhvr>
                                      <p:tavLst>
                                        <p:tav tm="0">
                                          <p:val>
                                            <p:strVal val="#ppt_x-.1"/>
                                          </p:val>
                                        </p:tav>
                                        <p:tav tm="100000">
                                          <p:val>
                                            <p:strVal val="#ppt_x"/>
                                          </p:val>
                                        </p:tav>
                                      </p:tavLst>
                                    </p:anim>
                                    <p:anim calcmode="lin" valueType="num">
                                      <p:cBhvr>
                                        <p:cTn id="28" dur="500" fill="hold"/>
                                        <p:tgtEl>
                                          <p:spTgt spid="143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14342">
                                            <p:txEl>
                                              <p:pRg st="3" end="3"/>
                                            </p:txEl>
                                          </p:spTgt>
                                        </p:tgtEl>
                                        <p:attrNameLst>
                                          <p:attrName>style.visibility</p:attrName>
                                        </p:attrNameLst>
                                      </p:cBhvr>
                                      <p:to>
                                        <p:strVal val="visible"/>
                                      </p:to>
                                    </p:set>
                                    <p:animEffect transition="in" filter="fade">
                                      <p:cBhvr>
                                        <p:cTn id="33" dur="500"/>
                                        <p:tgtEl>
                                          <p:spTgt spid="14342">
                                            <p:txEl>
                                              <p:pRg st="3" end="3"/>
                                            </p:txEl>
                                          </p:spTgt>
                                        </p:tgtEl>
                                      </p:cBhvr>
                                    </p:animEffect>
                                    <p:anim calcmode="lin" valueType="num">
                                      <p:cBhvr>
                                        <p:cTn id="34" dur="500" fill="hold"/>
                                        <p:tgtEl>
                                          <p:spTgt spid="14342">
                                            <p:txEl>
                                              <p:pRg st="3" end="3"/>
                                            </p:txEl>
                                          </p:spTgt>
                                        </p:tgtEl>
                                        <p:attrNameLst>
                                          <p:attrName>ppt_x</p:attrName>
                                        </p:attrNameLst>
                                      </p:cBhvr>
                                      <p:tavLst>
                                        <p:tav tm="0">
                                          <p:val>
                                            <p:strVal val="#ppt_x-.1"/>
                                          </p:val>
                                        </p:tav>
                                        <p:tav tm="100000">
                                          <p:val>
                                            <p:strVal val="#ppt_x"/>
                                          </p:val>
                                        </p:tav>
                                      </p:tavLst>
                                    </p:anim>
                                    <p:anim calcmode="lin" valueType="num">
                                      <p:cBhvr>
                                        <p:cTn id="35" dur="500" fill="hold"/>
                                        <p:tgtEl>
                                          <p:spTgt spid="14342">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1150"/>
                            </p:stCondLst>
                            <p:childTnLst>
                              <p:par>
                                <p:cTn id="37" presetID="40" presetClass="entr" presetSubtype="0" fill="hold" grpId="0" nodeType="afterEffect">
                                  <p:stCondLst>
                                    <p:cond delay="0"/>
                                  </p:stCondLst>
                                  <p:iterate type="lt">
                                    <p:tmPct val="10000"/>
                                  </p:iterate>
                                  <p:childTnLst>
                                    <p:set>
                                      <p:cBhvr>
                                        <p:cTn id="38" dur="1" fill="hold">
                                          <p:stCondLst>
                                            <p:cond delay="0"/>
                                          </p:stCondLst>
                                        </p:cTn>
                                        <p:tgtEl>
                                          <p:spTgt spid="14340">
                                            <p:txEl>
                                              <p:pRg st="0" end="0"/>
                                            </p:txEl>
                                          </p:spTgt>
                                        </p:tgtEl>
                                        <p:attrNameLst>
                                          <p:attrName>style.visibility</p:attrName>
                                        </p:attrNameLst>
                                      </p:cBhvr>
                                      <p:to>
                                        <p:strVal val="visible"/>
                                      </p:to>
                                    </p:set>
                                    <p:animEffect transition="in" filter="fade">
                                      <p:cBhvr>
                                        <p:cTn id="39" dur="500"/>
                                        <p:tgtEl>
                                          <p:spTgt spid="14340">
                                            <p:txEl>
                                              <p:pRg st="0" end="0"/>
                                            </p:txEl>
                                          </p:spTgt>
                                        </p:tgtEl>
                                      </p:cBhvr>
                                    </p:animEffect>
                                    <p:anim calcmode="lin" valueType="num">
                                      <p:cBhvr>
                                        <p:cTn id="40" dur="500" fill="hold"/>
                                        <p:tgtEl>
                                          <p:spTgt spid="14340">
                                            <p:txEl>
                                              <p:pRg st="0" end="0"/>
                                            </p:txEl>
                                          </p:spTgt>
                                        </p:tgtEl>
                                        <p:attrNameLst>
                                          <p:attrName>ppt_x</p:attrName>
                                        </p:attrNameLst>
                                      </p:cBhvr>
                                      <p:tavLst>
                                        <p:tav tm="0">
                                          <p:val>
                                            <p:strVal val="#ppt_x-.1"/>
                                          </p:val>
                                        </p:tav>
                                        <p:tav tm="100000">
                                          <p:val>
                                            <p:strVal val="#ppt_x"/>
                                          </p:val>
                                        </p:tav>
                                      </p:tavLst>
                                    </p:anim>
                                    <p:anim calcmode="lin" valueType="num">
                                      <p:cBhvr>
                                        <p:cTn id="41" dur="500" fill="hold"/>
                                        <p:tgtEl>
                                          <p:spTgt spid="143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14340">
                                            <p:txEl>
                                              <p:pRg st="1" end="1"/>
                                            </p:txEl>
                                          </p:spTgt>
                                        </p:tgtEl>
                                        <p:attrNameLst>
                                          <p:attrName>style.visibility</p:attrName>
                                        </p:attrNameLst>
                                      </p:cBhvr>
                                      <p:to>
                                        <p:strVal val="visible"/>
                                      </p:to>
                                    </p:set>
                                    <p:animEffect transition="in" filter="fade">
                                      <p:cBhvr>
                                        <p:cTn id="46" dur="500"/>
                                        <p:tgtEl>
                                          <p:spTgt spid="14340">
                                            <p:txEl>
                                              <p:pRg st="1" end="1"/>
                                            </p:txEl>
                                          </p:spTgt>
                                        </p:tgtEl>
                                      </p:cBhvr>
                                    </p:animEffect>
                                    <p:anim calcmode="lin" valueType="num">
                                      <p:cBhvr>
                                        <p:cTn id="47" dur="500" fill="hold"/>
                                        <p:tgtEl>
                                          <p:spTgt spid="14340">
                                            <p:txEl>
                                              <p:pRg st="1" end="1"/>
                                            </p:txEl>
                                          </p:spTgt>
                                        </p:tgtEl>
                                        <p:attrNameLst>
                                          <p:attrName>ppt_x</p:attrName>
                                        </p:attrNameLst>
                                      </p:cBhvr>
                                      <p:tavLst>
                                        <p:tav tm="0">
                                          <p:val>
                                            <p:strVal val="#ppt_x-.1"/>
                                          </p:val>
                                        </p:tav>
                                        <p:tav tm="100000">
                                          <p:val>
                                            <p:strVal val="#ppt_x"/>
                                          </p:val>
                                        </p:tav>
                                      </p:tavLst>
                                    </p:anim>
                                    <p:anim calcmode="lin" valueType="num">
                                      <p:cBhvr>
                                        <p:cTn id="48" dur="500" fill="hold"/>
                                        <p:tgtEl>
                                          <p:spTgt spid="143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p:bldP spid="14340" grpId="0" uiExpand="1" build="p"/>
      <p:bldP spid="14342" grpId="0" uiExpand="1"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447</TotalTime>
  <Words>809</Words>
  <Application>Microsoft Office PowerPoint</Application>
  <PresentationFormat>Presentación en pantalla (4:3)</PresentationFormat>
  <Paragraphs>49</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Wingdings</vt: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 Fustero</dc:creator>
  <cp:lastModifiedBy>Sergio y Eunice Fustero</cp:lastModifiedBy>
  <cp:revision>43</cp:revision>
  <dcterms:created xsi:type="dcterms:W3CDTF">2008-04-04T14:31:05Z</dcterms:created>
  <dcterms:modified xsi:type="dcterms:W3CDTF">2011-09-04T10:07:20Z</dcterms:modified>
</cp:coreProperties>
</file>