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343" r:id="rId3"/>
    <p:sldId id="258" r:id="rId4"/>
    <p:sldId id="260" r:id="rId5"/>
    <p:sldId id="276" r:id="rId6"/>
    <p:sldId id="274" r:id="rId7"/>
    <p:sldId id="261" r:id="rId8"/>
    <p:sldId id="273" r:id="rId9"/>
    <p:sldId id="275" r:id="rId10"/>
    <p:sldId id="259" r:id="rId11"/>
    <p:sldId id="262" r:id="rId12"/>
    <p:sldId id="294" r:id="rId13"/>
    <p:sldId id="257" r:id="rId14"/>
    <p:sldId id="281" r:id="rId15"/>
    <p:sldId id="278" r:id="rId16"/>
    <p:sldId id="270" r:id="rId17"/>
    <p:sldId id="282" r:id="rId18"/>
    <p:sldId id="268" r:id="rId19"/>
    <p:sldId id="283" r:id="rId20"/>
    <p:sldId id="264" r:id="rId21"/>
    <p:sldId id="263" r:id="rId22"/>
    <p:sldId id="267" r:id="rId23"/>
    <p:sldId id="265" r:id="rId24"/>
    <p:sldId id="277" r:id="rId25"/>
    <p:sldId id="272" r:id="rId26"/>
    <p:sldId id="271" r:id="rId27"/>
    <p:sldId id="289" r:id="rId28"/>
    <p:sldId id="284" r:id="rId29"/>
    <p:sldId id="286" r:id="rId30"/>
    <p:sldId id="295" r:id="rId31"/>
    <p:sldId id="292" r:id="rId32"/>
    <p:sldId id="291" r:id="rId33"/>
    <p:sldId id="293" r:id="rId34"/>
    <p:sldId id="296" r:id="rId35"/>
    <p:sldId id="288" r:id="rId36"/>
    <p:sldId id="285" r:id="rId37"/>
    <p:sldId id="287" r:id="rId38"/>
    <p:sldId id="290" r:id="rId39"/>
    <p:sldId id="279" r:id="rId40"/>
    <p:sldId id="280" r:id="rId41"/>
    <p:sldId id="297" r:id="rId42"/>
    <p:sldId id="269" r:id="rId43"/>
    <p:sldId id="302" r:id="rId44"/>
    <p:sldId id="298" r:id="rId45"/>
    <p:sldId id="299" r:id="rId46"/>
    <p:sldId id="303" r:id="rId47"/>
    <p:sldId id="304" r:id="rId48"/>
    <p:sldId id="301" r:id="rId49"/>
    <p:sldId id="307" r:id="rId50"/>
    <p:sldId id="305" r:id="rId51"/>
    <p:sldId id="321" r:id="rId52"/>
    <p:sldId id="308" r:id="rId53"/>
    <p:sldId id="316" r:id="rId54"/>
    <p:sldId id="311" r:id="rId55"/>
    <p:sldId id="318" r:id="rId56"/>
    <p:sldId id="313" r:id="rId57"/>
    <p:sldId id="335" r:id="rId58"/>
    <p:sldId id="331" r:id="rId59"/>
    <p:sldId id="332" r:id="rId60"/>
    <p:sldId id="312" r:id="rId61"/>
    <p:sldId id="328" r:id="rId62"/>
    <p:sldId id="324" r:id="rId63"/>
    <p:sldId id="330" r:id="rId64"/>
    <p:sldId id="315" r:id="rId65"/>
    <p:sldId id="334" r:id="rId66"/>
    <p:sldId id="319" r:id="rId67"/>
    <p:sldId id="314" r:id="rId68"/>
    <p:sldId id="320" r:id="rId69"/>
    <p:sldId id="333" r:id="rId70"/>
    <p:sldId id="309" r:id="rId71"/>
    <p:sldId id="329" r:id="rId72"/>
    <p:sldId id="322" r:id="rId73"/>
    <p:sldId id="326" r:id="rId74"/>
    <p:sldId id="310" r:id="rId75"/>
    <p:sldId id="327" r:id="rId76"/>
    <p:sldId id="317" r:id="rId77"/>
    <p:sldId id="336" r:id="rId78"/>
    <p:sldId id="342" r:id="rId79"/>
    <p:sldId id="306" r:id="rId80"/>
    <p:sldId id="323" r:id="rId81"/>
    <p:sldId id="344" r:id="rId82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83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DFF"/>
    <a:srgbClr val="FF9FFF"/>
    <a:srgbClr val="FF11FF"/>
    <a:srgbClr val="990099"/>
    <a:srgbClr val="FFFF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9" autoAdjust="0"/>
    <p:restoredTop sz="94660"/>
  </p:normalViewPr>
  <p:slideViewPr>
    <p:cSldViewPr>
      <p:cViewPr varScale="1">
        <p:scale>
          <a:sx n="99" d="100"/>
          <a:sy n="99" d="100"/>
        </p:scale>
        <p:origin x="10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40BE4-360D-447E-BE76-755006F46957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769999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DB16CB-D636-4A50-B53E-CE33766AEDFA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0092574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84BA8-07D9-46E1-B4B4-E4935B26F89A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3359331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764F7B-C428-4DC9-86FB-BBA83CD7DDDF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106862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F869B-0040-4E34-A60F-6BD2153F0C43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380306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681700-D03E-401A-8E75-5D76B9A7F566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4423440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3DC828-D1B5-4C45-91D3-7D871CB74E02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7441208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2DD67F-45B0-4B83-B71A-5C762FADBAA8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0980321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68355-DA15-44F6-988F-E2D2D83A4338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784700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C9E21-F430-4973-AF54-700972102EF6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923752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2DDC9-BC81-475C-B607-5C6E67E88D37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2635097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921BC47-C0DA-418A-B4A3-A27BE5E98A2F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2971800" cy="1943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CFFCC"/>
                </a:solidFill>
                <a:effectLst>
                  <a:outerShdw dist="53882" dir="2700000" algn="ctr" rotWithShape="0">
                    <a:schemeClr val="folHlink"/>
                  </a:outerShdw>
                </a:effectLst>
                <a:latin typeface="Arial Black" panose="020B0A04020102020204" pitchFamily="34" charset="0"/>
              </a:rPr>
              <a:t>LA MUERTE</a:t>
            </a:r>
          </a:p>
          <a:p>
            <a:pPr algn="ctr"/>
            <a:r>
              <a:rPr lang="es-ES" sz="3600" i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CFFCC"/>
                </a:solidFill>
                <a:effectLst>
                  <a:outerShdw dist="53882" dir="2700000" algn="ctr" rotWithShape="0">
                    <a:schemeClr val="folHlink"/>
                  </a:outerShdw>
                </a:effectLst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ES" sz="3600" i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CFFCC"/>
                </a:solidFill>
                <a:effectLst>
                  <a:outerShdw dist="53882" dir="2700000" algn="ctr" rotWithShape="0">
                    <a:schemeClr val="folHlink"/>
                  </a:outerShdw>
                </a:effectLst>
                <a:latin typeface="Arial Black" panose="020B0A04020102020204" pitchFamily="34" charset="0"/>
              </a:rPr>
              <a:t>JESÚS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JesusSantaCe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77813"/>
            <a:ext cx="7273925" cy="545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700338" y="6021388"/>
            <a:ext cx="5184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/>
              <a:t>Tomando la copa, la bendijo </a:t>
            </a:r>
            <a:r>
              <a:rPr lang="es-ES" sz="1600"/>
              <a:t>(Mateo, 26: 27)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JesusSantaCena7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14413"/>
            <a:ext cx="7273925" cy="572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619250" y="-26988"/>
            <a:ext cx="7345363" cy="1006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Se la repartió diciendo: “Bebed de ella todos; porque esto es mi sangre del nuevo pacto, que por muchos es derramada para remisión de los pecados” </a:t>
            </a:r>
            <a:r>
              <a:rPr lang="es-ES" sz="1600"/>
              <a:t>(Mateo, 26: 27-28)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Negacion (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5888"/>
            <a:ext cx="4913313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6588125" y="2565400"/>
            <a:ext cx="2411413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/>
              <a:t>Le dijo a Pedro: “Antes que el gallo haya cantado dos veces, me negarás tres veces” </a:t>
            </a:r>
            <a:r>
              <a:rPr lang="es-ES" sz="1600"/>
              <a:t>(Marcos, 14: 30)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JesusCe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188913"/>
            <a:ext cx="4954588" cy="640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547813" y="115888"/>
            <a:ext cx="2376487" cy="655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/>
              <a:t>Jesús les dirigió unas últimas palabras antes de salir:</a:t>
            </a:r>
          </a:p>
          <a:p>
            <a:pPr>
              <a:spcBef>
                <a:spcPct val="50000"/>
              </a:spcBef>
              <a:buClr>
                <a:srgbClr val="FF3399"/>
              </a:buClr>
              <a:buFont typeface="Wingdings" panose="05000000000000000000" pitchFamily="2" charset="2"/>
              <a:buChar char="v"/>
            </a:pPr>
            <a:r>
              <a:rPr lang="es-ES" sz="2000"/>
              <a:t>Amaos unos a otros</a:t>
            </a:r>
          </a:p>
          <a:p>
            <a:pPr>
              <a:spcBef>
                <a:spcPct val="50000"/>
              </a:spcBef>
              <a:buClr>
                <a:srgbClr val="FF3399"/>
              </a:buClr>
              <a:buFont typeface="Wingdings" panose="05000000000000000000" pitchFamily="2" charset="2"/>
              <a:buChar char="v"/>
            </a:pPr>
            <a:r>
              <a:rPr lang="es-ES" sz="2000"/>
              <a:t>Vendré otra vez</a:t>
            </a:r>
          </a:p>
          <a:p>
            <a:pPr>
              <a:spcBef>
                <a:spcPct val="50000"/>
              </a:spcBef>
              <a:buClr>
                <a:srgbClr val="FF3399"/>
              </a:buClr>
              <a:buFont typeface="Wingdings" panose="05000000000000000000" pitchFamily="2" charset="2"/>
              <a:buChar char="v"/>
            </a:pPr>
            <a:r>
              <a:rPr lang="es-ES" sz="2000"/>
              <a:t>Yo soy el camino, la verdad y la vida</a:t>
            </a:r>
          </a:p>
          <a:p>
            <a:pPr>
              <a:spcBef>
                <a:spcPct val="50000"/>
              </a:spcBef>
              <a:buClr>
                <a:srgbClr val="FF3399"/>
              </a:buClr>
              <a:buFont typeface="Wingdings" panose="05000000000000000000" pitchFamily="2" charset="2"/>
              <a:buChar char="v"/>
            </a:pPr>
            <a:r>
              <a:rPr lang="es-ES" sz="2000"/>
              <a:t>Si me amáis, guardad mis mandamientos</a:t>
            </a:r>
          </a:p>
          <a:p>
            <a:pPr>
              <a:spcBef>
                <a:spcPct val="50000"/>
              </a:spcBef>
              <a:buClr>
                <a:srgbClr val="FF3399"/>
              </a:buClr>
              <a:buFont typeface="Wingdings" panose="05000000000000000000" pitchFamily="2" charset="2"/>
              <a:buChar char="v"/>
            </a:pPr>
            <a:r>
              <a:rPr lang="es-ES" sz="2000"/>
              <a:t>Os enviaré un Consolador</a:t>
            </a:r>
          </a:p>
          <a:p>
            <a:pPr>
              <a:spcBef>
                <a:spcPct val="50000"/>
              </a:spcBef>
              <a:buClr>
                <a:srgbClr val="FF3399"/>
              </a:buClr>
              <a:buFont typeface="Wingdings" panose="05000000000000000000" pitchFamily="2" charset="2"/>
              <a:buChar char="v"/>
            </a:pPr>
            <a:r>
              <a:rPr lang="es-ES" sz="2000"/>
              <a:t>Mi paz os dejo, mi paz os doy</a:t>
            </a:r>
          </a:p>
          <a:p>
            <a:pPr>
              <a:spcBef>
                <a:spcPct val="50000"/>
              </a:spcBef>
            </a:pPr>
            <a:r>
              <a:rPr lang="es-ES" sz="1600"/>
              <a:t>(Juan, 14)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116013" y="6092825"/>
            <a:ext cx="784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Después de cantar el himno, salieron hacia el huerto de Getsemaní </a:t>
            </a:r>
            <a:r>
              <a:rPr lang="es-ES" sz="1600"/>
              <a:t>(Mateo, 26: 30)</a:t>
            </a:r>
          </a:p>
        </p:txBody>
      </p:sp>
      <p:pic>
        <p:nvPicPr>
          <p:cNvPr id="34821" name="Picture 5" descr="CaminoAGetsema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19075"/>
            <a:ext cx="7561262" cy="580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6011863" y="2133600"/>
            <a:ext cx="3132137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 apartó con Pedro, Jacobo y Juan, les pidió que velasen con él y se alejó para orar a solas </a:t>
            </a:r>
            <a:r>
              <a:rPr lang="es-ES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(Marcos, 14: 33-35)</a:t>
            </a:r>
          </a:p>
        </p:txBody>
      </p:sp>
      <p:pic>
        <p:nvPicPr>
          <p:cNvPr id="37894" name="Picture 6" descr="GETSEMANI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60338"/>
            <a:ext cx="4508500" cy="658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JesusEnGetsema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81075"/>
            <a:ext cx="7632700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908175" y="44450"/>
            <a:ext cx="648176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Y oraba diciendo: “Padre mío, si es posible, pase de mí esta copa; pero no sea como yo quiero, sino como tú” </a:t>
            </a:r>
            <a:r>
              <a:rPr lang="es-ES" sz="1600"/>
              <a:t>(Mateo, 26: 39)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JesusGetsemani (4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73"/>
          <a:stretch>
            <a:fillRect/>
          </a:stretch>
        </p:blipFill>
        <p:spPr bwMode="auto">
          <a:xfrm>
            <a:off x="1331913" y="188913"/>
            <a:ext cx="7632700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835150" y="5084763"/>
            <a:ext cx="62658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Al volver, halló a sus discípulos durmiendo y, despertándolos, le dijo a Pedro: “¿Así que no habéis podido velar conmigo una hora?” </a:t>
            </a:r>
            <a:r>
              <a:rPr lang="es-ES" sz="1600"/>
              <a:t>(Mateo, 26: 40)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JesusGetsemani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981075"/>
            <a:ext cx="7056438" cy="565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051050" y="-25400"/>
            <a:ext cx="63357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Oró por segunda vez, diciendo: “Padre mío si no puede pasar de mí esta copa sin que yo la beba, hágase tu voluntad” </a:t>
            </a:r>
            <a:r>
              <a:rPr lang="es-ES" sz="1600"/>
              <a:t>(Mateo, 26: 42)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JesusGetsemani4 (2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0"/>
          <a:stretch>
            <a:fillRect/>
          </a:stretch>
        </p:blipFill>
        <p:spPr bwMode="auto">
          <a:xfrm>
            <a:off x="1403350" y="969963"/>
            <a:ext cx="763270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771775" y="5516563"/>
            <a:ext cx="54737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Volvió a encontrar a sus discípulos durmiendo y, dejándolos, se aparto de nuevo para orar </a:t>
            </a:r>
            <a:r>
              <a:rPr lang="es-ES" sz="1600"/>
              <a:t>(Mateo, 26: 43-44)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6" name="Text Box 8"/>
          <p:cNvSpPr txBox="1">
            <a:spLocks noChangeArrowheads="1"/>
          </p:cNvSpPr>
          <p:nvPr/>
        </p:nvSpPr>
        <p:spPr bwMode="auto">
          <a:xfrm>
            <a:off x="1547813" y="6111875"/>
            <a:ext cx="73453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Antes de la fiesta de la Pascua, Jesús reunió a sus discípulos para cenar </a:t>
            </a:r>
            <a:r>
              <a:rPr lang="es-ES" sz="1600"/>
              <a:t>(Juan, 13: 1-2)</a:t>
            </a:r>
          </a:p>
        </p:txBody>
      </p:sp>
      <p:pic>
        <p:nvPicPr>
          <p:cNvPr id="94217" name="Picture 9" descr="SantaCenaSinCo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" t="1329" r="1489" b="1329"/>
          <a:stretch>
            <a:fillRect/>
          </a:stretch>
        </p:blipFill>
        <p:spPr bwMode="auto">
          <a:xfrm>
            <a:off x="2771775" y="188913"/>
            <a:ext cx="5186363" cy="58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JesusGetsemani (14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98538"/>
            <a:ext cx="7561263" cy="567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979613" y="115888"/>
            <a:ext cx="64801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</a:rPr>
              <a:t>Y se le apareció un ángel del cielo para fortalecerle </a:t>
            </a:r>
            <a:r>
              <a:rPr lang="es-ES" sz="1600">
                <a:solidFill>
                  <a:schemeClr val="bg1"/>
                </a:solidFill>
              </a:rPr>
              <a:t>(Lucas, 22: 43)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JesusGetsemani6 (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1" t="10078" r="12811" b="10919"/>
          <a:stretch>
            <a:fillRect/>
          </a:stretch>
        </p:blipFill>
        <p:spPr bwMode="auto">
          <a:xfrm>
            <a:off x="4111625" y="115888"/>
            <a:ext cx="485298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476375" y="4797425"/>
            <a:ext cx="244633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/>
              <a:t>Y oraba angustiado, y su sudor era como gruesas gotas de sangre </a:t>
            </a:r>
            <a:r>
              <a:rPr lang="es-ES" sz="1600"/>
              <a:t>(Lucas, 22: 44)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JesusGetsemani3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5"/>
          <a:stretch>
            <a:fillRect/>
          </a:stretch>
        </p:blipFill>
        <p:spPr bwMode="auto">
          <a:xfrm>
            <a:off x="3492500" y="260350"/>
            <a:ext cx="5468938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835150" y="1700213"/>
            <a:ext cx="1584325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</a:rPr>
              <a:t>Cuando se acercaba la turba, despertó a los discípulos </a:t>
            </a:r>
            <a:r>
              <a:rPr lang="es-ES" sz="1600">
                <a:solidFill>
                  <a:schemeClr val="bg1"/>
                </a:solidFill>
              </a:rPr>
              <a:t>(Marcos, 14: 41-42)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JesusGetsemani2 (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88913"/>
            <a:ext cx="698500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124075" y="5516563"/>
            <a:ext cx="66960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</a:rPr>
              <a:t>Cuando llegó la turba, les preguntó: “¿A quién buscáis?”. Respondieron: “A Jesús Nazareno”. Al contestarles: “Yo soy”, cayeron a tierra </a:t>
            </a:r>
            <a:r>
              <a:rPr lang="es-ES" sz="1600">
                <a:solidFill>
                  <a:schemeClr val="bg1"/>
                </a:solidFill>
              </a:rPr>
              <a:t>(Juan, 18: 4-6)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JesusGetsemani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230313"/>
            <a:ext cx="7056438" cy="54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835150" y="206375"/>
            <a:ext cx="71294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</a:rPr>
              <a:t>Judas les había dado como señal que debían prender a aquel a quien él besase </a:t>
            </a:r>
            <a:r>
              <a:rPr lang="es-ES" sz="1600">
                <a:solidFill>
                  <a:schemeClr val="bg1"/>
                </a:solidFill>
              </a:rPr>
              <a:t>(Marcos, 14: 44)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908175" y="333375"/>
            <a:ext cx="15113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</a:rPr>
              <a:t>Y al besar Judas a Jesús, le prendieron </a:t>
            </a:r>
            <a:r>
              <a:rPr lang="es-ES" sz="1600">
                <a:solidFill>
                  <a:schemeClr val="bg1"/>
                </a:solidFill>
              </a:rPr>
              <a:t>(Marcos, 14: 45-46)</a:t>
            </a:r>
          </a:p>
        </p:txBody>
      </p:sp>
      <p:pic>
        <p:nvPicPr>
          <p:cNvPr id="8196" name="Picture 4" descr="JesusGetsemani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591" r="703" b="591"/>
          <a:stretch>
            <a:fillRect/>
          </a:stretch>
        </p:blipFill>
        <p:spPr bwMode="auto">
          <a:xfrm>
            <a:off x="3563938" y="260350"/>
            <a:ext cx="5365750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esusEnGetsemani (4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t="1057" r="1488" b="19032"/>
          <a:stretch>
            <a:fillRect/>
          </a:stretch>
        </p:blipFill>
        <p:spPr bwMode="auto">
          <a:xfrm>
            <a:off x="1908175" y="549275"/>
            <a:ext cx="5153025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092950" y="588963"/>
            <a:ext cx="1871663" cy="579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</a:rPr>
              <a:t>Sacando Pedro su espada, hirió a Malco, siervo del Sumo Sacerdote, cortándole una oreja.</a:t>
            </a:r>
          </a:p>
          <a:p>
            <a:pPr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</a:rPr>
              <a:t>Jesús le replicó: “Vuelve tu espada a su lugar; porque todos los que tomen espada, a espada perecerán”</a:t>
            </a:r>
          </a:p>
          <a:p>
            <a:pPr>
              <a:spcBef>
                <a:spcPct val="50000"/>
              </a:spcBef>
            </a:pPr>
            <a:r>
              <a:rPr lang="es-ES" sz="1600">
                <a:solidFill>
                  <a:schemeClr val="bg1"/>
                </a:solidFill>
              </a:rPr>
              <a:t>(Mateo, 26: 51-52)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JesusAta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242888"/>
            <a:ext cx="7129462" cy="534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339975" y="5949950"/>
            <a:ext cx="61928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</a:rPr>
              <a:t>Ataron a Jesús; y sus discípulos, dejándolo, huyeron </a:t>
            </a:r>
            <a:r>
              <a:rPr lang="es-ES" sz="1600">
                <a:solidFill>
                  <a:schemeClr val="bg1"/>
                </a:solidFill>
              </a:rPr>
              <a:t>(Marcos, 14: 50)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124075" y="260350"/>
            <a:ext cx="1800225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/>
              <a:t>Y fue llevado primeramente ante Anás para ser interrogado </a:t>
            </a:r>
            <a:r>
              <a:rPr lang="es-ES" sz="1600"/>
              <a:t>(Juan, 18: 13)</a:t>
            </a:r>
          </a:p>
        </p:txBody>
      </p:sp>
      <p:pic>
        <p:nvPicPr>
          <p:cNvPr id="31748" name="Picture 4" descr="JesusAnteAnas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15888"/>
            <a:ext cx="4938713" cy="658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JesusAna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61938"/>
            <a:ext cx="4591050" cy="633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804025" y="404813"/>
            <a:ext cx="2232025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/>
              <a:t>Uno de los alguaciles le abofeteó</a:t>
            </a:r>
            <a:br>
              <a:rPr lang="es-ES" sz="2000"/>
            </a:br>
            <a:r>
              <a:rPr lang="es-ES" sz="1600"/>
              <a:t>(Juan, 18: 22)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JesusSantaCe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t="4063" r="2869" b="4063"/>
          <a:stretch>
            <a:fillRect/>
          </a:stretch>
        </p:blipFill>
        <p:spPr bwMode="auto">
          <a:xfrm>
            <a:off x="1547813" y="188913"/>
            <a:ext cx="7416800" cy="510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835150" y="5734050"/>
            <a:ext cx="6769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Se levantó de la cena y se puso a lavar sus pies</a:t>
            </a:r>
            <a:br>
              <a:rPr lang="es-ES" sz="2000"/>
            </a:br>
            <a:r>
              <a:rPr lang="es-ES" sz="1600"/>
              <a:t>(Juan, 13: 4-5)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Negacion (2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88913"/>
            <a:ext cx="5657850" cy="504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708400" y="5300663"/>
            <a:ext cx="4465638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Pedro había entrado al patio y una criada le acusó de ser discípulo de Jesús. Al negarlo, el gallo cantó </a:t>
            </a:r>
            <a:r>
              <a:rPr lang="es-ES" sz="1600"/>
              <a:t>(Marcos, 14: 66-68)</a:t>
            </a:r>
          </a:p>
        </p:txBody>
      </p:sp>
      <p:pic>
        <p:nvPicPr>
          <p:cNvPr id="49156" name="Picture 4" descr="Negacion (33)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628775"/>
            <a:ext cx="2771775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Negacion (31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2E2E2"/>
              </a:clrFrom>
              <a:clrTo>
                <a:srgbClr val="E2E2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412875"/>
            <a:ext cx="6192837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339975" y="260350"/>
            <a:ext cx="59039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Cuando la criada insistió, diciéndoles a los demás que Pedro era uno de los que estaban con Jesús, Pedro volvió a negarlo </a:t>
            </a:r>
            <a:r>
              <a:rPr lang="es-ES" sz="1600"/>
              <a:t>(Marcos, 14: 69-70)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Negacion (4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" t="25652" r="899" b="1166"/>
          <a:stretch>
            <a:fillRect/>
          </a:stretch>
        </p:blipFill>
        <p:spPr bwMode="auto">
          <a:xfrm>
            <a:off x="1619250" y="115888"/>
            <a:ext cx="4637088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692275" y="5661025"/>
            <a:ext cx="71294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Cuando volvieron a asociarlo con Jesús, Pedro negó </a:t>
            </a:r>
            <a:r>
              <a:rPr lang="es-ES"/>
              <a:t>que lo conociera con</a:t>
            </a:r>
            <a:r>
              <a:rPr lang="es-ES" sz="2000"/>
              <a:t> maldiciones y juramentos. El gallo cantó por segunda vez </a:t>
            </a:r>
            <a:r>
              <a:rPr lang="es-ES" sz="1600"/>
              <a:t>(Marcos, 14: 70-72)</a:t>
            </a:r>
          </a:p>
        </p:txBody>
      </p:sp>
      <p:pic>
        <p:nvPicPr>
          <p:cNvPr id="24580" name="Picture 4" descr="Negacion (34)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1268413"/>
            <a:ext cx="2808287" cy="24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 descr="Negacion (4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188913"/>
            <a:ext cx="4803775" cy="640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258888" y="5516563"/>
            <a:ext cx="24479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/>
              <a:t>En ese momento, vuelto Jesús, miró a Pedro </a:t>
            </a:r>
            <a:r>
              <a:rPr lang="es-ES" sz="1600"/>
              <a:t>(Lucas, 22: 61)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268538" y="476250"/>
            <a:ext cx="56165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Y Pedro, saliendo fuera, lloró amargamente </a:t>
            </a:r>
            <a:r>
              <a:rPr lang="es-ES" sz="1600"/>
              <a:t>(Lucas, 22: 62)</a:t>
            </a:r>
          </a:p>
        </p:txBody>
      </p:sp>
      <p:pic>
        <p:nvPicPr>
          <p:cNvPr id="48132" name="Picture 4" descr="Negacion (3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" r="1128" b="1697"/>
          <a:stretch>
            <a:fillRect/>
          </a:stretch>
        </p:blipFill>
        <p:spPr bwMode="auto">
          <a:xfrm>
            <a:off x="1187450" y="1619250"/>
            <a:ext cx="7777163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JesusAnteAnas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8913"/>
            <a:ext cx="7561263" cy="567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700338" y="6040438"/>
            <a:ext cx="5400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</a:rPr>
              <a:t>Jesús fue llevado a casa de Caifás, donde se había reunido el Sanedrín </a:t>
            </a:r>
            <a:r>
              <a:rPr lang="es-ES" sz="1600">
                <a:solidFill>
                  <a:schemeClr val="bg1"/>
                </a:solidFill>
              </a:rPr>
              <a:t>(Marcos, 14: 53)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JesusAnas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" t="1064" r="1479" b="19136"/>
          <a:stretch>
            <a:fillRect/>
          </a:stretch>
        </p:blipFill>
        <p:spPr bwMode="auto">
          <a:xfrm>
            <a:off x="1331913" y="188913"/>
            <a:ext cx="566737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7019925" y="476250"/>
            <a:ext cx="2124075" cy="5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</a:rPr>
              <a:t>Caifás le increpó diciendo: “Te conjuro por el Dios viviente, que nos digas si eres tú el Cristo, el Hijo de Dios”; Jesús le contestó: “Tú lo has dicho; y además os digo, que desde ahora veréis al Hijo del Hombre sentado a la diestra del Poder de Dios, y viniendo en las nubes del cielo” </a:t>
            </a:r>
            <a:r>
              <a:rPr lang="es-ES" sz="1600">
                <a:solidFill>
                  <a:schemeClr val="bg1"/>
                </a:solidFill>
              </a:rPr>
              <a:t>(Mateo, 26: 63-64)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JesusAnas (2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1E0DC"/>
              </a:clrFrom>
              <a:clrTo>
                <a:srgbClr val="E1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341438"/>
            <a:ext cx="6985000" cy="534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124075" y="260350"/>
            <a:ext cx="626586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Al oír la respuesta de Jesús, Caifás rasgó sus vestiduras y le condenó a muerte por blasfemia </a:t>
            </a:r>
            <a:r>
              <a:rPr lang="es-ES" sz="1600"/>
              <a:t>(Mateo, 26: 65-66)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ju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835025"/>
            <a:ext cx="7502525" cy="446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979613" y="5751513"/>
            <a:ext cx="63357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Al hacerse de día, el sanedrín fue reunido de nuevo para dictar sentencia de validez legal </a:t>
            </a:r>
            <a:r>
              <a:rPr lang="es-ES" sz="1600"/>
              <a:t>(Lucas, 22: 66)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JudasIscariote (1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" t="787" r="1120" b="787"/>
          <a:stretch>
            <a:fillRect/>
          </a:stretch>
        </p:blipFill>
        <p:spPr bwMode="auto">
          <a:xfrm>
            <a:off x="4368800" y="260350"/>
            <a:ext cx="4422775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403350" y="4868863"/>
            <a:ext cx="2665413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</a:rPr>
              <a:t>Judas, viendo que era condenado, devolvió arrepentido las treinta piezas de plata </a:t>
            </a:r>
            <a:r>
              <a:rPr lang="es-ES" sz="1600">
                <a:solidFill>
                  <a:schemeClr val="bg1"/>
                </a:solidFill>
              </a:rPr>
              <a:t>(Mateo, 27: 3)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979613" y="692150"/>
            <a:ext cx="62642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Al llegar a Pedro, éste se negó a ser lavado por su Maestro, pero Jesús le dijo: “Si no te lavare, no tendrás parte conmigo” </a:t>
            </a:r>
            <a:r>
              <a:rPr lang="es-ES" sz="1600"/>
              <a:t>(Juan, 13: 6-10)</a:t>
            </a:r>
          </a:p>
        </p:txBody>
      </p:sp>
      <p:pic>
        <p:nvPicPr>
          <p:cNvPr id="20485" name="Picture 5" descr="PEDRODICE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420938"/>
            <a:ext cx="7273925" cy="358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JudasIscario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549275"/>
            <a:ext cx="7343775" cy="617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619250" y="44450"/>
            <a:ext cx="6913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</a:rPr>
              <a:t>Dejándolos, salió de la ciudad y se ahorcó </a:t>
            </a:r>
            <a:r>
              <a:rPr lang="es-ES" sz="1600">
                <a:solidFill>
                  <a:schemeClr val="bg1"/>
                </a:solidFill>
              </a:rPr>
              <a:t>(Mateo, 27: 5)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ila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349375"/>
            <a:ext cx="6156325" cy="539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2555875" y="188913"/>
            <a:ext cx="53276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Jesús fue llevado ante Pilato. Los sacerdotes se quedaron en el patio para no contaminarse </a:t>
            </a:r>
            <a:r>
              <a:rPr lang="es-ES" sz="1600"/>
              <a:t>(Juan, 18: 28)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ilato (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575" b="787"/>
          <a:stretch>
            <a:fillRect/>
          </a:stretch>
        </p:blipFill>
        <p:spPr bwMode="auto">
          <a:xfrm>
            <a:off x="1763713" y="188913"/>
            <a:ext cx="4516437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372225" y="620713"/>
            <a:ext cx="25923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/>
              <a:t>Pilato oyó que era de Galilea y lo envió a Herodes </a:t>
            </a:r>
            <a:r>
              <a:rPr lang="es-ES" sz="1600"/>
              <a:t>(Lucas, 23: 6)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JESUSANTEHERO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76300"/>
            <a:ext cx="7705725" cy="442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979613" y="5734050"/>
            <a:ext cx="6264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Herodes se burló de Jesús porque no consiguió que hiciese ningún milagro delante de él </a:t>
            </a:r>
            <a:r>
              <a:rPr lang="es-ES" sz="1600"/>
              <a:t>(Lucas, 23: 8-11)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Pilato (1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468438"/>
            <a:ext cx="7272337" cy="476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2482850" y="476250"/>
            <a:ext cx="568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/>
              <a:t>Jesús fue enviado de nuevo a Pilato </a:t>
            </a:r>
            <a:r>
              <a:rPr lang="es-ES" sz="1600"/>
              <a:t>(Lucas, 23: 11)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763713" y="476250"/>
            <a:ext cx="223202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</a:rPr>
              <a:t>Pilato fue avisado por su mujer: “No tengas nada que ver con ese justo” </a:t>
            </a:r>
            <a:r>
              <a:rPr lang="es-ES" sz="1600">
                <a:solidFill>
                  <a:schemeClr val="bg1"/>
                </a:solidFill>
              </a:rPr>
              <a:t>(Mateo, 27: 19)</a:t>
            </a:r>
          </a:p>
        </p:txBody>
      </p:sp>
      <p:pic>
        <p:nvPicPr>
          <p:cNvPr id="45061" name="Picture 5" descr="b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260350"/>
            <a:ext cx="4803775" cy="640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Barrab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1520825"/>
            <a:ext cx="7248525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979613" y="350838"/>
            <a:ext cx="68405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El pueblo prefirió dejar en libertad a Barrabás, un asesino, y crucificar a Jesús, el Mesías </a:t>
            </a:r>
            <a:r>
              <a:rPr lang="es-ES" sz="1600"/>
              <a:t>(Mateo, 27: 22)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Pilato (2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" b="1317"/>
          <a:stretch>
            <a:fillRect/>
          </a:stretch>
        </p:blipFill>
        <p:spPr bwMode="auto">
          <a:xfrm>
            <a:off x="1835150" y="350838"/>
            <a:ext cx="7058025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2413000" y="5591175"/>
            <a:ext cx="59039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Ante esta decisión, Pilato se lavó las manos delante de ellos, diciendo: “Inocente soy yo de la sangre de este justo; allá vosotros” </a:t>
            </a:r>
            <a:r>
              <a:rPr lang="es-ES" sz="1600"/>
              <a:t>(Mateo, 27: 24)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JesusAzota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" t="377" r="1602" b="1132"/>
          <a:stretch>
            <a:fillRect/>
          </a:stretch>
        </p:blipFill>
        <p:spPr bwMode="auto">
          <a:xfrm>
            <a:off x="4491038" y="188913"/>
            <a:ext cx="4503737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26638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/>
              <a:t>Pilato mandó azotar a Jesús </a:t>
            </a:r>
            <a:r>
              <a:rPr lang="es-ES" sz="1600"/>
              <a:t>(Juan, 19: 1)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JesusCoronadoDeEspinas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88913"/>
            <a:ext cx="5329237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1835150" y="4727575"/>
            <a:ext cx="40322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/>
              <a:t>Los soldados tejieron una corona de espinas y le escarnecieron </a:t>
            </a:r>
            <a:r>
              <a:rPr lang="es-ES" sz="1600"/>
              <a:t>(Marcos, 15: 16-20)</a:t>
            </a:r>
          </a:p>
        </p:txBody>
      </p:sp>
      <p:pic>
        <p:nvPicPr>
          <p:cNvPr id="67591" name="Picture 7" descr="JesusCruz4 (2)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429000"/>
            <a:ext cx="3995737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esusSantaCena (4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90525"/>
            <a:ext cx="7564438" cy="426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835150" y="5516563"/>
            <a:ext cx="71294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Les dijo que uno de ellos le entregaría y todos comenzaron a preguntar: “¿seré yo?” </a:t>
            </a:r>
            <a:r>
              <a:rPr lang="es-ES" sz="1600"/>
              <a:t>(Marcos, 14: 18-19)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6588125" y="4532313"/>
            <a:ext cx="2376488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/>
              <a:t>En un último intento de salvar a Jesús, le sacó ante el pueblo, diciendo “¡He aquí vuestro Rey!” </a:t>
            </a:r>
            <a:r>
              <a:rPr lang="es-ES" sz="1600"/>
              <a:t>(Juan, 19: 16).</a:t>
            </a:r>
          </a:p>
        </p:txBody>
      </p:sp>
      <p:pic>
        <p:nvPicPr>
          <p:cNvPr id="53253" name="Picture 5" descr="Pilato (24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15888"/>
            <a:ext cx="4633912" cy="648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JesusCruz (4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5888"/>
            <a:ext cx="7272338" cy="545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1763713" y="5876925"/>
            <a:ext cx="67691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Tomando su cruz, fue llevado hacia el Gólgota para crucificarlo </a:t>
            </a:r>
            <a:r>
              <a:rPr lang="es-ES" sz="1600"/>
              <a:t>(Juan, 19: 17)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Jesus Cru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5" y="188913"/>
            <a:ext cx="4365625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1692275" y="692150"/>
            <a:ext cx="2665413" cy="21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/>
              <a:t>Pronto quedó claro para los soldados que Jesús no podía cargar su cruz y buscaron a alguien para que la llevara </a:t>
            </a:r>
            <a:r>
              <a:rPr lang="es-ES" sz="1600"/>
              <a:t>(Mateo, 27: 32)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2051050" y="333375"/>
            <a:ext cx="64087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Tomando a Simón de Cirene, que venía del campo, le obligaron a llevar la cruz </a:t>
            </a:r>
            <a:r>
              <a:rPr lang="es-ES" sz="1600"/>
              <a:t>(Marcos, 15: 21)</a:t>
            </a:r>
          </a:p>
        </p:txBody>
      </p:sp>
      <p:pic>
        <p:nvPicPr>
          <p:cNvPr id="58372" name="Picture 4" descr="SimonDeCire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358900"/>
            <a:ext cx="7096125" cy="532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JesusCruz2 (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88913"/>
            <a:ext cx="4765675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6588125" y="1268413"/>
            <a:ext cx="2376488" cy="368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/>
              <a:t>Las mujeres lloraban y hacían lamentación por Él. Jesús se volvió y les respondió: “Hijas de Jerusalén, no lloréis por mí, sino llorad por vosotras mismas y por vuestros hijos” </a:t>
            </a:r>
            <a:r>
              <a:rPr lang="es-ES" sz="1600"/>
              <a:t>(Lucas, 23: 27-28)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JesusCrucifixion (4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3"/>
          <a:stretch>
            <a:fillRect/>
          </a:stretch>
        </p:blipFill>
        <p:spPr bwMode="auto">
          <a:xfrm>
            <a:off x="1619250" y="765175"/>
            <a:ext cx="7345363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3059113" y="5300663"/>
            <a:ext cx="46799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Llevaron también a dos malhechores para ser crucificados </a:t>
            </a:r>
            <a:r>
              <a:rPr lang="es-ES" sz="1600"/>
              <a:t>(Lucas, 23: 32)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JesusClavandoleLosClav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" b="3212"/>
          <a:stretch>
            <a:fillRect/>
          </a:stretch>
        </p:blipFill>
        <p:spPr bwMode="auto">
          <a:xfrm>
            <a:off x="1403350" y="1316038"/>
            <a:ext cx="7559675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2339975" y="188913"/>
            <a:ext cx="611981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Después de ofrecerle vino mezclado con mirra (que él no quiso beber), clavaron sus manos en la cruz </a:t>
            </a:r>
            <a:r>
              <a:rPr lang="es-ES" sz="1600"/>
              <a:t>(Marcos, 15: 23; Juan, 20: 25)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6588125" y="620713"/>
            <a:ext cx="230505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</a:rPr>
              <a:t>Exclamó: “Padre, perdónalos, porque no saben lo que hacen” </a:t>
            </a:r>
            <a:r>
              <a:rPr lang="es-ES" sz="1600">
                <a:solidFill>
                  <a:schemeClr val="bg1"/>
                </a:solidFill>
              </a:rPr>
              <a:t>(Lucas, 23: 34)</a:t>
            </a:r>
          </a:p>
        </p:txBody>
      </p:sp>
      <p:pic>
        <p:nvPicPr>
          <p:cNvPr id="68613" name="Picture 5" descr="JesusCruz (1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5888"/>
            <a:ext cx="4968875" cy="662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JesusCruz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8913"/>
            <a:ext cx="7489825" cy="576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619250" y="6040438"/>
            <a:ext cx="72009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</a:rPr>
              <a:t>El pueblo estaba mirando; y aún los gobernantes se burlaban de Él </a:t>
            </a:r>
            <a:r>
              <a:rPr lang="es-ES" sz="1600">
                <a:solidFill>
                  <a:schemeClr val="bg1"/>
                </a:solidFill>
              </a:rPr>
              <a:t>(Lucas, 23: 35)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JesusCruz36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431925"/>
            <a:ext cx="7415212" cy="525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2411413" y="404813"/>
            <a:ext cx="61198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</a:rPr>
              <a:t>Lo mismo le injuriaban también los ladrones que estaban crucificados a su lado </a:t>
            </a:r>
            <a:r>
              <a:rPr lang="es-ES" sz="1600">
                <a:solidFill>
                  <a:schemeClr val="bg1"/>
                </a:solidFill>
              </a:rPr>
              <a:t>(Mateo, 27: 44)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esusSantaCena (4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96975"/>
            <a:ext cx="7273925" cy="545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763713" y="266700"/>
            <a:ext cx="69135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Al preguntar Judas, le contestó: “Lo que vas ha hacer, hazlo más pronto” </a:t>
            </a:r>
            <a:r>
              <a:rPr lang="es-ES" sz="1600"/>
              <a:t>(Juan, 13: 26-28)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REPARTIENDOTU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93675"/>
            <a:ext cx="6440488" cy="54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2555875" y="5735638"/>
            <a:ext cx="50403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Repartieron en cuatro partes sus vestidos (una para cada soldado) y echaron suertes sobre su túnica </a:t>
            </a:r>
            <a:r>
              <a:rPr lang="es-ES" sz="1600"/>
              <a:t>(Juan, 19: 23-24)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JesusCruz (1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88913"/>
            <a:ext cx="7527925" cy="564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1979613" y="5867400"/>
            <a:ext cx="6553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</a:rPr>
              <a:t>Estaban junto a la cruz su madre, y la hermana de su madre, María mujer de Cleofás y María Magdalena </a:t>
            </a:r>
            <a:r>
              <a:rPr lang="es-ES" sz="1600">
                <a:solidFill>
                  <a:schemeClr val="bg1"/>
                </a:solidFill>
              </a:rPr>
              <a:t>(Juan, 19: 25)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JesusCruz (4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125538"/>
            <a:ext cx="7477125" cy="560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2124075" y="188913"/>
            <a:ext cx="62658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</a:rPr>
              <a:t>Cuando vio Jesús a su madre, y a Juan, dijo a su madre: “Mujer, he ahí tu hijo” </a:t>
            </a:r>
            <a:r>
              <a:rPr lang="es-ES" sz="1600">
                <a:solidFill>
                  <a:schemeClr val="bg1"/>
                </a:solidFill>
              </a:rPr>
              <a:t>(Juan, 19: 26)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JesusCruz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" t="1968" r="2618" b="7874"/>
          <a:stretch>
            <a:fillRect/>
          </a:stretch>
        </p:blipFill>
        <p:spPr bwMode="auto">
          <a:xfrm>
            <a:off x="1835150" y="188913"/>
            <a:ext cx="511968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7019925" y="1268413"/>
            <a:ext cx="19446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</a:rPr>
              <a:t>Hubo tinieblas sobre la tierra </a:t>
            </a:r>
            <a:r>
              <a:rPr lang="es-ES" sz="1600">
                <a:solidFill>
                  <a:schemeClr val="bg1"/>
                </a:solidFill>
              </a:rPr>
              <a:t>(Marcos, 15: 33)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JesusCrucifixion (4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60350"/>
            <a:ext cx="7024688" cy="526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2268538" y="5661025"/>
            <a:ext cx="60483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Clamó Jesús: “Dios mío, Dios mío, ¿por qué me has abandonado?”; y dicho esto dijo: “Tengo sed” </a:t>
            </a:r>
            <a:r>
              <a:rPr lang="es-ES" sz="1600"/>
              <a:t>(Marcos, 15: 34; Juan, 19: 28)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JesusCruz13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476375"/>
            <a:ext cx="7200900" cy="521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1979613" y="549275"/>
            <a:ext cx="66246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Empaparon una esponja en vinagre y le dieron de beber </a:t>
            </a:r>
            <a:r>
              <a:rPr lang="es-ES" sz="1600"/>
              <a:t>(Juan, 19: 29)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JesusCru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88913"/>
            <a:ext cx="7192962" cy="511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2411413" y="5589588"/>
            <a:ext cx="58324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Algunos decían al soldado que le daba de beber: “Deja, veamos si viene Elías a librarle”</a:t>
            </a:r>
            <a:br>
              <a:rPr lang="es-ES" sz="2000"/>
            </a:br>
            <a:r>
              <a:rPr lang="es-ES" sz="1600"/>
              <a:t>(Mateo, 27: 49)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835150" y="260350"/>
            <a:ext cx="2449513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/>
              <a:t>Uno de los ladrones le reconoció como su Salvador; y Jesús le dijo: “De cierto te digo hoy, estarás conmigo en el paraíso” </a:t>
            </a:r>
            <a:r>
              <a:rPr lang="es-ES" sz="1600"/>
              <a:t>(Lucas, 23: 42-43)</a:t>
            </a:r>
          </a:p>
        </p:txBody>
      </p:sp>
      <p:pic>
        <p:nvPicPr>
          <p:cNvPr id="60420" name="Picture 4" descr="JesusCrucifixion (112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313"/>
            <a:ext cx="5929313" cy="65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JesusCruz2 (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88913"/>
            <a:ext cx="7119938" cy="534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700338" y="5661025"/>
            <a:ext cx="58324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</a:rPr>
              <a:t>Todos sus conocidos, y las mujeres que le habían seguido desde Galilea, estaban lejos mirando estas cosas </a:t>
            </a:r>
            <a:r>
              <a:rPr lang="es-ES" sz="1600">
                <a:solidFill>
                  <a:schemeClr val="bg1"/>
                </a:solidFill>
              </a:rPr>
              <a:t>(Lucas, 23: 49)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1692275" y="4797425"/>
            <a:ext cx="2663825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</a:rPr>
              <a:t>Pilato mandó poner un cartel con su causa: “ÉSTE ES JESÚS, EL REY DE LOS JUDÍOS” </a:t>
            </a:r>
            <a:r>
              <a:rPr lang="es-ES" sz="1600">
                <a:solidFill>
                  <a:schemeClr val="bg1"/>
                </a:solidFill>
              </a:rPr>
              <a:t>(Mateo, 27: 37)</a:t>
            </a:r>
          </a:p>
        </p:txBody>
      </p:sp>
      <p:pic>
        <p:nvPicPr>
          <p:cNvPr id="70665" name="Picture 9" descr="JesusCruz (110)"/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" r="693" b="945"/>
          <a:stretch>
            <a:fillRect/>
          </a:stretch>
        </p:blipFill>
        <p:spPr bwMode="auto">
          <a:xfrm>
            <a:off x="4500563" y="115888"/>
            <a:ext cx="4489450" cy="659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JesusSantaCena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268413"/>
            <a:ext cx="7415212" cy="391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059113" y="5840413"/>
            <a:ext cx="482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/>
              <a:t>Judas salió del aposento alto </a:t>
            </a:r>
            <a:r>
              <a:rPr lang="es-ES" sz="1600"/>
              <a:t>(Juan, 13: 30)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Jesus Cruz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1979613"/>
            <a:ext cx="72167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2124075" y="260350"/>
            <a:ext cx="66976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</a:rPr>
              <a:t>Sintiendo ya cercana la muerte dijo: “Padre, en tus manos encomiendo mi espíritu”; y clamando a gran voz dijo: “Consumado es”; y habiendo inclinado la cabeza, entregó el espíritu </a:t>
            </a:r>
            <a:r>
              <a:rPr lang="es-ES" sz="1600">
                <a:solidFill>
                  <a:schemeClr val="bg1"/>
                </a:solidFill>
              </a:rPr>
              <a:t>(Lucas, 23: 46; Juan, 19: 30)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JesusCruz (2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8913"/>
            <a:ext cx="7672387" cy="575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1835150" y="6200775"/>
            <a:ext cx="6769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La tierra tembló y las rocas se partieron </a:t>
            </a:r>
            <a:r>
              <a:rPr lang="es-ES" sz="1600"/>
              <a:t>(Mateo, 27: 51)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tumba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033463"/>
            <a:ext cx="7696200" cy="563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2555875" y="44450"/>
            <a:ext cx="561816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</a:rPr>
              <a:t>Se abrieron los sepulcros y muchos cuerpos de santos que habían dormido, se levantaron </a:t>
            </a:r>
            <a:r>
              <a:rPr lang="es-ES" sz="1600">
                <a:solidFill>
                  <a:schemeClr val="bg1"/>
                </a:solidFill>
              </a:rPr>
              <a:t>(Mateo, 27: 52)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1116013" y="692150"/>
            <a:ext cx="2303462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/>
              <a:t>El velo del templo se rasgó en dos, de arriba abajo </a:t>
            </a:r>
            <a:r>
              <a:rPr lang="es-ES" sz="1600"/>
              <a:t>(Mateo, 27: 51)</a:t>
            </a:r>
          </a:p>
        </p:txBody>
      </p:sp>
      <p:pic>
        <p:nvPicPr>
          <p:cNvPr id="77828" name="Picture 4" descr="VeloRasgado"/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88913"/>
            <a:ext cx="5435600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6769100" y="836613"/>
            <a:ext cx="2266950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</a:rPr>
              <a:t>Viendo la forma en que había muerto, el centurión dijo: “Verdaderamente, éste era Hijo de Dios” </a:t>
            </a:r>
            <a:r>
              <a:rPr lang="es-ES" sz="1600">
                <a:solidFill>
                  <a:schemeClr val="bg1"/>
                </a:solidFill>
              </a:rPr>
              <a:t>(Marcos, 15: 39)</a:t>
            </a:r>
          </a:p>
        </p:txBody>
      </p:sp>
      <p:pic>
        <p:nvPicPr>
          <p:cNvPr id="64517" name="Picture 5" descr="JesusCruzRoma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60350"/>
            <a:ext cx="4899025" cy="633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JesusCruz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" t="1283" r="1956" b="1283"/>
          <a:stretch>
            <a:fillRect/>
          </a:stretch>
        </p:blipFill>
        <p:spPr bwMode="auto">
          <a:xfrm>
            <a:off x="4140200" y="115888"/>
            <a:ext cx="4679950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403350" y="333375"/>
            <a:ext cx="2663825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/>
              <a:t>Para comprobar que realmente estaba muerto, le clavaron una lanza en el costado y de la herida brotó sangre mezclada con agua </a:t>
            </a:r>
            <a:r>
              <a:rPr lang="es-ES" sz="1600"/>
              <a:t>(Juan, 19: 34)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6443663" y="692150"/>
            <a:ext cx="25558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/>
              <a:t>José de Arimatea pidió a Pilato el cuerpo de Jesús y, junto a Nicodemo, le descendieron de la cruz </a:t>
            </a:r>
            <a:r>
              <a:rPr lang="es-ES" sz="1600"/>
              <a:t>(Juan, 19: 38-40)</a:t>
            </a:r>
          </a:p>
        </p:txBody>
      </p:sp>
      <p:pic>
        <p:nvPicPr>
          <p:cNvPr id="57349" name="Picture 5" descr="JesusDescendidoDeLaCruz (4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5888"/>
            <a:ext cx="4967287" cy="662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JesusEntierro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327150"/>
            <a:ext cx="7710487" cy="536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2051050" y="404813"/>
            <a:ext cx="61928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/>
              <a:t>Le envolvieron en lienzos, con especias aromáticas </a:t>
            </a:r>
            <a:r>
              <a:rPr lang="es-ES" sz="1600"/>
              <a:t>(Juan, 19: 40)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JesusEntier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" t="6873" r="6197" b="9621"/>
          <a:stretch>
            <a:fillRect/>
          </a:stretch>
        </p:blipFill>
        <p:spPr bwMode="auto">
          <a:xfrm>
            <a:off x="4572000" y="188913"/>
            <a:ext cx="4418013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260475" y="4927600"/>
            <a:ext cx="3024188" cy="152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José de Arimatea puso el cuerpo de Jesús</a:t>
            </a:r>
            <a:r>
              <a:rPr lang="es-ES" sz="2000"/>
              <a:t> en un sepulcro nuevo que había labrado en la peña </a:t>
            </a:r>
            <a:r>
              <a:rPr lang="es-ES" sz="1600"/>
              <a:t>(Mateo, 27: 60)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5148263" y="2540000"/>
            <a:ext cx="381635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200">
                <a:solidFill>
                  <a:schemeClr val="bg1"/>
                </a:solidFill>
              </a:rPr>
              <a:t>Pero la tumba no pudo retenerlo, y al tercer día RESUCITÓ</a:t>
            </a:r>
          </a:p>
        </p:txBody>
      </p:sp>
      <p:pic>
        <p:nvPicPr>
          <p:cNvPr id="52228" name="Picture 4" descr="JesusResucitado (2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00" cy="67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914650" y="476250"/>
            <a:ext cx="4537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/>
              <a:t>Bendijo el pan y lo partió </a:t>
            </a:r>
            <a:r>
              <a:rPr lang="es-ES" sz="1600"/>
              <a:t>(Mateo, 26: 26)</a:t>
            </a:r>
          </a:p>
        </p:txBody>
      </p:sp>
      <p:pic>
        <p:nvPicPr>
          <p:cNvPr id="7172" name="Picture 4" descr="JesusSantaCena (3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50"/>
          <a:stretch>
            <a:fillRect/>
          </a:stretch>
        </p:blipFill>
        <p:spPr bwMode="auto">
          <a:xfrm>
            <a:off x="1668463" y="1412875"/>
            <a:ext cx="3551237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Jesus Santace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412875"/>
            <a:ext cx="3454400" cy="5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JesusEnLaCruz (2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8" y="0"/>
            <a:ext cx="51419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3455988" cy="294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200">
                <a:solidFill>
                  <a:schemeClr val="bg1"/>
                </a:solidFill>
              </a:rPr>
              <a:t>Jesús dijo: “Y yo, si fuere levantado de la tierra, a todos atraeré a mí mismo”</a:t>
            </a:r>
          </a:p>
          <a:p>
            <a:pPr algn="r"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(Juan, 12: 32)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323850" y="3500438"/>
            <a:ext cx="338455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>
                <a:solidFill>
                  <a:schemeClr val="bg1"/>
                </a:solidFill>
              </a:rPr>
              <a:t>Porque de tal manera amó Dios al mundo que ha dado a su Hijo unigénito, para que todo aquel que en Él crea no se pierda, mas tenga vida eterna</a:t>
            </a:r>
          </a:p>
          <a:p>
            <a:pPr algn="r"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(Juan, 3: 16)</a:t>
            </a:r>
          </a:p>
        </p:txBody>
      </p:sp>
      <p:sp>
        <p:nvSpPr>
          <p:cNvPr id="80902" name="WordArt 6"/>
          <p:cNvSpPr>
            <a:spLocks noChangeArrowheads="1" noChangeShapeType="1" noTextEdit="1"/>
          </p:cNvSpPr>
          <p:nvPr/>
        </p:nvSpPr>
        <p:spPr bwMode="auto">
          <a:xfrm>
            <a:off x="250825" y="6021388"/>
            <a:ext cx="360045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CREE HOY EN ÉL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3348038" y="6092825"/>
            <a:ext cx="2232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</a:rPr>
              <a:t>eunice@fustero.net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esusSantaCena (3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" t="2145" r="2957" b="23601"/>
          <a:stretch>
            <a:fillRect/>
          </a:stretch>
        </p:blipFill>
        <p:spPr bwMode="auto">
          <a:xfrm>
            <a:off x="1619250" y="260350"/>
            <a:ext cx="58293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7596188" y="404813"/>
            <a:ext cx="13684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/>
              <a:t>“Tomad, comed; esto es mi cuerpo” </a:t>
            </a:r>
            <a:r>
              <a:rPr lang="es-ES" sz="1600"/>
              <a:t>(Mateo, 26: 26)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1658</TotalTime>
  <Words>2016</Words>
  <Application>Microsoft Office PowerPoint</Application>
  <PresentationFormat>Presentación en pantalla (4:3)</PresentationFormat>
  <Paragraphs>96</Paragraphs>
  <Slides>81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81</vt:i4>
      </vt:variant>
    </vt:vector>
  </HeadingPairs>
  <TitlesOfParts>
    <vt:vector size="85" baseType="lpstr">
      <vt:lpstr>Arial Black</vt:lpstr>
      <vt:lpstr>Arial</vt:lpstr>
      <vt:lpstr>Wingdings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MUERTE DE CRISTO: CÓMO SUCEDIÓ</dc:title>
  <dc:creator>Sergio Fustero</dc:creator>
  <cp:lastModifiedBy>Sergio Fustero Carreras</cp:lastModifiedBy>
  <cp:revision>353</cp:revision>
  <dcterms:created xsi:type="dcterms:W3CDTF">2008-06-01T07:46:21Z</dcterms:created>
  <dcterms:modified xsi:type="dcterms:W3CDTF">2016-01-12T19:12:42Z</dcterms:modified>
</cp:coreProperties>
</file>