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0" r:id="rId3"/>
    <p:sldId id="261" r:id="rId4"/>
    <p:sldId id="257" r:id="rId5"/>
    <p:sldId id="262" r:id="rId6"/>
    <p:sldId id="268" r:id="rId7"/>
    <p:sldId id="269" r:id="rId8"/>
    <p:sldId id="273" r:id="rId9"/>
    <p:sldId id="270" r:id="rId10"/>
    <p:sldId id="271" r:id="rId11"/>
    <p:sldId id="272" r:id="rId12"/>
    <p:sldId id="263" r:id="rId13"/>
    <p:sldId id="267" r:id="rId14"/>
    <p:sldId id="265" r:id="rId15"/>
    <p:sldId id="264" r:id="rId16"/>
    <p:sldId id="274" r:id="rId17"/>
  </p:sldIdLst>
  <p:sldSz cx="9144000" cy="6858000" type="screen4x3"/>
  <p:notesSz cx="6858000" cy="9144000"/>
  <p:embeddedFontLst>
    <p:embeddedFont>
      <p:font typeface="Algerian" panose="04020705040A02060702" pitchFamily="82" charset="0"/>
      <p:regular r:id="rId18"/>
    </p:embeddedFont>
    <p:embeddedFont>
      <p:font typeface="Comic Sans MS" panose="030F0702030302020204" pitchFamily="66" charset="0"/>
      <p:regular r:id="rId19"/>
      <p:bold r:id="rId20"/>
      <p:italic r:id="rId21"/>
      <p:boldItalic r:id="rId22"/>
    </p:embeddedFont>
    <p:embeddedFont>
      <p:font typeface="Arial Black" panose="020B0A04020102020204" pitchFamily="34" charset="0"/>
      <p:bold r:id="rId23"/>
    </p:embeddedFont>
    <p:embeddedFont>
      <p:font typeface="Harrington" panose="04040505050A02020702" pitchFamily="82" charset="0"/>
      <p:regular r:id="rId24"/>
    </p:embeddedFont>
  </p:embeddedFont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0F"/>
    <a:srgbClr val="FFFF00"/>
    <a:srgbClr val="FFFFCC"/>
    <a:srgbClr val="85C2FF"/>
    <a:srgbClr val="AFD7FF"/>
    <a:srgbClr val="3E2F1A"/>
    <a:srgbClr val="41311B"/>
    <a:srgbClr val="1B1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859EB7D-9A80-4A72-9641-5AC604E154F1}" type="slidenum">
              <a:rPr lang="es-ES"/>
              <a:pPr/>
              <a:t>‹Nº›</a:t>
            </a:fld>
            <a:endParaRPr lang="es-ES"/>
          </a:p>
        </p:txBody>
      </p:sp>
    </p:spTree>
    <p:extLst>
      <p:ext uri="{BB962C8B-B14F-4D97-AF65-F5344CB8AC3E}">
        <p14:creationId xmlns:p14="http://schemas.microsoft.com/office/powerpoint/2010/main" val="204302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6E12ABE-A885-494E-AE1F-7202A49876CD}" type="slidenum">
              <a:rPr lang="es-ES"/>
              <a:pPr/>
              <a:t>‹Nº›</a:t>
            </a:fld>
            <a:endParaRPr lang="es-ES"/>
          </a:p>
        </p:txBody>
      </p:sp>
    </p:spTree>
    <p:extLst>
      <p:ext uri="{BB962C8B-B14F-4D97-AF65-F5344CB8AC3E}">
        <p14:creationId xmlns:p14="http://schemas.microsoft.com/office/powerpoint/2010/main" val="42878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C7BDA2D2-E426-4FE1-B71D-F96C931467A2}" type="slidenum">
              <a:rPr lang="es-ES"/>
              <a:pPr/>
              <a:t>‹Nº›</a:t>
            </a:fld>
            <a:endParaRPr lang="es-ES"/>
          </a:p>
        </p:txBody>
      </p:sp>
    </p:spTree>
    <p:extLst>
      <p:ext uri="{BB962C8B-B14F-4D97-AF65-F5344CB8AC3E}">
        <p14:creationId xmlns:p14="http://schemas.microsoft.com/office/powerpoint/2010/main" val="33045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B547EE8-AF75-4741-8FBD-623412F369EA}" type="slidenum">
              <a:rPr lang="es-ES"/>
              <a:pPr/>
              <a:t>‹Nº›</a:t>
            </a:fld>
            <a:endParaRPr lang="es-ES"/>
          </a:p>
        </p:txBody>
      </p:sp>
    </p:spTree>
    <p:extLst>
      <p:ext uri="{BB962C8B-B14F-4D97-AF65-F5344CB8AC3E}">
        <p14:creationId xmlns:p14="http://schemas.microsoft.com/office/powerpoint/2010/main" val="224221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710BE914-9D7D-4D97-9D3E-CD02D863257B}" type="slidenum">
              <a:rPr lang="es-ES"/>
              <a:pPr/>
              <a:t>‹Nº›</a:t>
            </a:fld>
            <a:endParaRPr lang="es-ES"/>
          </a:p>
        </p:txBody>
      </p:sp>
    </p:spTree>
    <p:extLst>
      <p:ext uri="{BB962C8B-B14F-4D97-AF65-F5344CB8AC3E}">
        <p14:creationId xmlns:p14="http://schemas.microsoft.com/office/powerpoint/2010/main" val="273094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F357D352-53F3-4088-A0F5-2DF013AFB5ED}" type="slidenum">
              <a:rPr lang="es-ES"/>
              <a:pPr/>
              <a:t>‹Nº›</a:t>
            </a:fld>
            <a:endParaRPr lang="es-ES"/>
          </a:p>
        </p:txBody>
      </p:sp>
    </p:spTree>
    <p:extLst>
      <p:ext uri="{BB962C8B-B14F-4D97-AF65-F5344CB8AC3E}">
        <p14:creationId xmlns:p14="http://schemas.microsoft.com/office/powerpoint/2010/main" val="350481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A1E35F8B-0232-46D6-B2BD-2004640B2507}" type="slidenum">
              <a:rPr lang="es-ES"/>
              <a:pPr/>
              <a:t>‹Nº›</a:t>
            </a:fld>
            <a:endParaRPr lang="es-ES"/>
          </a:p>
        </p:txBody>
      </p:sp>
    </p:spTree>
    <p:extLst>
      <p:ext uri="{BB962C8B-B14F-4D97-AF65-F5344CB8AC3E}">
        <p14:creationId xmlns:p14="http://schemas.microsoft.com/office/powerpoint/2010/main" val="420484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C4DAE778-8D74-4785-B09B-848235C4DD12}" type="slidenum">
              <a:rPr lang="es-ES"/>
              <a:pPr/>
              <a:t>‹Nº›</a:t>
            </a:fld>
            <a:endParaRPr lang="es-ES"/>
          </a:p>
        </p:txBody>
      </p:sp>
    </p:spTree>
    <p:extLst>
      <p:ext uri="{BB962C8B-B14F-4D97-AF65-F5344CB8AC3E}">
        <p14:creationId xmlns:p14="http://schemas.microsoft.com/office/powerpoint/2010/main" val="225581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50A45C43-4E63-491F-9AA6-6CC75C6F0E63}" type="slidenum">
              <a:rPr lang="es-ES"/>
              <a:pPr/>
              <a:t>‹Nº›</a:t>
            </a:fld>
            <a:endParaRPr lang="es-ES"/>
          </a:p>
        </p:txBody>
      </p:sp>
    </p:spTree>
    <p:extLst>
      <p:ext uri="{BB962C8B-B14F-4D97-AF65-F5344CB8AC3E}">
        <p14:creationId xmlns:p14="http://schemas.microsoft.com/office/powerpoint/2010/main" val="274632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9E4D348-A538-42D0-AE35-3DDBFF7D246C}" type="slidenum">
              <a:rPr lang="es-ES"/>
              <a:pPr/>
              <a:t>‹Nº›</a:t>
            </a:fld>
            <a:endParaRPr lang="es-ES"/>
          </a:p>
        </p:txBody>
      </p:sp>
    </p:spTree>
    <p:extLst>
      <p:ext uri="{BB962C8B-B14F-4D97-AF65-F5344CB8AC3E}">
        <p14:creationId xmlns:p14="http://schemas.microsoft.com/office/powerpoint/2010/main" val="248480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A80BED01-C85B-4504-A3D8-B71B0900B219}" type="slidenum">
              <a:rPr lang="es-ES"/>
              <a:pPr/>
              <a:t>‹Nº›</a:t>
            </a:fld>
            <a:endParaRPr lang="es-ES"/>
          </a:p>
        </p:txBody>
      </p:sp>
    </p:spTree>
    <p:extLst>
      <p:ext uri="{BB962C8B-B14F-4D97-AF65-F5344CB8AC3E}">
        <p14:creationId xmlns:p14="http://schemas.microsoft.com/office/powerpoint/2010/main" val="270079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9EE8A0-C21B-47B5-A2C8-1FA2AFB5626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0"/>
            <a:ext cx="4500563" cy="2492375"/>
          </a:xfrm>
        </p:spPr>
        <p:txBody>
          <a:bodyPr/>
          <a:lstStyle/>
          <a:p>
            <a:pPr eaLnBrk="1" hangingPunct="1"/>
            <a:r>
              <a:rPr lang="es-ES" sz="5400" smtClean="0">
                <a:solidFill>
                  <a:srgbClr val="23492A"/>
                </a:solidFill>
                <a:latin typeface="Algerian" panose="04020705040A02060702" pitchFamily="82" charset="0"/>
              </a:rPr>
              <a:t>LA PALABRA DE DIOS PERMANECE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0" y="188913"/>
            <a:ext cx="8964613" cy="1189037"/>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a:solidFill>
                  <a:schemeClr val="bg1"/>
                </a:solidFill>
                <a:latin typeface="Comic Sans MS" pitchFamily="66" charset="0"/>
                <a:cs typeface="Arial" charset="0"/>
              </a:rPr>
              <a:t>La resurrección</a:t>
            </a:r>
          </a:p>
        </p:txBody>
      </p:sp>
      <p:sp>
        <p:nvSpPr>
          <p:cNvPr id="12291" name="Text Box 5"/>
          <p:cNvSpPr txBox="1">
            <a:spLocks noChangeArrowheads="1"/>
          </p:cNvSpPr>
          <p:nvPr/>
        </p:nvSpPr>
        <p:spPr bwMode="auto">
          <a:xfrm>
            <a:off x="179388" y="1628775"/>
            <a:ext cx="4608512"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800">
                <a:solidFill>
                  <a:srgbClr val="FFFF00"/>
                </a:solidFill>
                <a:latin typeface="Comic Sans MS" panose="030F0702030302020204" pitchFamily="66" charset="0"/>
              </a:rPr>
              <a:t>“… se tocará la trompeta, y los muertos serán resucitados incorruptibles…”</a:t>
            </a:r>
          </a:p>
          <a:p>
            <a:pPr algn="r" eaLnBrk="1" hangingPunct="1">
              <a:spcBef>
                <a:spcPct val="50000"/>
              </a:spcBef>
            </a:pPr>
            <a:r>
              <a:rPr lang="es-ES">
                <a:solidFill>
                  <a:srgbClr val="FFFF00"/>
                </a:solidFill>
                <a:latin typeface="Comic Sans MS" panose="030F0702030302020204" pitchFamily="66" charset="0"/>
              </a:rPr>
              <a:t>(1ª de Corintios, 15: 52)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79388" y="5668963"/>
            <a:ext cx="8964612" cy="1189037"/>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a:solidFill>
                  <a:schemeClr val="bg1"/>
                </a:solidFill>
                <a:latin typeface="Comic Sans MS" pitchFamily="66" charset="0"/>
                <a:cs typeface="Arial" charset="0"/>
              </a:rPr>
              <a:t>La tierra nueva</a:t>
            </a:r>
          </a:p>
        </p:txBody>
      </p:sp>
      <p:sp>
        <p:nvSpPr>
          <p:cNvPr id="13315" name="Text Box 5"/>
          <p:cNvSpPr txBox="1">
            <a:spLocks noChangeArrowheads="1"/>
          </p:cNvSpPr>
          <p:nvPr/>
        </p:nvSpPr>
        <p:spPr bwMode="auto">
          <a:xfrm>
            <a:off x="4284663" y="115888"/>
            <a:ext cx="30257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atin typeface="Comic Sans MS" panose="030F0702030302020204" pitchFamily="66" charset="0"/>
              </a:rPr>
              <a:t>“Pero nosotros esperamos, según sus promesas, cielos nuevos y tierra nueva, en los cuales mora la justicia”</a:t>
            </a:r>
          </a:p>
          <a:p>
            <a:pPr algn="r" eaLnBrk="1" hangingPunct="1">
              <a:spcBef>
                <a:spcPct val="50000"/>
              </a:spcBef>
            </a:pPr>
            <a:r>
              <a:rPr lang="es-ES" sz="1200">
                <a:latin typeface="Comic Sans MS" panose="030F0702030302020204" pitchFamily="66" charset="0"/>
              </a:rPr>
              <a:t>(2ª de Pedro, 3: 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8" name="WordArt 4"/>
          <p:cNvSpPr>
            <a:spLocks noChangeArrowheads="1" noChangeShapeType="1" noTextEdit="1"/>
          </p:cNvSpPr>
          <p:nvPr/>
        </p:nvSpPr>
        <p:spPr bwMode="auto">
          <a:xfrm>
            <a:off x="323850" y="260350"/>
            <a:ext cx="6819900" cy="6477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Promesas no quebrantadas</a:t>
            </a:r>
          </a:p>
        </p:txBody>
      </p:sp>
      <p:sp>
        <p:nvSpPr>
          <p:cNvPr id="10245" name="Text Box 5"/>
          <p:cNvSpPr txBox="1">
            <a:spLocks noChangeArrowheads="1"/>
          </p:cNvSpPr>
          <p:nvPr/>
        </p:nvSpPr>
        <p:spPr bwMode="auto">
          <a:xfrm>
            <a:off x="323850" y="1341438"/>
            <a:ext cx="482441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El nacimiento de Isaac</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“Visitó el Señor a Sara, como había dicho, e hizo el Señor con Sara como había hablado” (Génesis, 21: 1)</a:t>
            </a:r>
          </a:p>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El establecimiento del reino de Israel</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“Bendito sea el Señor, que ha dado paz a su pueblo Israel, conforme todo lo que Él había dicho; ninguna palabra de todas sus promesas que expresó por Moisés su siervo, ha faltado” (1ª de Reyes, 8: 56)</a:t>
            </a:r>
          </a:p>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La venida del Mesías</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“Pero cuando vino el cumplimiento del tiempo, Dios envió a su hijo, nacido de mujer y nacido bajo la ley” (Gálatas, 4: 4)</a:t>
            </a:r>
          </a:p>
        </p:txBody>
      </p:sp>
      <p:pic>
        <p:nvPicPr>
          <p:cNvPr id="10246" name="Picture 6" descr="ELIZEBETH_SARAH_ABRA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052513"/>
            <a:ext cx="13303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IsraelAdo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2997200"/>
            <a:ext cx="1322388" cy="1727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249" name="Object 9"/>
          <p:cNvGraphicFramePr>
            <a:graphicFrameLocks noChangeAspect="1"/>
          </p:cNvGraphicFramePr>
          <p:nvPr/>
        </p:nvGraphicFramePr>
        <p:xfrm>
          <a:off x="5426075" y="4797425"/>
          <a:ext cx="1330325" cy="1679575"/>
        </p:xfrm>
        <a:graphic>
          <a:graphicData uri="http://schemas.openxmlformats.org/presentationml/2006/ole">
            <mc:AlternateContent xmlns:mc="http://schemas.openxmlformats.org/markup-compatibility/2006">
              <mc:Choice xmlns:v="urn:schemas-microsoft-com:vml" Requires="v">
                <p:oleObj spid="_x0000_s1032" name="PHOTO-PAINT" r:id="rId6" imgW="4825397" imgH="6095238" progId="CorelPHOTOPAINT.Image.13">
                  <p:embed/>
                </p:oleObj>
              </mc:Choice>
              <mc:Fallback>
                <p:oleObj name="PHOTO-PAINT" r:id="rId6" imgW="4825397" imgH="6095238" progId="CorelPHOTOPAINT.Image.1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6075" y="4797425"/>
                        <a:ext cx="1330325" cy="16795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fade">
                                      <p:cBhvr>
                                        <p:cTn id="10" dur="1000"/>
                                        <p:tgtEl>
                                          <p:spTgt spid="102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1" end="1"/>
                                            </p:txEl>
                                          </p:spTgt>
                                        </p:tgtEl>
                                        <p:attrNameLst>
                                          <p:attrName>style.visibility</p:attrName>
                                        </p:attrNameLst>
                                      </p:cBhvr>
                                      <p:to>
                                        <p:strVal val="visible"/>
                                      </p:to>
                                    </p:set>
                                    <p:animEffect transition="in" filter="fade">
                                      <p:cBhvr>
                                        <p:cTn id="15" dur="2000"/>
                                        <p:tgtEl>
                                          <p:spTgt spid="1024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47"/>
                                        </p:tgtEl>
                                        <p:attrNameLst>
                                          <p:attrName>style.visibility</p:attrName>
                                        </p:attrNameLst>
                                      </p:cBhvr>
                                      <p:to>
                                        <p:strVal val="visible"/>
                                      </p:to>
                                    </p:set>
                                    <p:animEffect transition="in" filter="fade">
                                      <p:cBhvr>
                                        <p:cTn id="18" dur="1000"/>
                                        <p:tgtEl>
                                          <p:spTgt spid="102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5">
                                            <p:txEl>
                                              <p:pRg st="2" end="2"/>
                                            </p:txEl>
                                          </p:spTgt>
                                        </p:tgtEl>
                                        <p:attrNameLst>
                                          <p:attrName>style.visibility</p:attrName>
                                        </p:attrNameLst>
                                      </p:cBhvr>
                                      <p:to>
                                        <p:strVal val="visible"/>
                                      </p:to>
                                    </p:set>
                                    <p:animEffect transition="in" filter="fade">
                                      <p:cBhvr>
                                        <p:cTn id="23" dur="2000"/>
                                        <p:tgtEl>
                                          <p:spTgt spid="1024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49"/>
                                        </p:tgtEl>
                                        <p:attrNameLst>
                                          <p:attrName>style.visibility</p:attrName>
                                        </p:attrNameLst>
                                      </p:cBhvr>
                                      <p:to>
                                        <p:strVal val="visible"/>
                                      </p:to>
                                    </p:set>
                                    <p:animEffect transition="in" filter="fade">
                                      <p:cBhvr>
                                        <p:cTn id="26" dur="1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323850" y="260350"/>
            <a:ext cx="6819900" cy="6477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Promesas inquebrantables</a:t>
            </a:r>
          </a:p>
        </p:txBody>
      </p:sp>
      <p:sp>
        <p:nvSpPr>
          <p:cNvPr id="14341" name="Text Box 5"/>
          <p:cNvSpPr txBox="1">
            <a:spLocks noChangeArrowheads="1"/>
          </p:cNvSpPr>
          <p:nvPr/>
        </p:nvSpPr>
        <p:spPr bwMode="auto">
          <a:xfrm>
            <a:off x="323850" y="1341438"/>
            <a:ext cx="49688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Perdón</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“Si confesamos nuestros pecados, Él es fiel y justo para perdonar nuestros pecados y limpiarnos de toda maldad” (1ª de Juan, 1: 9)</a:t>
            </a:r>
          </a:p>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Paz</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“La paz os dejo, mi paz os doy; yo no os la doy como el mundo la da. No se turbe vuestro corazón, ni tenga miedo” (Juan, 14: 27)</a:t>
            </a:r>
          </a:p>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Salida de la tentación</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“No os ha sobrevenido ninguna tentación que no sea humana; pero fiel es Dios, que no os dejará ser tentados más de lo que podáis resistir, sino que dará también juntamente con la tentación la salida, para que podáis soportar” (1ª de Corintios, 10: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fade">
                                      <p:cBhvr>
                                        <p:cTn id="7" dur="20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fade">
                                      <p:cBhvr>
                                        <p:cTn id="12" dur="2000"/>
                                        <p:tgtEl>
                                          <p:spTgt spid="14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fade">
                                      <p:cBhvr>
                                        <p:cTn id="17" dur="2000"/>
                                        <p:tgtEl>
                                          <p:spTgt spid="143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323850" y="260350"/>
            <a:ext cx="6819900" cy="6477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Promesas inquebrantables</a:t>
            </a:r>
          </a:p>
        </p:txBody>
      </p:sp>
      <p:sp>
        <p:nvSpPr>
          <p:cNvPr id="12293" name="Text Box 5"/>
          <p:cNvSpPr txBox="1">
            <a:spLocks noChangeArrowheads="1"/>
          </p:cNvSpPr>
          <p:nvPr/>
        </p:nvSpPr>
        <p:spPr bwMode="auto">
          <a:xfrm>
            <a:off x="323850" y="1125538"/>
            <a:ext cx="54006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Contra la conspiración</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“Si alguno conspirare contra ti, lo hará sin mí. El que contra ti conspirare, delante de ti caerá… ningún arma forjada contra ti prosperará, y condenarás toda lengua que se levante contra ti en juicio. Esta es la herencia de los siervos de Dios, y su salvación de mí vendrá, dijo el Señor” (Isaías, 54: 15, 17)</a:t>
            </a:r>
          </a:p>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Contra el hambre</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“Joven fui, y he envejecido, y no he visto justo desamparado, ni su descendencia que mendigue pan” (Salmo 37: 25)</a:t>
            </a:r>
          </a:p>
          <a:p>
            <a:pPr eaLnBrk="1" hangingPunct="1">
              <a:spcBef>
                <a:spcPct val="50000"/>
              </a:spcBef>
              <a:buFont typeface="Wingdings" panose="05000000000000000000" pitchFamily="2" charset="2"/>
              <a:buChar char="ü"/>
            </a:pPr>
            <a:r>
              <a:rPr lang="es-ES" sz="2000" b="1">
                <a:solidFill>
                  <a:srgbClr val="FFFF00"/>
                </a:solidFill>
                <a:latin typeface="Comic Sans MS" panose="030F0702030302020204" pitchFamily="66" charset="0"/>
              </a:rPr>
              <a:t>Contra el temor</a:t>
            </a:r>
            <a:r>
              <a:rPr lang="es-ES" sz="2000">
                <a:solidFill>
                  <a:srgbClr val="FFFF00"/>
                </a:solidFill>
                <a:latin typeface="Comic Sans MS" panose="030F0702030302020204" pitchFamily="66" charset="0"/>
              </a:rPr>
              <a:t>. </a:t>
            </a:r>
            <a:r>
              <a:rPr lang="es-ES" sz="2000">
                <a:solidFill>
                  <a:schemeClr val="bg1"/>
                </a:solidFill>
                <a:latin typeface="Comic Sans MS" panose="030F0702030302020204" pitchFamily="66" charset="0"/>
              </a:rPr>
              <a:t>“No temas, porque yo estoy contigo; no desmayes, porque yo soy tu Dios que te esfuerzo; siempre te ayudaré, siempre te sustentaré con la diestra de mi justicia” (Isaías, 41: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fade">
                                      <p:cBhvr>
                                        <p:cTn id="12" dur="2000"/>
                                        <p:tgtEl>
                                          <p:spTgt spid="12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fade">
                                      <p:cBhvr>
                                        <p:cTn id="17" dur="20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0" y="115888"/>
            <a:ext cx="9144000" cy="1189037"/>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a:solidFill>
                  <a:schemeClr val="bg1"/>
                </a:solidFill>
                <a:latin typeface="Comic Sans MS" pitchFamily="66" charset="0"/>
                <a:cs typeface="Arial" charset="0"/>
              </a:rPr>
              <a:t>La Biblia permanece</a:t>
            </a:r>
          </a:p>
        </p:txBody>
      </p:sp>
      <p:sp>
        <p:nvSpPr>
          <p:cNvPr id="11271" name="Text Box 7"/>
          <p:cNvSpPr txBox="1">
            <a:spLocks noChangeArrowheads="1"/>
          </p:cNvSpPr>
          <p:nvPr/>
        </p:nvSpPr>
        <p:spPr bwMode="auto">
          <a:xfrm>
            <a:off x="179388" y="1484313"/>
            <a:ext cx="2555875" cy="2236787"/>
          </a:xfrm>
          <a:prstGeom prst="rect">
            <a:avLst/>
          </a:prstGeom>
          <a:noFill/>
          <a:ln w="9525">
            <a:noFill/>
            <a:miter lim="800000"/>
            <a:headEnd/>
            <a:tailEnd/>
          </a:ln>
          <a:effectLst>
            <a:outerShdw dist="35921" dir="2700000" algn="ctr" rotWithShape="0">
              <a:srgbClr val="6DB6FF"/>
            </a:outerShdw>
          </a:effectLst>
        </p:spPr>
        <p:txBody>
          <a:bodyPr>
            <a:spAutoFit/>
          </a:bodyPr>
          <a:lstStyle/>
          <a:p>
            <a:pPr>
              <a:spcBef>
                <a:spcPct val="50000"/>
              </a:spcBef>
              <a:defRPr/>
            </a:pPr>
            <a:r>
              <a:rPr lang="es-ES" sz="2400" b="1">
                <a:solidFill>
                  <a:srgbClr val="FFFF00"/>
                </a:solidFill>
                <a:latin typeface="Comic Sans MS" pitchFamily="66" charset="0"/>
                <a:cs typeface="Arial" charset="0"/>
              </a:rPr>
              <a:t>“El cielo y la tierra pasarán, pero mis palabras no pasarán”</a:t>
            </a:r>
          </a:p>
          <a:p>
            <a:pPr algn="r">
              <a:spcBef>
                <a:spcPct val="50000"/>
              </a:spcBef>
              <a:defRPr/>
            </a:pPr>
            <a:r>
              <a:rPr lang="es-ES" sz="1400" b="1">
                <a:solidFill>
                  <a:srgbClr val="FFFF00"/>
                </a:solidFill>
                <a:latin typeface="Comic Sans MS" pitchFamily="66" charset="0"/>
                <a:cs typeface="Arial" charset="0"/>
              </a:rPr>
              <a:t>(Mateo, 24: 35)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4" descr="biblia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0"/>
            <a:ext cx="20859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179388" y="5341938"/>
            <a:ext cx="8713787"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400">
                <a:solidFill>
                  <a:schemeClr val="accent2"/>
                </a:solidFill>
                <a:latin typeface="Algerian" panose="04020705040A02060702" pitchFamily="82" charset="0"/>
              </a:rPr>
              <a:t>“</a:t>
            </a:r>
            <a:r>
              <a:rPr lang="es-ES" sz="2400" b="1">
                <a:solidFill>
                  <a:schemeClr val="accent2"/>
                </a:solidFill>
                <a:latin typeface="Algerian" panose="04020705040A02060702" pitchFamily="82" charset="0"/>
              </a:rPr>
              <a:t>Escudriñad las Escrituras</a:t>
            </a:r>
            <a:r>
              <a:rPr lang="es-ES" sz="2400">
                <a:solidFill>
                  <a:schemeClr val="accent2"/>
                </a:solidFill>
                <a:latin typeface="Algerian" panose="04020705040A02060702" pitchFamily="82" charset="0"/>
              </a:rPr>
              <a:t>; porque a vosotros os parece que en ellas tenéis la vida eterna; y ellas son las que dan testimonio de mí”</a:t>
            </a:r>
          </a:p>
          <a:p>
            <a:pPr algn="r" eaLnBrk="1" hangingPunct="1">
              <a:spcBef>
                <a:spcPct val="50000"/>
              </a:spcBef>
            </a:pPr>
            <a:r>
              <a:rPr lang="es-ES" sz="1400">
                <a:solidFill>
                  <a:schemeClr val="accent2"/>
                </a:solidFill>
                <a:latin typeface="Algerian" panose="04020705040A02060702" pitchFamily="82" charset="0"/>
              </a:rPr>
              <a:t>(Juan, 5: 39)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50825" y="0"/>
            <a:ext cx="83518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800" b="1">
                <a:solidFill>
                  <a:schemeClr val="accent2"/>
                </a:solidFill>
                <a:latin typeface="Comic Sans MS" panose="030F0702030302020204" pitchFamily="66" charset="0"/>
              </a:rPr>
              <a:t>La Biblia se escribió hace miles de años, por un grupo pequeño con costumbres muy distintas a las de hoy día</a:t>
            </a:r>
          </a:p>
        </p:txBody>
      </p:sp>
      <p:sp>
        <p:nvSpPr>
          <p:cNvPr id="7173" name="WordArt 5"/>
          <p:cNvSpPr>
            <a:spLocks noChangeArrowheads="1" noChangeShapeType="1" noTextEdit="1"/>
          </p:cNvSpPr>
          <p:nvPr/>
        </p:nvSpPr>
        <p:spPr bwMode="auto">
          <a:xfrm>
            <a:off x="250825" y="1412875"/>
            <a:ext cx="8569325" cy="1223963"/>
          </a:xfrm>
          <a:prstGeom prst="rect">
            <a:avLst/>
          </a:prstGeom>
        </p:spPr>
        <p:txBody>
          <a:bodyPr wrap="none" fromWordArt="1">
            <a:prstTxWarp prst="textPlain">
              <a:avLst>
                <a:gd name="adj" fmla="val 50000"/>
              </a:avLst>
            </a:prstTxWarp>
          </a:bodyPr>
          <a:lstStyle/>
          <a:p>
            <a:pPr algn="ctr"/>
            <a:r>
              <a:rPr lang="es-ES" sz="3600" kern="10">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¿Es válida para el</a:t>
            </a:r>
          </a:p>
          <a:p>
            <a:pPr algn="ctr"/>
            <a:r>
              <a:rPr lang="es-ES" sz="3600" kern="10">
                <a:ln w="12700">
                  <a:solidFill>
                    <a:srgbClr val="3333CC"/>
                  </a:solidFill>
                  <a:round/>
                  <a:headEnd/>
                  <a:tailEnd/>
                </a:ln>
                <a:solidFill>
                  <a:srgbClr val="85C2FF">
                    <a:alpha val="89803"/>
                  </a:srgbClr>
                </a:solidFill>
                <a:effectLst>
                  <a:outerShdw dist="45791" dir="2021404" algn="ctr" rotWithShape="0">
                    <a:schemeClr val="accent1"/>
                  </a:outerShdw>
                </a:effectLst>
                <a:latin typeface="Arial Black" panose="020B0A04020102020204" pitchFamily="34" charset="0"/>
              </a:rPr>
              <a:t>hombre moderno?</a:t>
            </a:r>
          </a:p>
        </p:txBody>
      </p:sp>
      <p:sp>
        <p:nvSpPr>
          <p:cNvPr id="7174" name="Text Box 6"/>
          <p:cNvSpPr txBox="1">
            <a:spLocks noChangeArrowheads="1"/>
          </p:cNvSpPr>
          <p:nvPr/>
        </p:nvSpPr>
        <p:spPr bwMode="auto">
          <a:xfrm>
            <a:off x="250825" y="3068638"/>
            <a:ext cx="2808288" cy="3673475"/>
          </a:xfrm>
          <a:prstGeom prst="rect">
            <a:avLst/>
          </a:prstGeom>
          <a:solidFill>
            <a:schemeClr val="accent1">
              <a:alpha val="70195"/>
            </a:schemeClr>
          </a:solidFill>
          <a:ln w="9525">
            <a:solidFill>
              <a:srgbClr val="00008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sz="2200" b="1">
                <a:solidFill>
                  <a:schemeClr val="accent2"/>
                </a:solidFill>
                <a:latin typeface="Comic Sans MS" panose="030F0702030302020204" pitchFamily="66" charset="0"/>
              </a:rPr>
              <a:t>La naturaleza humana no ha cambiado.</a:t>
            </a:r>
          </a:p>
          <a:p>
            <a:pPr eaLnBrk="1" hangingPunct="1">
              <a:spcBef>
                <a:spcPct val="50000"/>
              </a:spcBef>
            </a:pPr>
            <a:r>
              <a:rPr lang="es-ES" b="1">
                <a:solidFill>
                  <a:schemeClr val="accent2"/>
                </a:solidFill>
              </a:rPr>
              <a:t>Dios pide lo mismo de todas las personas en todas las épocas:</a:t>
            </a:r>
          </a:p>
          <a:p>
            <a:pPr eaLnBrk="1" hangingPunct="1">
              <a:spcBef>
                <a:spcPct val="50000"/>
              </a:spcBef>
            </a:pPr>
            <a:r>
              <a:rPr lang="es-ES" b="1">
                <a:solidFill>
                  <a:schemeClr val="accent2"/>
                </a:solidFill>
              </a:rPr>
              <a:t>“Hacer justicia, amar misericordia y andar humildemente ante Dios”</a:t>
            </a:r>
          </a:p>
          <a:p>
            <a:pPr algn="r" eaLnBrk="1" hangingPunct="1">
              <a:spcBef>
                <a:spcPct val="50000"/>
              </a:spcBef>
            </a:pPr>
            <a:r>
              <a:rPr lang="es-ES" sz="1400" b="1">
                <a:solidFill>
                  <a:schemeClr val="accent2"/>
                </a:solidFill>
              </a:rPr>
              <a:t>(Miqueas, 6: 8)</a:t>
            </a:r>
          </a:p>
        </p:txBody>
      </p:sp>
      <p:sp>
        <p:nvSpPr>
          <p:cNvPr id="7175" name="Text Box 7"/>
          <p:cNvSpPr txBox="1">
            <a:spLocks noChangeArrowheads="1"/>
          </p:cNvSpPr>
          <p:nvPr/>
        </p:nvSpPr>
        <p:spPr bwMode="auto">
          <a:xfrm>
            <a:off x="3203575" y="3068638"/>
            <a:ext cx="2808288" cy="3673475"/>
          </a:xfrm>
          <a:prstGeom prst="rect">
            <a:avLst/>
          </a:prstGeom>
          <a:solidFill>
            <a:schemeClr val="accent1">
              <a:alpha val="70195"/>
            </a:schemeClr>
          </a:solidFill>
          <a:ln w="9525">
            <a:solidFill>
              <a:srgbClr val="00008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sz="2200" b="1">
                <a:solidFill>
                  <a:schemeClr val="accent2"/>
                </a:solidFill>
                <a:latin typeface="Comic Sans MS" panose="030F0702030302020204" pitchFamily="66" charset="0"/>
              </a:rPr>
              <a:t>La misma salvación para todos.</a:t>
            </a:r>
          </a:p>
          <a:p>
            <a:pPr eaLnBrk="1" hangingPunct="1">
              <a:spcBef>
                <a:spcPct val="50000"/>
              </a:spcBef>
            </a:pPr>
            <a:endParaRPr lang="es-ES" b="1">
              <a:solidFill>
                <a:schemeClr val="accent2"/>
              </a:solidFill>
            </a:endParaRPr>
          </a:p>
          <a:p>
            <a:pPr eaLnBrk="1" hangingPunct="1">
              <a:spcBef>
                <a:spcPct val="50000"/>
              </a:spcBef>
            </a:pPr>
            <a:r>
              <a:rPr lang="es-ES" b="1">
                <a:solidFill>
                  <a:schemeClr val="accent2"/>
                </a:solidFill>
              </a:rPr>
              <a:t>“Y esta es la vida eterna: que te conozcan a ti, el único Dios verdadero, y a Jesucristo, a quien has enviado”</a:t>
            </a:r>
          </a:p>
          <a:p>
            <a:pPr algn="r" eaLnBrk="1" hangingPunct="1">
              <a:spcBef>
                <a:spcPct val="50000"/>
              </a:spcBef>
            </a:pPr>
            <a:r>
              <a:rPr lang="es-ES" sz="1400" b="1">
                <a:solidFill>
                  <a:schemeClr val="accent2"/>
                </a:solidFill>
              </a:rPr>
              <a:t>(Juan, 17: 3)</a:t>
            </a:r>
          </a:p>
        </p:txBody>
      </p:sp>
      <p:sp>
        <p:nvSpPr>
          <p:cNvPr id="7176" name="Text Box 8"/>
          <p:cNvSpPr txBox="1">
            <a:spLocks noChangeArrowheads="1"/>
          </p:cNvSpPr>
          <p:nvPr/>
        </p:nvSpPr>
        <p:spPr bwMode="auto">
          <a:xfrm>
            <a:off x="6156325" y="3068638"/>
            <a:ext cx="2808288" cy="3760787"/>
          </a:xfrm>
          <a:prstGeom prst="rect">
            <a:avLst/>
          </a:prstGeom>
          <a:solidFill>
            <a:schemeClr val="accent1">
              <a:alpha val="79999"/>
            </a:schemeClr>
          </a:solidFill>
          <a:ln w="9525">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sz="2200" b="1">
                <a:solidFill>
                  <a:schemeClr val="accent2"/>
                </a:solidFill>
                <a:latin typeface="Comic Sans MS" panose="030F0702030302020204" pitchFamily="66" charset="0"/>
              </a:rPr>
              <a:t>Todos seremos juzgados por el mismo Juez.</a:t>
            </a:r>
          </a:p>
          <a:p>
            <a:pPr eaLnBrk="1" hangingPunct="1">
              <a:spcBef>
                <a:spcPct val="50000"/>
              </a:spcBef>
            </a:pPr>
            <a:r>
              <a:rPr lang="es-ES" b="1">
                <a:solidFill>
                  <a:schemeClr val="accent2"/>
                </a:solidFill>
              </a:rPr>
              <a:t>“Por cuanto ha establecido un día en el cual juzgará al mundo con justicia, por aquél varón al que designó, dando fe a todos con haberle levantado de los muertos”</a:t>
            </a:r>
          </a:p>
          <a:p>
            <a:pPr algn="r" eaLnBrk="1" hangingPunct="1">
              <a:spcBef>
                <a:spcPct val="50000"/>
              </a:spcBef>
            </a:pPr>
            <a:r>
              <a:rPr lang="es-ES" sz="1400" b="1">
                <a:solidFill>
                  <a:schemeClr val="accent2"/>
                </a:solidFill>
              </a:rPr>
              <a:t>(Hechos, 17: 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10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1000"/>
                                        <p:tgtEl>
                                          <p:spTgt spid="71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WordArt 5"/>
          <p:cNvSpPr>
            <a:spLocks noChangeArrowheads="1" noChangeShapeType="1" noTextEdit="1"/>
          </p:cNvSpPr>
          <p:nvPr/>
        </p:nvSpPr>
        <p:spPr bwMode="auto">
          <a:xfrm>
            <a:off x="250825" y="2852738"/>
            <a:ext cx="8497888" cy="36718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600" b="1" kern="10">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rgbClr val="C0C0C0">
                      <a:alpha val="79999"/>
                    </a:srgbClr>
                  </a:outerShdw>
                </a:effectLst>
                <a:latin typeface="Harrington" panose="04040505050A02020702" pitchFamily="82" charset="0"/>
              </a:rPr>
              <a:t>Pero los planes del Señor</a:t>
            </a:r>
          </a:p>
          <a:p>
            <a:pPr algn="ctr"/>
            <a:r>
              <a:rPr lang="es-ES" sz="3600" b="1" kern="10">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rgbClr val="C0C0C0">
                      <a:alpha val="79999"/>
                    </a:srgbClr>
                  </a:outerShdw>
                </a:effectLst>
                <a:latin typeface="Harrington" panose="04040505050A02020702" pitchFamily="82" charset="0"/>
              </a:rPr>
              <a:t>quedan firmes para siempre;</a:t>
            </a:r>
          </a:p>
          <a:p>
            <a:pPr algn="ctr"/>
            <a:r>
              <a:rPr lang="es-ES" sz="3600" b="1" kern="10">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rgbClr val="C0C0C0">
                      <a:alpha val="79999"/>
                    </a:srgbClr>
                  </a:outerShdw>
                </a:effectLst>
                <a:latin typeface="Harrington" panose="04040505050A02020702" pitchFamily="82" charset="0"/>
              </a:rPr>
              <a:t>los designios de su mente</a:t>
            </a:r>
          </a:p>
          <a:p>
            <a:pPr algn="ctr"/>
            <a:r>
              <a:rPr lang="es-ES" sz="3600" b="1" kern="10">
                <a:gradFill rotWithShape="1">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algn="ctr" rotWithShape="0">
                    <a:srgbClr val="C0C0C0">
                      <a:alpha val="79999"/>
                    </a:srgbClr>
                  </a:outerShdw>
                </a:effectLst>
                <a:latin typeface="Harrington" panose="04040505050A02020702" pitchFamily="82" charset="0"/>
              </a:rPr>
              <a:t>son ETERNOS</a:t>
            </a:r>
          </a:p>
        </p:txBody>
      </p:sp>
      <p:sp>
        <p:nvSpPr>
          <p:cNvPr id="5123" name="WordArt 6"/>
          <p:cNvSpPr>
            <a:spLocks noChangeArrowheads="1" noChangeShapeType="1" noTextEdit="1"/>
          </p:cNvSpPr>
          <p:nvPr/>
        </p:nvSpPr>
        <p:spPr bwMode="auto">
          <a:xfrm>
            <a:off x="7164388" y="6308725"/>
            <a:ext cx="1782762" cy="360363"/>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Salmo 33: 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4" descr="CRI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933825"/>
            <a:ext cx="1790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3348038" y="476250"/>
            <a:ext cx="53276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4800">
                <a:latin typeface="Comic Sans MS" panose="030F0702030302020204" pitchFamily="66" charset="0"/>
              </a:rPr>
              <a:t>Si los planes y designios de Dios son </a:t>
            </a:r>
            <a:r>
              <a:rPr lang="es-ES" sz="4800" b="1">
                <a:solidFill>
                  <a:schemeClr val="accent2"/>
                </a:solidFill>
                <a:latin typeface="Comic Sans MS" panose="030F0702030302020204" pitchFamily="66" charset="0"/>
              </a:rPr>
              <a:t>ETERNOS</a:t>
            </a:r>
            <a:r>
              <a:rPr lang="es-ES" sz="4800">
                <a:latin typeface="Comic Sans MS" panose="030F0702030302020204" pitchFamily="66" charset="0"/>
              </a:rPr>
              <a:t>…</a:t>
            </a:r>
          </a:p>
        </p:txBody>
      </p:sp>
      <p:sp>
        <p:nvSpPr>
          <p:cNvPr id="3079" name="Text Box 7"/>
          <p:cNvSpPr txBox="1">
            <a:spLocks noChangeArrowheads="1"/>
          </p:cNvSpPr>
          <p:nvPr/>
        </p:nvSpPr>
        <p:spPr bwMode="auto">
          <a:xfrm>
            <a:off x="250825" y="4221163"/>
            <a:ext cx="66262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4400">
                <a:latin typeface="Comic Sans MS" panose="030F0702030302020204" pitchFamily="66" charset="0"/>
              </a:rPr>
              <a:t>Su Palabra, que contiene esos planes y designios, también es </a:t>
            </a:r>
            <a:r>
              <a:rPr lang="es-ES" sz="4400" b="1">
                <a:solidFill>
                  <a:schemeClr val="accent2"/>
                </a:solidFill>
                <a:latin typeface="Comic Sans MS" panose="030F0702030302020204" pitchFamily="66" charset="0"/>
              </a:rPr>
              <a:t>ETERNA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effectLst>
            <a:outerShdw dist="68392" dir="1308085" algn="ctr" rotWithShape="0">
              <a:srgbClr val="6DB6FF">
                <a:alpha val="50000"/>
              </a:srgbClr>
            </a:outerShdw>
          </a:effectLst>
        </p:spPr>
        <p:txBody>
          <a:bodyPr/>
          <a:lstStyle/>
          <a:p>
            <a:pPr eaLnBrk="1" hangingPunct="1">
              <a:defRPr/>
            </a:pPr>
            <a:r>
              <a:rPr lang="es-ES" sz="4000" b="1" smtClean="0">
                <a:solidFill>
                  <a:schemeClr val="bg1"/>
                </a:solidFill>
                <a:effectLst>
                  <a:outerShdw blurRad="38100" dist="38100" dir="2700000" algn="tl">
                    <a:srgbClr val="C0C0C0"/>
                  </a:outerShdw>
                </a:effectLst>
                <a:latin typeface="Comic Sans MS" pitchFamily="66" charset="0"/>
              </a:rPr>
              <a:t>Verdades ETERNAS que sólo conocemos a través de la Biblia</a:t>
            </a:r>
          </a:p>
        </p:txBody>
      </p:sp>
      <p:sp>
        <p:nvSpPr>
          <p:cNvPr id="7171" name="Text Box 5"/>
          <p:cNvSpPr txBox="1">
            <a:spLocks noChangeArrowheads="1"/>
          </p:cNvSpPr>
          <p:nvPr/>
        </p:nvSpPr>
        <p:spPr bwMode="auto">
          <a:xfrm>
            <a:off x="6300788" y="5445125"/>
            <a:ext cx="2663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400">
                <a:solidFill>
                  <a:srgbClr val="FFFF00"/>
                </a:solidFill>
                <a:latin typeface="Comic Sans MS" panose="030F0702030302020204" pitchFamily="66" charset="0"/>
              </a:rPr>
              <a:t>A continuación, repasaremos algunas de ellas…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79388" y="188913"/>
            <a:ext cx="8964612" cy="1066800"/>
          </a:xfrm>
          <a:prstGeom prst="rect">
            <a:avLst/>
          </a:prstGeom>
          <a:noFill/>
          <a:ln w="9525">
            <a:noFill/>
            <a:miter lim="800000"/>
            <a:headEnd/>
            <a:tailEnd/>
          </a:ln>
          <a:effectLst>
            <a:outerShdw dist="45791" dir="2021404" algn="ctr" rotWithShape="0">
              <a:srgbClr val="6DB6FF"/>
            </a:outerShdw>
          </a:effectLst>
        </p:spPr>
        <p:txBody>
          <a:bodyPr>
            <a:spAutoFit/>
          </a:bodyPr>
          <a:lstStyle/>
          <a:p>
            <a:pPr>
              <a:spcBef>
                <a:spcPct val="50000"/>
              </a:spcBef>
              <a:defRPr/>
            </a:pPr>
            <a:r>
              <a:rPr lang="es-ES" sz="3200">
                <a:solidFill>
                  <a:schemeClr val="bg1"/>
                </a:solidFill>
                <a:effectLst>
                  <a:outerShdw blurRad="38100" dist="38100" dir="2700000" algn="tl">
                    <a:srgbClr val="C0C0C0"/>
                  </a:outerShdw>
                </a:effectLst>
                <a:latin typeface="Comic Sans MS" pitchFamily="66" charset="0"/>
                <a:cs typeface="Arial" charset="0"/>
              </a:rPr>
              <a:t>La SALVACIÓN por medio de Jesús, una verdad que durará por toda la eternidad</a:t>
            </a:r>
          </a:p>
        </p:txBody>
      </p:sp>
      <p:sp>
        <p:nvSpPr>
          <p:cNvPr id="16389" name="Text Box 5"/>
          <p:cNvSpPr txBox="1">
            <a:spLocks noChangeArrowheads="1"/>
          </p:cNvSpPr>
          <p:nvPr/>
        </p:nvSpPr>
        <p:spPr bwMode="auto">
          <a:xfrm>
            <a:off x="0" y="5373688"/>
            <a:ext cx="47879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2000">
                <a:solidFill>
                  <a:srgbClr val="FFFF00"/>
                </a:solidFill>
                <a:latin typeface="Comic Sans MS" panose="030F0702030302020204" pitchFamily="66" charset="0"/>
              </a:rPr>
              <a:t>“Porque de tal manera amó Dios al mundo que ha dado a su Hijo unigénito para que todo aquel que en Él crea no se pierda, mas tenga VIDA ETERNA”</a:t>
            </a:r>
          </a:p>
        </p:txBody>
      </p:sp>
      <p:sp>
        <p:nvSpPr>
          <p:cNvPr id="16390" name="Text Box 6"/>
          <p:cNvSpPr txBox="1">
            <a:spLocks noChangeArrowheads="1"/>
          </p:cNvSpPr>
          <p:nvPr/>
        </p:nvSpPr>
        <p:spPr bwMode="auto">
          <a:xfrm>
            <a:off x="2339975" y="6583363"/>
            <a:ext cx="2303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s-ES" sz="1200">
                <a:solidFill>
                  <a:srgbClr val="FFFF00"/>
                </a:solidFill>
                <a:latin typeface="Comic Sans MS" panose="030F0702030302020204" pitchFamily="66" charset="0"/>
              </a:rPr>
              <a:t>(Juan, 3: 16)</a:t>
            </a:r>
          </a:p>
        </p:txBody>
      </p:sp>
      <p:pic>
        <p:nvPicPr>
          <p:cNvPr id="16391" name="Picture 7" descr="NATIVITY_JESUS_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341438"/>
            <a:ext cx="14001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jesus_0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1341438"/>
            <a:ext cx="1457325" cy="194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9" descr="jesus_3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13" y="3357563"/>
            <a:ext cx="1457325" cy="194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10" descr="jesus_4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88" y="3357563"/>
            <a:ext cx="1457325" cy="1943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1000"/>
                                        <p:tgtEl>
                                          <p:spTgt spid="16391"/>
                                        </p:tgtEl>
                                      </p:cBhvr>
                                    </p:animEffect>
                                  </p:childTnLst>
                                </p:cTn>
                              </p:par>
                              <p:par>
                                <p:cTn id="8" presetID="10" presetClass="entr" presetSubtype="0" fill="hold"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fade">
                                      <p:cBhvr>
                                        <p:cTn id="10" dur="1000"/>
                                        <p:tgtEl>
                                          <p:spTgt spid="16392"/>
                                        </p:tgtEl>
                                      </p:cBhvr>
                                    </p:animEffect>
                                  </p:childTnLst>
                                </p:cTn>
                              </p:par>
                              <p:par>
                                <p:cTn id="11" presetID="10" presetClass="entr" presetSubtype="0" fill="hold" nodeType="withEffect">
                                  <p:stCondLst>
                                    <p:cond delay="0"/>
                                  </p:stCondLst>
                                  <p:childTnLst>
                                    <p:set>
                                      <p:cBhvr>
                                        <p:cTn id="12" dur="1" fill="hold">
                                          <p:stCondLst>
                                            <p:cond delay="0"/>
                                          </p:stCondLst>
                                        </p:cTn>
                                        <p:tgtEl>
                                          <p:spTgt spid="16393"/>
                                        </p:tgtEl>
                                        <p:attrNameLst>
                                          <p:attrName>style.visibility</p:attrName>
                                        </p:attrNameLst>
                                      </p:cBhvr>
                                      <p:to>
                                        <p:strVal val="visible"/>
                                      </p:to>
                                    </p:set>
                                    <p:animEffect transition="in" filter="fade">
                                      <p:cBhvr>
                                        <p:cTn id="13" dur="1000"/>
                                        <p:tgtEl>
                                          <p:spTgt spid="16393"/>
                                        </p:tgtEl>
                                      </p:cBhvr>
                                    </p:animEffect>
                                  </p:childTnLst>
                                </p:cTn>
                              </p:par>
                              <p:par>
                                <p:cTn id="14" presetID="10" presetClass="entr" presetSubtype="0" fill="hold" nodeType="with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fade">
                                      <p:cBhvr>
                                        <p:cTn id="16" dur="1000"/>
                                        <p:tgtEl>
                                          <p:spTgt spid="16394"/>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fade">
                                      <p:cBhvr>
                                        <p:cTn id="20" dur="1000"/>
                                        <p:tgtEl>
                                          <p:spTgt spid="1638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fade">
                                      <p:cBhvr>
                                        <p:cTn id="23"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0B"/>
        </a:solidFill>
        <a:effectLst/>
      </p:bgPr>
    </p:bg>
    <p:spTree>
      <p:nvGrpSpPr>
        <p:cNvPr id="1" name=""/>
        <p:cNvGrpSpPr/>
        <p:nvPr/>
      </p:nvGrpSpPr>
      <p:grpSpPr>
        <a:xfrm>
          <a:off x="0" y="0"/>
          <a:ext cx="0" cy="0"/>
          <a:chOff x="0" y="0"/>
          <a:chExt cx="0" cy="0"/>
        </a:xfrm>
      </p:grpSpPr>
      <p:pic>
        <p:nvPicPr>
          <p:cNvPr id="9218" name="Picture 4" descr="0602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539750" y="476250"/>
            <a:ext cx="7848600" cy="3019425"/>
          </a:xfrm>
          <a:prstGeom prst="rect">
            <a:avLst/>
          </a:prstGeom>
          <a:noFill/>
          <a:ln w="9525">
            <a:noFill/>
            <a:miter lim="800000"/>
            <a:headEnd/>
            <a:tailEnd/>
          </a:ln>
          <a:effectLst>
            <a:outerShdw dist="63500" dir="2212194" algn="ctr" rotWithShape="0">
              <a:srgbClr val="6DB6FF"/>
            </a:outerShdw>
          </a:effectLst>
        </p:spPr>
        <p:txBody>
          <a:bodyPr>
            <a:spAutoFit/>
          </a:bodyPr>
          <a:lstStyle/>
          <a:p>
            <a:pPr>
              <a:spcBef>
                <a:spcPct val="50000"/>
              </a:spcBef>
              <a:defRPr/>
            </a:pPr>
            <a:r>
              <a:rPr lang="es-ES" sz="9600" b="1">
                <a:solidFill>
                  <a:schemeClr val="bg1"/>
                </a:solidFill>
                <a:latin typeface="Comic Sans MS" pitchFamily="66" charset="0"/>
                <a:cs typeface="Arial" charset="0"/>
              </a:rPr>
              <a:t>La inmutable Ley de Dios</a:t>
            </a:r>
          </a:p>
        </p:txBody>
      </p:sp>
      <p:sp>
        <p:nvSpPr>
          <p:cNvPr id="9220" name="Text Box 6"/>
          <p:cNvSpPr txBox="1">
            <a:spLocks noChangeArrowheads="1"/>
          </p:cNvSpPr>
          <p:nvPr/>
        </p:nvSpPr>
        <p:spPr bwMode="auto">
          <a:xfrm>
            <a:off x="395288" y="3933825"/>
            <a:ext cx="331311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3200">
                <a:solidFill>
                  <a:srgbClr val="FFFF00"/>
                </a:solidFill>
                <a:latin typeface="Comic Sans MS" panose="030F0702030302020204" pitchFamily="66" charset="0"/>
              </a:rPr>
              <a:t>“Tú encargaste que sean muy guardados tus mandamientos”</a:t>
            </a:r>
          </a:p>
          <a:p>
            <a:pPr algn="r" eaLnBrk="1" hangingPunct="1">
              <a:spcBef>
                <a:spcPct val="50000"/>
              </a:spcBef>
            </a:pPr>
            <a:r>
              <a:rPr lang="es-ES" sz="2000">
                <a:solidFill>
                  <a:srgbClr val="FFFF00"/>
                </a:solidFill>
                <a:latin typeface="Comic Sans MS" panose="030F0702030302020204" pitchFamily="66" charset="0"/>
              </a:rPr>
              <a:t>(Salmo 119: 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4465638" cy="1189038"/>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a:solidFill>
                  <a:schemeClr val="bg1"/>
                </a:solidFill>
                <a:latin typeface="Comic Sans MS" pitchFamily="66" charset="0"/>
                <a:cs typeface="Arial" charset="0"/>
              </a:rPr>
              <a:t>El juicio</a:t>
            </a:r>
          </a:p>
        </p:txBody>
      </p:sp>
      <p:sp>
        <p:nvSpPr>
          <p:cNvPr id="10243" name="Text Box 5"/>
          <p:cNvSpPr txBox="1">
            <a:spLocks noChangeArrowheads="1"/>
          </p:cNvSpPr>
          <p:nvPr/>
        </p:nvSpPr>
        <p:spPr bwMode="auto">
          <a:xfrm>
            <a:off x="1331913" y="1916113"/>
            <a:ext cx="61198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b="1">
                <a:solidFill>
                  <a:schemeClr val="accent2"/>
                </a:solidFill>
                <a:latin typeface="Comic Sans MS" panose="030F0702030302020204" pitchFamily="66" charset="0"/>
              </a:rPr>
              <a:t>“… Dios y el Señor Jesucristo … juzgarán a los vivos y a los muertos en su manifestación y en su reino”</a:t>
            </a:r>
          </a:p>
          <a:p>
            <a:pPr algn="r" eaLnBrk="1" hangingPunct="1">
              <a:spcBef>
                <a:spcPct val="50000"/>
              </a:spcBef>
            </a:pPr>
            <a:r>
              <a:rPr lang="es-ES" sz="1000" b="1">
                <a:solidFill>
                  <a:schemeClr val="accent2"/>
                </a:solidFill>
                <a:latin typeface="Comic Sans MS" panose="030F0702030302020204" pitchFamily="66" charset="0"/>
              </a:rPr>
              <a:t>(2ª de Timoteo, 4: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188913"/>
            <a:ext cx="8964613" cy="2286000"/>
          </a:xfrm>
          <a:prstGeom prst="rect">
            <a:avLst/>
          </a:prstGeom>
          <a:noFill/>
          <a:ln w="9525">
            <a:noFill/>
            <a:miter lim="800000"/>
            <a:headEnd/>
            <a:tailEnd/>
          </a:ln>
          <a:effectLst>
            <a:outerShdw dist="63500" dir="2212194" algn="ctr" rotWithShape="0">
              <a:srgbClr val="6DB6FF"/>
            </a:outerShdw>
          </a:effectLst>
        </p:spPr>
        <p:txBody>
          <a:bodyPr>
            <a:spAutoFit/>
          </a:bodyPr>
          <a:lstStyle/>
          <a:p>
            <a:pPr algn="ctr">
              <a:spcBef>
                <a:spcPct val="50000"/>
              </a:spcBef>
              <a:defRPr/>
            </a:pPr>
            <a:r>
              <a:rPr lang="es-ES" sz="7200" b="1">
                <a:solidFill>
                  <a:schemeClr val="bg1"/>
                </a:solidFill>
                <a:latin typeface="Comic Sans MS" pitchFamily="66" charset="0"/>
                <a:cs typeface="Arial" charset="0"/>
              </a:rPr>
              <a:t>La segunda venida de Cristo</a:t>
            </a:r>
          </a:p>
        </p:txBody>
      </p:sp>
      <p:sp>
        <p:nvSpPr>
          <p:cNvPr id="11267" name="Text Box 5"/>
          <p:cNvSpPr txBox="1">
            <a:spLocks noChangeArrowheads="1"/>
          </p:cNvSpPr>
          <p:nvPr/>
        </p:nvSpPr>
        <p:spPr bwMode="auto">
          <a:xfrm>
            <a:off x="4500563" y="4292600"/>
            <a:ext cx="4321175" cy="2297113"/>
          </a:xfrm>
          <a:prstGeom prst="rect">
            <a:avLst/>
          </a:prstGeom>
          <a:solidFill>
            <a:srgbClr val="339966">
              <a:alpha val="30196"/>
            </a:srgbClr>
          </a:solidFill>
          <a:ln w="9525">
            <a:solidFill>
              <a:schemeClr val="hlink"/>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sz="3600">
                <a:solidFill>
                  <a:srgbClr val="FFFF00"/>
                </a:solidFill>
                <a:latin typeface="Comic Sans MS" panose="030F0702030302020204" pitchFamily="66" charset="0"/>
              </a:rPr>
              <a:t>“He aquí viene con las nubes y todo ojo le verá”</a:t>
            </a:r>
          </a:p>
          <a:p>
            <a:pPr algn="r" eaLnBrk="1" hangingPunct="1">
              <a:spcBef>
                <a:spcPct val="50000"/>
              </a:spcBef>
            </a:pPr>
            <a:r>
              <a:rPr lang="es-ES" sz="2400">
                <a:solidFill>
                  <a:srgbClr val="FFFF00"/>
                </a:solidFill>
                <a:latin typeface="Comic Sans MS" panose="030F0702030302020204" pitchFamily="66" charset="0"/>
              </a:rPr>
              <a:t>(Apocalipsis, 1: 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258</TotalTime>
  <Words>896</Words>
  <Application>Microsoft Office PowerPoint</Application>
  <PresentationFormat>Presentación en pantalla (4:3)</PresentationFormat>
  <Paragraphs>59</Paragraphs>
  <Slides>16</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Algerian</vt:lpstr>
      <vt:lpstr>Arial</vt:lpstr>
      <vt:lpstr>Wingdings</vt:lpstr>
      <vt:lpstr>Comic Sans MS</vt:lpstr>
      <vt:lpstr>Arial Black</vt:lpstr>
      <vt:lpstr>Harrington</vt:lpstr>
      <vt:lpstr>Diseño predeterminado</vt:lpstr>
      <vt:lpstr>Corel PHOTO-PAINT X3 Image</vt:lpstr>
      <vt:lpstr>LA PALABRA DE DIOS PERMANECE</vt:lpstr>
      <vt:lpstr>Presentación de PowerPoint</vt:lpstr>
      <vt:lpstr>Presentación de PowerPoint</vt:lpstr>
      <vt:lpstr>Presentación de PowerPoint</vt:lpstr>
      <vt:lpstr>Verdades ETERNAS que sólo conocemos a través de la Biblia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DE DIOS PERMANECE</dc:title>
  <dc:creator>Sergio</dc:creator>
  <cp:lastModifiedBy>Sergio Fustero Carreras</cp:lastModifiedBy>
  <cp:revision>22</cp:revision>
  <dcterms:created xsi:type="dcterms:W3CDTF">2007-06-24T20:28:17Z</dcterms:created>
  <dcterms:modified xsi:type="dcterms:W3CDTF">2016-01-15T15:33:51Z</dcterms:modified>
</cp:coreProperties>
</file>