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3" r:id="rId1"/>
    <p:sldMasterId id="2147483675" r:id="rId2"/>
  </p:sldMasterIdLst>
  <p:notesMasterIdLst>
    <p:notesMasterId r:id="rId20"/>
  </p:notesMasterIdLst>
  <p:sldIdLst>
    <p:sldId id="256" r:id="rId3"/>
    <p:sldId id="262" r:id="rId4"/>
    <p:sldId id="263" r:id="rId5"/>
    <p:sldId id="264" r:id="rId6"/>
    <p:sldId id="265" r:id="rId7"/>
    <p:sldId id="266" r:id="rId8"/>
    <p:sldId id="258" r:id="rId9"/>
    <p:sldId id="267" r:id="rId10"/>
    <p:sldId id="259" r:id="rId11"/>
    <p:sldId id="260" r:id="rId12"/>
    <p:sldId id="261" r:id="rId13"/>
    <p:sldId id="279" r:id="rId14"/>
    <p:sldId id="268" r:id="rId15"/>
    <p:sldId id="269" r:id="rId16"/>
    <p:sldId id="270" r:id="rId17"/>
    <p:sldId id="275" r:id="rId18"/>
    <p:sldId id="276" r:id="rId19"/>
  </p:sldIdLst>
  <p:sldSz cx="9144000" cy="6858000" type="screen4x3"/>
  <p:notesSz cx="6858000" cy="9144000"/>
  <p:embeddedFontLst>
    <p:embeddedFont>
      <p:font typeface="Arial Black" panose="020B0A04020102020204" pitchFamily="34" charset="0"/>
      <p:bold r:id="rId21"/>
    </p:embeddedFont>
    <p:embeddedFont>
      <p:font typeface="Comic Sans MS" panose="030F0702030302020204" pitchFamily="66" charset="0"/>
      <p:regular r:id="rId22"/>
      <p:bold r:id="rId23"/>
      <p:italic r:id="rId24"/>
      <p:boldItalic r:id="rId25"/>
    </p:embeddedFont>
  </p:embeddedFontLst>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778" autoAdjust="0"/>
  </p:normalViewPr>
  <p:slideViewPr>
    <p:cSldViewPr>
      <p:cViewPr varScale="1">
        <p:scale>
          <a:sx n="59" d="100"/>
          <a:sy n="59" d="100"/>
        </p:scale>
        <p:origin x="138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706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7066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06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706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706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89FE49B-EAC0-4D4B-BD16-9086BA531ADF}" type="slidenum">
              <a:rPr lang="es-ES"/>
              <a:pPr/>
              <a:t>‹Nº›</a:t>
            </a:fld>
            <a:endParaRPr lang="es-ES"/>
          </a:p>
        </p:txBody>
      </p:sp>
    </p:spTree>
    <p:extLst>
      <p:ext uri="{BB962C8B-B14F-4D97-AF65-F5344CB8AC3E}">
        <p14:creationId xmlns:p14="http://schemas.microsoft.com/office/powerpoint/2010/main" val="102566897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7D417B-954C-4ADE-B210-EDBCDA32DAC2}" type="slidenum">
              <a:rPr lang="es-ES"/>
              <a:pPr/>
              <a:t>4</a:t>
            </a:fld>
            <a:endParaRPr lang="es-ES"/>
          </a:p>
        </p:txBody>
      </p:sp>
      <p:sp>
        <p:nvSpPr>
          <p:cNvPr id="71682" name="Rectangle 2"/>
          <p:cNvSpPr>
            <a:spLocks noRo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s-ES"/>
              <a:t>ese tambor estaba hecho de un aro de madera y muy probablemente de dos cueros, sin ningún tipo de sonajero o cascabel, ni se usaban baquetas para tocarlo </a:t>
            </a:r>
          </a:p>
          <a:p>
            <a:r>
              <a:rPr lang="es-ES"/>
              <a:t>Se lo golpeaba con las manos y el sonido debe haber sido similar al de cualquiera de los tambores pequeños que hoy se tocan con la mano.  </a:t>
            </a:r>
          </a:p>
          <a:p>
            <a:r>
              <a:rPr lang="es-ES"/>
              <a:t>Se lo usaba para acompañar el canto y la danza, y para acentuar el ritmo </a:t>
            </a:r>
          </a:p>
          <a:p>
            <a:r>
              <a:rPr lang="es-ES"/>
              <a:t>Al parecer, se lo usaba sólo en ocasiones festivas, según lo indican los siguientes pasajes bíblicos donde se lo menciona.</a:t>
            </a:r>
          </a:p>
          <a:p>
            <a:r>
              <a:rPr lang="es-ES"/>
              <a:t>Según Labán ese instrumento se usaba en su casa en ocasiones de alegría (Gén. 31: 27).  María lo tocó para acompañar su canto después que los hijos de Israel fueron liberados de los egipcios en el mar Rojo (Éxo. 15: 20), y la hija de Jefté salió "pandero" en mano para recibir a su padre que volvía victorioso de la guerra (Juec. 11: 34).  Tocaban este instrumento los profetas con quienes se encontró Saúl después de haber sido ungido como rey, y a los cuales se unió (1 Sam. 10: 5).  También lo usaron las jóvenes que salieron al encuentro de Saúl y David en ocasión de su victorioso retorno de la batalla contra los filisteos (1 Sam. 18: 6).  Había tambores de mano en la orquesta que David organizó para acompañar el traslado del arca desde Quiriat-jearim hasta Jerusalén (2 Sam. 6: 5).  El salmista insta a sus lectores a usar este instrumento para alabar al Señor (Sal. 149: 3; 150: 4).</a:t>
            </a:r>
          </a:p>
        </p:txBody>
      </p:sp>
    </p:spTree>
    <p:extLst>
      <p:ext uri="{BB962C8B-B14F-4D97-AF65-F5344CB8AC3E}">
        <p14:creationId xmlns:p14="http://schemas.microsoft.com/office/powerpoint/2010/main" val="1396441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D576D0-CBB6-46AF-84DE-B09747F4CE2E}" type="slidenum">
              <a:rPr lang="es-ES"/>
              <a:pPr/>
              <a:t>15</a:t>
            </a:fld>
            <a:endParaRPr lang="es-ES"/>
          </a:p>
        </p:txBody>
      </p:sp>
      <p:sp>
        <p:nvSpPr>
          <p:cNvPr id="80898" name="Rectangle 2"/>
          <p:cNvSpPr>
            <a:spLocks noRo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s-ES" sz="1000"/>
              <a:t>El cuerno es el único instrumento musical de la antigüedad cuyo uso se conserva todavía en la religión judía </a:t>
            </a:r>
          </a:p>
          <a:p>
            <a:r>
              <a:rPr lang="es-ES" sz="1000"/>
              <a:t>Se hace el shofar calentando al vapor el cuerno del animal hasta que se ablanda se le puede dar la forma deseada </a:t>
            </a:r>
          </a:p>
          <a:p>
            <a:r>
              <a:rPr lang="es-ES" sz="1000"/>
              <a:t>Al principio no tenía ninguna boquilla, pero en el Talmud se habla de que para anunciar el año nuevo se usaba un shofar cuya boquilla estaba recubierta de oro </a:t>
            </a:r>
          </a:p>
          <a:p>
            <a:r>
              <a:rPr lang="es-ES" sz="1000"/>
              <a:t>El cuerno no es un instrumento musical en el cual pueda interpretarse una melodía, ya que sólo produce tres notas (do, sol, do octava).</a:t>
            </a:r>
          </a:p>
          <a:p>
            <a:r>
              <a:rPr lang="es-ES" sz="1000"/>
              <a:t>Servía para llamar la atención o para señalar algún acontecimiento.</a:t>
            </a:r>
          </a:p>
          <a:p>
            <a:r>
              <a:rPr lang="es-ES" sz="1000"/>
              <a:t>Aparece más veces en el AT que cualquier otro instrumento.</a:t>
            </a:r>
          </a:p>
          <a:p>
            <a:r>
              <a:rPr lang="es-ES" sz="1000"/>
              <a:t>En el Sinaí tocaron el cuerno para advertir a la gente de la proximidad de la manifestación divina (Exo. 19: 16, 19; 20: 18).  Siete sacerdotes hicieron sonar sus cuernos para señalar el momento de la caída de los muros de Jericó (Jos. 6: 6, 20).  Los jueces Gedeón y Aod tocaron el cuerno para llamar a la guerra (Juec. 3: 27; 7: 20).  Así lo hicieron también el rey Saúl (1 Sam. 13: 3) y Joab, general de David (2 Sam. 2: 28).  Se anunció la coronación de Salomón al son del  cuerno (1 Rey. 1: 34, 39).  Mediante el sonido del cuerno se indicaban las nuevas lunas (Sal. 81: 3), y se proclamaba el año del jubileo (Lev. 25: 9).  Se usaba el cuerno para hacer resonar la alarma cuando algún peligro amenazaba el país (Neh. 4: 18, 20; Jer. 4: 5, 19; Eze. 33: 3) y en un caso excepcional se lo menciona como instrumento con el cual se podía alabar a Dios (Sal. 150: 3).</a:t>
            </a:r>
          </a:p>
        </p:txBody>
      </p:sp>
    </p:spTree>
    <p:extLst>
      <p:ext uri="{BB962C8B-B14F-4D97-AF65-F5344CB8AC3E}">
        <p14:creationId xmlns:p14="http://schemas.microsoft.com/office/powerpoint/2010/main" val="3623476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F995A9-F2EE-4694-912D-B9B6FCCF48CB}" type="slidenum">
              <a:rPr lang="es-ES"/>
              <a:pPr/>
              <a:t>16</a:t>
            </a:fld>
            <a:endParaRPr lang="es-ES"/>
          </a:p>
        </p:txBody>
      </p:sp>
      <p:sp>
        <p:nvSpPr>
          <p:cNvPr id="81922" name="Rectangle 2"/>
          <p:cNvSpPr>
            <a:spLocks noRo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es-ES" sz="1000"/>
              <a:t>TROMPETA</a:t>
            </a:r>
          </a:p>
          <a:p>
            <a:r>
              <a:rPr lang="es-ES" sz="1000"/>
              <a:t>A diferencia del cuerno (shofar), la trompeta (jatsotserah) se hacía de metal. </a:t>
            </a:r>
          </a:p>
          <a:p>
            <a:r>
              <a:rPr lang="es-ES" sz="1000"/>
              <a:t>En Núm. 10: 1, 2 aparecen las instrucciones divinas dadas a Moisés para que hiciera "dos trompetas de plata; de obra de martillo". </a:t>
            </a:r>
          </a:p>
          <a:p>
            <a:r>
              <a:rPr lang="es-ES" sz="1000"/>
              <a:t>Josefo describe la hechura de estas trompetas (Antigüedades iii. 12. 6) diciendo que eran tubos rectos, de poco menos de un codo de longitud (aproximadamente 50 cm), algo más gruesos que una flauta y terminados en campana </a:t>
            </a:r>
          </a:p>
          <a:p>
            <a:r>
              <a:rPr lang="es-ES" sz="1000"/>
              <a:t>Las trompetas del templo se ven mucho más largas en un relieve del arco de triunfo de Tito, construido en Roma después del retorno de los ejércitos romanos victoriosos tras su campaña en Judea en el año 70 DC </a:t>
            </a:r>
          </a:p>
          <a:p>
            <a:r>
              <a:rPr lang="es-ES" sz="1000"/>
              <a:t>Una particularidad sobre la cual tenemos poca información es el hecho de que habitualmente los hebreos usaban las trompetas en pares </a:t>
            </a:r>
          </a:p>
          <a:p>
            <a:r>
              <a:rPr lang="es-ES" sz="1000"/>
              <a:t>Para impedir que se dañara se introducía una horma de madera en la trompeta cuando no estaba en uso, pues entonces no había ningún proceso para endurecer la plata a fin de que pudiera resistir las rudezas de la vida militar </a:t>
            </a:r>
          </a:p>
          <a:p>
            <a:r>
              <a:rPr lang="es-ES" sz="1000"/>
              <a:t>Aunque tienen unos 33 siglos, las dos trompetas del rey Tutankamón están tan bien conservadas que aún pueden usarse </a:t>
            </a:r>
          </a:p>
          <a:p>
            <a:r>
              <a:rPr lang="es-ES" sz="1000"/>
              <a:t>Las trompetas hebreas eran usadas para dar la voz de alarma (Núm. 10: 9) y también en relación con la música del templo (2 Crón. 5: 12, 13, etc.).</a:t>
            </a:r>
          </a:p>
          <a:p>
            <a:r>
              <a:rPr lang="es-ES" sz="1000"/>
              <a:t>Puesto que carecía de válvulas o llaves, este instrumento tampoco podía producir una melodía, sino sólo las notas que habitualmente se usan para los toques de una, clarinada que, en el mejor de los casos, podrían ser ocho.</a:t>
            </a:r>
          </a:p>
        </p:txBody>
      </p:sp>
    </p:spTree>
    <p:extLst>
      <p:ext uri="{BB962C8B-B14F-4D97-AF65-F5344CB8AC3E}">
        <p14:creationId xmlns:p14="http://schemas.microsoft.com/office/powerpoint/2010/main" val="3521295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90DE02-51C0-421C-BF94-E736F3010FA0}" type="slidenum">
              <a:rPr lang="es-ES"/>
              <a:pPr/>
              <a:t>17</a:t>
            </a:fld>
            <a:endParaRPr lang="es-ES"/>
          </a:p>
        </p:txBody>
      </p:sp>
      <p:sp>
        <p:nvSpPr>
          <p:cNvPr id="96258" name="Rectangle 2"/>
          <p:cNvSpPr>
            <a:spLocks noRot="1" noChangeArrowheads="1" noTextEdit="1"/>
          </p:cNvSpPr>
          <p:nvPr>
            <p:ph type="sldImg"/>
          </p:nvPr>
        </p:nvSpPr>
        <p:spPr>
          <a:ln/>
        </p:spPr>
      </p:sp>
      <p:sp>
        <p:nvSpPr>
          <p:cNvPr id="96259" name="Rectangle 3"/>
          <p:cNvSpPr>
            <a:spLocks noGrp="1" noChangeArrowheads="1"/>
          </p:cNvSpPr>
          <p:nvPr>
            <p:ph type="body" idx="1"/>
          </p:nvPr>
        </p:nvSpPr>
        <p:spPr/>
        <p:txBody>
          <a:bodyPr/>
          <a:lstStyle/>
          <a:p>
            <a:pPr>
              <a:spcBef>
                <a:spcPct val="50000"/>
              </a:spcBef>
            </a:pPr>
            <a:r>
              <a:rPr lang="es-ES" sz="1600" b="1"/>
              <a:t>“Me alegro de oír los instrumentos musicales que tenéis aquí.  Dios quiere que los tengamos. El quiere que lo alabemos con el corazón, con el alma y con la voz, magnificando su nombre ante el mundo” </a:t>
            </a:r>
            <a:r>
              <a:rPr lang="es-ES" sz="1600"/>
              <a:t>(E.G.W., Review and Herald, 15 de junio, 1905)</a:t>
            </a:r>
          </a:p>
          <a:p>
            <a:endParaRPr lang="es-ES" sz="1600"/>
          </a:p>
        </p:txBody>
      </p:sp>
    </p:spTree>
    <p:extLst>
      <p:ext uri="{BB962C8B-B14F-4D97-AF65-F5344CB8AC3E}">
        <p14:creationId xmlns:p14="http://schemas.microsoft.com/office/powerpoint/2010/main" val="4103017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8E2EC3-9EB9-49D3-92D6-2685DCAE3854}" type="slidenum">
              <a:rPr lang="es-ES"/>
              <a:pPr/>
              <a:t>5</a:t>
            </a:fld>
            <a:endParaRPr lang="es-ES"/>
          </a:p>
        </p:txBody>
      </p:sp>
      <p:sp>
        <p:nvSpPr>
          <p:cNvPr id="72706" name="Rectangle 2"/>
          <p:cNvSpPr>
            <a:spLocks noRo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s-ES"/>
              <a:t>En Sal. 150: 5 se distingue entre "címbalos resonantes" y "címbalos de júbilo" </a:t>
            </a:r>
          </a:p>
          <a:p>
            <a:r>
              <a:rPr lang="es-ES"/>
              <a:t>Se ha pensado que al golpear los címbalos uno contra otro con movimiento horizontal se produciría un sonido más suave (“resonante”) que al tocarlos con movimiento vertical (“júbilo”)</a:t>
            </a:r>
          </a:p>
          <a:p>
            <a:r>
              <a:rPr lang="es-ES"/>
              <a:t>No se mencionan los címbalos en la Biblia antes del tiempo de David </a:t>
            </a:r>
          </a:p>
          <a:p>
            <a:r>
              <a:rPr lang="es-ES"/>
              <a:t>Según la Biblia, su uso se limitaba a las ceremonias religiosas.  Figuran en la orquesta de David que actuó cuando se llevó el arca a Jerusalén (2 Sam. 6: 5), y con frecuencia en relación con la música del templo (2 Crón. 5: 12; 29: 25; Esd. 3: 10; Neh. 12: 27; etc.) </a:t>
            </a:r>
          </a:p>
        </p:txBody>
      </p:sp>
    </p:spTree>
    <p:extLst>
      <p:ext uri="{BB962C8B-B14F-4D97-AF65-F5344CB8AC3E}">
        <p14:creationId xmlns:p14="http://schemas.microsoft.com/office/powerpoint/2010/main" val="4210637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95881F-BD90-4E57-830E-8369EE1C4D74}" type="slidenum">
              <a:rPr lang="es-ES"/>
              <a:pPr/>
              <a:t>6</a:t>
            </a:fld>
            <a:endParaRPr lang="es-ES"/>
          </a:p>
        </p:txBody>
      </p:sp>
      <p:sp>
        <p:nvSpPr>
          <p:cNvPr id="73730" name="Rectangle 2"/>
          <p:cNvSpPr>
            <a:spLocks noRot="1" noChangeArrowheads="1" noTextEdit="1"/>
          </p:cNvSpPr>
          <p:nvPr>
            <p:ph type="sldImg"/>
          </p:nvPr>
        </p:nvSpPr>
        <p:spPr>
          <a:ln/>
        </p:spPr>
      </p:sp>
      <p:sp>
        <p:nvSpPr>
          <p:cNvPr id="73731" name="Rectangle 3"/>
          <p:cNvSpPr>
            <a:spLocks noGrp="1" noChangeArrowheads="1"/>
          </p:cNvSpPr>
          <p:nvPr>
            <p:ph type="body" idx="1"/>
          </p:nvPr>
        </p:nvSpPr>
        <p:spPr/>
        <p:txBody>
          <a:bodyPr/>
          <a:lstStyle/>
          <a:p>
            <a:r>
              <a:rPr lang="es-ES"/>
              <a:t>En la lista de instrumentos musicales que componían la orquesta de David en la memorable ocasión cuando se llevó el arca a Jerusalén (2 Sam. 6: 5), se menciona un tipo de instrumento que no figura en ningún otro pasaje bíblico </a:t>
            </a:r>
          </a:p>
          <a:p>
            <a:r>
              <a:rPr lang="es-ES"/>
              <a:t>proviene del verbo hebreo “sacudir”</a:t>
            </a:r>
          </a:p>
          <a:p>
            <a:r>
              <a:rPr lang="es-ES"/>
              <a:t>El sistro es un instrumento musical egipcio muy conocido.  Tenía la forma de una herradura alargada, con orificios a los lados en los cuales se insertaban varillitas de metal dobladas en las puntas para que no se salieran.  Estaba sujeto a un mango.  Como los orificios eran más grandes que las varillitas, hacía un sonido como de sonajero cuando se lo sacudía </a:t>
            </a:r>
          </a:p>
          <a:p>
            <a:endParaRPr lang="es-ES"/>
          </a:p>
        </p:txBody>
      </p:sp>
    </p:spTree>
    <p:extLst>
      <p:ext uri="{BB962C8B-B14F-4D97-AF65-F5344CB8AC3E}">
        <p14:creationId xmlns:p14="http://schemas.microsoft.com/office/powerpoint/2010/main" val="3369544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51C2DB-665F-4A8B-BFE7-10924AED5EFB}" type="slidenum">
              <a:rPr lang="es-ES"/>
              <a:pPr/>
              <a:t>7</a:t>
            </a:fld>
            <a:endParaRPr lang="es-ES"/>
          </a:p>
        </p:txBody>
      </p:sp>
      <p:sp>
        <p:nvSpPr>
          <p:cNvPr id="74754" name="Rectangle 2"/>
          <p:cNvSpPr>
            <a:spLocks noRo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s-ES"/>
              <a:t>Así traduce la BJ el nombre de un instrumento musical usado por las jóvenes que salieron a recibir a Saúl y a David después de su regreso victorioso de la batalla contra los filisteos.  El hebreo dice shalishim, y la RVR traduce "instrumentos de música" (1 Sam. 18: 6). </a:t>
            </a:r>
          </a:p>
          <a:p>
            <a:r>
              <a:rPr lang="es-ES"/>
              <a:t>De todas las palabras hebreas usadas para designar instrumentos musicales, ésta es la más discutida.  Puesto que es clara su relación con la palabra shalosh, que en hebreo significa "tres", o shelishi, "tercero", los traductores han sugerido que podría traducirse como triángulos, instrumentos de tres cuerdas, arpas triangulares o laúdes de tres cuerdas </a:t>
            </a:r>
          </a:p>
        </p:txBody>
      </p:sp>
    </p:spTree>
    <p:extLst>
      <p:ext uri="{BB962C8B-B14F-4D97-AF65-F5344CB8AC3E}">
        <p14:creationId xmlns:p14="http://schemas.microsoft.com/office/powerpoint/2010/main" val="1229378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E95590-1734-4AD1-BDA6-7583FB7704E6}" type="slidenum">
              <a:rPr lang="es-ES"/>
              <a:pPr/>
              <a:t>9</a:t>
            </a:fld>
            <a:endParaRPr lang="es-ES"/>
          </a:p>
        </p:txBody>
      </p:sp>
      <p:sp>
        <p:nvSpPr>
          <p:cNvPr id="75778" name="Rectangle 2"/>
          <p:cNvSpPr>
            <a:spLocks noRot="1" noChangeArrowheads="1" noTextEdit="1"/>
          </p:cNvSpPr>
          <p:nvPr>
            <p:ph type="sldImg"/>
          </p:nvPr>
        </p:nvSpPr>
        <p:spPr>
          <a:ln/>
        </p:spPr>
      </p:sp>
      <p:sp>
        <p:nvSpPr>
          <p:cNvPr id="75779" name="Rectangle 3"/>
          <p:cNvSpPr>
            <a:spLocks noGrp="1" noChangeArrowheads="1"/>
          </p:cNvSpPr>
          <p:nvPr>
            <p:ph type="body" idx="1"/>
          </p:nvPr>
        </p:nvSpPr>
        <p:spPr/>
        <p:txBody>
          <a:bodyPr/>
          <a:lstStyle/>
          <a:p>
            <a:r>
              <a:rPr lang="es-ES"/>
              <a:t>SALTERIO</a:t>
            </a:r>
          </a:p>
          <a:p>
            <a:r>
              <a:rPr lang="es-ES"/>
              <a:t>Su caja de resonancia era redondeada y estaba totalmente recubierto de cuero, por lo cual, según las fuentes rabínicas judías, este instrumento recibió el nombre de nébel, que en hebreo significa "odre". </a:t>
            </a:r>
          </a:p>
          <a:p>
            <a:r>
              <a:rPr lang="es-ES"/>
              <a:t>Las mismas fuentes nos informan que las cuerdas del nébel eran más numerosas y más grandes que las de la lira. </a:t>
            </a:r>
          </a:p>
          <a:p>
            <a:r>
              <a:rPr lang="es-ES"/>
              <a:t>En consecuencia, el sonido debía ser más grave.</a:t>
            </a:r>
          </a:p>
          <a:p>
            <a:r>
              <a:rPr lang="es-ES"/>
              <a:t>Josefo, al escribir en el siglo I DC, afirma que este instrumento tenía 12 cuerdas que se tocaban con los dedos. </a:t>
            </a:r>
          </a:p>
          <a:p>
            <a:r>
              <a:rPr lang="es-ES"/>
              <a:t>Todas estas observaciones indican que el nébel de los hebreos sin duda era un instrumento muy similar al arpa </a:t>
            </a:r>
          </a:p>
        </p:txBody>
      </p:sp>
    </p:spTree>
    <p:extLst>
      <p:ext uri="{BB962C8B-B14F-4D97-AF65-F5344CB8AC3E}">
        <p14:creationId xmlns:p14="http://schemas.microsoft.com/office/powerpoint/2010/main" val="2521858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71A4D3-B50A-420C-8C62-8CF84B6AAEF2}" type="slidenum">
              <a:rPr lang="es-ES"/>
              <a:pPr/>
              <a:t>10</a:t>
            </a:fld>
            <a:endParaRPr lang="es-ES"/>
          </a:p>
        </p:txBody>
      </p:sp>
      <p:sp>
        <p:nvSpPr>
          <p:cNvPr id="76802" name="Rectangle 2"/>
          <p:cNvSpPr>
            <a:spLocks noRo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s-ES"/>
              <a:t>LIRA</a:t>
            </a:r>
          </a:p>
          <a:p>
            <a:r>
              <a:rPr lang="es-ES"/>
              <a:t>En la famosa pintura mural de Beni Hasán, que representa la llegada a Egipto de amorreos provenientes de Canaán, en torno al año 1900 AC, se ve a un hombre que toca la lira </a:t>
            </a:r>
          </a:p>
          <a:p>
            <a:r>
              <a:rPr lang="es-ES"/>
              <a:t>La ilustración muestra que el instrumento tenía ocho cuerdas extendidas por encima de la caja de resonancia.  Las cuerdas atravesaban un espacio en blanco y se afirmaban en un travesaño.  Con la mano derecha el ejecutante tocaba las cuerdas con una púa.  Con la izquierda apagaba las cuerdas que no debían sonar </a:t>
            </a:r>
          </a:p>
          <a:p>
            <a:r>
              <a:rPr lang="es-ES"/>
              <a:t>Por lo que se desprende de las referencias bíblicas, la lira parece haberse considerado como un instrumento popular para expresar gozo y alegría.  Fue inventada antes del diluvio (Gén. 4: 21); existía en la casa de Labán (Gén. 31: 27).  Como ya se dijo, David tocaba la lira (y no el arpa) ante Saúl (1 Sam. 16: 16, 23).  Era uno de los instrumentos de la orquesta del templo (1 Crón. 15: 16, 21, 28; Neh. 12: 27; etc.), y se menciona con frecuencia en los salmos en que se usaba la lira para alabar a Dios (Sal. 149: 3; 150: 3; etc.). Durante el cautiverio, los hebreos colgaron sus liras en los árboles de Babilonia porque los músicos no podían cantar por causa de su tristeza (Sal. 137: 2). </a:t>
            </a:r>
          </a:p>
        </p:txBody>
      </p:sp>
    </p:spTree>
    <p:extLst>
      <p:ext uri="{BB962C8B-B14F-4D97-AF65-F5344CB8AC3E}">
        <p14:creationId xmlns:p14="http://schemas.microsoft.com/office/powerpoint/2010/main" val="181456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AAC254-0B72-4151-87BD-A1A23D03FBA0}" type="slidenum">
              <a:rPr lang="es-ES"/>
              <a:pPr/>
              <a:t>11</a:t>
            </a:fld>
            <a:endParaRPr lang="es-ES"/>
          </a:p>
        </p:txBody>
      </p:sp>
      <p:sp>
        <p:nvSpPr>
          <p:cNvPr id="77826" name="Rectangle 2"/>
          <p:cNvSpPr>
            <a:spLocks noRot="1" noChangeArrowheads="1" noTextEdit="1"/>
          </p:cNvSpPr>
          <p:nvPr>
            <p:ph type="sldImg"/>
          </p:nvPr>
        </p:nvSpPr>
        <p:spPr>
          <a:ln/>
        </p:spPr>
      </p:sp>
      <p:sp>
        <p:nvSpPr>
          <p:cNvPr id="77827" name="Rectangle 3"/>
          <p:cNvSpPr>
            <a:spLocks noGrp="1" noChangeArrowheads="1"/>
          </p:cNvSpPr>
          <p:nvPr>
            <p:ph type="body" idx="1"/>
          </p:nvPr>
        </p:nvSpPr>
        <p:spPr/>
        <p:txBody>
          <a:bodyPr/>
          <a:lstStyle/>
          <a:p>
            <a:r>
              <a:rPr lang="es-ES"/>
              <a:t>DECADORDIO / CÍTARA</a:t>
            </a:r>
          </a:p>
          <a:p>
            <a:r>
              <a:rPr lang="es-ES"/>
              <a:t>No hay duda de que se trata de un instrumento de diez cuerdas, pues la palabra hebrea en cuestión significa básicamente "diez" </a:t>
            </a:r>
          </a:p>
          <a:p>
            <a:r>
              <a:rPr lang="es-ES"/>
              <a:t>Los antiguos pobladores de Egipto y Mesopotamia no conocían la cítara, pero la usaban los fenicios, vecinos de Israel.  En un cofre de marfil, encontrado en Nimrud (Cala, en la Biblia), Asiria, aparecen dos mujeres tocando cítaras de ese tipo </a:t>
            </a:r>
          </a:p>
          <a:p>
            <a:endParaRPr lang="es-ES"/>
          </a:p>
        </p:txBody>
      </p:sp>
    </p:spTree>
    <p:extLst>
      <p:ext uri="{BB962C8B-B14F-4D97-AF65-F5344CB8AC3E}">
        <p14:creationId xmlns:p14="http://schemas.microsoft.com/office/powerpoint/2010/main" val="3632273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8EF446-B61F-43A0-A0C5-339FA9F0BD4D}" type="slidenum">
              <a:rPr lang="es-ES"/>
              <a:pPr/>
              <a:t>13</a:t>
            </a:fld>
            <a:endParaRPr lang="es-ES"/>
          </a:p>
        </p:txBody>
      </p:sp>
      <p:sp>
        <p:nvSpPr>
          <p:cNvPr id="78850" name="Rectangle 2"/>
          <p:cNvSpPr>
            <a:spLocks noRo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s-ES"/>
              <a:t>FLAUTA</a:t>
            </a:r>
          </a:p>
          <a:p>
            <a:r>
              <a:rPr lang="es-ES"/>
              <a:t>Según Gén. 4: 21, fue uno de los primeros instrumentos que el hombre inventó </a:t>
            </a:r>
          </a:p>
          <a:p>
            <a:r>
              <a:rPr lang="es-ES"/>
              <a:t>La mayoría de los comentadores modernos concuerdan en que el 'ugab era una especie de "flauta" y que su nombre provenía del verbo 'agab, "amar", pues la flauta es el instrumento de viento más relacionado con el amor </a:t>
            </a:r>
          </a:p>
          <a:p>
            <a:r>
              <a:rPr lang="es-ES"/>
              <a:t>La antigua flauta egipcia era una caña hueca con orificios laterales tallados a intervalos, sobre los cuales se ponían los dedos.  La persona que tocaba la flauta la sostenía en posición transversal para soplar.  En Mesopotamia, las flautas se hacían tanto de caña como de arcilla. </a:t>
            </a:r>
          </a:p>
          <a:p>
            <a:r>
              <a:rPr lang="es-ES"/>
              <a:t>Este instrumento aparece mencionado en los dos libros más antiguos del AT: Génesis (4: 2 l) y Job (21: 12; 30: 3 l). Junto con la lira, fue  uno de los primeros instrumentos musicales de los cuales se tenga noticia.  No parece haberse usado en el templo donde, probablemente, se preferían los instrumentos de mayor sonoridad.  Sin embargo, se menciona en Sal. 150: 4 que el 'ugab era uno de los instrumentos musicales con los cuales debía alabarse al Señor. </a:t>
            </a:r>
          </a:p>
        </p:txBody>
      </p:sp>
    </p:spTree>
    <p:extLst>
      <p:ext uri="{BB962C8B-B14F-4D97-AF65-F5344CB8AC3E}">
        <p14:creationId xmlns:p14="http://schemas.microsoft.com/office/powerpoint/2010/main" val="2708979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C8B95-0DA2-4FCB-9C9E-B47F089CA8F5}" type="slidenum">
              <a:rPr lang="es-ES"/>
              <a:pPr/>
              <a:t>14</a:t>
            </a:fld>
            <a:endParaRPr lang="es-ES"/>
          </a:p>
        </p:txBody>
      </p:sp>
      <p:sp>
        <p:nvSpPr>
          <p:cNvPr id="79874" name="Rectangle 2"/>
          <p:cNvSpPr>
            <a:spLocks noRot="1" noChangeArrowheads="1" noTextEdit="1"/>
          </p:cNvSpPr>
          <p:nvPr>
            <p:ph type="sldImg"/>
          </p:nvPr>
        </p:nvSpPr>
        <p:spPr>
          <a:ln/>
        </p:spPr>
      </p:sp>
      <p:sp>
        <p:nvSpPr>
          <p:cNvPr id="79875" name="Rectangle 3"/>
          <p:cNvSpPr>
            <a:spLocks noGrp="1" noChangeArrowheads="1"/>
          </p:cNvSpPr>
          <p:nvPr>
            <p:ph type="body" idx="1"/>
          </p:nvPr>
        </p:nvSpPr>
        <p:spPr/>
        <p:txBody>
          <a:bodyPr/>
          <a:lstStyle/>
          <a:p>
            <a:r>
              <a:rPr lang="es-ES"/>
              <a:t>FLAUTA DULCE / OBOE</a:t>
            </a:r>
          </a:p>
          <a:p>
            <a:r>
              <a:rPr lang="es-ES"/>
              <a:t>Su nombre hebreo significa "agujereado", "taladrado".  Figura por primera vez en tiempos de Saúl (1 Sam. 10: 5) y desde ese momento aparece en diferentes ocasiones durante el período de los reyes hasta el fin del reino de Judá (Jer. 48: 36).  Puesto que en las representaciones pictóricas provenientes de los países vecinos a Palestina durante el período de los reyes de Israel y Judá, todos los flautistas tocan la flauta doble y nunca la flauta simple, es lógico pensar que el instrumento musical "agujereado", que en hebreo se llama jalil, sería la "flauta doble" u "oboe" </a:t>
            </a:r>
          </a:p>
          <a:p>
            <a:r>
              <a:rPr lang="es-ES"/>
              <a:t>Al igual que el 'ugab, el jalil no se usaba en el templo.  Sin embargo, se lo denomina repetidas veces como instrumento de alegría.  Estaba en manos de los profetas que se encontraron con Saúl luego de su ungimiento (1 Sam. 10: 5).  Lo tocó el pueblo como expresión de júbilo por la coronación de Salomón (1 Rey. 1: 40), pero también lo usaban los licenciosos borrachos del tiempo de Isaías (Isa. 5: 11, 12). </a:t>
            </a:r>
          </a:p>
        </p:txBody>
      </p:sp>
    </p:spTree>
    <p:extLst>
      <p:ext uri="{BB962C8B-B14F-4D97-AF65-F5344CB8AC3E}">
        <p14:creationId xmlns:p14="http://schemas.microsoft.com/office/powerpoint/2010/main" val="3549108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36866" name="Group 2"/>
          <p:cNvGrpSpPr>
            <a:grpSpLocks/>
          </p:cNvGrpSpPr>
          <p:nvPr/>
        </p:nvGrpSpPr>
        <p:grpSpPr bwMode="auto">
          <a:xfrm>
            <a:off x="0" y="927100"/>
            <a:ext cx="8991600" cy="4495800"/>
            <a:chOff x="0" y="584"/>
            <a:chExt cx="5664" cy="2832"/>
          </a:xfrm>
        </p:grpSpPr>
        <p:sp>
          <p:nvSpPr>
            <p:cNvPr id="36867"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anose="02020603050405020304" pitchFamily="18" charset="0"/>
              </a:endParaRPr>
            </a:p>
          </p:txBody>
        </p:sp>
        <p:sp>
          <p:nvSpPr>
            <p:cNvPr id="36868"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anose="02020603050405020304" pitchFamily="18" charset="0"/>
              </a:endParaRPr>
            </a:p>
          </p:txBody>
        </p:sp>
        <p:sp>
          <p:nvSpPr>
            <p:cNvPr id="36869" name="AutoShape 5"/>
            <p:cNvSpPr>
              <a:spLocks noChangeArrowheads="1"/>
            </p:cNvSpPr>
            <p:nvPr userDrawn="1"/>
          </p:nvSpPr>
          <p:spPr bwMode="blackWhite">
            <a:xfrm>
              <a:off x="0" y="872"/>
              <a:ext cx="5664" cy="1152"/>
            </a:xfrm>
            <a:custGeom>
              <a:avLst/>
              <a:gdLst>
                <a:gd name="G0" fmla="+- 1000 0 0"/>
                <a:gd name="G1" fmla="+- 1000 0 0"/>
                <a:gd name="G2" fmla="+- G0 0 G1"/>
                <a:gd name="G3" fmla="*/ G1 1 2"/>
                <a:gd name="G4" fmla="+- G0 0 G3"/>
                <a:gd name="T0" fmla="*/ 0 w 1000"/>
                <a:gd name="T1" fmla="*/ 0 h 1000"/>
                <a:gd name="T2" fmla="*/ 4417 w 1000"/>
                <a:gd name="T3" fmla="*/ 0 h 1000"/>
                <a:gd name="T4" fmla="*/ 4917 w 1000"/>
                <a:gd name="T5" fmla="*/ 500 h 1000"/>
                <a:gd name="T6" fmla="*/ 4417 w 1000"/>
                <a:gd name="T7" fmla="*/ 1000 h 1000"/>
                <a:gd name="T8" fmla="*/ 0 w 1000"/>
                <a:gd name="T9" fmla="*/ 1000 h 1000"/>
                <a:gd name="T10" fmla="*/ 0 w 1000"/>
                <a:gd name="T11" fmla="*/ 0 h 1000"/>
                <a:gd name="T12" fmla="*/ G4 w 1000"/>
                <a:gd name="T13" fmla="*/ G1 h 1000"/>
              </a:gdLst>
              <a:ahLst/>
              <a:cxnLst>
                <a:cxn ang="0">
                  <a:pos x="T0" y="T1"/>
                </a:cxn>
                <a:cxn ang="0">
                  <a:pos x="T2" y="T3"/>
                </a:cxn>
                <a:cxn ang="0">
                  <a:pos x="T4" y="T5"/>
                </a:cxn>
                <a:cxn ang="0">
                  <a:pos x="T6" y="T7"/>
                </a:cxn>
                <a:cxn ang="0">
                  <a:pos x="T8" y="T9"/>
                </a:cxn>
              </a:cxnLst>
              <a:rect l="T10" t="T11" r="T12" b="T13"/>
              <a:pathLst>
                <a:path w="4917" h="1000">
                  <a:moveTo>
                    <a:pt x="0" y="0"/>
                  </a:moveTo>
                  <a:lnTo>
                    <a:pt x="4417" y="0"/>
                  </a:lnTo>
                  <a:cubicBezTo>
                    <a:pt x="4693" y="0"/>
                    <a:pt x="4917" y="223"/>
                    <a:pt x="4917" y="500"/>
                  </a:cubicBezTo>
                  <a:cubicBezTo>
                    <a:pt x="4917" y="776"/>
                    <a:pt x="4693" y="1000"/>
                    <a:pt x="4417" y="1000"/>
                  </a:cubicBezTo>
                  <a:lnTo>
                    <a:pt x="0" y="100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sz="2400">
                <a:latin typeface="Times New Roman" panose="02020603050405020304" pitchFamily="18" charset="0"/>
              </a:endParaRPr>
            </a:p>
          </p:txBody>
        </p:sp>
        <p:sp>
          <p:nvSpPr>
            <p:cNvPr id="36870" name="Line 6"/>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sp>
        <p:nvSpPr>
          <p:cNvPr id="36871" name="Rectangle 7"/>
          <p:cNvSpPr>
            <a:spLocks noGrp="1" noChangeArrowheads="1"/>
          </p:cNvSpPr>
          <p:nvPr>
            <p:ph type="ctrTitle"/>
          </p:nvPr>
        </p:nvSpPr>
        <p:spPr>
          <a:xfrm>
            <a:off x="228600" y="1427163"/>
            <a:ext cx="8077200" cy="1609725"/>
          </a:xfrm>
        </p:spPr>
        <p:txBody>
          <a:bodyPr/>
          <a:lstStyle>
            <a:lvl1pPr>
              <a:defRPr sz="4600"/>
            </a:lvl1pPr>
          </a:lstStyle>
          <a:p>
            <a:pPr lvl="0"/>
            <a:r>
              <a:rPr lang="es-ES" noProof="0" smtClean="0"/>
              <a:t>Haga clic para cambiar el estilo de título	</a:t>
            </a:r>
          </a:p>
        </p:txBody>
      </p:sp>
      <p:sp>
        <p:nvSpPr>
          <p:cNvPr id="36872" name="Rectangle 8"/>
          <p:cNvSpPr>
            <a:spLocks noGrp="1" noChangeArrowheads="1"/>
          </p:cNvSpPr>
          <p:nvPr>
            <p:ph type="subTitle" idx="1"/>
          </p:nvPr>
        </p:nvSpPr>
        <p:spPr>
          <a:xfrm>
            <a:off x="1066800" y="3441700"/>
            <a:ext cx="6629400" cy="1676400"/>
          </a:xfrm>
        </p:spPr>
        <p:txBody>
          <a:bodyPr/>
          <a:lstStyle>
            <a:lvl1pPr marL="0" indent="0">
              <a:buFont typeface="Wingdings" panose="05000000000000000000" pitchFamily="2" charset="2"/>
              <a:buNone/>
              <a:defRPr/>
            </a:lvl1pPr>
          </a:lstStyle>
          <a:p>
            <a:pPr lvl="0"/>
            <a:r>
              <a:rPr lang="es-ES" noProof="0" smtClean="0"/>
              <a:t>Haga clic para modificar el estilo de subtítulo del patrón</a:t>
            </a:r>
          </a:p>
        </p:txBody>
      </p:sp>
      <p:sp>
        <p:nvSpPr>
          <p:cNvPr id="36873" name="Rectangle 9"/>
          <p:cNvSpPr>
            <a:spLocks noGrp="1" noChangeArrowheads="1"/>
          </p:cNvSpPr>
          <p:nvPr>
            <p:ph type="dt" sz="half" idx="2"/>
          </p:nvPr>
        </p:nvSpPr>
        <p:spPr>
          <a:xfrm>
            <a:off x="457200" y="6248400"/>
            <a:ext cx="2133600" cy="471488"/>
          </a:xfrm>
        </p:spPr>
        <p:txBody>
          <a:bodyPr/>
          <a:lstStyle>
            <a:lvl1pPr>
              <a:defRPr/>
            </a:lvl1pPr>
          </a:lstStyle>
          <a:p>
            <a:endParaRPr lang="es-ES"/>
          </a:p>
        </p:txBody>
      </p:sp>
      <p:sp>
        <p:nvSpPr>
          <p:cNvPr id="36874" name="Rectangle 10"/>
          <p:cNvSpPr>
            <a:spLocks noGrp="1" noChangeArrowheads="1"/>
          </p:cNvSpPr>
          <p:nvPr>
            <p:ph type="ftr" sz="quarter" idx="3"/>
          </p:nvPr>
        </p:nvSpPr>
        <p:spPr>
          <a:xfrm>
            <a:off x="3124200" y="6253163"/>
            <a:ext cx="2895600" cy="457200"/>
          </a:xfrm>
        </p:spPr>
        <p:txBody>
          <a:bodyPr/>
          <a:lstStyle>
            <a:lvl1pPr>
              <a:defRPr/>
            </a:lvl1pPr>
          </a:lstStyle>
          <a:p>
            <a:endParaRPr lang="es-ES"/>
          </a:p>
        </p:txBody>
      </p:sp>
      <p:sp>
        <p:nvSpPr>
          <p:cNvPr id="36875" name="Rectangle 11"/>
          <p:cNvSpPr>
            <a:spLocks noGrp="1" noChangeArrowheads="1"/>
          </p:cNvSpPr>
          <p:nvPr>
            <p:ph type="sldNum" sz="quarter" idx="4"/>
          </p:nvPr>
        </p:nvSpPr>
        <p:spPr>
          <a:xfrm>
            <a:off x="6553200" y="6248400"/>
            <a:ext cx="2133600" cy="471488"/>
          </a:xfrm>
        </p:spPr>
        <p:txBody>
          <a:bodyPr/>
          <a:lstStyle>
            <a:lvl1pPr>
              <a:defRPr/>
            </a:lvl1pPr>
          </a:lstStyle>
          <a:p>
            <a:fld id="{143F2AC1-F306-49E8-9769-FD043A656C65}"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4AD4B6AE-6B75-4FB1-B1BD-FC3344A09C8F}" type="slidenum">
              <a:rPr lang="es-ES"/>
              <a:pPr/>
              <a:t>‹Nº›</a:t>
            </a:fld>
            <a:endParaRPr lang="es-ES"/>
          </a:p>
        </p:txBody>
      </p:sp>
    </p:spTree>
    <p:extLst>
      <p:ext uri="{BB962C8B-B14F-4D97-AF65-F5344CB8AC3E}">
        <p14:creationId xmlns:p14="http://schemas.microsoft.com/office/powerpoint/2010/main" val="1279206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450013" y="228600"/>
            <a:ext cx="2084387" cy="5791200"/>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195263" y="228600"/>
            <a:ext cx="6102350" cy="5791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7A181938-DEE8-4B18-8518-5FAB05779092}" type="slidenum">
              <a:rPr lang="es-ES"/>
              <a:pPr/>
              <a:t>‹Nº›</a:t>
            </a:fld>
            <a:endParaRPr lang="es-ES"/>
          </a:p>
        </p:txBody>
      </p:sp>
    </p:spTree>
    <p:extLst>
      <p:ext uri="{BB962C8B-B14F-4D97-AF65-F5344CB8AC3E}">
        <p14:creationId xmlns:p14="http://schemas.microsoft.com/office/powerpoint/2010/main" val="1593749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482CA484-FA80-49F6-BBFF-86561C84454E}" type="slidenum">
              <a:rPr lang="es-ES"/>
              <a:pPr/>
              <a:t>‹Nº›</a:t>
            </a:fld>
            <a:endParaRPr lang="es-ES"/>
          </a:p>
        </p:txBody>
      </p:sp>
    </p:spTree>
    <p:extLst>
      <p:ext uri="{BB962C8B-B14F-4D97-AF65-F5344CB8AC3E}">
        <p14:creationId xmlns:p14="http://schemas.microsoft.com/office/powerpoint/2010/main" val="2849554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044102D1-A938-4B16-BEAB-BFBB616670B1}" type="slidenum">
              <a:rPr lang="es-ES"/>
              <a:pPr/>
              <a:t>‹Nº›</a:t>
            </a:fld>
            <a:endParaRPr lang="es-ES"/>
          </a:p>
        </p:txBody>
      </p:sp>
    </p:spTree>
    <p:extLst>
      <p:ext uri="{BB962C8B-B14F-4D97-AF65-F5344CB8AC3E}">
        <p14:creationId xmlns:p14="http://schemas.microsoft.com/office/powerpoint/2010/main" val="2614140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F59B945F-5687-4A18-AA70-E344A0BA6F9D}" type="slidenum">
              <a:rPr lang="es-ES"/>
              <a:pPr/>
              <a:t>‹Nº›</a:t>
            </a:fld>
            <a:endParaRPr lang="es-ES"/>
          </a:p>
        </p:txBody>
      </p:sp>
    </p:spTree>
    <p:extLst>
      <p:ext uri="{BB962C8B-B14F-4D97-AF65-F5344CB8AC3E}">
        <p14:creationId xmlns:p14="http://schemas.microsoft.com/office/powerpoint/2010/main" val="904296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18CDD906-8202-4BDA-9936-A4DEC8E1EE31}" type="slidenum">
              <a:rPr lang="es-ES"/>
              <a:pPr/>
              <a:t>‹Nº›</a:t>
            </a:fld>
            <a:endParaRPr lang="es-ES"/>
          </a:p>
        </p:txBody>
      </p:sp>
    </p:spTree>
    <p:extLst>
      <p:ext uri="{BB962C8B-B14F-4D97-AF65-F5344CB8AC3E}">
        <p14:creationId xmlns:p14="http://schemas.microsoft.com/office/powerpoint/2010/main" val="2941408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lvl1pPr>
              <a:defRPr/>
            </a:lvl1pPr>
          </a:lstStyle>
          <a:p>
            <a:endParaRPr lang="es-ES"/>
          </a:p>
        </p:txBody>
      </p:sp>
      <p:sp>
        <p:nvSpPr>
          <p:cNvPr id="8" name="Marcador de pie de página 7"/>
          <p:cNvSpPr>
            <a:spLocks noGrp="1"/>
          </p:cNvSpPr>
          <p:nvPr>
            <p:ph type="ftr" sz="quarter" idx="11"/>
          </p:nvPr>
        </p:nvSpPr>
        <p:spPr/>
        <p:txBody>
          <a:bodyPr/>
          <a:lstStyle>
            <a:lvl1pPr>
              <a:defRPr/>
            </a:lvl1pPr>
          </a:lstStyle>
          <a:p>
            <a:endParaRPr lang="es-ES"/>
          </a:p>
        </p:txBody>
      </p:sp>
      <p:sp>
        <p:nvSpPr>
          <p:cNvPr id="9" name="Marcador de número de diapositiva 8"/>
          <p:cNvSpPr>
            <a:spLocks noGrp="1"/>
          </p:cNvSpPr>
          <p:nvPr>
            <p:ph type="sldNum" sz="quarter" idx="12"/>
          </p:nvPr>
        </p:nvSpPr>
        <p:spPr/>
        <p:txBody>
          <a:bodyPr/>
          <a:lstStyle>
            <a:lvl1pPr>
              <a:defRPr/>
            </a:lvl1pPr>
          </a:lstStyle>
          <a:p>
            <a:fld id="{B1E171E0-E4D2-4535-A1F6-504439F0C051}" type="slidenum">
              <a:rPr lang="es-ES"/>
              <a:pPr/>
              <a:t>‹Nº›</a:t>
            </a:fld>
            <a:endParaRPr lang="es-ES"/>
          </a:p>
        </p:txBody>
      </p:sp>
    </p:spTree>
    <p:extLst>
      <p:ext uri="{BB962C8B-B14F-4D97-AF65-F5344CB8AC3E}">
        <p14:creationId xmlns:p14="http://schemas.microsoft.com/office/powerpoint/2010/main" val="4079946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lvl1pPr>
              <a:defRPr/>
            </a:lvl1pPr>
          </a:lstStyle>
          <a:p>
            <a:endParaRPr lang="es-ES"/>
          </a:p>
        </p:txBody>
      </p:sp>
      <p:sp>
        <p:nvSpPr>
          <p:cNvPr id="4" name="Marcador de pie de página 3"/>
          <p:cNvSpPr>
            <a:spLocks noGrp="1"/>
          </p:cNvSpPr>
          <p:nvPr>
            <p:ph type="ftr" sz="quarter" idx="11"/>
          </p:nvPr>
        </p:nvSpPr>
        <p:spPr/>
        <p:txBody>
          <a:bodyPr/>
          <a:lstStyle>
            <a:lvl1pPr>
              <a:defRPr/>
            </a:lvl1pPr>
          </a:lstStyle>
          <a:p>
            <a:endParaRPr lang="es-ES"/>
          </a:p>
        </p:txBody>
      </p:sp>
      <p:sp>
        <p:nvSpPr>
          <p:cNvPr id="5" name="Marcador de número de diapositiva 4"/>
          <p:cNvSpPr>
            <a:spLocks noGrp="1"/>
          </p:cNvSpPr>
          <p:nvPr>
            <p:ph type="sldNum" sz="quarter" idx="12"/>
          </p:nvPr>
        </p:nvSpPr>
        <p:spPr/>
        <p:txBody>
          <a:bodyPr/>
          <a:lstStyle>
            <a:lvl1pPr>
              <a:defRPr/>
            </a:lvl1pPr>
          </a:lstStyle>
          <a:p>
            <a:fld id="{22FDD626-F407-468B-BC1A-F011AB8E0487}" type="slidenum">
              <a:rPr lang="es-ES"/>
              <a:pPr/>
              <a:t>‹Nº›</a:t>
            </a:fld>
            <a:endParaRPr lang="es-ES"/>
          </a:p>
        </p:txBody>
      </p:sp>
    </p:spTree>
    <p:extLst>
      <p:ext uri="{BB962C8B-B14F-4D97-AF65-F5344CB8AC3E}">
        <p14:creationId xmlns:p14="http://schemas.microsoft.com/office/powerpoint/2010/main" val="1381776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endParaRPr lang="es-ES"/>
          </a:p>
        </p:txBody>
      </p:sp>
      <p:sp>
        <p:nvSpPr>
          <p:cNvPr id="3" name="Marcador de pie de página 2"/>
          <p:cNvSpPr>
            <a:spLocks noGrp="1"/>
          </p:cNvSpPr>
          <p:nvPr>
            <p:ph type="ftr" sz="quarter" idx="11"/>
          </p:nvPr>
        </p:nvSpPr>
        <p:spPr/>
        <p:txBody>
          <a:bodyPr/>
          <a:lstStyle>
            <a:lvl1pPr>
              <a:defRPr/>
            </a:lvl1pPr>
          </a:lstStyle>
          <a:p>
            <a:endParaRPr lang="es-ES"/>
          </a:p>
        </p:txBody>
      </p:sp>
      <p:sp>
        <p:nvSpPr>
          <p:cNvPr id="4" name="Marcador de número de diapositiva 3"/>
          <p:cNvSpPr>
            <a:spLocks noGrp="1"/>
          </p:cNvSpPr>
          <p:nvPr>
            <p:ph type="sldNum" sz="quarter" idx="12"/>
          </p:nvPr>
        </p:nvSpPr>
        <p:spPr/>
        <p:txBody>
          <a:bodyPr/>
          <a:lstStyle>
            <a:lvl1pPr>
              <a:defRPr/>
            </a:lvl1pPr>
          </a:lstStyle>
          <a:p>
            <a:fld id="{9FB3293E-CBFD-462F-AFC2-9943C7C75ABD}" type="slidenum">
              <a:rPr lang="es-ES"/>
              <a:pPr/>
              <a:t>‹Nº›</a:t>
            </a:fld>
            <a:endParaRPr lang="es-ES"/>
          </a:p>
        </p:txBody>
      </p:sp>
    </p:spTree>
    <p:extLst>
      <p:ext uri="{BB962C8B-B14F-4D97-AF65-F5344CB8AC3E}">
        <p14:creationId xmlns:p14="http://schemas.microsoft.com/office/powerpoint/2010/main" val="3544740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E0FACBE0-3713-4ABB-AC39-CF99D1311E6E}" type="slidenum">
              <a:rPr lang="es-ES"/>
              <a:pPr/>
              <a:t>‹Nº›</a:t>
            </a:fld>
            <a:endParaRPr lang="es-ES"/>
          </a:p>
        </p:txBody>
      </p:sp>
    </p:spTree>
    <p:extLst>
      <p:ext uri="{BB962C8B-B14F-4D97-AF65-F5344CB8AC3E}">
        <p14:creationId xmlns:p14="http://schemas.microsoft.com/office/powerpoint/2010/main" val="3937289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25D0BDEB-6B08-4639-B596-AA3AEE7DB1A8}" type="slidenum">
              <a:rPr lang="es-ES"/>
              <a:pPr/>
              <a:t>‹Nº›</a:t>
            </a:fld>
            <a:endParaRPr lang="es-ES"/>
          </a:p>
        </p:txBody>
      </p:sp>
    </p:spTree>
    <p:extLst>
      <p:ext uri="{BB962C8B-B14F-4D97-AF65-F5344CB8AC3E}">
        <p14:creationId xmlns:p14="http://schemas.microsoft.com/office/powerpoint/2010/main" val="24484793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1C9E3079-3061-4AAF-BB92-491918AE29B8}" type="slidenum">
              <a:rPr lang="es-ES"/>
              <a:pPr/>
              <a:t>‹Nº›</a:t>
            </a:fld>
            <a:endParaRPr lang="es-ES"/>
          </a:p>
        </p:txBody>
      </p:sp>
    </p:spTree>
    <p:extLst>
      <p:ext uri="{BB962C8B-B14F-4D97-AF65-F5344CB8AC3E}">
        <p14:creationId xmlns:p14="http://schemas.microsoft.com/office/powerpoint/2010/main" val="2098589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786092A0-88C2-443D-AECE-FBA75DAFAC05}" type="slidenum">
              <a:rPr lang="es-ES"/>
              <a:pPr/>
              <a:t>‹Nº›</a:t>
            </a:fld>
            <a:endParaRPr lang="es-ES"/>
          </a:p>
        </p:txBody>
      </p:sp>
    </p:spTree>
    <p:extLst>
      <p:ext uri="{BB962C8B-B14F-4D97-AF65-F5344CB8AC3E}">
        <p14:creationId xmlns:p14="http://schemas.microsoft.com/office/powerpoint/2010/main" val="9950303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849731EF-64DB-4C53-869B-47EE01424D39}" type="slidenum">
              <a:rPr lang="es-ES"/>
              <a:pPr/>
              <a:t>‹Nº›</a:t>
            </a:fld>
            <a:endParaRPr lang="es-ES"/>
          </a:p>
        </p:txBody>
      </p:sp>
    </p:spTree>
    <p:extLst>
      <p:ext uri="{BB962C8B-B14F-4D97-AF65-F5344CB8AC3E}">
        <p14:creationId xmlns:p14="http://schemas.microsoft.com/office/powerpoint/2010/main" val="535467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E778E4E9-7F58-4CB2-AADB-74956A5324F2}" type="slidenum">
              <a:rPr lang="es-ES"/>
              <a:pPr/>
              <a:t>‹Nº›</a:t>
            </a:fld>
            <a:endParaRPr lang="es-ES"/>
          </a:p>
        </p:txBody>
      </p:sp>
    </p:spTree>
    <p:extLst>
      <p:ext uri="{BB962C8B-B14F-4D97-AF65-F5344CB8AC3E}">
        <p14:creationId xmlns:p14="http://schemas.microsoft.com/office/powerpoint/2010/main" val="3489875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609600" y="1600200"/>
            <a:ext cx="3886200" cy="4419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48200" y="1600200"/>
            <a:ext cx="3886200" cy="4419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F60EE52E-B67C-4989-BF05-99E1CBDBE147}" type="slidenum">
              <a:rPr lang="es-ES"/>
              <a:pPr/>
              <a:t>‹Nº›</a:t>
            </a:fld>
            <a:endParaRPr lang="es-ES"/>
          </a:p>
        </p:txBody>
      </p:sp>
    </p:spTree>
    <p:extLst>
      <p:ext uri="{BB962C8B-B14F-4D97-AF65-F5344CB8AC3E}">
        <p14:creationId xmlns:p14="http://schemas.microsoft.com/office/powerpoint/2010/main" val="1060780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lvl1pPr>
              <a:defRPr/>
            </a:lvl1pPr>
          </a:lstStyle>
          <a:p>
            <a:endParaRPr lang="es-ES"/>
          </a:p>
        </p:txBody>
      </p:sp>
      <p:sp>
        <p:nvSpPr>
          <p:cNvPr id="8" name="Marcador de pie de página 7"/>
          <p:cNvSpPr>
            <a:spLocks noGrp="1"/>
          </p:cNvSpPr>
          <p:nvPr>
            <p:ph type="ftr" sz="quarter" idx="11"/>
          </p:nvPr>
        </p:nvSpPr>
        <p:spPr/>
        <p:txBody>
          <a:bodyPr/>
          <a:lstStyle>
            <a:lvl1pPr>
              <a:defRPr/>
            </a:lvl1pPr>
          </a:lstStyle>
          <a:p>
            <a:endParaRPr lang="es-ES"/>
          </a:p>
        </p:txBody>
      </p:sp>
      <p:sp>
        <p:nvSpPr>
          <p:cNvPr id="9" name="Marcador de número de diapositiva 8"/>
          <p:cNvSpPr>
            <a:spLocks noGrp="1"/>
          </p:cNvSpPr>
          <p:nvPr>
            <p:ph type="sldNum" sz="quarter" idx="12"/>
          </p:nvPr>
        </p:nvSpPr>
        <p:spPr/>
        <p:txBody>
          <a:bodyPr/>
          <a:lstStyle>
            <a:lvl1pPr>
              <a:defRPr/>
            </a:lvl1pPr>
          </a:lstStyle>
          <a:p>
            <a:fld id="{5AF1E42C-98D3-4C71-9866-4C110D44111C}" type="slidenum">
              <a:rPr lang="es-ES"/>
              <a:pPr/>
              <a:t>‹Nº›</a:t>
            </a:fld>
            <a:endParaRPr lang="es-ES"/>
          </a:p>
        </p:txBody>
      </p:sp>
    </p:spTree>
    <p:extLst>
      <p:ext uri="{BB962C8B-B14F-4D97-AF65-F5344CB8AC3E}">
        <p14:creationId xmlns:p14="http://schemas.microsoft.com/office/powerpoint/2010/main" val="1335047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lvl1pPr>
              <a:defRPr/>
            </a:lvl1pPr>
          </a:lstStyle>
          <a:p>
            <a:endParaRPr lang="es-ES"/>
          </a:p>
        </p:txBody>
      </p:sp>
      <p:sp>
        <p:nvSpPr>
          <p:cNvPr id="4" name="Marcador de pie de página 3"/>
          <p:cNvSpPr>
            <a:spLocks noGrp="1"/>
          </p:cNvSpPr>
          <p:nvPr>
            <p:ph type="ftr" sz="quarter" idx="11"/>
          </p:nvPr>
        </p:nvSpPr>
        <p:spPr/>
        <p:txBody>
          <a:bodyPr/>
          <a:lstStyle>
            <a:lvl1pPr>
              <a:defRPr/>
            </a:lvl1pPr>
          </a:lstStyle>
          <a:p>
            <a:endParaRPr lang="es-ES"/>
          </a:p>
        </p:txBody>
      </p:sp>
      <p:sp>
        <p:nvSpPr>
          <p:cNvPr id="5" name="Marcador de número de diapositiva 4"/>
          <p:cNvSpPr>
            <a:spLocks noGrp="1"/>
          </p:cNvSpPr>
          <p:nvPr>
            <p:ph type="sldNum" sz="quarter" idx="12"/>
          </p:nvPr>
        </p:nvSpPr>
        <p:spPr/>
        <p:txBody>
          <a:bodyPr/>
          <a:lstStyle>
            <a:lvl1pPr>
              <a:defRPr/>
            </a:lvl1pPr>
          </a:lstStyle>
          <a:p>
            <a:fld id="{E631F8A7-8C87-4A0C-B00C-05F28F6DDD18}" type="slidenum">
              <a:rPr lang="es-ES"/>
              <a:pPr/>
              <a:t>‹Nº›</a:t>
            </a:fld>
            <a:endParaRPr lang="es-ES"/>
          </a:p>
        </p:txBody>
      </p:sp>
    </p:spTree>
    <p:extLst>
      <p:ext uri="{BB962C8B-B14F-4D97-AF65-F5344CB8AC3E}">
        <p14:creationId xmlns:p14="http://schemas.microsoft.com/office/powerpoint/2010/main" val="3182659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endParaRPr lang="es-ES"/>
          </a:p>
        </p:txBody>
      </p:sp>
      <p:sp>
        <p:nvSpPr>
          <p:cNvPr id="3" name="Marcador de pie de página 2"/>
          <p:cNvSpPr>
            <a:spLocks noGrp="1"/>
          </p:cNvSpPr>
          <p:nvPr>
            <p:ph type="ftr" sz="quarter" idx="11"/>
          </p:nvPr>
        </p:nvSpPr>
        <p:spPr/>
        <p:txBody>
          <a:bodyPr/>
          <a:lstStyle>
            <a:lvl1pPr>
              <a:defRPr/>
            </a:lvl1pPr>
          </a:lstStyle>
          <a:p>
            <a:endParaRPr lang="es-ES"/>
          </a:p>
        </p:txBody>
      </p:sp>
      <p:sp>
        <p:nvSpPr>
          <p:cNvPr id="4" name="Marcador de número de diapositiva 3"/>
          <p:cNvSpPr>
            <a:spLocks noGrp="1"/>
          </p:cNvSpPr>
          <p:nvPr>
            <p:ph type="sldNum" sz="quarter" idx="12"/>
          </p:nvPr>
        </p:nvSpPr>
        <p:spPr/>
        <p:txBody>
          <a:bodyPr/>
          <a:lstStyle>
            <a:lvl1pPr>
              <a:defRPr/>
            </a:lvl1pPr>
          </a:lstStyle>
          <a:p>
            <a:fld id="{C3E09548-6D55-44C2-969A-EDB71733D68A}" type="slidenum">
              <a:rPr lang="es-ES"/>
              <a:pPr/>
              <a:t>‹Nº›</a:t>
            </a:fld>
            <a:endParaRPr lang="es-ES"/>
          </a:p>
        </p:txBody>
      </p:sp>
    </p:spTree>
    <p:extLst>
      <p:ext uri="{BB962C8B-B14F-4D97-AF65-F5344CB8AC3E}">
        <p14:creationId xmlns:p14="http://schemas.microsoft.com/office/powerpoint/2010/main" val="1607330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3CF5C8D0-E576-4462-BF83-4824BF11293F}" type="slidenum">
              <a:rPr lang="es-ES"/>
              <a:pPr/>
              <a:t>‹Nº›</a:t>
            </a:fld>
            <a:endParaRPr lang="es-ES"/>
          </a:p>
        </p:txBody>
      </p:sp>
    </p:spTree>
    <p:extLst>
      <p:ext uri="{BB962C8B-B14F-4D97-AF65-F5344CB8AC3E}">
        <p14:creationId xmlns:p14="http://schemas.microsoft.com/office/powerpoint/2010/main" val="368786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FFED2FAE-6CC8-4FDA-AD81-6C13CD4D724C}" type="slidenum">
              <a:rPr lang="es-ES"/>
              <a:pPr/>
              <a:t>‹Nº›</a:t>
            </a:fld>
            <a:endParaRPr lang="es-ES"/>
          </a:p>
        </p:txBody>
      </p:sp>
    </p:spTree>
    <p:extLst>
      <p:ext uri="{BB962C8B-B14F-4D97-AF65-F5344CB8AC3E}">
        <p14:creationId xmlns:p14="http://schemas.microsoft.com/office/powerpoint/2010/main" val="225897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842" name="Group 2"/>
          <p:cNvGrpSpPr>
            <a:grpSpLocks/>
          </p:cNvGrpSpPr>
          <p:nvPr/>
        </p:nvGrpSpPr>
        <p:grpSpPr bwMode="auto">
          <a:xfrm>
            <a:off x="0" y="152400"/>
            <a:ext cx="8686800" cy="6096000"/>
            <a:chOff x="0" y="96"/>
            <a:chExt cx="5472" cy="3840"/>
          </a:xfrm>
        </p:grpSpPr>
        <p:sp>
          <p:nvSpPr>
            <p:cNvPr id="35843"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anose="02020603050405020304" pitchFamily="18" charset="0"/>
              </a:endParaRPr>
            </a:p>
          </p:txBody>
        </p:sp>
        <p:sp>
          <p:nvSpPr>
            <p:cNvPr id="35844"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6500 w 1000"/>
                <a:gd name="T3" fmla="*/ 0 h 1000"/>
                <a:gd name="T4" fmla="*/ 7000 w 1000"/>
                <a:gd name="T5" fmla="*/ 500 h 1000"/>
                <a:gd name="T6" fmla="*/ 6500 w 1000"/>
                <a:gd name="T7" fmla="*/ 1000 h 1000"/>
                <a:gd name="T8" fmla="*/ 0 w 1000"/>
                <a:gd name="T9" fmla="*/ 1000 h 1000"/>
                <a:gd name="T10" fmla="*/ 0 w 1000"/>
                <a:gd name="T11" fmla="*/ 0 h 1000"/>
                <a:gd name="T12" fmla="*/ G4 w 1000"/>
                <a:gd name="T13" fmla="*/ G1 h 1000"/>
              </a:gdLst>
              <a:ahLst/>
              <a:cxnLst>
                <a:cxn ang="0">
                  <a:pos x="T0" y="T1"/>
                </a:cxn>
                <a:cxn ang="0">
                  <a:pos x="T2" y="T3"/>
                </a:cxn>
                <a:cxn ang="0">
                  <a:pos x="T4" y="T5"/>
                </a:cxn>
                <a:cxn ang="0">
                  <a:pos x="T6" y="T7"/>
                </a:cxn>
                <a:cxn ang="0">
                  <a:pos x="T8" y="T9"/>
                </a:cxn>
              </a:cxnLst>
              <a:rect l="T10" t="T11" r="T12" b="T13"/>
              <a:pathLst>
                <a:path w="7000" h="1000">
                  <a:moveTo>
                    <a:pt x="0" y="0"/>
                  </a:moveTo>
                  <a:lnTo>
                    <a:pt x="6500" y="0"/>
                  </a:lnTo>
                  <a:cubicBezTo>
                    <a:pt x="6776" y="0"/>
                    <a:pt x="7000" y="223"/>
                    <a:pt x="7000" y="500"/>
                  </a:cubicBezTo>
                  <a:cubicBezTo>
                    <a:pt x="7000" y="776"/>
                    <a:pt x="6776" y="1000"/>
                    <a:pt x="6500" y="1000"/>
                  </a:cubicBezTo>
                  <a:lnTo>
                    <a:pt x="0" y="100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sz="2400">
                <a:latin typeface="Times New Roman" panose="02020603050405020304" pitchFamily="18" charset="0"/>
              </a:endParaRPr>
            </a:p>
          </p:txBody>
        </p:sp>
        <p:sp>
          <p:nvSpPr>
            <p:cNvPr id="35845" name="Line 5"/>
            <p:cNvSpPr>
              <a:spLocks noChangeShapeType="1"/>
            </p:cNvSpPr>
            <p:nvPr/>
          </p:nvSpPr>
          <p:spPr bwMode="auto">
            <a:xfrm>
              <a:off x="0" y="768"/>
              <a:ext cx="5088"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sp>
        <p:nvSpPr>
          <p:cNvPr id="35846" name="Rectangle 6"/>
          <p:cNvSpPr>
            <a:spLocks noGrp="1" noChangeArrowheads="1"/>
          </p:cNvSpPr>
          <p:nvPr>
            <p:ph type="title"/>
          </p:nvPr>
        </p:nvSpPr>
        <p:spPr bwMode="auto">
          <a:xfrm>
            <a:off x="195263" y="228600"/>
            <a:ext cx="8015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35847" name="Rectangle 7"/>
          <p:cNvSpPr>
            <a:spLocks noGrp="1" noChangeArrowheads="1"/>
          </p:cNvSpPr>
          <p:nvPr>
            <p:ph type="body" idx="1"/>
          </p:nvPr>
        </p:nvSpPr>
        <p:spPr bwMode="auto">
          <a:xfrm>
            <a:off x="609600" y="1600200"/>
            <a:ext cx="7924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5848" name="Rectangle 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35849" name="Rectangle 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endParaRPr lang="es-ES"/>
          </a:p>
        </p:txBody>
      </p:sp>
      <p:sp>
        <p:nvSpPr>
          <p:cNvPr id="35850" name="Rectangle 10"/>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anose="020B0A04020102020204" pitchFamily="34" charset="0"/>
              </a:defRPr>
            </a:lvl1pPr>
          </a:lstStyle>
          <a:p>
            <a:fld id="{EBD83080-27C5-484A-9AB5-7E4AFBA3B107}"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74"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txStyles>
    <p:titleStyle>
      <a:lvl1pPr algn="l" rtl="0" fontAlgn="base">
        <a:spcBef>
          <a:spcPct val="0"/>
        </a:spcBef>
        <a:spcAft>
          <a:spcPct val="0"/>
        </a:spcAft>
        <a:defRPr sz="4200" kern="1200">
          <a:solidFill>
            <a:schemeClr val="tx2"/>
          </a:solidFill>
          <a:latin typeface="+mj-lt"/>
          <a:ea typeface="+mj-ea"/>
          <a:cs typeface="+mj-cs"/>
        </a:defRPr>
      </a:lvl1pPr>
      <a:lvl2pPr algn="l" rtl="0" fontAlgn="base">
        <a:spcBef>
          <a:spcPct val="0"/>
        </a:spcBef>
        <a:spcAft>
          <a:spcPct val="0"/>
        </a:spcAft>
        <a:defRPr sz="4200">
          <a:solidFill>
            <a:schemeClr val="tx2"/>
          </a:solidFill>
          <a:latin typeface="Arial" panose="020B0604020202020204" pitchFamily="34" charset="0"/>
          <a:cs typeface="Arial" panose="020B0604020202020204" pitchFamily="34" charset="0"/>
        </a:defRPr>
      </a:lvl2pPr>
      <a:lvl3pPr algn="l" rtl="0" fontAlgn="base">
        <a:spcBef>
          <a:spcPct val="0"/>
        </a:spcBef>
        <a:spcAft>
          <a:spcPct val="0"/>
        </a:spcAft>
        <a:defRPr sz="4200">
          <a:solidFill>
            <a:schemeClr val="tx2"/>
          </a:solidFill>
          <a:latin typeface="Arial" panose="020B0604020202020204" pitchFamily="34" charset="0"/>
          <a:cs typeface="Arial" panose="020B0604020202020204" pitchFamily="34" charset="0"/>
        </a:defRPr>
      </a:lvl3pPr>
      <a:lvl4pPr algn="l" rtl="0" fontAlgn="base">
        <a:spcBef>
          <a:spcPct val="0"/>
        </a:spcBef>
        <a:spcAft>
          <a:spcPct val="0"/>
        </a:spcAft>
        <a:defRPr sz="4200">
          <a:solidFill>
            <a:schemeClr val="tx2"/>
          </a:solidFill>
          <a:latin typeface="Arial" panose="020B0604020202020204" pitchFamily="34" charset="0"/>
          <a:cs typeface="Arial" panose="020B0604020202020204" pitchFamily="34" charset="0"/>
        </a:defRPr>
      </a:lvl4pPr>
      <a:lvl5pPr algn="l" rtl="0" fontAlgn="base">
        <a:spcBef>
          <a:spcPct val="0"/>
        </a:spcBef>
        <a:spcAft>
          <a:spcPct val="0"/>
        </a:spcAft>
        <a:defRPr sz="42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2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2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2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2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hlink"/>
        </a:buClr>
        <a:buSzPct val="80000"/>
        <a:buFont typeface="Wingdings" panose="05000000000000000000" pitchFamily="2" charset="2"/>
        <a:buChar char="l"/>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panose="05000000000000000000" pitchFamily="2" charset="2"/>
        <a:buChar char="l"/>
        <a:defRPr sz="2800" kern="1200">
          <a:solidFill>
            <a:schemeClr val="tx1"/>
          </a:solidFill>
          <a:latin typeface="+mn-lt"/>
          <a:ea typeface="+mn-ea"/>
          <a:cs typeface="+mn-cs"/>
        </a:defRPr>
      </a:lvl2pPr>
      <a:lvl3pPr marL="1143000" indent="-228600" algn="l" rtl="0" fontAlgn="base">
        <a:spcBef>
          <a:spcPct val="20000"/>
        </a:spcBef>
        <a:spcAft>
          <a:spcPct val="0"/>
        </a:spcAft>
        <a:buClr>
          <a:schemeClr val="bg2"/>
        </a:buClr>
        <a:buSzPct val="65000"/>
        <a:buFont typeface="Wingdings" panose="05000000000000000000" pitchFamily="2" charset="2"/>
        <a:buChar char="l"/>
        <a:defRPr sz="2400" kern="1200">
          <a:solidFill>
            <a:schemeClr val="tx1"/>
          </a:solidFill>
          <a:latin typeface="+mn-lt"/>
          <a:ea typeface="+mn-ea"/>
          <a:cs typeface="+mn-cs"/>
        </a:defRPr>
      </a:lvl3pPr>
      <a:lvl4pPr marL="1600200" indent="-228600" algn="l" rtl="0" fontAlgn="base">
        <a:spcBef>
          <a:spcPct val="20000"/>
        </a:spcBef>
        <a:spcAft>
          <a:spcPct val="0"/>
        </a:spcAft>
        <a:buClr>
          <a:schemeClr val="hlink"/>
        </a:buClr>
        <a:buSzPct val="60000"/>
        <a:buFont typeface="Wingdings" panose="05000000000000000000" pitchFamily="2" charset="2"/>
        <a:buChar char="l"/>
        <a:defRPr sz="2000" kern="1200">
          <a:solidFill>
            <a:schemeClr val="tx1"/>
          </a:solidFill>
          <a:latin typeface="+mn-lt"/>
          <a:ea typeface="+mn-ea"/>
          <a:cs typeface="+mn-cs"/>
        </a:defRPr>
      </a:lvl4pPr>
      <a:lvl5pPr marL="2057400" indent="-228600" algn="l" rtl="0" fontAlgn="base">
        <a:spcBef>
          <a:spcPct val="20000"/>
        </a:spcBef>
        <a:spcAft>
          <a:spcPct val="0"/>
        </a:spcAft>
        <a:buClr>
          <a:schemeClr val="bg2"/>
        </a:buClr>
        <a:buSzPct val="40000"/>
        <a:buFont typeface="Wingdings" panose="05000000000000000000" pitchFamily="2" charset="2"/>
        <a:buChar char="l"/>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921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921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921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921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7FA86CD-1366-4A1D-9EA6-B37DBDB3EF37}"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hyperlink" Target="http://3.bp.blogspot.com/_1HINcIcw9ek/Rq95cBJtrAI/AAAAAAAAAak/4RtrWR6kzUA/s1600-h/cimbalos.gif" TargetMode="External"/><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png"/><Relationship Id="rId10" Type="http://schemas.openxmlformats.org/officeDocument/2006/relationships/image" Target="../media/image7.jpeg"/><Relationship Id="rId4" Type="http://schemas.openxmlformats.org/officeDocument/2006/relationships/hyperlink" Target="http://4.bp.blogspot.com/_1HINcIcw9ek/RrKX2hJtrDI/AAAAAAAAAa8/BLl_gMMRLto/s1600-h/sistroegipcio.gif" TargetMode="External"/><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hyperlink" Target="http://images.google.es/imgres?imgurl=http://i267.photobucket.com/albums/ii309/al-brk/quarter%2520note/Kinnorjudo.jpg&amp;imgrefurl=http://quarter-note.blogspot.com/2008_06_01_archive.html&amp;usg=__LeebSEpUFqHm5v_QNMo-9ejArAg=&amp;h=169&amp;w=150&amp;sz=36&amp;hl=es&amp;start=19&amp;um=1&amp;tbnid=5gucFya4NSVogM:&amp;tbnh=99&amp;tbnw=88&amp;prev=/images%3Fq%3DC%25C3%25ADtara%2Bantigua%26um%3D1%26hl%3Des"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images.google.es/imgres?imgurl=http://www.mercadolibre.com.ar/jm/img%3Fs%3DMLA%26f%3D31487787_9826.jpg%26v%3DP&amp;imgrefurl=http://articulo.mercadolibre.com.ar/MLA-43651442-citara-antigua-de-15-cuerdas-de-1975-_JM&amp;usg=__6o5r2MNOq2WQQ4EI_h6w8hdozxE=&amp;h=250&amp;w=250&amp;sz=8&amp;hl=es&amp;start=1&amp;um=1&amp;tbnid=GzSWi-h-RQshyM:&amp;tbnh=111&amp;tbnw=111&amp;prev=/images%3Fq%3DC%25C3%25ADtara%2Bantigua%26um%3D1%26hl%3Des" TargetMode="External"/><Relationship Id="rId7" Type="http://schemas.openxmlformats.org/officeDocument/2006/relationships/hyperlink" Target="http://1.bp.blogspot.com/_1HINcIcw9ek/Rsea9omBegI/AAAAAAAAAfU/GYA71ftqkIY/s1600-h/asor3.gif"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hyperlink" Target="http://images.google.es/imgres?imgurl=http://www.citara-br.com/assets/images/citara1.jpg&amp;imgrefurl=http://www.citara-br.com/en/main.html&amp;usg=__zQhGpsQoNIjm463-utIbvVNgufc=&amp;h=354&amp;w=600&amp;sz=144&amp;hl=es&amp;start=5&amp;um=1&amp;tbnid=kvLl6-U_GWuKTM:&amp;tbnh=80&amp;tbnw=135&amp;prev=/images%3Fq%3DC%25C3%25ADtara%26um%3D1%26hl%3Des" TargetMode="Externa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hyperlink" Target="http://2.bp.blogspot.com/_1HINcIcw9ek/Rsg3qomBelI/AAAAAAAAAf8/CWBECYfypfQ/s1600-h/oboe1.gif" TargetMode="Externa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hyperlink" Target="http://images.google.es/imgres?imgurl=http://perso.wanadoo.es/antoninesdos/flauta%2520travesera%2520barroca.jpg&amp;imgrefurl=http://perso.wanadoo.es/antoninesdos/badinerie.htm&amp;usg=__YblhyHcoubdJPoXoaGXzXIYYzM4=&amp;h=403&amp;w=529&amp;sz=39&amp;hl=es&amp;start=7&amp;um=1&amp;tbnid=-fleEwZ5vX4d7M:&amp;tbnh=101&amp;tbnw=132&amp;prev=/images%3Fq%3DFlauta%2Bmadera%26um%3D1%26hl%3De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images.google.es/imgres?imgurl=http://www.geocities.com/curinguri/flautadoble/fdoble2.jpg&amp;imgrefurl=http://www.geocities.com/curinguri/flautadoble/fdoble.html&amp;usg=__Gw47oe6w7lIHZiF3Zl2ddOLnKLg=&amp;h=547&amp;w=466&amp;sz=31&amp;hl=es&amp;start=1&amp;um=1&amp;tbnid=G3tEEtrPh_kDXM:&amp;tbnh=133&amp;tbnw=113&amp;prev=/images%3Fq%3DFlauta%2Bdoble%26um%3D1%26hl%3Des"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hyperlink" Target="http://images.google.es/imgres?imgurl=http://www.geocities.com/curinguri/flautadoble/flauta.jpg&amp;imgrefurl=http://www.geocities.com/curinguri/flautadoble/fdoble.html&amp;usg=__AMrctKZ6uBSP2MQ995VnadkrLc4=&amp;h=480&amp;w=640&amp;sz=51&amp;hl=es&amp;start=3&amp;um=1&amp;tbnid=6NyPvopvg4lvhM:&amp;tbnh=103&amp;tbnw=137&amp;prev=/images%3Fq%3DFlauta%2Bdoble%26um%3D1%26hl%3Des" TargetMode="Externa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hyperlink" Target="http://www.geocities.com/CapitolHill/Lobby/2679/shofar_archivos/image001.jpg" TargetMode="External"/><Relationship Id="rId7"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images.google.es/imgres?imgurl=http://www.artesanum.com/upload/postal/5/7/2/cuerno-1-19.jpg&amp;imgrefurl=http://www.artesanum.com/artesania-cuernu-19.html&amp;usg=__3THtJ241bgfX_V4lquqUw2p98nM=&amp;h=338&amp;w=450&amp;sz=20&amp;hl=es&amp;start=16&amp;um=1&amp;tbnid=xgqF_Lk0Kl_RnM:&amp;tbnh=95&amp;tbnw=127&amp;prev=/images%3Fq%3DCuerno%26um%3D1%26hl%3Des" TargetMode="External"/><Relationship Id="rId5" Type="http://schemas.openxmlformats.org/officeDocument/2006/relationships/image" Target="../media/image37.pn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images.google.es/imgres?imgurl=http://www.bekkoame.ne.jp/~takinojo/images_workshop/instruments/inst_per_chappa.jpg&amp;imgrefurl=http://www.bekkoame.ne.jp/~takinojo/workshop/inst_per_s.html&amp;usg=__dHiedXPnBhtFFSAEjSIsHAWTQWM=&amp;h=246&amp;w=300&amp;sz=17&amp;hl=es&amp;start=1&amp;um=1&amp;tbnid=1MJbOt5ysjjisM:&amp;tbnh=95&amp;tbnw=116&amp;prev=/images%3Fq%3DC%25C3%25ADmbalo%26um%3D1%26hl%3Des%26sa%3DN"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hyperlink" Target="http://3.bp.blogspot.com/_1HINcIcw9ek/Rq95cBJtrAI/AAAAAAAAAak/4RtrWR6kzUA/s1600-h/cimbalos.gif" TargetMode="Externa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4.bp.blogspot.com/_1HINcIcw9ek/RrKX2hJtrDI/AAAAAAAAAa8/BLl_gMMRLto/s1600-h/sistroegipcio.gi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hyperlink" Target="http://images.google.com/imgres?imgurl=http://www.aragob.es/edycul/patrimo/etno/inmusicales/imagenes/ich002.jpg&amp;imgrefurl=http://www.aragob.es/edycul/patrimo/etno/inmusicales/hierros.htm&amp;usg=__Y03PSgGKbsLlBL7WFHkNEhGdbO0=&amp;h=320&amp;w=306&amp;sz=27&amp;hl=en&amp;start=79&amp;um=1&amp;tbnid=Ly0SsUAEHEJg2M:&amp;tbnh=118&amp;tbnw=113&amp;prev=/images%3Fq%3Dtriangulo%2Binstrumento%2Bmusical%26start%3D60%26ndsp%3D20%26um%3D1%26hl%3Den%26sa%3D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3.bp.blogspot.com/_1HINcIcw9ek/RsebMImBehI/AAAAAAAAAfc/roRNQ3VBD6Q/s1600-h/asor4.gif" TargetMode="External"/><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hyperlink" Target="http://2.bp.blogspot.com/_1HINcIcw9ek/Rr87hxJtrLI/AAAAAAAAAb8/5GHxL6XuajQ/s1600-h/arpa2.gif" TargetMode="Externa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images.google.es/imgres?imgurl=http://www.clubguitarra.com/imgPhoto/salterioArabe.gif&amp;imgrefurl=http://www.clubguitarra.com/cordoAsia.htm&amp;usg=__1LeNxWKBoyPVbRghoClDmwwTIds=&amp;h=100&amp;w=200&amp;sz=10&amp;hl=es&amp;start=6&amp;um=1&amp;tbnid=ycUf4b6COtVTcM:&amp;tbnh=52&amp;tbnw=104&amp;prev=/images%3Fq%3Dsalterio%26ndsp%3D20%26um%3D1%26hl%3Des%26sa%3DN" TargetMode="External"/><Relationship Id="rId7" Type="http://schemas.openxmlformats.org/officeDocument/2006/relationships/hyperlink" Target="http://2.bp.blogspot.com/_1HINcIcw9ek/Rr879xJtrMI/AAAAAAAAAcE/BYnst_fDVJQ/s1600-h/arpa3.gi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hyperlink" Target="http://2.bp.blogspot.com/_1HINcIcw9ek/Rr85hxJtrKI/AAAAAAAAAb0/SJD2aQHfjm4/s1600-h/arpa1.gif" TargetMode="External"/><Relationship Id="rId4" Type="http://schemas.openxmlformats.org/officeDocument/2006/relationships/image" Target="../media/image20.jpeg"/><Relationship Id="rId9"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p:txBody>
          <a:bodyPr/>
          <a:lstStyle/>
          <a:p>
            <a:pPr algn="ctr"/>
            <a:r>
              <a:rPr lang="es-ES"/>
              <a:t>LOS INSTRUMENTOS MUSICALES EN LA BIBLIA</a:t>
            </a:r>
          </a:p>
        </p:txBody>
      </p:sp>
      <p:pic>
        <p:nvPicPr>
          <p:cNvPr id="2055" name="BLOGGER_PHOTO_ID_5093423225831795714" descr="cimbalos">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4525" y="3357563"/>
            <a:ext cx="84137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BLOGGER_PHOTO_ID_5094301091377294386" descr="sistroegipcio">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8625" y="3500438"/>
            <a:ext cx="954088"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tromp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4300" y="3500438"/>
            <a:ext cx="13144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Tamboerij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875" y="3500438"/>
            <a:ext cx="85248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descr="sistru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0113" y="3860800"/>
            <a:ext cx="14287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2" descr="bazui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0563" y="4292600"/>
            <a:ext cx="10795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descr="har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71775" y="4437063"/>
            <a:ext cx="14287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4" descr="flui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16013" y="3213100"/>
            <a:ext cx="14287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5" descr="cimbaa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32588" y="4508500"/>
            <a:ext cx="8540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a:r>
              <a:rPr lang="es-ES"/>
              <a:t>KINNAR</a:t>
            </a:r>
          </a:p>
        </p:txBody>
      </p:sp>
      <p:pic>
        <p:nvPicPr>
          <p:cNvPr id="43011" name="Picture 3" descr="Lir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063" y="1484313"/>
            <a:ext cx="1871662"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descr="Kinnorjud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750" y="1557338"/>
            <a:ext cx="962025"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BLOGGER_PHOTO_ID_5099114424569002226" descr="lira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1484313"/>
            <a:ext cx="2957513"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Text Box 7"/>
          <p:cNvSpPr txBox="1">
            <a:spLocks noChangeArrowheads="1"/>
          </p:cNvSpPr>
          <p:nvPr/>
        </p:nvSpPr>
        <p:spPr bwMode="auto">
          <a:xfrm>
            <a:off x="3635375" y="3357563"/>
            <a:ext cx="4752975" cy="284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Génesis, 31: 27</a:t>
            </a:r>
          </a:p>
          <a:p>
            <a:pPr>
              <a:spcBef>
                <a:spcPct val="50000"/>
              </a:spcBef>
            </a:pPr>
            <a:r>
              <a:rPr lang="es-ES"/>
              <a:t>1ª de Samuel, 16: 16, 23</a:t>
            </a:r>
          </a:p>
          <a:p>
            <a:pPr>
              <a:spcBef>
                <a:spcPct val="50000"/>
              </a:spcBef>
            </a:pPr>
            <a:r>
              <a:rPr lang="es-ES"/>
              <a:t>1ª de Crónicas, 15: 16, 21, 28</a:t>
            </a:r>
          </a:p>
          <a:p>
            <a:pPr>
              <a:spcBef>
                <a:spcPct val="50000"/>
              </a:spcBef>
            </a:pPr>
            <a:r>
              <a:rPr lang="es-ES"/>
              <a:t>Nehemías, 12: 27</a:t>
            </a:r>
          </a:p>
          <a:p>
            <a:pPr>
              <a:spcBef>
                <a:spcPct val="50000"/>
              </a:spcBef>
            </a:pPr>
            <a:r>
              <a:rPr lang="es-ES"/>
              <a:t>Salmo 149: 3</a:t>
            </a:r>
          </a:p>
          <a:p>
            <a:pPr>
              <a:spcBef>
                <a:spcPct val="50000"/>
              </a:spcBef>
            </a:pPr>
            <a:r>
              <a:rPr lang="es-ES"/>
              <a:t>Salmo 150: 3</a:t>
            </a:r>
          </a:p>
          <a:p>
            <a:pPr>
              <a:spcBef>
                <a:spcPct val="50000"/>
              </a:spcBef>
            </a:pPr>
            <a:r>
              <a:rPr lang="es-ES"/>
              <a:t>Salmo 137: 2</a:t>
            </a:r>
          </a:p>
        </p:txBody>
      </p:sp>
      <p:sp>
        <p:nvSpPr>
          <p:cNvPr id="43016" name="Text Box 8"/>
          <p:cNvSpPr txBox="1">
            <a:spLocks noChangeArrowheads="1"/>
          </p:cNvSpPr>
          <p:nvPr/>
        </p:nvSpPr>
        <p:spPr bwMode="auto">
          <a:xfrm>
            <a:off x="3059113" y="1557338"/>
            <a:ext cx="2303462"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Instrumento popular para expresar gozo y alegría.</a:t>
            </a:r>
          </a:p>
        </p:txBody>
      </p:sp>
      <p:pic>
        <p:nvPicPr>
          <p:cNvPr id="43017" name="Picture 9"/>
          <p:cNvPicPr>
            <a:picLocks noChangeAspect="1" noChangeArrowheads="1"/>
          </p:cNvPicPr>
          <p:nvPr/>
        </p:nvPicPr>
        <p:blipFill>
          <a:blip r:embed="rId7">
            <a:extLst>
              <a:ext uri="{28A0092B-C50C-407E-A947-70E740481C1C}">
                <a14:useLocalDpi xmlns:a14="http://schemas.microsoft.com/office/drawing/2010/main" val="0"/>
              </a:ext>
            </a:extLst>
          </a:blip>
          <a:srcRect b="18555"/>
          <a:stretch>
            <a:fillRect/>
          </a:stretch>
        </p:blipFill>
        <p:spPr bwMode="auto">
          <a:xfrm>
            <a:off x="6084888" y="4581525"/>
            <a:ext cx="2693987"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ctr"/>
            <a:r>
              <a:rPr lang="es-ES"/>
              <a:t>‘ASOR</a:t>
            </a:r>
          </a:p>
        </p:txBody>
      </p:sp>
      <p:pic>
        <p:nvPicPr>
          <p:cNvPr id="44035" name="Picture 3" descr="img%3Fs%3DMLA%26f%3D31487787_982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20430" r="23834"/>
          <a:stretch>
            <a:fillRect/>
          </a:stretch>
        </p:blipFill>
        <p:spPr bwMode="auto">
          <a:xfrm>
            <a:off x="611188" y="1484313"/>
            <a:ext cx="119697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4" descr="citara1">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3429000"/>
            <a:ext cx="2160587"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BLOGGER_PHOTO_ID_5100215486679972354" descr="asor3">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8263" y="3141663"/>
            <a:ext cx="3336925"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Text Box 6"/>
          <p:cNvSpPr txBox="1">
            <a:spLocks noChangeArrowheads="1"/>
          </p:cNvSpPr>
          <p:nvPr/>
        </p:nvSpPr>
        <p:spPr bwMode="auto">
          <a:xfrm>
            <a:off x="3132138" y="3573463"/>
            <a:ext cx="1871662" cy="119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Salmo 33: 2</a:t>
            </a:r>
          </a:p>
          <a:p>
            <a:pPr>
              <a:spcBef>
                <a:spcPct val="50000"/>
              </a:spcBef>
            </a:pPr>
            <a:r>
              <a:rPr lang="es-ES"/>
              <a:t>Salmo 92: 3</a:t>
            </a:r>
          </a:p>
          <a:p>
            <a:pPr>
              <a:spcBef>
                <a:spcPct val="50000"/>
              </a:spcBef>
            </a:pPr>
            <a:r>
              <a:rPr lang="es-ES"/>
              <a:t>Salmo 144: 9</a:t>
            </a:r>
          </a:p>
        </p:txBody>
      </p:sp>
      <p:sp>
        <p:nvSpPr>
          <p:cNvPr id="44039" name="Text Box 7"/>
          <p:cNvSpPr txBox="1">
            <a:spLocks noChangeArrowheads="1"/>
          </p:cNvSpPr>
          <p:nvPr/>
        </p:nvSpPr>
        <p:spPr bwMode="auto">
          <a:xfrm>
            <a:off x="2700338" y="1700213"/>
            <a:ext cx="43195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Era un instrumento de 10 cuerdas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lgn="ctr"/>
            <a:r>
              <a:rPr lang="es-ES"/>
              <a:t>Instrumentos de viento</a:t>
            </a:r>
          </a:p>
        </p:txBody>
      </p:sp>
      <p:graphicFrame>
        <p:nvGraphicFramePr>
          <p:cNvPr id="69682" name="Group 50"/>
          <p:cNvGraphicFramePr>
            <a:graphicFrameLocks noGrp="1"/>
          </p:cNvGraphicFramePr>
          <p:nvPr>
            <p:ph sz="half" idx="1"/>
          </p:nvPr>
        </p:nvGraphicFramePr>
        <p:xfrm>
          <a:off x="611188" y="1457325"/>
          <a:ext cx="7923212" cy="4419600"/>
        </p:xfrm>
        <a:graphic>
          <a:graphicData uri="http://schemas.openxmlformats.org/drawingml/2006/table">
            <a:tbl>
              <a:tblPr/>
              <a:tblGrid>
                <a:gridCol w="2089150"/>
                <a:gridCol w="4103687"/>
                <a:gridCol w="1730375"/>
              </a:tblGrid>
              <a:tr h="541338">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NOMBRE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TRADUCCIÓN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es-ES" sz="2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950913">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0" i="1" u="none" strike="noStrike" cap="none" normalizeH="0" baseline="0" smtClean="0">
                          <a:ln>
                            <a:noFill/>
                          </a:ln>
                          <a:solidFill>
                            <a:schemeClr val="tx1"/>
                          </a:solidFill>
                          <a:effectLst/>
                          <a:latin typeface="Arial" panose="020B0604020202020204" pitchFamily="34" charset="0"/>
                          <a:cs typeface="Arial" panose="020B0604020202020204" pitchFamily="34" charset="0"/>
                        </a:rPr>
                        <a:t>‘Ugab</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Flauta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es-E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3938">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0" i="1" u="none" strike="noStrike" cap="none" normalizeH="0" baseline="0" smtClean="0">
                          <a:ln>
                            <a:noFill/>
                          </a:ln>
                          <a:solidFill>
                            <a:schemeClr val="tx1"/>
                          </a:solidFill>
                          <a:effectLst/>
                          <a:latin typeface="Arial" panose="020B0604020202020204" pitchFamily="34" charset="0"/>
                          <a:cs typeface="Arial" panose="020B0604020202020204" pitchFamily="34" charset="0"/>
                        </a:rPr>
                        <a:t>Jalil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Flauta doble u oboe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es-E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0">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0" i="1" u="none" strike="noStrike" cap="none" normalizeH="0" baseline="0" smtClean="0">
                          <a:ln>
                            <a:noFill/>
                          </a:ln>
                          <a:solidFill>
                            <a:schemeClr val="tx1"/>
                          </a:solidFill>
                          <a:effectLst/>
                          <a:latin typeface="Arial" panose="020B0604020202020204" pitchFamily="34" charset="0"/>
                          <a:cs typeface="Arial" panose="020B0604020202020204" pitchFamily="34" charset="0"/>
                        </a:rPr>
                        <a:t>Shofar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Bocina o cuerno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es-E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0913">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0" i="1" u="none" strike="noStrike" cap="none" normalizeH="0" baseline="0" smtClean="0">
                          <a:ln>
                            <a:noFill/>
                          </a:ln>
                          <a:solidFill>
                            <a:schemeClr val="tx1"/>
                          </a:solidFill>
                          <a:effectLst/>
                          <a:latin typeface="Arial" panose="020B0604020202020204" pitchFamily="34" charset="0"/>
                          <a:cs typeface="Arial" panose="020B0604020202020204" pitchFamily="34" charset="0"/>
                        </a:rPr>
                        <a:t>Jatsotserah</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Trompeta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es-E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9681" name="Picture 49" descr="flu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2133600"/>
            <a:ext cx="14287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83" name="Picture 51" descr="tromp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5084763"/>
            <a:ext cx="14287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84" name="Picture 52" descr="bazu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4005263"/>
            <a:ext cx="1141413"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85" name="BLOGGER_PHOTO_ID_5100387783588018770" descr="oboe1">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b="36613"/>
          <a:stretch>
            <a:fillRect/>
          </a:stretch>
        </p:blipFill>
        <p:spPr bwMode="auto">
          <a:xfrm>
            <a:off x="7235825" y="2997200"/>
            <a:ext cx="7651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gn="ctr"/>
            <a:r>
              <a:rPr lang="es-ES"/>
              <a:t>‘UGAB</a:t>
            </a:r>
          </a:p>
        </p:txBody>
      </p:sp>
      <p:pic>
        <p:nvPicPr>
          <p:cNvPr id="58371" name="Picture 3" descr="kehhig9ai11yzwj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700213"/>
            <a:ext cx="3313113"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4" descr="flauta%2520travesera%2520barroc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2863" b="3741"/>
          <a:stretch>
            <a:fillRect/>
          </a:stretch>
        </p:blipFill>
        <p:spPr bwMode="auto">
          <a:xfrm>
            <a:off x="611188" y="4468813"/>
            <a:ext cx="1944687"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Text Box 5"/>
          <p:cNvSpPr txBox="1">
            <a:spLocks noChangeArrowheads="1"/>
          </p:cNvSpPr>
          <p:nvPr/>
        </p:nvSpPr>
        <p:spPr bwMode="auto">
          <a:xfrm>
            <a:off x="4211638" y="4221163"/>
            <a:ext cx="2881312" cy="160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Génesis, 4: 21</a:t>
            </a:r>
          </a:p>
          <a:p>
            <a:pPr>
              <a:spcBef>
                <a:spcPct val="50000"/>
              </a:spcBef>
            </a:pPr>
            <a:r>
              <a:rPr lang="es-ES"/>
              <a:t>Job, 21: 12</a:t>
            </a:r>
          </a:p>
          <a:p>
            <a:pPr>
              <a:spcBef>
                <a:spcPct val="50000"/>
              </a:spcBef>
            </a:pPr>
            <a:r>
              <a:rPr lang="es-ES"/>
              <a:t>Job, 30: 31</a:t>
            </a:r>
          </a:p>
          <a:p>
            <a:pPr>
              <a:spcBef>
                <a:spcPct val="50000"/>
              </a:spcBef>
            </a:pPr>
            <a:r>
              <a:rPr lang="es-ES"/>
              <a:t>Salmo 150: 4</a:t>
            </a:r>
          </a:p>
        </p:txBody>
      </p:sp>
      <p:sp>
        <p:nvSpPr>
          <p:cNvPr id="58374" name="Text Box 6"/>
          <p:cNvSpPr txBox="1">
            <a:spLocks noChangeArrowheads="1"/>
          </p:cNvSpPr>
          <p:nvPr/>
        </p:nvSpPr>
        <p:spPr bwMode="auto">
          <a:xfrm>
            <a:off x="4067175" y="1628775"/>
            <a:ext cx="4249738"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La palabra hebrea está relacionado con el verbo “amar”, tal vez por su sonido suave.</a:t>
            </a:r>
          </a:p>
          <a:p>
            <a:pPr>
              <a:spcBef>
                <a:spcPct val="50000"/>
              </a:spcBef>
            </a:pPr>
            <a:r>
              <a:rPr lang="es-ES"/>
              <a:t>No se usaba en el Templo, ya que se preferían instrumentos de mayor sonoridad.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gn="ctr"/>
            <a:r>
              <a:rPr lang="es-ES"/>
              <a:t>JALIL</a:t>
            </a:r>
          </a:p>
        </p:txBody>
      </p:sp>
      <p:pic>
        <p:nvPicPr>
          <p:cNvPr id="59395" name="Picture 3" descr="fdoble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484313"/>
            <a:ext cx="189071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4" descr="flauta">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3860800"/>
            <a:ext cx="25193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 Box 5"/>
          <p:cNvSpPr txBox="1">
            <a:spLocks noChangeArrowheads="1"/>
          </p:cNvSpPr>
          <p:nvPr/>
        </p:nvSpPr>
        <p:spPr bwMode="auto">
          <a:xfrm>
            <a:off x="4211638" y="4076700"/>
            <a:ext cx="3960812"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1ª de Samuel, 10: 5</a:t>
            </a:r>
          </a:p>
          <a:p>
            <a:pPr>
              <a:spcBef>
                <a:spcPct val="50000"/>
              </a:spcBef>
            </a:pPr>
            <a:r>
              <a:rPr lang="es-ES"/>
              <a:t>1ª de Reyes, 1: 40</a:t>
            </a:r>
          </a:p>
          <a:p>
            <a:pPr>
              <a:spcBef>
                <a:spcPct val="50000"/>
              </a:spcBef>
            </a:pPr>
            <a:r>
              <a:rPr lang="es-ES"/>
              <a:t>Isaías, 5: 11-12</a:t>
            </a:r>
          </a:p>
          <a:p>
            <a:pPr>
              <a:spcBef>
                <a:spcPct val="50000"/>
              </a:spcBef>
            </a:pPr>
            <a:r>
              <a:rPr lang="es-ES"/>
              <a:t>Jeremías, 48: 36</a:t>
            </a:r>
          </a:p>
        </p:txBody>
      </p:sp>
      <p:sp>
        <p:nvSpPr>
          <p:cNvPr id="59398" name="Text Box 6"/>
          <p:cNvSpPr txBox="1">
            <a:spLocks noChangeArrowheads="1"/>
          </p:cNvSpPr>
          <p:nvPr/>
        </p:nvSpPr>
        <p:spPr bwMode="auto">
          <a:xfrm>
            <a:off x="3635375" y="2349500"/>
            <a:ext cx="4464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Era tocado por profetas y se usó también durante la coronación de Salomón.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es-ES"/>
              <a:t>SHOFAR</a:t>
            </a:r>
          </a:p>
        </p:txBody>
      </p:sp>
      <p:pic>
        <p:nvPicPr>
          <p:cNvPr id="60419" name="Picture 3" descr="Ver imagen en tamaño complet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412875"/>
            <a:ext cx="2016125"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BLOGGER_PHOTO_ID_5102367346899647106" descr="cuerno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35375" y="3429000"/>
            <a:ext cx="4848225"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5" descr="cuerno-1-19">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13" y="3500438"/>
            <a:ext cx="2519362"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Text Box 6"/>
          <p:cNvSpPr txBox="1">
            <a:spLocks noChangeArrowheads="1"/>
          </p:cNvSpPr>
          <p:nvPr/>
        </p:nvSpPr>
        <p:spPr bwMode="auto">
          <a:xfrm>
            <a:off x="4859338" y="1557338"/>
            <a:ext cx="3384550" cy="366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Éxodo, 19: 16, 19; 20: 18</a:t>
            </a:r>
          </a:p>
          <a:p>
            <a:pPr>
              <a:spcBef>
                <a:spcPct val="50000"/>
              </a:spcBef>
            </a:pPr>
            <a:r>
              <a:rPr lang="es-ES"/>
              <a:t>Levítico, 25: 9</a:t>
            </a:r>
          </a:p>
          <a:p>
            <a:pPr>
              <a:spcBef>
                <a:spcPct val="50000"/>
              </a:spcBef>
            </a:pPr>
            <a:r>
              <a:rPr lang="es-ES"/>
              <a:t>Josué, 6: 6, 20</a:t>
            </a:r>
          </a:p>
          <a:p>
            <a:pPr>
              <a:spcBef>
                <a:spcPct val="50000"/>
              </a:spcBef>
            </a:pPr>
            <a:r>
              <a:rPr lang="es-ES"/>
              <a:t>Jueces, 3: 27; 7: 20</a:t>
            </a:r>
          </a:p>
          <a:p>
            <a:pPr>
              <a:spcBef>
                <a:spcPct val="50000"/>
              </a:spcBef>
            </a:pPr>
            <a:r>
              <a:rPr lang="es-ES"/>
              <a:t>1ª de Samuel, 13: 3</a:t>
            </a:r>
          </a:p>
          <a:p>
            <a:pPr>
              <a:spcBef>
                <a:spcPct val="50000"/>
              </a:spcBef>
            </a:pPr>
            <a:r>
              <a:rPr lang="es-ES"/>
              <a:t>2ª de Samuel, 2: 28</a:t>
            </a:r>
          </a:p>
          <a:p>
            <a:pPr>
              <a:spcBef>
                <a:spcPct val="50000"/>
              </a:spcBef>
            </a:pPr>
            <a:r>
              <a:rPr lang="es-ES"/>
              <a:t>1ª de Reyes, 1: 34, 39</a:t>
            </a:r>
          </a:p>
          <a:p>
            <a:pPr>
              <a:spcBef>
                <a:spcPct val="50000"/>
              </a:spcBef>
            </a:pPr>
            <a:r>
              <a:rPr lang="es-ES"/>
              <a:t>Salmo 81: 3</a:t>
            </a:r>
          </a:p>
          <a:p>
            <a:pPr>
              <a:spcBef>
                <a:spcPct val="50000"/>
              </a:spcBef>
            </a:pPr>
            <a:r>
              <a:rPr lang="es-ES"/>
              <a:t>Salmo 150: 3</a:t>
            </a:r>
          </a:p>
        </p:txBody>
      </p:sp>
      <p:sp>
        <p:nvSpPr>
          <p:cNvPr id="60423" name="Text Box 7"/>
          <p:cNvSpPr txBox="1">
            <a:spLocks noChangeArrowheads="1"/>
          </p:cNvSpPr>
          <p:nvPr/>
        </p:nvSpPr>
        <p:spPr bwMode="auto">
          <a:xfrm>
            <a:off x="2627313" y="1484313"/>
            <a:ext cx="216058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Es el instrumento más mencionado en la Biblia.</a:t>
            </a:r>
          </a:p>
          <a:p>
            <a:pPr>
              <a:spcBef>
                <a:spcPct val="50000"/>
              </a:spcBef>
            </a:pPr>
            <a:r>
              <a:rPr lang="es-ES"/>
              <a:t>Anunciaba el año nuevo.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lgn="ctr"/>
            <a:r>
              <a:rPr lang="es-ES"/>
              <a:t>JATSOTSERAH</a:t>
            </a:r>
          </a:p>
        </p:txBody>
      </p:sp>
      <p:pic>
        <p:nvPicPr>
          <p:cNvPr id="65539" name="Picture 3" descr="tromp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628775"/>
            <a:ext cx="4319587"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ext Box 4"/>
          <p:cNvSpPr txBox="1">
            <a:spLocks noChangeArrowheads="1"/>
          </p:cNvSpPr>
          <p:nvPr/>
        </p:nvSpPr>
        <p:spPr bwMode="auto">
          <a:xfrm>
            <a:off x="3059113" y="5084763"/>
            <a:ext cx="4968875"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Números, 10: 1, 2, 9</a:t>
            </a:r>
          </a:p>
          <a:p>
            <a:pPr>
              <a:spcBef>
                <a:spcPct val="50000"/>
              </a:spcBef>
            </a:pPr>
            <a:r>
              <a:rPr lang="es-ES"/>
              <a:t>2ª de Crónicas, 5: 12, 13</a:t>
            </a:r>
          </a:p>
        </p:txBody>
      </p:sp>
      <p:sp>
        <p:nvSpPr>
          <p:cNvPr id="65541" name="Text Box 5"/>
          <p:cNvSpPr txBox="1">
            <a:spLocks noChangeArrowheads="1"/>
          </p:cNvSpPr>
          <p:nvPr/>
        </p:nvSpPr>
        <p:spPr bwMode="auto">
          <a:xfrm>
            <a:off x="3419475" y="2924175"/>
            <a:ext cx="4752975"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Usadas con fines militares tenían también su importancia en la música del Templo.</a:t>
            </a:r>
          </a:p>
          <a:p>
            <a:pPr>
              <a:spcBef>
                <a:spcPct val="50000"/>
              </a:spcBef>
            </a:pPr>
            <a:r>
              <a:rPr lang="es-ES"/>
              <a:t>A Moisés se le ordenó hacerse dos trompetas de plata.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5" name="Picture 5" descr="music_te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7825"/>
            <a:ext cx="9144000" cy="6211888"/>
          </a:xfrm>
          <a:prstGeom prst="rect">
            <a:avLst/>
          </a:prstGeom>
          <a:noFill/>
          <a:extLst>
            <a:ext uri="{909E8E84-426E-40DD-AFC4-6F175D3DCCD1}">
              <a14:hiddenFill xmlns:a14="http://schemas.microsoft.com/office/drawing/2010/main">
                <a:solidFill>
                  <a:srgbClr val="FFFFFF"/>
                </a:solidFill>
              </a14:hiddenFill>
            </a:ext>
          </a:extLst>
        </p:spPr>
      </p:pic>
      <p:sp>
        <p:nvSpPr>
          <p:cNvPr id="66566" name="Text Box 6"/>
          <p:cNvSpPr txBox="1">
            <a:spLocks noChangeArrowheads="1"/>
          </p:cNvSpPr>
          <p:nvPr/>
        </p:nvSpPr>
        <p:spPr bwMode="auto">
          <a:xfrm>
            <a:off x="827088" y="620713"/>
            <a:ext cx="7921625" cy="1311275"/>
          </a:xfrm>
          <a:prstGeom prst="rect">
            <a:avLst/>
          </a:prstGeom>
          <a:solidFill>
            <a:schemeClr val="bg1">
              <a:alpha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b="1">
                <a:latin typeface="Comic Sans MS" panose="030F0702030302020204" pitchFamily="66" charset="0"/>
              </a:rPr>
              <a:t>“Me alegro de oír los instrumentos musicales que tenéis aquí.  Dios quiere que los tengamos. El quiere que lo alabemos con el corazón, con el alma y con la voz, magnificando su nombre ante el mundo” </a:t>
            </a:r>
            <a:r>
              <a:rPr lang="es-ES" sz="1200">
                <a:latin typeface="Comic Sans MS" panose="030F0702030302020204" pitchFamily="66" charset="0"/>
              </a:rPr>
              <a:t>(E.G.W., Review and Herald, 15 de junio, 1905)</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a:r>
              <a:rPr lang="es-ES"/>
              <a:t>Salmo 150</a:t>
            </a:r>
          </a:p>
        </p:txBody>
      </p:sp>
      <p:sp>
        <p:nvSpPr>
          <p:cNvPr id="45059" name="Text Box 3"/>
          <p:cNvSpPr txBox="1">
            <a:spLocks noChangeArrowheads="1"/>
          </p:cNvSpPr>
          <p:nvPr/>
        </p:nvSpPr>
        <p:spPr bwMode="auto">
          <a:xfrm>
            <a:off x="971550" y="1693863"/>
            <a:ext cx="7489825" cy="411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200" b="1" i="1"/>
              <a:t>Alabad a Dios en su santuario;</a:t>
            </a:r>
            <a:r>
              <a:rPr lang="es-ES" sz="2200" b="1"/>
              <a:t/>
            </a:r>
            <a:br>
              <a:rPr lang="es-ES" sz="2200" b="1"/>
            </a:br>
            <a:r>
              <a:rPr lang="es-ES" sz="2200" b="1" i="1"/>
              <a:t>Alabadle en la magnificencia de su firmamento.</a:t>
            </a:r>
            <a:r>
              <a:rPr lang="es-ES" sz="2200" b="1"/>
              <a:t/>
            </a:r>
            <a:br>
              <a:rPr lang="es-ES" sz="2200" b="1"/>
            </a:br>
            <a:r>
              <a:rPr lang="es-ES" sz="2200" b="1" i="1"/>
              <a:t>Alabadle por sus proezas;</a:t>
            </a:r>
            <a:r>
              <a:rPr lang="es-ES" sz="2200" b="1"/>
              <a:t/>
            </a:r>
            <a:br>
              <a:rPr lang="es-ES" sz="2200" b="1"/>
            </a:br>
            <a:r>
              <a:rPr lang="es-ES" sz="2200" b="1" i="1"/>
              <a:t>Alabadle conforme a la muchedumbre de su grandeza.</a:t>
            </a:r>
            <a:r>
              <a:rPr lang="es-ES" sz="2200" b="1"/>
              <a:t/>
            </a:r>
            <a:br>
              <a:rPr lang="es-ES" sz="2200" b="1"/>
            </a:br>
            <a:r>
              <a:rPr lang="es-ES" sz="2200" b="1" i="1"/>
              <a:t>Alabadle a son de </a:t>
            </a:r>
            <a:r>
              <a:rPr lang="es-ES" sz="2200" b="1" i="1">
                <a:solidFill>
                  <a:srgbClr val="0033CC"/>
                </a:solidFill>
              </a:rPr>
              <a:t>bocina</a:t>
            </a:r>
            <a:r>
              <a:rPr lang="es-ES" sz="2200" b="1" i="1"/>
              <a:t>;</a:t>
            </a:r>
            <a:r>
              <a:rPr lang="es-ES" sz="2200" b="1"/>
              <a:t/>
            </a:r>
            <a:br>
              <a:rPr lang="es-ES" sz="2200" b="1"/>
            </a:br>
            <a:r>
              <a:rPr lang="es-ES" sz="2200" b="1" i="1"/>
              <a:t>Alabadle con </a:t>
            </a:r>
            <a:r>
              <a:rPr lang="es-ES" sz="2200" b="1" i="1">
                <a:solidFill>
                  <a:srgbClr val="0033CC"/>
                </a:solidFill>
              </a:rPr>
              <a:t>salterio</a:t>
            </a:r>
            <a:r>
              <a:rPr lang="es-ES" sz="2200" b="1" i="1"/>
              <a:t> y </a:t>
            </a:r>
            <a:r>
              <a:rPr lang="es-ES" sz="2200" b="1" i="1">
                <a:solidFill>
                  <a:srgbClr val="0033CC"/>
                </a:solidFill>
              </a:rPr>
              <a:t>arpa</a:t>
            </a:r>
            <a:r>
              <a:rPr lang="es-ES" sz="2200" b="1" i="1"/>
              <a:t>.</a:t>
            </a:r>
            <a:r>
              <a:rPr lang="es-ES" sz="2200" b="1"/>
              <a:t/>
            </a:r>
            <a:br>
              <a:rPr lang="es-ES" sz="2200" b="1"/>
            </a:br>
            <a:r>
              <a:rPr lang="es-ES" sz="2200" b="1" i="1"/>
              <a:t>Alabadle con </a:t>
            </a:r>
            <a:r>
              <a:rPr lang="es-ES" sz="2200" b="1" i="1">
                <a:solidFill>
                  <a:srgbClr val="0033CC"/>
                </a:solidFill>
              </a:rPr>
              <a:t>pandero</a:t>
            </a:r>
            <a:r>
              <a:rPr lang="es-ES" sz="2200" b="1" i="1"/>
              <a:t> y danza;</a:t>
            </a:r>
            <a:r>
              <a:rPr lang="es-ES" sz="2200" b="1"/>
              <a:t/>
            </a:r>
            <a:br>
              <a:rPr lang="es-ES" sz="2200" b="1"/>
            </a:br>
            <a:r>
              <a:rPr lang="es-ES" sz="2200" b="1" i="1"/>
              <a:t>Alabadle con </a:t>
            </a:r>
            <a:r>
              <a:rPr lang="es-ES" sz="2200" b="1" i="1">
                <a:solidFill>
                  <a:srgbClr val="0033CC"/>
                </a:solidFill>
              </a:rPr>
              <a:t>cuerdas</a:t>
            </a:r>
            <a:r>
              <a:rPr lang="es-ES" sz="2200" b="1" i="1"/>
              <a:t> y </a:t>
            </a:r>
            <a:r>
              <a:rPr lang="es-ES" sz="2200" b="1" i="1">
                <a:solidFill>
                  <a:srgbClr val="0033CC"/>
                </a:solidFill>
              </a:rPr>
              <a:t>flautas</a:t>
            </a:r>
            <a:r>
              <a:rPr lang="es-ES" sz="2200" b="1" i="1"/>
              <a:t>.</a:t>
            </a:r>
            <a:r>
              <a:rPr lang="es-ES" sz="2200" b="1"/>
              <a:t/>
            </a:r>
            <a:br>
              <a:rPr lang="es-ES" sz="2200" b="1"/>
            </a:br>
            <a:r>
              <a:rPr lang="es-ES" sz="2200" b="1" i="1"/>
              <a:t>Alabadle con </a:t>
            </a:r>
            <a:r>
              <a:rPr lang="es-ES" sz="2200" b="1" i="1">
                <a:solidFill>
                  <a:srgbClr val="0033CC"/>
                </a:solidFill>
              </a:rPr>
              <a:t>címbalos resonantes</a:t>
            </a:r>
            <a:r>
              <a:rPr lang="es-ES" sz="2200" b="1" i="1"/>
              <a:t>;</a:t>
            </a:r>
            <a:r>
              <a:rPr lang="es-ES" sz="2200" b="1"/>
              <a:t/>
            </a:r>
            <a:br>
              <a:rPr lang="es-ES" sz="2200" b="1"/>
            </a:br>
            <a:r>
              <a:rPr lang="es-ES" sz="2200" b="1" i="1"/>
              <a:t>Alabadle con </a:t>
            </a:r>
            <a:r>
              <a:rPr lang="es-ES" sz="2200" b="1" i="1">
                <a:solidFill>
                  <a:srgbClr val="0033CC"/>
                </a:solidFill>
              </a:rPr>
              <a:t>címbalos de júbilo</a:t>
            </a:r>
            <a:r>
              <a:rPr lang="es-ES" sz="2200" b="1" i="1"/>
              <a:t>.</a:t>
            </a:r>
            <a:r>
              <a:rPr lang="es-ES" sz="2200" b="1"/>
              <a:t/>
            </a:r>
            <a:br>
              <a:rPr lang="es-ES" sz="2200" b="1"/>
            </a:br>
            <a:r>
              <a:rPr lang="es-ES" sz="2200" b="1" i="1"/>
              <a:t>Todo lo que respira alabe a JAH.</a:t>
            </a:r>
            <a:r>
              <a:rPr lang="es-ES" sz="2200" b="1"/>
              <a:t/>
            </a:r>
            <a:br>
              <a:rPr lang="es-ES" sz="2200" b="1"/>
            </a:br>
            <a:r>
              <a:rPr lang="es-ES" sz="2200" b="1" i="1"/>
              <a:t>Aleluya.</a:t>
            </a:r>
            <a:r>
              <a:rPr lang="es-ES" sz="2200" b="1"/>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ctr"/>
            <a:r>
              <a:rPr lang="es-ES"/>
              <a:t>Instrumentos de percusión</a:t>
            </a:r>
          </a:p>
        </p:txBody>
      </p:sp>
      <p:graphicFrame>
        <p:nvGraphicFramePr>
          <p:cNvPr id="46169" name="Group 89"/>
          <p:cNvGraphicFramePr>
            <a:graphicFrameLocks noGrp="1"/>
          </p:cNvGraphicFramePr>
          <p:nvPr>
            <p:ph sz="half" idx="1"/>
          </p:nvPr>
        </p:nvGraphicFramePr>
        <p:xfrm>
          <a:off x="611188" y="1457325"/>
          <a:ext cx="7923212" cy="4419600"/>
        </p:xfrm>
        <a:graphic>
          <a:graphicData uri="http://schemas.openxmlformats.org/drawingml/2006/table">
            <a:tbl>
              <a:tblPr/>
              <a:tblGrid>
                <a:gridCol w="2016125"/>
                <a:gridCol w="4610100"/>
                <a:gridCol w="1296987"/>
              </a:tblGrid>
              <a:tr h="541338">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NOMBRE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TRADUCCIÓN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es-ES" sz="2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950913">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0" i="1" u="none" strike="noStrike" cap="none" normalizeH="0" baseline="0" smtClean="0">
                          <a:ln>
                            <a:noFill/>
                          </a:ln>
                          <a:solidFill>
                            <a:schemeClr val="tx1"/>
                          </a:solidFill>
                          <a:effectLst/>
                          <a:latin typeface="Arial" panose="020B0604020202020204" pitchFamily="34" charset="0"/>
                          <a:cs typeface="Arial" panose="020B0604020202020204" pitchFamily="34" charset="0"/>
                        </a:rPr>
                        <a:t>Tof</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Pandero o tambor de mano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es-E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3938">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0" i="1" u="none" strike="noStrike" cap="none" normalizeH="0" baseline="0" smtClean="0">
                          <a:ln>
                            <a:noFill/>
                          </a:ln>
                          <a:solidFill>
                            <a:schemeClr val="tx1"/>
                          </a:solidFill>
                          <a:effectLst/>
                          <a:latin typeface="Arial" panose="020B0604020202020204" pitchFamily="34" charset="0"/>
                          <a:cs typeface="Arial" panose="020B0604020202020204" pitchFamily="34" charset="0"/>
                        </a:rPr>
                        <a:t>Tseltselim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Címbalo o platillo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es-E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0">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0" i="1" u="none" strike="noStrike" cap="none" normalizeH="0" baseline="0" smtClean="0">
                          <a:ln>
                            <a:noFill/>
                          </a:ln>
                          <a:solidFill>
                            <a:schemeClr val="tx1"/>
                          </a:solidFill>
                          <a:effectLst/>
                          <a:latin typeface="Arial" panose="020B0604020202020204" pitchFamily="34" charset="0"/>
                          <a:cs typeface="Arial" panose="020B0604020202020204" pitchFamily="34" charset="0"/>
                        </a:rPr>
                        <a:t>Mena’an’im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Flauta o sistro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es-E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0913">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0" i="1" u="none" strike="noStrike" cap="none" normalizeH="0" baseline="0" smtClean="0">
                          <a:ln>
                            <a:noFill/>
                          </a:ln>
                          <a:solidFill>
                            <a:schemeClr val="tx1"/>
                          </a:solidFill>
                          <a:effectLst/>
                          <a:latin typeface="Arial" panose="020B0604020202020204" pitchFamily="34" charset="0"/>
                          <a:cs typeface="Arial" panose="020B0604020202020204" pitchFamily="34" charset="0"/>
                        </a:rPr>
                        <a:t>Shalishim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Triángulo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es-E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6151" name="Picture 71" descr="Tamboerij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2060575"/>
            <a:ext cx="9255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57" name="Picture 77" descr="cimba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288" y="3065463"/>
            <a:ext cx="1068387"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58" name="Picture 78" descr="sistr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4073525"/>
            <a:ext cx="852488"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6159" name="Object 79"/>
          <p:cNvGraphicFramePr>
            <a:graphicFrameLocks noChangeAspect="1"/>
          </p:cNvGraphicFramePr>
          <p:nvPr>
            <p:ph sz="half" idx="2"/>
          </p:nvPr>
        </p:nvGraphicFramePr>
        <p:xfrm>
          <a:off x="7581900" y="5013325"/>
          <a:ext cx="736600" cy="792163"/>
        </p:xfrm>
        <a:graphic>
          <a:graphicData uri="http://schemas.openxmlformats.org/presentationml/2006/ole">
            <mc:AlternateContent xmlns:mc="http://schemas.openxmlformats.org/markup-compatibility/2006">
              <mc:Choice xmlns:v="urn:schemas-microsoft-com:vml" Requires="v">
                <p:oleObj spid="_x0000_s46171" name="PHOTO-PAINT" r:id="rId6" imgW="3263492" imgH="3504762" progId="CorelPHOTOPAINT.Image.13">
                  <p:embed/>
                </p:oleObj>
              </mc:Choice>
              <mc:Fallback>
                <p:oleObj name="PHOTO-PAINT" r:id="rId6" imgW="3263492" imgH="3504762" progId="CorelPHOTOPAINT.Image.13">
                  <p:embed/>
                  <p:pic>
                    <p:nvPicPr>
                      <p:cNvPr id="0" name="Object 7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81900" y="5013325"/>
                        <a:ext cx="736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ctr"/>
            <a:r>
              <a:rPr lang="es-ES"/>
              <a:t>TOF</a:t>
            </a:r>
          </a:p>
        </p:txBody>
      </p:sp>
      <p:pic>
        <p:nvPicPr>
          <p:cNvPr id="47107" name="Picture 3" descr="pande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628775"/>
            <a:ext cx="357505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 Box 4"/>
          <p:cNvSpPr txBox="1">
            <a:spLocks noChangeArrowheads="1"/>
          </p:cNvSpPr>
          <p:nvPr/>
        </p:nvSpPr>
        <p:spPr bwMode="auto">
          <a:xfrm>
            <a:off x="4356100" y="2492375"/>
            <a:ext cx="4392613" cy="325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66788">
              <a:tabLst>
                <a:tab pos="2328863" algn="l"/>
              </a:tabLst>
              <a:defRPr>
                <a:solidFill>
                  <a:schemeClr val="tx1"/>
                </a:solidFill>
                <a:latin typeface="Arial" panose="020B0604020202020204" pitchFamily="34" charset="0"/>
                <a:cs typeface="Arial" panose="020B0604020202020204" pitchFamily="34" charset="0"/>
              </a:defRPr>
            </a:lvl1pPr>
            <a:lvl2pPr defTabSz="966788">
              <a:tabLst>
                <a:tab pos="2328863" algn="l"/>
              </a:tabLst>
              <a:defRPr>
                <a:solidFill>
                  <a:schemeClr val="tx1"/>
                </a:solidFill>
                <a:latin typeface="Arial" panose="020B0604020202020204" pitchFamily="34" charset="0"/>
                <a:cs typeface="Arial" panose="020B0604020202020204" pitchFamily="34" charset="0"/>
              </a:defRPr>
            </a:lvl2pPr>
            <a:lvl3pPr defTabSz="966788">
              <a:tabLst>
                <a:tab pos="2328863" algn="l"/>
              </a:tabLst>
              <a:defRPr>
                <a:solidFill>
                  <a:schemeClr val="tx1"/>
                </a:solidFill>
                <a:latin typeface="Arial" panose="020B0604020202020204" pitchFamily="34" charset="0"/>
                <a:cs typeface="Arial" panose="020B0604020202020204" pitchFamily="34" charset="0"/>
              </a:defRPr>
            </a:lvl3pPr>
            <a:lvl4pPr defTabSz="966788">
              <a:tabLst>
                <a:tab pos="2328863" algn="l"/>
              </a:tabLst>
              <a:defRPr>
                <a:solidFill>
                  <a:schemeClr val="tx1"/>
                </a:solidFill>
                <a:latin typeface="Arial" panose="020B0604020202020204" pitchFamily="34" charset="0"/>
                <a:cs typeface="Arial" panose="020B0604020202020204" pitchFamily="34" charset="0"/>
              </a:defRPr>
            </a:lvl4pPr>
            <a:lvl5pPr defTabSz="966788">
              <a:tabLst>
                <a:tab pos="2328863" algn="l"/>
              </a:tabLst>
              <a:defRPr>
                <a:solidFill>
                  <a:schemeClr val="tx1"/>
                </a:solidFill>
                <a:latin typeface="Arial" panose="020B0604020202020204" pitchFamily="34" charset="0"/>
                <a:cs typeface="Arial" panose="020B0604020202020204" pitchFamily="34" charset="0"/>
              </a:defRPr>
            </a:lvl5pPr>
            <a:lvl6pPr defTabSz="966788" fontAlgn="base">
              <a:spcBef>
                <a:spcPct val="0"/>
              </a:spcBef>
              <a:spcAft>
                <a:spcPct val="0"/>
              </a:spcAft>
              <a:tabLst>
                <a:tab pos="2328863" algn="l"/>
              </a:tabLst>
              <a:defRPr>
                <a:solidFill>
                  <a:schemeClr val="tx1"/>
                </a:solidFill>
                <a:latin typeface="Arial" panose="020B0604020202020204" pitchFamily="34" charset="0"/>
                <a:cs typeface="Arial" panose="020B0604020202020204" pitchFamily="34" charset="0"/>
              </a:defRPr>
            </a:lvl6pPr>
            <a:lvl7pPr defTabSz="966788" fontAlgn="base">
              <a:spcBef>
                <a:spcPct val="0"/>
              </a:spcBef>
              <a:spcAft>
                <a:spcPct val="0"/>
              </a:spcAft>
              <a:tabLst>
                <a:tab pos="2328863" algn="l"/>
              </a:tabLst>
              <a:defRPr>
                <a:solidFill>
                  <a:schemeClr val="tx1"/>
                </a:solidFill>
                <a:latin typeface="Arial" panose="020B0604020202020204" pitchFamily="34" charset="0"/>
                <a:cs typeface="Arial" panose="020B0604020202020204" pitchFamily="34" charset="0"/>
              </a:defRPr>
            </a:lvl7pPr>
            <a:lvl8pPr defTabSz="966788" fontAlgn="base">
              <a:spcBef>
                <a:spcPct val="0"/>
              </a:spcBef>
              <a:spcAft>
                <a:spcPct val="0"/>
              </a:spcAft>
              <a:tabLst>
                <a:tab pos="2328863" algn="l"/>
              </a:tabLst>
              <a:defRPr>
                <a:solidFill>
                  <a:schemeClr val="tx1"/>
                </a:solidFill>
                <a:latin typeface="Arial" panose="020B0604020202020204" pitchFamily="34" charset="0"/>
                <a:cs typeface="Arial" panose="020B0604020202020204" pitchFamily="34" charset="0"/>
              </a:defRPr>
            </a:lvl8pPr>
            <a:lvl9pPr defTabSz="966788" fontAlgn="base">
              <a:spcBef>
                <a:spcPct val="0"/>
              </a:spcBef>
              <a:spcAft>
                <a:spcPct val="0"/>
              </a:spcAft>
              <a:tabLst>
                <a:tab pos="2328863" algn="l"/>
              </a:tabLst>
              <a:defRPr>
                <a:solidFill>
                  <a:schemeClr val="tx1"/>
                </a:solidFill>
                <a:latin typeface="Arial" panose="020B0604020202020204" pitchFamily="34" charset="0"/>
                <a:cs typeface="Arial" panose="020B0604020202020204" pitchFamily="34" charset="0"/>
              </a:defRPr>
            </a:lvl9pPr>
          </a:lstStyle>
          <a:p>
            <a:pPr>
              <a:spcBef>
                <a:spcPct val="50000"/>
              </a:spcBef>
            </a:pPr>
            <a:r>
              <a:rPr lang="es-ES"/>
              <a:t>Génesis, 31: 27</a:t>
            </a:r>
          </a:p>
          <a:p>
            <a:pPr>
              <a:spcBef>
                <a:spcPct val="50000"/>
              </a:spcBef>
            </a:pPr>
            <a:r>
              <a:rPr lang="es-ES"/>
              <a:t>Éxodo, 15: 40</a:t>
            </a:r>
          </a:p>
          <a:p>
            <a:pPr>
              <a:spcBef>
                <a:spcPct val="50000"/>
              </a:spcBef>
            </a:pPr>
            <a:r>
              <a:rPr lang="es-ES"/>
              <a:t>Jueces, 11: 34</a:t>
            </a:r>
          </a:p>
          <a:p>
            <a:pPr>
              <a:spcBef>
                <a:spcPct val="50000"/>
              </a:spcBef>
            </a:pPr>
            <a:r>
              <a:rPr lang="es-ES"/>
              <a:t>1ª de Samuel, 10: 5</a:t>
            </a:r>
          </a:p>
          <a:p>
            <a:pPr>
              <a:spcBef>
                <a:spcPct val="50000"/>
              </a:spcBef>
            </a:pPr>
            <a:r>
              <a:rPr lang="es-ES"/>
              <a:t>1ª de Samuel, 18: 16</a:t>
            </a:r>
          </a:p>
          <a:p>
            <a:pPr>
              <a:spcBef>
                <a:spcPct val="50000"/>
              </a:spcBef>
            </a:pPr>
            <a:r>
              <a:rPr lang="es-ES"/>
              <a:t>2ª de Samuel, 6: 5</a:t>
            </a:r>
          </a:p>
          <a:p>
            <a:pPr>
              <a:spcBef>
                <a:spcPct val="50000"/>
              </a:spcBef>
            </a:pPr>
            <a:r>
              <a:rPr lang="es-ES"/>
              <a:t>Salmo 149: 3</a:t>
            </a:r>
          </a:p>
          <a:p>
            <a:pPr>
              <a:spcBef>
                <a:spcPct val="50000"/>
              </a:spcBef>
            </a:pPr>
            <a:r>
              <a:rPr lang="es-ES"/>
              <a:t>Salmo 150: 4</a:t>
            </a:r>
          </a:p>
        </p:txBody>
      </p:sp>
      <p:sp>
        <p:nvSpPr>
          <p:cNvPr id="47109" name="Text Box 5"/>
          <p:cNvSpPr txBox="1">
            <a:spLocks noChangeArrowheads="1"/>
          </p:cNvSpPr>
          <p:nvPr/>
        </p:nvSpPr>
        <p:spPr bwMode="auto">
          <a:xfrm>
            <a:off x="4356100" y="1635125"/>
            <a:ext cx="4248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Se usaba principalmente en ocasiones festivas, demostrando alegría.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ctr"/>
            <a:r>
              <a:rPr lang="es-ES"/>
              <a:t>TSELTSELIM Ó METSALTÁYIM</a:t>
            </a:r>
          </a:p>
        </p:txBody>
      </p:sp>
      <p:pic>
        <p:nvPicPr>
          <p:cNvPr id="48131" name="Picture 3" descr="inst_per_chapp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557338"/>
            <a:ext cx="2087562"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BLOGGER_PHOTO_ID_5093423225831795714" descr="cimbalos">
            <a:hlinkClick r:id="rId5"/>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06538" y="2420938"/>
            <a:ext cx="2944812"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 Box 5"/>
          <p:cNvSpPr txBox="1">
            <a:spLocks noChangeArrowheads="1"/>
          </p:cNvSpPr>
          <p:nvPr/>
        </p:nvSpPr>
        <p:spPr bwMode="auto">
          <a:xfrm>
            <a:off x="4427538" y="3282950"/>
            <a:ext cx="3889375"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2ª de Samuel, 6: 5</a:t>
            </a:r>
          </a:p>
          <a:p>
            <a:pPr>
              <a:spcBef>
                <a:spcPct val="50000"/>
              </a:spcBef>
            </a:pPr>
            <a:r>
              <a:rPr lang="es-ES"/>
              <a:t>2ª de Crónicas, 5: 12</a:t>
            </a:r>
          </a:p>
          <a:p>
            <a:pPr>
              <a:spcBef>
                <a:spcPct val="50000"/>
              </a:spcBef>
            </a:pPr>
            <a:r>
              <a:rPr lang="es-ES"/>
              <a:t>2ª de Crónicas, 29: 25</a:t>
            </a:r>
          </a:p>
          <a:p>
            <a:pPr>
              <a:spcBef>
                <a:spcPct val="50000"/>
              </a:spcBef>
            </a:pPr>
            <a:r>
              <a:rPr lang="es-ES"/>
              <a:t>Esdras, 3: 10</a:t>
            </a:r>
          </a:p>
          <a:p>
            <a:pPr>
              <a:spcBef>
                <a:spcPct val="50000"/>
              </a:spcBef>
            </a:pPr>
            <a:r>
              <a:rPr lang="es-ES"/>
              <a:t>Nehemías, 12: 27</a:t>
            </a:r>
          </a:p>
        </p:txBody>
      </p:sp>
      <p:sp>
        <p:nvSpPr>
          <p:cNvPr id="48134" name="Text Box 6"/>
          <p:cNvSpPr txBox="1">
            <a:spLocks noChangeArrowheads="1"/>
          </p:cNvSpPr>
          <p:nvPr/>
        </p:nvSpPr>
        <p:spPr bwMode="auto">
          <a:xfrm>
            <a:off x="4500563" y="1628775"/>
            <a:ext cx="3671887"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Instrumento íntimamente relacionado con la múisca del Templo. Podían ser de tamaños muy distintos.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ctr"/>
            <a:r>
              <a:rPr lang="es-ES"/>
              <a:t>MENA’AN’IM</a:t>
            </a:r>
          </a:p>
        </p:txBody>
      </p:sp>
      <p:pic>
        <p:nvPicPr>
          <p:cNvPr id="49155" name="Picture 3" descr="Sistro (Museo Egizio di Firen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628775"/>
            <a:ext cx="305435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BLOGGER_PHOTO_ID_5094301091377294386" descr="sistroegipci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950" y="1412875"/>
            <a:ext cx="1527175"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 Box 5"/>
          <p:cNvSpPr txBox="1">
            <a:spLocks noChangeArrowheads="1"/>
          </p:cNvSpPr>
          <p:nvPr/>
        </p:nvSpPr>
        <p:spPr bwMode="auto">
          <a:xfrm>
            <a:off x="3995738" y="5146675"/>
            <a:ext cx="33131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2ª de Samuel, 6: 5</a:t>
            </a:r>
          </a:p>
        </p:txBody>
      </p:sp>
      <p:sp>
        <p:nvSpPr>
          <p:cNvPr id="49158" name="Text Box 6"/>
          <p:cNvSpPr txBox="1">
            <a:spLocks noChangeArrowheads="1"/>
          </p:cNvSpPr>
          <p:nvPr/>
        </p:nvSpPr>
        <p:spPr bwMode="auto">
          <a:xfrm>
            <a:off x="3995738" y="3952875"/>
            <a:ext cx="4392612"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Mencionado en el traslado del arca a Jerusalén. Su nombre viene de la palabra hebrea que significa “sacudir”.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iss0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3068638"/>
            <a:ext cx="3040063"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Rectangle 2"/>
          <p:cNvSpPr>
            <a:spLocks noGrp="1" noChangeArrowheads="1"/>
          </p:cNvSpPr>
          <p:nvPr>
            <p:ph type="title"/>
          </p:nvPr>
        </p:nvSpPr>
        <p:spPr/>
        <p:txBody>
          <a:bodyPr/>
          <a:lstStyle/>
          <a:p>
            <a:pPr algn="ctr"/>
            <a:r>
              <a:rPr lang="es-ES"/>
              <a:t>SHALISHIM</a:t>
            </a:r>
          </a:p>
        </p:txBody>
      </p:sp>
      <p:pic>
        <p:nvPicPr>
          <p:cNvPr id="40963" name="Picture 3" descr="ich00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1484313"/>
            <a:ext cx="172243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 Box 5"/>
          <p:cNvSpPr txBox="1">
            <a:spLocks noChangeArrowheads="1"/>
          </p:cNvSpPr>
          <p:nvPr/>
        </p:nvSpPr>
        <p:spPr bwMode="auto">
          <a:xfrm>
            <a:off x="4859338" y="5222875"/>
            <a:ext cx="3241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1ª de Samuel, 18: 6</a:t>
            </a:r>
          </a:p>
        </p:txBody>
      </p:sp>
      <p:sp>
        <p:nvSpPr>
          <p:cNvPr id="40966" name="Text Box 6"/>
          <p:cNvSpPr txBox="1">
            <a:spLocks noChangeArrowheads="1"/>
          </p:cNvSpPr>
          <p:nvPr/>
        </p:nvSpPr>
        <p:spPr bwMode="auto">
          <a:xfrm>
            <a:off x="5003800" y="2420938"/>
            <a:ext cx="3313113" cy="187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Solo se lo menciona cuando las jóvenes salieron a recibir a Saúl y a David después de la derrota de Goliat.</a:t>
            </a:r>
          </a:p>
          <a:p>
            <a:pPr>
              <a:spcBef>
                <a:spcPct val="50000"/>
              </a:spcBef>
            </a:pPr>
            <a:r>
              <a:rPr lang="es-ES"/>
              <a:t>Su nombre deriba de la palabra para tres, o tercero.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lgn="ctr"/>
            <a:r>
              <a:rPr lang="es-ES"/>
              <a:t>Instrumentos de cuerda</a:t>
            </a:r>
          </a:p>
        </p:txBody>
      </p:sp>
      <p:graphicFrame>
        <p:nvGraphicFramePr>
          <p:cNvPr id="57399" name="Group 55"/>
          <p:cNvGraphicFramePr>
            <a:graphicFrameLocks noGrp="1"/>
          </p:cNvGraphicFramePr>
          <p:nvPr>
            <p:ph sz="half" idx="1"/>
          </p:nvPr>
        </p:nvGraphicFramePr>
        <p:xfrm>
          <a:off x="611188" y="1557338"/>
          <a:ext cx="7923212" cy="4248150"/>
        </p:xfrm>
        <a:graphic>
          <a:graphicData uri="http://schemas.openxmlformats.org/drawingml/2006/table">
            <a:tbl>
              <a:tblPr/>
              <a:tblGrid>
                <a:gridCol w="2016125"/>
                <a:gridCol w="4105275"/>
                <a:gridCol w="1801812"/>
              </a:tblGrid>
              <a:tr h="663575">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NOMBRE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TRADUCCIÓN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rowSpan="2">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es-ES" sz="2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3638">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0" i="1" u="none" strike="noStrike" cap="none" normalizeH="0" baseline="0" smtClean="0">
                          <a:ln>
                            <a:noFill/>
                          </a:ln>
                          <a:solidFill>
                            <a:schemeClr val="tx1"/>
                          </a:solidFill>
                          <a:effectLst/>
                          <a:latin typeface="Arial" panose="020B0604020202020204" pitchFamily="34" charset="0"/>
                          <a:cs typeface="Arial" panose="020B0604020202020204" pitchFamily="34" charset="0"/>
                        </a:rPr>
                        <a:t>Nébel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Salterio o arpa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s-ES"/>
                    </a:p>
                  </a:txBody>
                  <a:tcPr/>
                </a:tc>
              </a:tr>
              <a:tr h="1254125">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0" i="1" u="none" strike="noStrike" cap="none" normalizeH="0" baseline="0" smtClean="0">
                          <a:ln>
                            <a:noFill/>
                          </a:ln>
                          <a:solidFill>
                            <a:schemeClr val="tx1"/>
                          </a:solidFill>
                          <a:effectLst/>
                          <a:latin typeface="Arial" panose="020B0604020202020204" pitchFamily="34" charset="0"/>
                          <a:cs typeface="Arial" panose="020B0604020202020204" pitchFamily="34" charset="0"/>
                        </a:rPr>
                        <a:t>Kinnor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Arpa o lira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es-E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6813">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0" i="1" u="none" strike="noStrike" cap="none" normalizeH="0" baseline="0" smtClean="0">
                          <a:ln>
                            <a:noFill/>
                          </a:ln>
                          <a:solidFill>
                            <a:schemeClr val="tx1"/>
                          </a:solidFill>
                          <a:effectLst/>
                          <a:latin typeface="Arial" panose="020B0604020202020204" pitchFamily="34" charset="0"/>
                          <a:cs typeface="Arial" panose="020B0604020202020204" pitchFamily="34" charset="0"/>
                        </a:rPr>
                        <a:t>‘Asor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Decacordio o cítara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es-E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7394" name="Picture 50" descr="har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3573463"/>
            <a:ext cx="14287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96" name="BLOGGER_PHOTO_ID_5100215735788075538" descr="asor4">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b="7086"/>
          <a:stretch>
            <a:fillRect/>
          </a:stretch>
        </p:blipFill>
        <p:spPr bwMode="auto">
          <a:xfrm>
            <a:off x="7092950" y="4797425"/>
            <a:ext cx="849313"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00" name="BLOGGER_PHOTO_ID_5097858754522492082" descr="arpa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8513" y="1627188"/>
            <a:ext cx="1023937"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a:r>
              <a:rPr lang="es-ES"/>
              <a:t>NÈBEL</a:t>
            </a:r>
          </a:p>
        </p:txBody>
      </p:sp>
      <p:pic>
        <p:nvPicPr>
          <p:cNvPr id="41988" name="Picture 4" descr="salterioArab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1557338"/>
            <a:ext cx="13684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BLOGGER_PHOTO_ID_5097856555499236514" descr="arpa1">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4388" y="1412875"/>
            <a:ext cx="1503362"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BLOGGER_PHOTO_ID_5097859235558829250" descr="arpa3">
            <a:hlinkClick r:id="rId7"/>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2275" y="3141663"/>
            <a:ext cx="28606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 descr="salteri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1188" y="1557338"/>
            <a:ext cx="1866900"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Text Box 7"/>
          <p:cNvSpPr txBox="1">
            <a:spLocks noChangeArrowheads="1"/>
          </p:cNvSpPr>
          <p:nvPr/>
        </p:nvSpPr>
        <p:spPr bwMode="auto">
          <a:xfrm>
            <a:off x="4500563" y="2973388"/>
            <a:ext cx="2735262" cy="297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Instrumento de cuerda que se tocaba con los dedos o golpeándolo con algún objeto pequeño y cuya caja de resonancia era de cuero.</a:t>
            </a:r>
          </a:p>
          <a:p>
            <a:pPr>
              <a:spcBef>
                <a:spcPct val="50000"/>
              </a:spcBef>
            </a:pPr>
            <a:r>
              <a:rPr lang="es-ES"/>
              <a:t>Aparece muchas veces en la Biblia y es traducida como arpa o salterio.</a:t>
            </a:r>
          </a:p>
        </p:txBody>
      </p:sp>
    </p:spTree>
  </p:cSld>
  <p:clrMapOvr>
    <a:masterClrMapping/>
  </p:clrMapOvr>
</p:sld>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TotalTime>
  <Words>2886</Words>
  <Application>Microsoft Office PowerPoint</Application>
  <PresentationFormat>Presentación en pantalla (4:3)</PresentationFormat>
  <Paragraphs>171</Paragraphs>
  <Slides>17</Slides>
  <Notes>12</Notes>
  <HiddenSlides>0</HiddenSlides>
  <MMClips>0</MMClips>
  <ScaleCrop>false</ScaleCrop>
  <HeadingPairs>
    <vt:vector size="8" baseType="variant">
      <vt:variant>
        <vt:lpstr>Fuentes usadas</vt:lpstr>
      </vt:variant>
      <vt:variant>
        <vt:i4>5</vt:i4>
      </vt:variant>
      <vt:variant>
        <vt:lpstr>Tema</vt:lpstr>
      </vt:variant>
      <vt:variant>
        <vt:i4>2</vt:i4>
      </vt:variant>
      <vt:variant>
        <vt:lpstr>Servidores OLE incrustados</vt:lpstr>
      </vt:variant>
      <vt:variant>
        <vt:i4>1</vt:i4>
      </vt:variant>
      <vt:variant>
        <vt:lpstr>Títulos de diapositiva</vt:lpstr>
      </vt:variant>
      <vt:variant>
        <vt:i4>17</vt:i4>
      </vt:variant>
    </vt:vector>
  </HeadingPairs>
  <TitlesOfParts>
    <vt:vector size="25" baseType="lpstr">
      <vt:lpstr>Arial Black</vt:lpstr>
      <vt:lpstr>Times New Roman</vt:lpstr>
      <vt:lpstr>Arial</vt:lpstr>
      <vt:lpstr>Comic Sans MS</vt:lpstr>
      <vt:lpstr>Wingdings</vt:lpstr>
      <vt:lpstr>Radial</vt:lpstr>
      <vt:lpstr>Diseño predeterminado</vt:lpstr>
      <vt:lpstr>Corel PHOTO-PAINT X3 Image</vt:lpstr>
      <vt:lpstr>LOS INSTRUMENTOS MUSICALES EN LA BIBLIA</vt:lpstr>
      <vt:lpstr>Salmo 150</vt:lpstr>
      <vt:lpstr>Instrumentos de percusión</vt:lpstr>
      <vt:lpstr>TOF</vt:lpstr>
      <vt:lpstr>TSELTSELIM Ó METSALTÁYIM</vt:lpstr>
      <vt:lpstr>MENA’AN’IM</vt:lpstr>
      <vt:lpstr>SHALISHIM</vt:lpstr>
      <vt:lpstr>Instrumentos de cuerda</vt:lpstr>
      <vt:lpstr>NÈBEL</vt:lpstr>
      <vt:lpstr>KINNAR</vt:lpstr>
      <vt:lpstr>‘ASOR</vt:lpstr>
      <vt:lpstr>Instrumentos de viento</vt:lpstr>
      <vt:lpstr>‘UGAB</vt:lpstr>
      <vt:lpstr>JALIL</vt:lpstr>
      <vt:lpstr>SHOFAR</vt:lpstr>
      <vt:lpstr>JATSOTSERAH</vt:lpstr>
      <vt:lpstr>Presentación de PowerPoint</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INSTRUMENTOS MUSICALES EN LA BIBLIA</dc:title>
  <dc:creator>Sergio Fustero</dc:creator>
  <cp:lastModifiedBy>Sergio Fustero Carreras</cp:lastModifiedBy>
  <cp:revision>39</cp:revision>
  <dcterms:created xsi:type="dcterms:W3CDTF">2009-02-26T22:12:45Z</dcterms:created>
  <dcterms:modified xsi:type="dcterms:W3CDTF">2016-01-12T19:28:16Z</dcterms:modified>
</cp:coreProperties>
</file>