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16" r:id="rId2"/>
    <p:sldId id="329" r:id="rId3"/>
    <p:sldId id="317" r:id="rId4"/>
    <p:sldId id="318" r:id="rId5"/>
    <p:sldId id="319" r:id="rId6"/>
    <p:sldId id="320" r:id="rId7"/>
    <p:sldId id="321" r:id="rId8"/>
    <p:sldId id="322" r:id="rId9"/>
    <p:sldId id="323" r:id="rId10"/>
    <p:sldId id="328" r:id="rId11"/>
    <p:sldId id="327" r:id="rId12"/>
    <p:sldId id="324" r:id="rId13"/>
    <p:sldId id="326" r:id="rId14"/>
    <p:sldId id="325" r:id="rId15"/>
    <p:sldId id="256" r:id="rId16"/>
    <p:sldId id="257" r:id="rId17"/>
    <p:sldId id="258" r:id="rId18"/>
    <p:sldId id="259" r:id="rId19"/>
    <p:sldId id="330" r:id="rId20"/>
    <p:sldId id="260" r:id="rId21"/>
    <p:sldId id="331" r:id="rId22"/>
    <p:sldId id="332" r:id="rId23"/>
    <p:sldId id="262" r:id="rId24"/>
    <p:sldId id="280" r:id="rId25"/>
    <p:sldId id="281" r:id="rId26"/>
    <p:sldId id="282" r:id="rId27"/>
    <p:sldId id="283" r:id="rId28"/>
    <p:sldId id="284" r:id="rId29"/>
    <p:sldId id="285" r:id="rId30"/>
    <p:sldId id="286" r:id="rId31"/>
    <p:sldId id="287" r:id="rId32"/>
    <p:sldId id="263" r:id="rId33"/>
    <p:sldId id="272" r:id="rId34"/>
    <p:sldId id="333" r:id="rId35"/>
    <p:sldId id="273" r:id="rId36"/>
    <p:sldId id="334" r:id="rId37"/>
    <p:sldId id="274" r:id="rId38"/>
    <p:sldId id="275" r:id="rId39"/>
    <p:sldId id="276" r:id="rId40"/>
    <p:sldId id="277" r:id="rId41"/>
    <p:sldId id="278" r:id="rId42"/>
    <p:sldId id="279" r:id="rId43"/>
    <p:sldId id="264" r:id="rId44"/>
    <p:sldId id="265" r:id="rId45"/>
    <p:sldId id="266" r:id="rId46"/>
    <p:sldId id="267" r:id="rId47"/>
    <p:sldId id="268" r:id="rId48"/>
    <p:sldId id="269" r:id="rId49"/>
    <p:sldId id="270" r:id="rId50"/>
    <p:sldId id="271" r:id="rId51"/>
    <p:sldId id="288" r:id="rId52"/>
    <p:sldId id="289" r:id="rId53"/>
    <p:sldId id="290" r:id="rId54"/>
    <p:sldId id="291" r:id="rId55"/>
    <p:sldId id="292" r:id="rId56"/>
    <p:sldId id="293" r:id="rId57"/>
    <p:sldId id="309" r:id="rId58"/>
    <p:sldId id="310" r:id="rId59"/>
    <p:sldId id="311" r:id="rId60"/>
    <p:sldId id="312" r:id="rId61"/>
    <p:sldId id="313" r:id="rId62"/>
    <p:sldId id="314" r:id="rId63"/>
    <p:sldId id="315" r:id="rId64"/>
    <p:sldId id="302" r:id="rId65"/>
    <p:sldId id="303" r:id="rId66"/>
    <p:sldId id="304" r:id="rId67"/>
    <p:sldId id="305" r:id="rId68"/>
    <p:sldId id="306" r:id="rId69"/>
    <p:sldId id="307" r:id="rId70"/>
    <p:sldId id="308" r:id="rId71"/>
    <p:sldId id="335" r:id="rId7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15863D2D-9782-405A-ABE8-C214D081CA90}" type="slidenum">
              <a:rPr lang="es-ES"/>
              <a:pPr/>
              <a:t>‹Nº›</a:t>
            </a:fld>
            <a:endParaRPr lang="es-ES"/>
          </a:p>
        </p:txBody>
      </p:sp>
    </p:spTree>
    <p:extLst>
      <p:ext uri="{BB962C8B-B14F-4D97-AF65-F5344CB8AC3E}">
        <p14:creationId xmlns:p14="http://schemas.microsoft.com/office/powerpoint/2010/main" val="260204731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2B2CA98F-CA7D-4E95-98BB-E4CC8156FCE0}" type="slidenum">
              <a:rPr lang="es-ES"/>
              <a:pPr/>
              <a:t>‹Nº›</a:t>
            </a:fld>
            <a:endParaRPr lang="es-ES"/>
          </a:p>
        </p:txBody>
      </p:sp>
    </p:spTree>
    <p:extLst>
      <p:ext uri="{BB962C8B-B14F-4D97-AF65-F5344CB8AC3E}">
        <p14:creationId xmlns:p14="http://schemas.microsoft.com/office/powerpoint/2010/main" val="363492592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947BB695-64BB-481D-8EC3-D31BD1E95795}" type="slidenum">
              <a:rPr lang="es-ES"/>
              <a:pPr/>
              <a:t>‹Nº›</a:t>
            </a:fld>
            <a:endParaRPr lang="es-ES"/>
          </a:p>
        </p:txBody>
      </p:sp>
    </p:spTree>
    <p:extLst>
      <p:ext uri="{BB962C8B-B14F-4D97-AF65-F5344CB8AC3E}">
        <p14:creationId xmlns:p14="http://schemas.microsoft.com/office/powerpoint/2010/main" val="1464129545"/>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A862CDCE-9DEB-4116-B664-8AF3D124F677}" type="slidenum">
              <a:rPr lang="es-ES"/>
              <a:pPr/>
              <a:t>‹Nº›</a:t>
            </a:fld>
            <a:endParaRPr lang="es-ES"/>
          </a:p>
        </p:txBody>
      </p:sp>
    </p:spTree>
    <p:extLst>
      <p:ext uri="{BB962C8B-B14F-4D97-AF65-F5344CB8AC3E}">
        <p14:creationId xmlns:p14="http://schemas.microsoft.com/office/powerpoint/2010/main" val="145712253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7CAD0EEE-8556-4F05-A614-2CC12CCBD450}" type="slidenum">
              <a:rPr lang="es-ES"/>
              <a:pPr/>
              <a:t>‹Nº›</a:t>
            </a:fld>
            <a:endParaRPr lang="es-ES"/>
          </a:p>
        </p:txBody>
      </p:sp>
    </p:spTree>
    <p:extLst>
      <p:ext uri="{BB962C8B-B14F-4D97-AF65-F5344CB8AC3E}">
        <p14:creationId xmlns:p14="http://schemas.microsoft.com/office/powerpoint/2010/main" val="103615599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57EACB50-095E-4CED-AF36-AFD019FB55D2}" type="slidenum">
              <a:rPr lang="es-ES"/>
              <a:pPr/>
              <a:t>‹Nº›</a:t>
            </a:fld>
            <a:endParaRPr lang="es-ES"/>
          </a:p>
        </p:txBody>
      </p:sp>
    </p:spTree>
    <p:extLst>
      <p:ext uri="{BB962C8B-B14F-4D97-AF65-F5344CB8AC3E}">
        <p14:creationId xmlns:p14="http://schemas.microsoft.com/office/powerpoint/2010/main" val="352763832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21A25A89-BEE2-4ABE-8D4D-1C5AB082AA0C}" type="slidenum">
              <a:rPr lang="es-ES"/>
              <a:pPr/>
              <a:t>‹Nº›</a:t>
            </a:fld>
            <a:endParaRPr lang="es-ES"/>
          </a:p>
        </p:txBody>
      </p:sp>
    </p:spTree>
    <p:extLst>
      <p:ext uri="{BB962C8B-B14F-4D97-AF65-F5344CB8AC3E}">
        <p14:creationId xmlns:p14="http://schemas.microsoft.com/office/powerpoint/2010/main" val="302640948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EC75B64E-42EF-44B3-94C9-3A70AC90EE4C}" type="slidenum">
              <a:rPr lang="es-ES"/>
              <a:pPr/>
              <a:t>‹Nº›</a:t>
            </a:fld>
            <a:endParaRPr lang="es-ES"/>
          </a:p>
        </p:txBody>
      </p:sp>
    </p:spTree>
    <p:extLst>
      <p:ext uri="{BB962C8B-B14F-4D97-AF65-F5344CB8AC3E}">
        <p14:creationId xmlns:p14="http://schemas.microsoft.com/office/powerpoint/2010/main" val="3754901860"/>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6DBBE009-C35E-43B6-9A87-C4729F5D0083}" type="slidenum">
              <a:rPr lang="es-ES"/>
              <a:pPr/>
              <a:t>‹Nº›</a:t>
            </a:fld>
            <a:endParaRPr lang="es-ES"/>
          </a:p>
        </p:txBody>
      </p:sp>
    </p:spTree>
    <p:extLst>
      <p:ext uri="{BB962C8B-B14F-4D97-AF65-F5344CB8AC3E}">
        <p14:creationId xmlns:p14="http://schemas.microsoft.com/office/powerpoint/2010/main" val="133699854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50E2AFE6-DFA6-4380-8E27-51D5FE356CC9}" type="slidenum">
              <a:rPr lang="es-ES"/>
              <a:pPr/>
              <a:t>‹Nº›</a:t>
            </a:fld>
            <a:endParaRPr lang="es-ES"/>
          </a:p>
        </p:txBody>
      </p:sp>
    </p:spTree>
    <p:extLst>
      <p:ext uri="{BB962C8B-B14F-4D97-AF65-F5344CB8AC3E}">
        <p14:creationId xmlns:p14="http://schemas.microsoft.com/office/powerpoint/2010/main" val="2706603618"/>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EA2CB45E-45E5-40D3-85E8-50E4877FD0FA}" type="slidenum">
              <a:rPr lang="es-ES"/>
              <a:pPr/>
              <a:t>‹Nº›</a:t>
            </a:fld>
            <a:endParaRPr lang="es-ES"/>
          </a:p>
        </p:txBody>
      </p:sp>
    </p:spTree>
    <p:extLst>
      <p:ext uri="{BB962C8B-B14F-4D97-AF65-F5344CB8AC3E}">
        <p14:creationId xmlns:p14="http://schemas.microsoft.com/office/powerpoint/2010/main" val="60494387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59DA6BB-F223-4455-992F-81493C13C429}"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9" name="Picture 11" descr="yom_kippur-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0"/>
            <a:ext cx="669766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3497" name="Picture 9" descr="title-yom_kippur"/>
          <p:cNvPicPr>
            <a:picLocks noChangeAspect="1" noChangeArrowheads="1"/>
          </p:cNvPicPr>
          <p:nvPr/>
        </p:nvPicPr>
        <p:blipFill>
          <a:blip r:embed="rId3">
            <a:extLst>
              <a:ext uri="{28A0092B-C50C-407E-A947-70E740481C1C}">
                <a14:useLocalDpi xmlns:a14="http://schemas.microsoft.com/office/drawing/2010/main" val="0"/>
              </a:ext>
            </a:extLst>
          </a:blip>
          <a:srcRect b="36342"/>
          <a:stretch>
            <a:fillRect/>
          </a:stretch>
        </p:blipFill>
        <p:spPr bwMode="auto">
          <a:xfrm>
            <a:off x="0" y="0"/>
            <a:ext cx="9144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WordArt 10"/>
          <p:cNvSpPr>
            <a:spLocks noChangeArrowheads="1" noChangeShapeType="1" noTextEdit="1"/>
          </p:cNvSpPr>
          <p:nvPr/>
        </p:nvSpPr>
        <p:spPr bwMode="auto">
          <a:xfrm>
            <a:off x="900113" y="4581525"/>
            <a:ext cx="7200900" cy="863600"/>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solidFill>
                  <a:srgbClr val="FFFFFF"/>
                </a:solidFill>
                <a:effectLst>
                  <a:outerShdw dist="35921" dir="2700000" algn="ctr" rotWithShape="0">
                    <a:schemeClr val="tx1"/>
                  </a:outerShdw>
                </a:effectLst>
                <a:latin typeface="Times New Roman" panose="02020603050405020304" pitchFamily="18" charset="0"/>
                <a:cs typeface="Times New Roman" panose="02020603050405020304" pitchFamily="18" charset="0"/>
              </a:rPr>
              <a:t>EL DÍA DE LA EXPIACIÓN</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0" y="0"/>
            <a:ext cx="91440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 INMERSIÓN DEL SUMO SACERDOTE (CONTINUACIÓN)</a:t>
            </a:r>
          </a:p>
          <a:p>
            <a:pPr>
              <a:spcBef>
                <a:spcPct val="50000"/>
              </a:spcBef>
            </a:pPr>
            <a:r>
              <a:rPr lang="es-ES"/>
              <a:t>Las restantes cuatro inmersiones que tienen lugar durante el día se realizan como un baño ritual, encima de la Cámara Parvha. Una tela de lino blanco mantiene separado al Sumo Sacerdote de los espectadores. Esto se hace como un recordatorio a todos los espectadores de que el Sumo Sacerdote administrará el servicio de la Expiación usando solamente las prendas de vestir de color blanco.</a:t>
            </a:r>
          </a:p>
        </p:txBody>
      </p:sp>
      <p:pic>
        <p:nvPicPr>
          <p:cNvPr id="71684" name="Picture 4" descr="ritual_b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2638425"/>
            <a:ext cx="5000625" cy="4219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0"/>
            <a:ext cx="91440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EL SUMO SACERDOTE SANTIFICA SUS MANOS Y PIES</a:t>
            </a:r>
          </a:p>
          <a:p>
            <a:pPr>
              <a:spcBef>
                <a:spcPct val="50000"/>
              </a:spcBef>
            </a:pPr>
            <a:r>
              <a:rPr lang="es-ES"/>
              <a:t>Antes de entrar en el baño ritual, el Sumo Sacerdote santifica primero sus pies y sus manos, vertiendo agua santificada sobre ellos con una jarra de oro. Una vez que sale del baño ritual, volverá a santificar sus manos y sus pies de la misma manera.</a:t>
            </a:r>
          </a:p>
        </p:txBody>
      </p:sp>
      <p:pic>
        <p:nvPicPr>
          <p:cNvPr id="72708" name="Picture 4" descr="sanctif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86150"/>
            <a:ext cx="5000625" cy="3371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0" y="0"/>
            <a:ext cx="91440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EL SUMO SACERDOTE SANTIFICA SUS MANOS Y PIES</a:t>
            </a:r>
            <a:r>
              <a:rPr lang="es-ES"/>
              <a:t> </a:t>
            </a:r>
            <a:r>
              <a:rPr lang="es-ES" b="1"/>
              <a:t>(CONTINUACIÓN)</a:t>
            </a:r>
          </a:p>
          <a:p>
            <a:pPr>
              <a:spcBef>
                <a:spcPct val="50000"/>
              </a:spcBef>
            </a:pPr>
            <a:r>
              <a:rPr lang="es-ES"/>
              <a:t>En todos los demás días del año, el Sumo Sacerdote santifica sus manos y sus pies usando una jarra de cobre. Sólo en el Yom Kippur se utiliza una jarra de oro para este fin.</a:t>
            </a:r>
          </a:p>
        </p:txBody>
      </p:sp>
      <p:pic>
        <p:nvPicPr>
          <p:cNvPr id="75780" name="Picture 4" descr="f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1857375"/>
            <a:ext cx="3248025" cy="500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3732" name="Picture 4" descr="incense_al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857375"/>
            <a:ext cx="2943225" cy="5000625"/>
          </a:xfrm>
          <a:prstGeom prst="rect">
            <a:avLst/>
          </a:prstGeom>
          <a:noFill/>
          <a:extLst>
            <a:ext uri="{909E8E84-426E-40DD-AFC4-6F175D3DCCD1}">
              <a14:hiddenFill xmlns:a14="http://schemas.microsoft.com/office/drawing/2010/main">
                <a:solidFill>
                  <a:srgbClr val="FFFFFF"/>
                </a:solidFill>
              </a14:hiddenFill>
            </a:ext>
          </a:extLst>
        </p:spPr>
      </p:pic>
      <p:sp>
        <p:nvSpPr>
          <p:cNvPr id="73730" name="Text Box 2"/>
          <p:cNvSpPr txBox="1">
            <a:spLocks noChangeArrowheads="1"/>
          </p:cNvSpPr>
          <p:nvPr/>
        </p:nvSpPr>
        <p:spPr bwMode="auto">
          <a:xfrm>
            <a:off x="0" y="0"/>
            <a:ext cx="9144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 OFRENDA DEL INCIENSO DIARIO</a:t>
            </a:r>
          </a:p>
          <a:p>
            <a:pPr>
              <a:spcBef>
                <a:spcPct val="50000"/>
              </a:spcBef>
            </a:pPr>
            <a:r>
              <a:rPr lang="es-ES"/>
              <a:t>En el Yom Kippur, el Sumo Sacerdote hace tres ofrendas de incienso. Las dos primeras ofrendas se hacen en el altar de oro del incienso, situado en el Kodesh (el Lugar Santo). Orientado hacia el norte, el Sumo Sacerdote vierte el incienso en el altar, y la columna de humo se eleva.</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0" y="0"/>
            <a:ext cx="9144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EL ATRIO SE LLENA DE GENTE</a:t>
            </a:r>
          </a:p>
          <a:p>
            <a:pPr>
              <a:spcBef>
                <a:spcPct val="50000"/>
              </a:spcBef>
            </a:pPr>
            <a:r>
              <a:rPr lang="es-ES"/>
              <a:t>Al amanecer las puertas se abren, y el pueblo para comenzar llenar el atrio.</a:t>
            </a:r>
          </a:p>
        </p:txBody>
      </p:sp>
      <p:pic>
        <p:nvPicPr>
          <p:cNvPr id="74756" name="Picture 4" descr="courty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00425"/>
            <a:ext cx="5000625" cy="345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0" y="0"/>
            <a:ext cx="91440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LAS OFRENDAS DEL YOM KIPPUR</a:t>
            </a:r>
          </a:p>
          <a:p>
            <a:pPr>
              <a:spcBef>
                <a:spcPct val="50000"/>
              </a:spcBef>
            </a:pPr>
            <a:r>
              <a:rPr lang="es-ES"/>
              <a:t>“Como holocausto de aroma grato al Señor presentarás un novillo, un carnero y siete corderos de un año. Los animales no deben tener ningún defecto... Incluirás también un macho cabrío como sacricio espiatorio... " (Números 29: 8, 11)</a:t>
            </a:r>
          </a:p>
        </p:txBody>
      </p:sp>
      <p:pic>
        <p:nvPicPr>
          <p:cNvPr id="2055" name="Picture 7" descr="daily_off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590925"/>
            <a:ext cx="5000625" cy="3267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3796" name="Picture 4" descr="bul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305175"/>
            <a:ext cx="5000625" cy="3552825"/>
          </a:xfrm>
          <a:prstGeom prst="rect">
            <a:avLst/>
          </a:prstGeom>
          <a:noFill/>
          <a:extLst>
            <a:ext uri="{909E8E84-426E-40DD-AFC4-6F175D3DCCD1}">
              <a14:hiddenFill xmlns:a14="http://schemas.microsoft.com/office/drawing/2010/main">
                <a:solidFill>
                  <a:srgbClr val="FFFFFF"/>
                </a:solidFill>
              </a14:hiddenFill>
            </a:ext>
          </a:extLst>
        </p:spPr>
      </p:pic>
      <p:sp>
        <p:nvSpPr>
          <p:cNvPr id="33794" name="Text Box 2"/>
          <p:cNvSpPr txBox="1">
            <a:spLocks noChangeArrowheads="1"/>
          </p:cNvSpPr>
          <p:nvPr/>
        </p:nvSpPr>
        <p:spPr bwMode="auto">
          <a:xfrm>
            <a:off x="0" y="0"/>
            <a:ext cx="9144000"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solidFill>
                  <a:srgbClr val="000000"/>
                </a:solidFill>
              </a:rPr>
              <a:t>EL SERVICIO DEL YOM KIPPUR</a:t>
            </a:r>
          </a:p>
          <a:p>
            <a:pPr>
              <a:spcBef>
                <a:spcPct val="50000"/>
              </a:spcBef>
            </a:pPr>
            <a:r>
              <a:rPr lang="es-ES">
                <a:solidFill>
                  <a:srgbClr val="000000"/>
                </a:solidFill>
              </a:rPr>
              <a:t>“El Señor le habló a Moisés después de la muerte de los dos hijos de Aarón, quienes murieron al acercarse imprudentemente al Señor. Le dijo el Señor a Moisés: «Dile a tu hermano Aarón que no entre en cualquier hora en la parte del santuario que está detrás de la cortina, es decir, delante del propiciatorio que está sobre el arca, no sea que muera cuando yo aparezca en la nube por encima del propiciatorio»”.</a:t>
            </a:r>
          </a:p>
          <a:p>
            <a:pPr>
              <a:spcBef>
                <a:spcPct val="50000"/>
              </a:spcBef>
            </a:pPr>
            <a:r>
              <a:rPr lang="es-ES">
                <a:solidFill>
                  <a:srgbClr val="000000"/>
                </a:solidFill>
              </a:rPr>
              <a:t>“Aarón deberá entrar en el santuario con un novillo para el sacrificio expiatorio y un carnero para el holocausto. Se pondrá la túnica sagrada de lino y la ropa interior de lino. Se ceñirá con la faja de lino y se pondrá la tiara de lino. Éstas son las vestiduras sagradas que se pondrá después de haberse bañado con agua. De la comunidad de los israelitas, Aarón tomará dos machos</a:t>
            </a:r>
            <a:br>
              <a:rPr lang="es-ES">
                <a:solidFill>
                  <a:srgbClr val="000000"/>
                </a:solidFill>
              </a:rPr>
            </a:br>
            <a:r>
              <a:rPr lang="es-ES">
                <a:solidFill>
                  <a:srgbClr val="000000"/>
                </a:solidFill>
              </a:rPr>
              <a:t>cabríos para el sacrificio expiatorio y</a:t>
            </a:r>
            <a:br>
              <a:rPr lang="es-ES">
                <a:solidFill>
                  <a:srgbClr val="000000"/>
                </a:solidFill>
              </a:rPr>
            </a:br>
            <a:r>
              <a:rPr lang="es-ES">
                <a:solidFill>
                  <a:srgbClr val="000000"/>
                </a:solidFill>
              </a:rPr>
              <a:t>un carnero para el holocausto.</a:t>
            </a:r>
            <a:br>
              <a:rPr lang="es-ES">
                <a:solidFill>
                  <a:srgbClr val="000000"/>
                </a:solidFill>
              </a:rPr>
            </a:br>
            <a:r>
              <a:rPr lang="es-ES">
                <a:solidFill>
                  <a:srgbClr val="000000"/>
                </a:solidFill>
              </a:rPr>
              <a:t>Después que haya ofrecido el novillo</a:t>
            </a:r>
            <a:br>
              <a:rPr lang="es-ES">
                <a:solidFill>
                  <a:srgbClr val="000000"/>
                </a:solidFill>
              </a:rPr>
            </a:br>
            <a:r>
              <a:rPr lang="es-ES">
                <a:solidFill>
                  <a:srgbClr val="000000"/>
                </a:solidFill>
              </a:rPr>
              <a:t>del sacrificio expiatorio como</a:t>
            </a:r>
            <a:br>
              <a:rPr lang="es-ES">
                <a:solidFill>
                  <a:srgbClr val="000000"/>
                </a:solidFill>
              </a:rPr>
            </a:br>
            <a:r>
              <a:rPr lang="es-ES">
                <a:solidFill>
                  <a:srgbClr val="000000"/>
                </a:solidFill>
              </a:rPr>
              <a:t>propiciación por él y por su familia... “</a:t>
            </a:r>
            <a:br>
              <a:rPr lang="es-ES">
                <a:solidFill>
                  <a:srgbClr val="000000"/>
                </a:solidFill>
              </a:rPr>
            </a:br>
            <a:r>
              <a:rPr lang="es-ES">
                <a:solidFill>
                  <a:srgbClr val="000000"/>
                </a:solidFill>
              </a:rPr>
              <a:t>(Levítico 16: 1-6)</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2772" name="Picture 4" descr="bul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305175"/>
            <a:ext cx="5000625" cy="3552825"/>
          </a:xfrm>
          <a:prstGeom prst="rect">
            <a:avLst/>
          </a:prstGeom>
          <a:noFill/>
          <a:extLst>
            <a:ext uri="{909E8E84-426E-40DD-AFC4-6F175D3DCCD1}">
              <a14:hiddenFill xmlns:a14="http://schemas.microsoft.com/office/drawing/2010/main">
                <a:solidFill>
                  <a:srgbClr val="FFFFFF"/>
                </a:solidFill>
              </a14:hiddenFill>
            </a:ext>
          </a:extLst>
        </p:spPr>
      </p:pic>
      <p:sp>
        <p:nvSpPr>
          <p:cNvPr id="32770" name="Text Box 2"/>
          <p:cNvSpPr txBox="1">
            <a:spLocks noChangeArrowheads="1"/>
          </p:cNvSpPr>
          <p:nvPr/>
        </p:nvSpPr>
        <p:spPr bwMode="auto">
          <a:xfrm>
            <a:off x="0" y="0"/>
            <a:ext cx="9144000" cy="654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 CONFESIÓN ORAL DEL SUMO SACERDOTE</a:t>
            </a:r>
          </a:p>
          <a:p>
            <a:pPr>
              <a:spcBef>
                <a:spcPct val="50000"/>
              </a:spcBef>
            </a:pPr>
            <a:r>
              <a:rPr lang="es-ES"/>
              <a:t>El Sumo Sacerdote se acercaba a los animales. Frente al santuario, ponía sus dos manos sobre la cabeza del becerro, entre sus cuernos, y confesaba. Esto se realizaba de acuerdo con el versículo (ibíd.): "Y Aarón ofrecerá el becerro de la expiación que es para sí mismo, y hará expiación por sí mismo y para su familia ...". Los sabios de Israel recibieron una tradición que se refieren a la confesión oral.</a:t>
            </a:r>
          </a:p>
          <a:p>
            <a:pPr>
              <a:spcBef>
                <a:spcPct val="50000"/>
              </a:spcBef>
            </a:pPr>
            <a:r>
              <a:rPr lang="es-ES"/>
              <a:t>Según ella, ésta es la confesión del Sumo Sacerdote:</a:t>
            </a:r>
          </a:p>
          <a:p>
            <a:pPr>
              <a:spcBef>
                <a:spcPct val="50000"/>
              </a:spcBef>
            </a:pPr>
            <a:r>
              <a:rPr lang="es-ES"/>
              <a:t>"Yo le suplico, oh Señor; </a:t>
            </a:r>
            <a:br>
              <a:rPr lang="es-ES"/>
            </a:br>
            <a:r>
              <a:rPr lang="es-ES"/>
              <a:t>He pecado, me he rebelado, y he transgredido la ley contra tí, </a:t>
            </a:r>
            <a:br>
              <a:rPr lang="es-ES"/>
            </a:br>
            <a:r>
              <a:rPr lang="es-ES"/>
              <a:t>Yo, y mi casa; </a:t>
            </a:r>
            <a:br>
              <a:rPr lang="es-ES"/>
            </a:br>
            <a:r>
              <a:rPr lang="es-ES"/>
              <a:t>Yo te suplico, oh Señor, </a:t>
            </a:r>
            <a:br>
              <a:rPr lang="es-ES"/>
            </a:br>
            <a:r>
              <a:rPr lang="es-ES"/>
              <a:t>Haz expiación por los pecados, </a:t>
            </a:r>
            <a:br>
              <a:rPr lang="es-ES"/>
            </a:br>
            <a:r>
              <a:rPr lang="es-ES"/>
              <a:t>y por las iniquidades y las</a:t>
            </a:r>
            <a:br>
              <a:rPr lang="es-ES"/>
            </a:br>
            <a:r>
              <a:rPr lang="es-ES"/>
              <a:t>transgresiones</a:t>
            </a:r>
            <a:br>
              <a:rPr lang="es-ES"/>
            </a:br>
            <a:r>
              <a:rPr lang="es-ES"/>
              <a:t>que he cometido contra tí, </a:t>
            </a:r>
            <a:br>
              <a:rPr lang="es-ES"/>
            </a:br>
            <a:r>
              <a:rPr lang="es-ES"/>
              <a:t>Yo, y mi hogar. </a:t>
            </a:r>
            <a:br>
              <a:rPr lang="es-ES"/>
            </a:br>
            <a:r>
              <a:rPr lang="es-ES"/>
              <a:t>Como está escrito en la Torá </a:t>
            </a:r>
            <a:br>
              <a:rPr lang="es-ES"/>
            </a:br>
            <a:r>
              <a:rPr lang="es-ES"/>
              <a:t>de tu siervo, Moisés: </a:t>
            </a:r>
            <a:br>
              <a:rPr lang="es-ES"/>
            </a:br>
            <a:r>
              <a:rPr lang="es-ES"/>
              <a:t>«En el día de hoy </a:t>
            </a:r>
            <a:br>
              <a:rPr lang="es-ES"/>
            </a:br>
            <a:r>
              <a:rPr lang="es-ES"/>
              <a:t>harás expiación por tí, </a:t>
            </a:r>
            <a:br>
              <a:rPr lang="es-ES"/>
            </a:br>
            <a:r>
              <a:rPr lang="es-ES"/>
              <a:t>Para purificarte de todos tus pecados </a:t>
            </a:r>
            <a:br>
              <a:rPr lang="es-ES"/>
            </a:br>
            <a:r>
              <a:rPr lang="es-ES"/>
              <a:t>- Ante el Señor debes ser purificado"</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1748" name="Picture 4" descr="bul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305175"/>
            <a:ext cx="5000625" cy="3552825"/>
          </a:xfrm>
          <a:prstGeom prst="rect">
            <a:avLst/>
          </a:prstGeom>
          <a:noFill/>
          <a:extLst>
            <a:ext uri="{909E8E84-426E-40DD-AFC4-6F175D3DCCD1}">
              <a14:hiddenFill xmlns:a14="http://schemas.microsoft.com/office/drawing/2010/main">
                <a:solidFill>
                  <a:srgbClr val="FFFFFF"/>
                </a:solidFill>
              </a14:hiddenFill>
            </a:ext>
          </a:extLst>
        </p:spPr>
      </p:pic>
      <p:sp>
        <p:nvSpPr>
          <p:cNvPr id="31746" name="Text Box 2"/>
          <p:cNvSpPr txBox="1">
            <a:spLocks noChangeArrowheads="1"/>
          </p:cNvSpPr>
          <p:nvPr/>
        </p:nvSpPr>
        <p:spPr bwMode="auto">
          <a:xfrm>
            <a:off x="0" y="0"/>
            <a:ext cx="9144000"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EL INEFABLE NOMBRE DE DIOS</a:t>
            </a:r>
          </a:p>
          <a:p>
            <a:pPr>
              <a:spcBef>
                <a:spcPct val="50000"/>
              </a:spcBef>
            </a:pPr>
            <a:r>
              <a:rPr lang="es-ES"/>
              <a:t>Durante las oraciones de este impresionante día, el Sumo Sacerdote pronunciaba el inefable Nombre de Dios conocido como el Tetragrammaton. En hebreo, esto es conocido como el "nombre propio“ de Dios (Shem HaMeforash) y denota al Santo como la fuente última de toda la existencia. Este nombre santísimo no se pronunciaba cuando aparecía escrito, y no se utilizaba en ningún lugar fuera del Santo Templo. Incluso en el Templo se utilizaba con poca frecuencia. En el curso de los servicios del Día de la Expiación, el Sumo Sacerdote lo pronunciaba 10 veces.</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0898" name="Picture 2" descr="bul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305175"/>
            <a:ext cx="5000625" cy="3552825"/>
          </a:xfrm>
          <a:prstGeom prst="rect">
            <a:avLst/>
          </a:prstGeom>
          <a:noFill/>
          <a:extLst>
            <a:ext uri="{909E8E84-426E-40DD-AFC4-6F175D3DCCD1}">
              <a14:hiddenFill xmlns:a14="http://schemas.microsoft.com/office/drawing/2010/main">
                <a:solidFill>
                  <a:srgbClr val="FFFFFF"/>
                </a:solidFill>
              </a14:hiddenFill>
            </a:ext>
          </a:extLst>
        </p:spPr>
      </p:pic>
      <p:sp>
        <p:nvSpPr>
          <p:cNvPr id="80899" name="Text Box 3"/>
          <p:cNvSpPr txBox="1">
            <a:spLocks noChangeArrowheads="1"/>
          </p:cNvSpPr>
          <p:nvPr/>
        </p:nvSpPr>
        <p:spPr bwMode="auto">
          <a:xfrm>
            <a:off x="0" y="0"/>
            <a:ext cx="91440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 RESPUESTA DEL PUEBLO</a:t>
            </a:r>
          </a:p>
          <a:p>
            <a:pPr>
              <a:spcBef>
                <a:spcPct val="50000"/>
              </a:spcBef>
            </a:pPr>
            <a:r>
              <a:rPr lang="es-ES"/>
              <a:t>En esta confesión, el Sumo Sacerdote pronuncia este nombre 3 veces. Cuando la congregación reunida en el tribunal escuchaba el nombre santo de Dios de los labios del Sumo Sacerdote, respondía colectivamente: "¡Bendito sea el nombre de su reino glorioso, por los siglos de los siglos", y se prosternaban sobre el terreno.</a:t>
            </a:r>
          </a:p>
          <a:p>
            <a:pPr>
              <a:spcBef>
                <a:spcPct val="50000"/>
              </a:spcBef>
            </a:pPr>
            <a:r>
              <a:rPr lang="es-ES"/>
              <a:t>Esta respuesta se basa en un versículo del cántico de Moisés, (Deut. 32:3), “Proclamaré el nombre del Señor. ¡Alabad la grandeza de nuestro Dios!". Los sabios explican que esto significa que Moisés dijo a Israel, "Siempre que se mencione el Santo nombre, debemos atribuir la grandeza a nuestro Dios"</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9874" name="Picture 2" descr="rehears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381375"/>
            <a:ext cx="5000625" cy="3476625"/>
          </a:xfrm>
          <a:prstGeom prst="rect">
            <a:avLst/>
          </a:prstGeom>
          <a:noFill/>
          <a:extLst>
            <a:ext uri="{909E8E84-426E-40DD-AFC4-6F175D3DCCD1}">
              <a14:hiddenFill xmlns:a14="http://schemas.microsoft.com/office/drawing/2010/main">
                <a:solidFill>
                  <a:srgbClr val="FFFFFF"/>
                </a:solidFill>
              </a14:hiddenFill>
            </a:ext>
          </a:extLst>
        </p:spPr>
      </p:pic>
      <p:sp>
        <p:nvSpPr>
          <p:cNvPr id="79875" name="Text Box 3"/>
          <p:cNvSpPr txBox="1">
            <a:spLocks noChangeArrowheads="1"/>
          </p:cNvSpPr>
          <p:nvPr/>
        </p:nvSpPr>
        <p:spPr bwMode="auto">
          <a:xfrm>
            <a:off x="0" y="0"/>
            <a:ext cx="9144000"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400" b="1"/>
              <a:t>PREPARATIVOS PARA EL DÍA DE LA EXPIACIÓN</a:t>
            </a:r>
          </a:p>
          <a:p>
            <a:pPr algn="ctr">
              <a:spcBef>
                <a:spcPct val="50000"/>
              </a:spcBef>
            </a:pPr>
            <a:r>
              <a:rPr lang="es-ES" b="1"/>
              <a:t>EL SUMO SACERDOTE TIENE LA PLENA RESPONSABILIDAD DEL SERVICIO</a:t>
            </a:r>
          </a:p>
          <a:p>
            <a:pPr>
              <a:spcBef>
                <a:spcPct val="50000"/>
              </a:spcBef>
            </a:pPr>
            <a:r>
              <a:rPr lang="es-ES"/>
              <a:t>A diferencia de las otras ceremonias que se realizaban durante todo el año, las tareas realizadas durante el día sagrado de Yom Kippur (el Día de la Expiación) - tareas para lograr la expiación de Israel - deben ser realizadas exclusivamente por el Sumo Sacerdote. Como la Biblia declara repetidas veces en el libro de Levítico, capítulo 16: "y hará expiación por sí mismo y por su familia"; "hasta que salga, y haya hecho expiación por sí mismo, y por su familia, y por toda la congregación de Israel ", etc. Él es el único responsable de todos los aspectos del servicio Divino durante este santo y exclusivo día donde se ofrecen un total de quince sacrificios, así como la atención de la menorah, el incienso, y otros servicios.</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4" name="Picture 4" descr="two_go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29000"/>
            <a:ext cx="5000625" cy="3429000"/>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0" y="0"/>
            <a:ext cx="91440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EL CHIVO EXPIATORIO</a:t>
            </a:r>
          </a:p>
          <a:p>
            <a:pPr>
              <a:spcBef>
                <a:spcPct val="50000"/>
              </a:spcBef>
            </a:pPr>
            <a:r>
              <a:rPr lang="es-ES"/>
              <a:t>Aunque todos los movimientos del servicio del Día de la Expiación se realizaban con gran solemnidad, suma atención y profundos sentimientos personales que denotaban el arrepentimiento, sin duda uno de los momentos más dramáticos del día son las suertes que el Sumo Sacerdote llevaba a cabo ... Éste es el proceso que determinaba cual sería el chivo expiatorio y cual sería el que haría la expiación por los pecados de Israel.</a:t>
            </a:r>
          </a:p>
          <a:p>
            <a:pPr>
              <a:spcBef>
                <a:spcPct val="50000"/>
              </a:spcBef>
            </a:pPr>
            <a:r>
              <a:rPr lang="es-ES"/>
              <a:t>Después de hacer confesión sobre su becerro, el Sumo Sacerdote pasaba a la sección oriental del atrio, frente a la entrada. Era acompañado por dos hombres: a su derecha, el "asistente", que es en realidad nada menos que el sacerdote sustituto que fue designado para reemplazar al Sumo Sacerdote, en caso de que fuese impuro. A su izquierda, el jefe del clan familiar que se encargaba del servicio en el Templo ese mismo día de la semana.</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22" name="Picture 2" descr="two_goat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1857375"/>
            <a:ext cx="3457575" cy="5000625"/>
          </a:xfrm>
          <a:prstGeom prst="rect">
            <a:avLst/>
          </a:prstGeom>
          <a:noFill/>
          <a:extLst>
            <a:ext uri="{909E8E84-426E-40DD-AFC4-6F175D3DCCD1}">
              <a14:hiddenFill xmlns:a14="http://schemas.microsoft.com/office/drawing/2010/main">
                <a:solidFill>
                  <a:srgbClr val="FFFFFF"/>
                </a:solidFill>
              </a14:hiddenFill>
            </a:ext>
          </a:extLst>
        </p:spPr>
      </p:pic>
      <p:sp>
        <p:nvSpPr>
          <p:cNvPr id="81923" name="Text Box 3"/>
          <p:cNvSpPr txBox="1">
            <a:spLocks noChangeArrowheads="1"/>
          </p:cNvSpPr>
          <p:nvPr/>
        </p:nvSpPr>
        <p:spPr bwMode="auto">
          <a:xfrm>
            <a:off x="0" y="0"/>
            <a:ext cx="9144000" cy="51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LOS DOS MACHOS CABRÍOS Y LA CAJA DE LAS SUERTES</a:t>
            </a:r>
          </a:p>
          <a:p>
            <a:pPr>
              <a:spcBef>
                <a:spcPct val="50000"/>
              </a:spcBef>
            </a:pPr>
            <a:r>
              <a:rPr lang="es-ES"/>
              <a:t>Se colocaban en el sector oriental del atrio, al norte del altar, dos machos cabríos preparados para las suertes:</a:t>
            </a:r>
          </a:p>
          <a:p>
            <a:pPr>
              <a:spcBef>
                <a:spcPct val="50000"/>
              </a:spcBef>
            </a:pPr>
            <a:r>
              <a:rPr lang="es-ES"/>
              <a:t>“De la comunidad de los israelitas, Aarón tomará dos machos cabríos para el sacrificio expiatorio y un carnero para el holocausto... Tomará los dos machos cabríos y los presentará ante el Señor, a la entrada de la Tienda</a:t>
            </a:r>
            <a:br>
              <a:rPr lang="es-ES"/>
            </a:br>
            <a:r>
              <a:rPr lang="es-ES"/>
              <a:t>de reunión. Entonces Aarón echará suertes sobre</a:t>
            </a:r>
            <a:br>
              <a:rPr lang="es-ES"/>
            </a:br>
            <a:r>
              <a:rPr lang="es-ES"/>
              <a:t>los dos machos cabríos, uno para el Señor y otro</a:t>
            </a:r>
            <a:br>
              <a:rPr lang="es-ES"/>
            </a:br>
            <a:r>
              <a:rPr lang="es-ES"/>
              <a:t>para Azazel...“ (Lev. 16: 5, 8)</a:t>
            </a:r>
          </a:p>
          <a:p>
            <a:pPr>
              <a:spcBef>
                <a:spcPct val="50000"/>
              </a:spcBef>
            </a:pPr>
            <a:r>
              <a:rPr lang="es-ES"/>
              <a:t>Allí se ponía también una caja de madera con las</a:t>
            </a:r>
            <a:br>
              <a:rPr lang="es-ES"/>
            </a:br>
            <a:r>
              <a:rPr lang="es-ES"/>
              <a:t>suertes, y dentro de ella estaban las dos suertes, de</a:t>
            </a:r>
            <a:br>
              <a:rPr lang="es-ES"/>
            </a:br>
            <a:r>
              <a:rPr lang="es-ES"/>
              <a:t>conformidad con los versículos anteriores. Esta caja</a:t>
            </a:r>
            <a:br>
              <a:rPr lang="es-ES"/>
            </a:br>
            <a:r>
              <a:rPr lang="es-ES"/>
              <a:t>era lo suficientemente grande como para contener las</a:t>
            </a:r>
            <a:br>
              <a:rPr lang="es-ES"/>
            </a:br>
            <a:r>
              <a:rPr lang="es-ES"/>
              <a:t>dos suertes y para que el sacerdote pusiera sus dos</a:t>
            </a:r>
            <a:br>
              <a:rPr lang="es-ES"/>
            </a:br>
            <a:r>
              <a:rPr lang="es-ES"/>
              <a:t>manos dentro. En una suerte estaban escritas las dos</a:t>
            </a:r>
            <a:br>
              <a:rPr lang="es-ES"/>
            </a:br>
            <a:r>
              <a:rPr lang="es-ES"/>
              <a:t>palabras hebreas que significan “Para el Señor", y en</a:t>
            </a:r>
            <a:br>
              <a:rPr lang="es-ES"/>
            </a:br>
            <a:r>
              <a:rPr lang="es-ES"/>
              <a:t>la otra estaba escrita la palabra "Para Azazel".</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2946" name="Picture 2" descr="two_goat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1857375"/>
            <a:ext cx="3457575" cy="5000625"/>
          </a:xfrm>
          <a:prstGeom prst="rect">
            <a:avLst/>
          </a:prstGeom>
          <a:noFill/>
          <a:extLst>
            <a:ext uri="{909E8E84-426E-40DD-AFC4-6F175D3DCCD1}">
              <a14:hiddenFill xmlns:a14="http://schemas.microsoft.com/office/drawing/2010/main">
                <a:solidFill>
                  <a:srgbClr val="FFFFFF"/>
                </a:solidFill>
              </a14:hiddenFill>
            </a:ext>
          </a:extLst>
        </p:spPr>
      </p:pic>
      <p:sp>
        <p:nvSpPr>
          <p:cNvPr id="82947" name="Text Box 3"/>
          <p:cNvSpPr txBox="1">
            <a:spLocks noChangeArrowheads="1"/>
          </p:cNvSpPr>
          <p:nvPr/>
        </p:nvSpPr>
        <p:spPr bwMode="auto">
          <a:xfrm>
            <a:off x="0" y="0"/>
            <a:ext cx="91440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 LOS DOS MACHOS CABRÍOS Y LA CAJA DE LAS SUERTES (CONTINUACIÓN)</a:t>
            </a:r>
          </a:p>
          <a:p>
            <a:pPr>
              <a:spcBef>
                <a:spcPct val="50000"/>
              </a:spcBef>
            </a:pPr>
            <a:r>
              <a:rPr lang="es-ES"/>
              <a:t>Estas suertes eran originalmente de madera. Eran probablemente de lo que hoy conocemos como boj, y algunos han escrito que se asemejaba a madera de caoba. Más tarde, las suertes fueron elaboradas a partir de oro por el Sumo Sacerdote, Yehoshua Ben Gamla, durante su mandato. Esta iniciativa fue elogiada por los sabios porque hizo que se aumentara la honra hacia los santos días.</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8676" name="Picture 4" descr="l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543300"/>
            <a:ext cx="5000625" cy="3314700"/>
          </a:xfrm>
          <a:prstGeom prst="rect">
            <a:avLst/>
          </a:prstGeom>
          <a:noFill/>
          <a:extLst>
            <a:ext uri="{909E8E84-426E-40DD-AFC4-6F175D3DCCD1}">
              <a14:hiddenFill xmlns:a14="http://schemas.microsoft.com/office/drawing/2010/main">
                <a:solidFill>
                  <a:srgbClr val="FFFFFF"/>
                </a:solidFill>
              </a14:hiddenFill>
            </a:ext>
          </a:extLst>
        </p:spPr>
      </p:pic>
      <p:sp>
        <p:nvSpPr>
          <p:cNvPr id="28674" name="Text Box 2"/>
          <p:cNvSpPr txBox="1">
            <a:spLocks noChangeArrowheads="1"/>
          </p:cNvSpPr>
          <p:nvPr/>
        </p:nvSpPr>
        <p:spPr bwMode="auto">
          <a:xfrm>
            <a:off x="0" y="0"/>
            <a:ext cx="9144000" cy="544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ECHANDO LAS SUERTES</a:t>
            </a:r>
          </a:p>
          <a:p>
            <a:pPr>
              <a:spcBef>
                <a:spcPct val="50000"/>
              </a:spcBef>
            </a:pPr>
            <a:r>
              <a:rPr lang="es-ES"/>
              <a:t>Flanqueado por los dos hombres, el Sumo Sacerdote introduce sus manos en la caja de las suertes y agita las dos suertes en el interior, para demostrar que no sabe cual tiene la inscripción: "Para el Señor". Se consideraba una señal de buen augurio del cielo si esta suerte se sacaba con la mano derecha, por lo que se las mezclaba para que no se las reconociera y, por tanto, alegrarse más cuando apareciese en su mano derecha. Esta tradición implicó que durante un período de muchos años, el Sumo Sacerdote hiciera trampas para tomar en su mano derecha la suerte con el texto "Para el Señor". Esto dejó de hacerse algunos años antes de la destrucción del Templo.</a:t>
            </a:r>
          </a:p>
          <a:p>
            <a:pPr>
              <a:spcBef>
                <a:spcPct val="50000"/>
              </a:spcBef>
            </a:pPr>
            <a:r>
              <a:rPr lang="es-ES"/>
              <a:t>Otras opiniones sostienen que sacaba las suertes muy rápidamente de su caja, lo que demuestraba que actuaba sin previsión o vacilación y, por tanto, sin hacer ninguna selección intencional.</a:t>
            </a:r>
          </a:p>
          <a:p>
            <a:pPr>
              <a:spcBef>
                <a:spcPct val="50000"/>
              </a:spcBef>
            </a:pPr>
            <a:r>
              <a:rPr lang="es-ES"/>
              <a:t>De esta manera, el Sumo Sacerdote</a:t>
            </a:r>
            <a:br>
              <a:rPr lang="es-ES"/>
            </a:br>
            <a:r>
              <a:rPr lang="es-ES"/>
              <a:t>sacaba las dos suertes de la caja,</a:t>
            </a:r>
            <a:br>
              <a:rPr lang="es-ES"/>
            </a:br>
            <a:r>
              <a:rPr lang="es-ES"/>
              <a:t>una en la mano derecha y la otra en</a:t>
            </a:r>
            <a:br>
              <a:rPr lang="es-ES"/>
            </a:br>
            <a:r>
              <a:rPr lang="es-ES"/>
              <a:t>su izquierda. Sólo una vez que las</a:t>
            </a:r>
            <a:br>
              <a:rPr lang="es-ES"/>
            </a:br>
            <a:r>
              <a:rPr lang="es-ES"/>
              <a:t>había sacado sabía en que mano</a:t>
            </a:r>
            <a:br>
              <a:rPr lang="es-ES"/>
            </a:br>
            <a:r>
              <a:rPr lang="es-ES"/>
              <a:t>estaba cada una de las suertes.</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“¡LEVANTA LA MANO DERECHA!”</a:t>
            </a:r>
          </a:p>
          <a:p>
            <a:pPr>
              <a:spcBef>
                <a:spcPct val="50000"/>
              </a:spcBef>
            </a:pPr>
            <a:r>
              <a:rPr lang="es-ES"/>
              <a:t>Si su mano derecha tenía la suerta "Para el Señor", el asistente declaraba: "¡Maestro! ¡Sumo Sacerdote! ¡Levanta tu mano derecha!“. Y con este grito, todos los reunidos escuchaban el anuncio y sabían que había ocurrido una señal favorable.</a:t>
            </a:r>
          </a:p>
          <a:p>
            <a:pPr>
              <a:spcBef>
                <a:spcPct val="50000"/>
              </a:spcBef>
            </a:pPr>
            <a:r>
              <a:rPr lang="es-ES"/>
              <a:t>Pero si la mano izquierda era la que tenía esta suerte, el jefe del clan familiar gritaba: “¡Maestro! ¡Sumo Sacerdote!</a:t>
            </a:r>
            <a:br>
              <a:rPr lang="es-ES"/>
            </a:br>
            <a:r>
              <a:rPr lang="es-ES"/>
              <a:t>¡Levanta la mano izquierda!”.</a:t>
            </a:r>
          </a:p>
          <a:p>
            <a:pPr>
              <a:spcBef>
                <a:spcPct val="50000"/>
              </a:spcBef>
            </a:pPr>
            <a:r>
              <a:rPr lang="es-ES"/>
              <a:t>En cualquier caso, la suerte con la escritura</a:t>
            </a:r>
            <a:br>
              <a:rPr lang="es-ES"/>
            </a:br>
            <a:r>
              <a:rPr lang="es-ES"/>
              <a:t>se mostraba ante el pueblo.</a:t>
            </a:r>
          </a:p>
        </p:txBody>
      </p:sp>
      <p:pic>
        <p:nvPicPr>
          <p:cNvPr id="10244" name="Picture 4" descr="raise_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1857375"/>
            <a:ext cx="3524250" cy="500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9" name="Picture 3" descr="right_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38525"/>
            <a:ext cx="5000625" cy="3419475"/>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0" y="0"/>
            <a:ext cx="91440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 SUERTE FATÍCIDA</a:t>
            </a:r>
          </a:p>
          <a:p>
            <a:pPr>
              <a:spcBef>
                <a:spcPct val="50000"/>
              </a:spcBef>
            </a:pPr>
            <a:r>
              <a:rPr lang="es-ES"/>
              <a:t>Una gran expectación y sentimientos de arrepentimiento marcaban todo el servicio de Yom Kippur. Uno de los momentos más dramáticos era la suerte sobre el chivo expiatorio que actuaba como una expiación por los pecados de Israel. En la imagen se ve al Sumo Sacerdote, flanqueado por el Viceministro de Sumo Sacerdote a su derecha, y el jefe de la familia en servicio a su izquierda.</a:t>
            </a: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5" name="Picture 3" descr="placing_l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075" y="1857375"/>
            <a:ext cx="3209925" cy="5000625"/>
          </a:xfrm>
          <a:prstGeom prst="rect">
            <a:avLst/>
          </a:prstGeom>
          <a:noFill/>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0" y="0"/>
            <a:ext cx="9144000"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COLOCACIÓN DE LAS SUERTES</a:t>
            </a:r>
          </a:p>
          <a:p>
            <a:pPr>
              <a:spcBef>
                <a:spcPct val="50000"/>
              </a:spcBef>
            </a:pPr>
            <a:r>
              <a:rPr lang="es-ES"/>
              <a:t>El Sumo Sacerdote colocaba entonces estas suertes en las cabezas de los machos cabríos, entre sus cuernos: la que tomó en su mano derecha se coloca sobre el animal a su derecha, y de la izquierda, sobre el de la izquierda. Al colocar la suerte de "Por el Señor" al sacrificio, recitaba en voz alta las palabras: "Por el Señor, una ofrenda por el pecado“. Una vez más se pronunciaba el santo e inefable nombre de Dios. Todos los sacerdotes y los israelitas presentes que escuchan</a:t>
            </a:r>
            <a:br>
              <a:rPr lang="es-ES"/>
            </a:br>
            <a:r>
              <a:rPr lang="es-ES"/>
              <a:t>este nombre repetían el versículo "¡Bendito sea el</a:t>
            </a:r>
            <a:br>
              <a:rPr lang="es-ES"/>
            </a:br>
            <a:r>
              <a:rPr lang="es-ES"/>
              <a:t>nombre ...!", como se indicó antes.</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2" name="Picture 4" descr="t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86150"/>
            <a:ext cx="5000625" cy="3371850"/>
          </a:xfrm>
          <a:prstGeom prst="rect">
            <a:avLst/>
          </a:prstGeom>
          <a:noFill/>
          <a:extLst>
            <a:ext uri="{909E8E84-426E-40DD-AFC4-6F175D3DCCD1}">
              <a14:hiddenFill xmlns:a14="http://schemas.microsoft.com/office/drawing/2010/main">
                <a:solidFill>
                  <a:srgbClr val="FFFFFF"/>
                </a:solidFill>
              </a14:hiddenFill>
            </a:ext>
          </a:extLst>
        </p:spPr>
      </p:pic>
      <p:sp>
        <p:nvSpPr>
          <p:cNvPr id="7170" name="Text Box 2"/>
          <p:cNvSpPr txBox="1">
            <a:spLocks noChangeArrowheads="1"/>
          </p:cNvSpPr>
          <p:nvPr/>
        </p:nvSpPr>
        <p:spPr bwMode="auto">
          <a:xfrm>
            <a:off x="0" y="0"/>
            <a:ext cx="9144000"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UNA “LENGUA DE LANA CARMESÍ”</a:t>
            </a:r>
          </a:p>
          <a:p>
            <a:pPr>
              <a:spcBef>
                <a:spcPct val="50000"/>
              </a:spcBef>
            </a:pPr>
            <a:r>
              <a:rPr lang="es-ES"/>
              <a:t>Después de colocar las suertes a los machos cabríos, el Sumo Sacerdote hacía un lazo con la lana teñida de carmesí entre los cuernos de chivo expiatorio, y este macho cabrío se colocaba frente al Templo en la puerta oriental, a través de la cual será llevado fuera. Asimismo, una madeja de lana de la misma longitud era colocada alrededor del cuello de la cabra que se sacrificaba. Esta madeja de lana es llamada una "lengua" en el idioma de la Mishna, por razón de su forma. Estas “lenguas” se ataban en torno a las cabras para impedir que se mezclasen con otros animales, y cada uno era atado en una forma distintiva a fin de que no se confundieran uno con otro.</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8" name="Picture 4" descr="t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86150"/>
            <a:ext cx="5000625" cy="3371850"/>
          </a:xfrm>
          <a:prstGeom prst="rect">
            <a:avLst/>
          </a:prstGeom>
          <a:noFill/>
          <a:extLst>
            <a:ext uri="{909E8E84-426E-40DD-AFC4-6F175D3DCCD1}">
              <a14:hiddenFill xmlns:a14="http://schemas.microsoft.com/office/drawing/2010/main">
                <a:solidFill>
                  <a:srgbClr val="FFFFFF"/>
                </a:solidFill>
              </a14:hiddenFill>
            </a:ext>
          </a:extLst>
        </p:spPr>
      </p:pic>
      <p:sp>
        <p:nvSpPr>
          <p:cNvPr id="6146" name="Text Box 2"/>
          <p:cNvSpPr txBox="1">
            <a:spLocks noChangeArrowheads="1"/>
          </p:cNvSpPr>
          <p:nvPr/>
        </p:nvSpPr>
        <p:spPr bwMode="auto">
          <a:xfrm>
            <a:off x="0" y="0"/>
            <a:ext cx="9144000" cy="668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EL MILAGRO DE LA LANA CARMESÍ</a:t>
            </a:r>
          </a:p>
          <a:p>
            <a:pPr>
              <a:spcBef>
                <a:spcPct val="50000"/>
              </a:spcBef>
            </a:pPr>
            <a:r>
              <a:rPr lang="es-ES"/>
              <a:t>Estas madejas de lana fueron específicamente teñidas de carmesí por el versículo que dice así: "Aunque vuestros pecados sean como escarlata, serán como blanca nieve, aunque sean rojos como el carmesí, serán blancas como lana" (Isaías 1: 18). Se cuenta que se produjo un gran milagro en relación con el color carmesí de la lana: Además de la lana con que fueron atados los cuernos del chivo expiatorio, éste era atado con una lana de longitud similar a la entrada del Santuario bien arriba, donde todos puedan verla como un estandarte. El sabio rabino Yishmael enseñó (Yoma 6, 8) que, cuando el chivo expiatorio llegaba a su destino en el desierto, esta lana milagrosamente se convertía en blanco ante los ojos de todo Israel, en consonancia con las palabras del profeta - y, por tanto, proporcionaba una señal celestial de que los pecados del pueblo habían sido expiados.</a:t>
            </a:r>
          </a:p>
          <a:p>
            <a:pPr>
              <a:spcBef>
                <a:spcPct val="50000"/>
              </a:spcBef>
            </a:pPr>
            <a:r>
              <a:rPr lang="es-ES"/>
              <a:t>Los dos machos cabríos eran</a:t>
            </a:r>
            <a:br>
              <a:rPr lang="es-ES"/>
            </a:br>
            <a:r>
              <a:rPr lang="es-ES"/>
              <a:t>preparadas así por el Sumo Sacerdote</a:t>
            </a:r>
            <a:br>
              <a:rPr lang="es-ES"/>
            </a:br>
            <a:r>
              <a:rPr lang="es-ES"/>
              <a:t>y ahora eran dejados para proceder</a:t>
            </a:r>
            <a:br>
              <a:rPr lang="es-ES"/>
            </a:br>
            <a:r>
              <a:rPr lang="es-ES"/>
              <a:t>con otros aspectos de este singular día</a:t>
            </a:r>
            <a:br>
              <a:rPr lang="es-ES"/>
            </a:br>
            <a:r>
              <a:rPr lang="es-ES"/>
              <a:t>de ceremonias. Regresará a por el</a:t>
            </a:r>
            <a:br>
              <a:rPr lang="es-ES"/>
            </a:br>
            <a:r>
              <a:rPr lang="es-ES"/>
              <a:t>sacrificio y a por Azazel más tarde,</a:t>
            </a:r>
            <a:br>
              <a:rPr lang="es-ES"/>
            </a:br>
            <a:r>
              <a:rPr lang="es-ES"/>
              <a:t>después de completar los servicios del</a:t>
            </a:r>
            <a:br>
              <a:rPr lang="es-ES"/>
            </a:br>
            <a:r>
              <a:rPr lang="es-ES"/>
              <a:t>becerro y el incienso. Todos los</a:t>
            </a:r>
            <a:br>
              <a:rPr lang="es-ES"/>
            </a:br>
            <a:r>
              <a:rPr lang="es-ES"/>
              <a:t>componentes y diversos aspectos del</a:t>
            </a:r>
            <a:br>
              <a:rPr lang="es-ES"/>
            </a:br>
            <a:r>
              <a:rPr lang="es-ES"/>
              <a:t>servicio de Yom Kippur deben hacerse</a:t>
            </a:r>
            <a:br>
              <a:rPr lang="es-ES"/>
            </a:br>
            <a:r>
              <a:rPr lang="es-ES"/>
              <a:t>de acuerdo con un orden específico.</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4" name="Picture 4" descr="hands_on_g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1857375"/>
            <a:ext cx="3438525" cy="5000625"/>
          </a:xfrm>
          <a:prstGeom prst="rect">
            <a:avLst/>
          </a:prstGeom>
          <a:noFill/>
          <a:extLst>
            <a:ext uri="{909E8E84-426E-40DD-AFC4-6F175D3DCCD1}">
              <a14:hiddenFill xmlns:a14="http://schemas.microsoft.com/office/drawing/2010/main">
                <a:solidFill>
                  <a:srgbClr val="FFFFFF"/>
                </a:solidFill>
              </a14:hiddenFill>
            </a:ext>
          </a:extLst>
        </p:spPr>
      </p:pic>
      <p:sp>
        <p:nvSpPr>
          <p:cNvPr id="5122" name="Text Box 2"/>
          <p:cNvSpPr txBox="1">
            <a:spLocks noChangeArrowheads="1"/>
          </p:cNvSpPr>
          <p:nvPr/>
        </p:nvSpPr>
        <p:spPr bwMode="auto">
          <a:xfrm>
            <a:off x="0" y="0"/>
            <a:ext cx="9144000"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 SEGUNDA CONFESIÓN ORAL</a:t>
            </a:r>
          </a:p>
          <a:p>
            <a:pPr>
              <a:spcBef>
                <a:spcPct val="50000"/>
              </a:spcBef>
            </a:pPr>
            <a:r>
              <a:rPr lang="es-ES"/>
              <a:t>Ahora, el Sumo Sacerdote, una vez más, se acerca a su propia ofrenda, el becerro. En este momento va a hacer confesión de nuevo sobre el animal. La primera vez que hizo esto, su confesión fue en nombre de él y su familia. Esta vez la confesión se hace en nombre de todos sus compañeros sacerdotes. Una vez más coloca sus manos sobre la cabeza del animal, entre sus cuernos, y pronuncia el Nombre inefable al recitar su oración:</a:t>
            </a:r>
          </a:p>
          <a:p>
            <a:pPr>
              <a:spcBef>
                <a:spcPct val="50000"/>
              </a:spcBef>
            </a:pPr>
            <a:r>
              <a:rPr lang="es-ES"/>
              <a:t>"Yo te suplico, oh Señor, he pecado, me he rebelado,</a:t>
            </a:r>
            <a:br>
              <a:rPr lang="es-ES"/>
            </a:br>
            <a:r>
              <a:rPr lang="es-ES"/>
              <a:t>y he cometido transgresión contra tí, yo y mi familia,</a:t>
            </a:r>
            <a:br>
              <a:rPr lang="es-ES"/>
            </a:br>
            <a:r>
              <a:rPr lang="es-ES"/>
              <a:t>y los hijos de Aarón, tu pueblo santo. Yo te suplico,</a:t>
            </a:r>
            <a:br>
              <a:rPr lang="es-ES"/>
            </a:br>
            <a:r>
              <a:rPr lang="es-ES"/>
              <a:t>oh Señor, haz expiación por los pecados, y por las</a:t>
            </a:r>
            <a:br>
              <a:rPr lang="es-ES"/>
            </a:br>
            <a:r>
              <a:rPr lang="es-ES"/>
              <a:t>iniquidades y transgresiones que hemos cometido</a:t>
            </a:r>
            <a:br>
              <a:rPr lang="es-ES"/>
            </a:br>
            <a:r>
              <a:rPr lang="es-ES"/>
              <a:t>contra tí, yo y mi familia, y los hijos de Aarón,</a:t>
            </a:r>
            <a:br>
              <a:rPr lang="es-ES"/>
            </a:br>
            <a:r>
              <a:rPr lang="es-ES"/>
              <a:t>tu pueblo santo - Como está escrito en la Torá de tu</a:t>
            </a:r>
            <a:br>
              <a:rPr lang="es-ES"/>
            </a:br>
            <a:r>
              <a:rPr lang="es-ES"/>
              <a:t>siervo, Moisés: «Porque en este día se hará</a:t>
            </a:r>
            <a:br>
              <a:rPr lang="es-ES"/>
            </a:br>
            <a:r>
              <a:rPr lang="es-ES"/>
              <a:t>purificación por ti, para purificarte de todos tus</a:t>
            </a:r>
            <a:br>
              <a:rPr lang="es-ES"/>
            </a:br>
            <a:r>
              <a:rPr lang="es-ES"/>
              <a:t>pecados - ante el Señor serás purificado»."</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0660" name="Picture 4" descr="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276600"/>
            <a:ext cx="5000625" cy="3581400"/>
          </a:xfrm>
          <a:prstGeom prst="rect">
            <a:avLst/>
          </a:prstGeom>
          <a:noFill/>
          <a:extLst>
            <a:ext uri="{909E8E84-426E-40DD-AFC4-6F175D3DCCD1}">
              <a14:hiddenFill xmlns:a14="http://schemas.microsoft.com/office/drawing/2010/main">
                <a:solidFill>
                  <a:srgbClr val="FFFFFF"/>
                </a:solidFill>
              </a14:hiddenFill>
            </a:ext>
          </a:extLst>
        </p:spPr>
      </p:pic>
      <p:sp>
        <p:nvSpPr>
          <p:cNvPr id="70658" name="Text Box 2"/>
          <p:cNvSpPr txBox="1">
            <a:spLocks noChangeArrowheads="1"/>
          </p:cNvSpPr>
          <p:nvPr/>
        </p:nvSpPr>
        <p:spPr bwMode="auto">
          <a:xfrm>
            <a:off x="0" y="0"/>
            <a:ext cx="91440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INTENSA PRÁCTICA, REVISIÓN Y ESTUDIO</a:t>
            </a:r>
          </a:p>
          <a:p>
            <a:pPr>
              <a:spcBef>
                <a:spcPct val="50000"/>
              </a:spcBef>
            </a:pPr>
            <a:r>
              <a:rPr lang="es-ES"/>
              <a:t>A lo largo de la semana previa, el Sumo Sacerdote estudia con diligencia las leyes relativas a las tareas que debe realizar en los próximos días sagrados, y también lleva a cabo determinados aspectos del servicio diario por sí mismo (aunque no es su deber) con el fin de familiarizarse con estas acciones. Por ejemplo, durante estos días él mismo derrama la sangre del sacrificio diario en el altar a la mañana y a la noche; ofrece el incienso sobre el altar de oro, asiste al servicio de la menorah (limpiar el aceite usado y las mechas, preparar de nuevo las mechas y añadir la correcta medida del aceite para cada una de las lámparas)</a:t>
            </a:r>
          </a:p>
          <a:p>
            <a:pPr>
              <a:spcBef>
                <a:spcPct val="50000"/>
              </a:spcBef>
            </a:pPr>
            <a:r>
              <a:rPr lang="es-ES"/>
              <a:t>Este es un período de intensa preparación y revisión. Cada día, los ancianos del Sanedrín (el tribunal supremo rabínico)</a:t>
            </a:r>
            <a:br>
              <a:rPr lang="es-ES"/>
            </a:br>
            <a:r>
              <a:rPr lang="es-ES"/>
              <a:t>leeN en voz alta ante él la porción</a:t>
            </a:r>
            <a:br>
              <a:rPr lang="es-ES"/>
            </a:br>
            <a:r>
              <a:rPr lang="es-ES"/>
              <a:t>bíblica que se refiere al servicio</a:t>
            </a:r>
            <a:br>
              <a:rPr lang="es-ES"/>
            </a:br>
            <a:r>
              <a:rPr lang="es-ES"/>
              <a:t>(Lev. 16).</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“¡BENDITO SEA EL NOMBRE DE SU REINO GLORIOSO, POR LOS SIGLOS DE LOS SIGLOS!”</a:t>
            </a:r>
          </a:p>
          <a:p>
            <a:pPr>
              <a:spcBef>
                <a:spcPct val="50000"/>
              </a:spcBef>
            </a:pPr>
            <a:r>
              <a:rPr lang="es-ES"/>
              <a:t>Como en el caso anterior, la congregación responde con las palabras "¡Bendito sea el nombre de su reino glorioso, por los siglos de los siglos".</a:t>
            </a:r>
          </a:p>
          <a:p>
            <a:pPr>
              <a:spcBef>
                <a:spcPct val="50000"/>
              </a:spcBef>
            </a:pPr>
            <a:r>
              <a:rPr lang="es-ES"/>
              <a:t>El Talmud explica que, en primer lugar, el Sumo Sacerdote expía sus propios pecados y los de su familia, y sólo después puede hacer expiación por sus colegas ... porque es mejor para un hombre inocente a hacer la rectificación de aquellos que son responsables.</a:t>
            </a:r>
          </a:p>
        </p:txBody>
      </p:sp>
      <p:pic>
        <p:nvPicPr>
          <p:cNvPr id="4100" name="Picture 4" descr="confession_g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171825"/>
            <a:ext cx="5000625" cy="3686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5" name="Picture 3" descr="slaughter_b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38525"/>
            <a:ext cx="5000625" cy="3419475"/>
          </a:xfrm>
          <a:prstGeom prst="rect">
            <a:avLst/>
          </a:prstGeom>
          <a:noFill/>
          <a:extLst>
            <a:ext uri="{909E8E84-426E-40DD-AFC4-6F175D3DCCD1}">
              <a14:hiddenFill xmlns:a14="http://schemas.microsoft.com/office/drawing/2010/main">
                <a:solidFill>
                  <a:srgbClr val="FFFFFF"/>
                </a:solidFill>
              </a14:hiddenFill>
            </a:ext>
          </a:extLst>
        </p:spPr>
      </p:pic>
      <p:sp>
        <p:nvSpPr>
          <p:cNvPr id="3076" name="Text Box 4"/>
          <p:cNvSpPr txBox="1">
            <a:spLocks noChangeArrowheads="1"/>
          </p:cNvSpPr>
          <p:nvPr/>
        </p:nvSpPr>
        <p:spPr bwMode="auto">
          <a:xfrm>
            <a:off x="0" y="0"/>
            <a:ext cx="91440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EL BECERRO ES SACRIFICADO</a:t>
            </a:r>
          </a:p>
          <a:p>
            <a:pPr>
              <a:spcBef>
                <a:spcPct val="50000"/>
              </a:spcBef>
            </a:pPr>
            <a:r>
              <a:rPr lang="es-ES"/>
              <a:t>Después de su segunda confesión, el Sumo Sacerdote sacrifica el becerro. Recibe la ofrenda de la sangre en el recipiente mizrak y, a continuación, le da este recipiente a otro sacerdote. El primero va de inmediato a prepararse para el servicio del incienso, y el segundo debe estar fuera de la entrada del santuario y guardar este recipiente, que se agitará continuamente. Esto se realiza a fin de evitar que su contenido se cuagule - ya que esto invalidaría la ofrenda en el altar.</a:t>
            </a:r>
          </a:p>
          <a:p>
            <a:pPr>
              <a:spcBef>
                <a:spcPct val="50000"/>
              </a:spcBef>
            </a:pPr>
            <a:r>
              <a:rPr lang="es-ES"/>
              <a:t>El segundo sacerdote, por lo tanto, ocupado con la mizrak, espera en este lugar el regreso del Sumo Sacerdote, que entrará la mizrak al Santuario. En el ínterin, el Sumo Sacerdote asciende a la parte superior del altar en el atrio, llevando una pala de oro equipada especialmente con un largo mango - diseñado para ayudarle a realizar él solo los movimientos especialmente difíciles</a:t>
            </a:r>
            <a:br>
              <a:rPr lang="es-ES"/>
            </a:br>
            <a:r>
              <a:rPr lang="es-ES"/>
              <a:t>que se requieren para llevar a cabo el</a:t>
            </a:r>
            <a:br>
              <a:rPr lang="es-ES"/>
            </a:br>
            <a:r>
              <a:rPr lang="es-ES"/>
              <a:t>servicio de incienso en este santo día.</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BRASAS PARA EL INCIENSO</a:t>
            </a:r>
          </a:p>
          <a:p>
            <a:pPr>
              <a:spcBef>
                <a:spcPct val="50000"/>
              </a:spcBef>
            </a:pPr>
            <a:r>
              <a:rPr lang="es-ES"/>
              <a:t>Encima del altar, el Sumo Sacerdote utiliza la pala para remover el fuego, y reúne algunos carbones encendidos de enmedio del fuego en la pala. Cuando desciende por la rampa, regresa a donde el sacerdote espera con el mizrak, y ponde la pala y las brasas en el suelo, junto a su colega.</a:t>
            </a:r>
          </a:p>
        </p:txBody>
      </p:sp>
      <p:pic>
        <p:nvPicPr>
          <p:cNvPr id="27652" name="Picture 4" descr="c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533775"/>
            <a:ext cx="5000625" cy="3324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6" name="Picture 4" descr="c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533775"/>
            <a:ext cx="5000625" cy="3324225"/>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0" y="0"/>
            <a:ext cx="91440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EL SUMO SACERDOTE SE DIRIGE A REALIZAR EL ACTO MÁS IMPORTANTE DEL DÍA</a:t>
            </a:r>
          </a:p>
          <a:p>
            <a:pPr>
              <a:spcBef>
                <a:spcPct val="50000"/>
              </a:spcBef>
            </a:pPr>
            <a:r>
              <a:rPr lang="es-ES"/>
              <a:t>Cada uno de los aspectos del servicio divino en este impresionante día refleja la condición especial y la santidad que es inseperable de la propia naturaleza del mismo día, un día de sublime comunión con el Creador, un día de arrepentimiento y resolución, un día de gran paz interior y de gran unidad nacional.</a:t>
            </a:r>
          </a:p>
          <a:p>
            <a:pPr>
              <a:spcBef>
                <a:spcPct val="50000"/>
              </a:spcBef>
            </a:pPr>
            <a:r>
              <a:rPr lang="es-ES"/>
              <a:t>Así, cada movimiento hecho durante el servicio y, literalmente, todas las medidas adoptadas por el Sumo Sacerdote, se impregnan de gran importancia y significado. Incluso sus pasos hacia el altar a lo largo de la rampa marcan el carácter especial del momento y suenan las palabras “¡Este es el Día de la Expiación!“. Durante todo el año, los sacerdotes van de un lado a otro del altar caminando a lo largo de la periferia de la rampa: ascendente al lado este</a:t>
            </a:r>
            <a:br>
              <a:rPr lang="es-ES"/>
            </a:br>
            <a:r>
              <a:rPr lang="es-ES"/>
              <a:t>y descendente en el oeste. Su fuerte</a:t>
            </a:r>
            <a:br>
              <a:rPr lang="es-ES"/>
            </a:br>
            <a:r>
              <a:rPr lang="es-ES"/>
              <a:t>sentido de reverencia y admiración</a:t>
            </a:r>
            <a:br>
              <a:rPr lang="es-ES"/>
            </a:br>
            <a:r>
              <a:rPr lang="es-ES"/>
              <a:t>por el Santo provocan un efecto de</a:t>
            </a:r>
            <a:br>
              <a:rPr lang="es-ES"/>
            </a:br>
            <a:r>
              <a:rPr lang="es-ES"/>
              <a:t>humildad en ellos y consideran</a:t>
            </a:r>
            <a:br>
              <a:rPr lang="es-ES"/>
            </a:br>
            <a:r>
              <a:rPr lang="es-ES"/>
              <a:t>irreverente el acto de caminar por</a:t>
            </a:r>
            <a:br>
              <a:rPr lang="es-ES"/>
            </a:br>
            <a:r>
              <a:rPr lang="es-ES"/>
              <a:t>el centro de la rampa.</a:t>
            </a: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3970" name="Picture 2" descr="c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533775"/>
            <a:ext cx="5000625" cy="3324225"/>
          </a:xfrm>
          <a:prstGeom prst="rect">
            <a:avLst/>
          </a:prstGeom>
          <a:noFill/>
          <a:extLst>
            <a:ext uri="{909E8E84-426E-40DD-AFC4-6F175D3DCCD1}">
              <a14:hiddenFill xmlns:a14="http://schemas.microsoft.com/office/drawing/2010/main">
                <a:solidFill>
                  <a:srgbClr val="FFFFFF"/>
                </a:solidFill>
              </a14:hiddenFill>
            </a:ext>
          </a:extLst>
        </p:spPr>
      </p:pic>
      <p:sp>
        <p:nvSpPr>
          <p:cNvPr id="83971" name="Text Box 3"/>
          <p:cNvSpPr txBox="1">
            <a:spLocks noChangeArrowheads="1"/>
          </p:cNvSpPr>
          <p:nvPr/>
        </p:nvSpPr>
        <p:spPr bwMode="auto">
          <a:xfrm>
            <a:off x="0" y="0"/>
            <a:ext cx="9144000"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EL SUMO SACERDOTE SE DIRIGE A REALIZAR EL ACTO MÁS IMPORTANTE DEL DÍA (CONTINUACIÓN)</a:t>
            </a:r>
          </a:p>
          <a:p>
            <a:pPr>
              <a:spcBef>
                <a:spcPct val="50000"/>
              </a:spcBef>
            </a:pPr>
            <a:r>
              <a:rPr lang="es-ES"/>
              <a:t>Sin embargo, hoy, en el Yom Kippur, el Sumo Sacerdote (acompañado por el asistente, por su lado derecho) camina derecho a lo largo del centro de la rampa. El simbolismo de esta acción es clara: En este día, que todos tomen nota de que Israel es honrado y está en el centro de mira del Santo. Ya que tanto ama a Israel, hoy - en este día cuando todos sus pecados son perdonados - Israel puede comportarse como un niño en casa de su padre, que declara abiertamente su amor y afecto.</a:t>
            </a: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12" name="Picture 4" descr="preparing_c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38525"/>
            <a:ext cx="5000625" cy="3419475"/>
          </a:xfrm>
          <a:prstGeom prst="rect">
            <a:avLst/>
          </a:prstGeom>
          <a:noFill/>
          <a:extLst>
            <a:ext uri="{909E8E84-426E-40DD-AFC4-6F175D3DCCD1}">
              <a14:hiddenFill xmlns:a14="http://schemas.microsoft.com/office/drawing/2010/main">
                <a:solidFill>
                  <a:srgbClr val="FFFFFF"/>
                </a:solidFill>
              </a14:hiddenFill>
            </a:ext>
          </a:extLst>
        </p:spPr>
      </p:pic>
      <p:sp>
        <p:nvSpPr>
          <p:cNvPr id="17410" name="Text Box 2"/>
          <p:cNvSpPr txBox="1">
            <a:spLocks noChangeArrowheads="1"/>
          </p:cNvSpPr>
          <p:nvPr/>
        </p:nvSpPr>
        <p:spPr bwMode="auto">
          <a:xfrm>
            <a:off x="0" y="0"/>
            <a:ext cx="91440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EL SERVICIO DEL INCIENSO</a:t>
            </a:r>
          </a:p>
          <a:p>
            <a:pPr>
              <a:spcBef>
                <a:spcPct val="50000"/>
              </a:spcBef>
            </a:pPr>
            <a:r>
              <a:rPr lang="es-ES"/>
              <a:t>“Luego tomará del altar que está ante el Señor un incesario lleno de brasas, junto con dos puñados llenos de incienso aromático en polvo, y los llevará tras la cortina (en el interior del santuario)” (Lev. 16: 12). </a:t>
            </a: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4994" name="Picture 2" descr="preparing_c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38525"/>
            <a:ext cx="5000625" cy="3419475"/>
          </a:xfrm>
          <a:prstGeom prst="rect">
            <a:avLst/>
          </a:prstGeom>
          <a:noFill/>
          <a:extLst>
            <a:ext uri="{909E8E84-426E-40DD-AFC4-6F175D3DCCD1}">
              <a14:hiddenFill xmlns:a14="http://schemas.microsoft.com/office/drawing/2010/main">
                <a:solidFill>
                  <a:srgbClr val="FFFFFF"/>
                </a:solidFill>
              </a14:hiddenFill>
            </a:ext>
          </a:extLst>
        </p:spPr>
      </p:pic>
      <p:sp>
        <p:nvSpPr>
          <p:cNvPr id="84995" name="Text Box 3"/>
          <p:cNvSpPr txBox="1">
            <a:spLocks noChangeArrowheads="1"/>
          </p:cNvSpPr>
          <p:nvPr/>
        </p:nvSpPr>
        <p:spPr bwMode="auto">
          <a:xfrm>
            <a:off x="0" y="0"/>
            <a:ext cx="91440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UN “PUÑADO DOBLE”</a:t>
            </a:r>
          </a:p>
          <a:p>
            <a:pPr>
              <a:spcBef>
                <a:spcPct val="50000"/>
              </a:spcBef>
            </a:pPr>
            <a:r>
              <a:rPr lang="es-ES"/>
              <a:t>Después de haber colocado la pala de brasas de carbón en el suelo, cerca del Santuario, otros sacerdotes traen ahora a sus superiores los otros dos elementos que se utilizan para llevar a cabo el servicio del incienso: una gran cuchara de oro (vacía), que fue traída de la Cámara de los recipientes, y una pala llena de incienso finamente molido, traído de la Sala de la Familia Avtinas donde se ha preparado el incienso.</a:t>
            </a:r>
          </a:p>
          <a:p>
            <a:pPr>
              <a:spcBef>
                <a:spcPct val="50000"/>
              </a:spcBef>
            </a:pPr>
            <a:r>
              <a:rPr lang="es-ES"/>
              <a:t>De el versículo anterior, los sabios han deducido que el Sumo Sacerdote debe echar el incienso de la pala directamente en sus dos palmas, sin la ayuda de un recipiente; este es el requisito de la Biblia - "un puñado doble de incienso finamente molido". Por lo tanto, no quedaba establecida la cantidad de incienso que debía ser traída. Es, literalmente, la cantidad que cada Sumo Sacerdote pueda contener en la palma de la mano. La cantidad, por lo tanto,</a:t>
            </a:r>
            <a:br>
              <a:rPr lang="es-ES"/>
            </a:br>
            <a:r>
              <a:rPr lang="es-ES"/>
              <a:t>difiere para cada hombre, según</a:t>
            </a:r>
            <a:br>
              <a:rPr lang="es-ES"/>
            </a:br>
            <a:r>
              <a:rPr lang="es-ES"/>
              <a:t>el tamaño de sus manos </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8" name="Picture 4" descr="sanctuary_st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286125"/>
            <a:ext cx="5000625" cy="3571875"/>
          </a:xfrm>
          <a:prstGeom prst="rect">
            <a:avLst/>
          </a:prstGeom>
          <a:noFill/>
          <a:extLst>
            <a:ext uri="{909E8E84-426E-40DD-AFC4-6F175D3DCCD1}">
              <a14:hiddenFill xmlns:a14="http://schemas.microsoft.com/office/drawing/2010/main">
                <a:solidFill>
                  <a:srgbClr val="FFFFFF"/>
                </a:solidFill>
              </a14:hiddenFill>
            </a:ext>
          </a:extLst>
        </p:spPr>
      </p:pic>
      <p:sp>
        <p:nvSpPr>
          <p:cNvPr id="16386" name="Text Box 2"/>
          <p:cNvSpPr txBox="1">
            <a:spLocks noChangeArrowheads="1"/>
          </p:cNvSpPr>
          <p:nvPr/>
        </p:nvSpPr>
        <p:spPr bwMode="auto">
          <a:xfrm>
            <a:off x="0" y="0"/>
            <a:ext cx="9144000"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ENTRANDO EN EL SANTUARIO</a:t>
            </a:r>
          </a:p>
          <a:p>
            <a:pPr>
              <a:spcBef>
                <a:spcPct val="50000"/>
              </a:spcBef>
            </a:pPr>
            <a:r>
              <a:rPr lang="es-ES"/>
              <a:t>A continuación, coloca el incienso de sus manos en la cuchara de oro y la sostiene con su mano izquierda. Con su mano derecha, recoge la pala con las brasas de carbones que se mencionó antes. De esta manera, llevando la cucharada de incienso y la pala de brasas, entra en el santuario hasta que llega a las dos cortinas que separan el Lugar Santo (el Santuario, que alberga la menorah, la mesa y el altar del incienso) y el Santo de los Santos.</a:t>
            </a:r>
          </a:p>
          <a:p>
            <a:pPr>
              <a:spcBef>
                <a:spcPct val="50000"/>
              </a:spcBef>
            </a:pPr>
            <a:r>
              <a:rPr lang="es-ES"/>
              <a:t>En el primer templo, una pared del espesor de un Amah (aprox. 48 ó 60 centímetros) separaba estos dos cuartos. Sin embargo, en el Segundo Templo las dos cortinas, una vez más, formaron esta distinción, como en los días del Tabernáculo. Las dos cortinas estaban separadas por un espacio</a:t>
            </a:r>
            <a:br>
              <a:rPr lang="es-ES"/>
            </a:br>
            <a:r>
              <a:rPr lang="es-ES"/>
              <a:t>vacío de un Amah, al igual que el muro</a:t>
            </a:r>
            <a:br>
              <a:rPr lang="es-ES"/>
            </a:br>
            <a:r>
              <a:rPr lang="es-ES"/>
              <a:t>que está en el Templo de Salomón.</a:t>
            </a: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4" name="Picture 4" descr="between_curt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57375"/>
            <a:ext cx="2895600" cy="5000625"/>
          </a:xfrm>
          <a:prstGeom prst="rect">
            <a:avLst/>
          </a:prstGeom>
          <a:noFill/>
          <a:extLst>
            <a:ext uri="{909E8E84-426E-40DD-AFC4-6F175D3DCCD1}">
              <a14:hiddenFill xmlns:a14="http://schemas.microsoft.com/office/drawing/2010/main">
                <a:solidFill>
                  <a:srgbClr val="FFFFFF"/>
                </a:solidFill>
              </a14:hiddenFill>
            </a:ext>
          </a:extLst>
        </p:spPr>
      </p:pic>
      <p:sp>
        <p:nvSpPr>
          <p:cNvPr id="15362" name="Text Box 2"/>
          <p:cNvSpPr txBox="1">
            <a:spLocks noChangeArrowheads="1"/>
          </p:cNvSpPr>
          <p:nvPr/>
        </p:nvSpPr>
        <p:spPr bwMode="auto">
          <a:xfrm>
            <a:off x="0" y="0"/>
            <a:ext cx="9144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ENTRE LAS CORTINAS</a:t>
            </a:r>
          </a:p>
          <a:p>
            <a:pPr>
              <a:spcBef>
                <a:spcPct val="50000"/>
              </a:spcBef>
            </a:pPr>
            <a:r>
              <a:rPr lang="es-ES"/>
              <a:t>Un extremo de cada una de estas dos cortinas estaba doblado en el exterior y enganchado por un broche de oro, la cortina exterior estaba enganchada en el lado sur, y la interior, en la parte norte. Por lo tanto, se formaba un pasillo siempre abierto entre las dos cortinas. Llevando los instrumentos, el Sumo Sacerdote caminaba entre las cortinas hasta que llegaba a la parte norte de la cortina interior – el punto de separación.</a:t>
            </a: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9144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EN EL SANTO DE LOS SANTOS</a:t>
            </a:r>
          </a:p>
          <a:p>
            <a:pPr>
              <a:spcBef>
                <a:spcPct val="50000"/>
              </a:spcBef>
            </a:pPr>
            <a:r>
              <a:rPr lang="es-ES"/>
              <a:t>En este caso, el Sumo Sacerdote se situaba en la apertura que daba lugar al Santo de los Santos. Ahora debe girar hacia el sur a su lado izquierdo a lo largo de la longitud de la cortina, para poder caminar hasta el centro de la sala y situarse en el lugar conocido como "entre las varas" - entre las dos varas del arca del Testimonio. Sin embargo, el Santo de los Santos estaba vacío ... porque el arca del testimonio no se encontraba en el Segundo Templo.</a:t>
            </a:r>
          </a:p>
        </p:txBody>
      </p:sp>
      <p:pic>
        <p:nvPicPr>
          <p:cNvPr id="14340" name="Picture 4" descr="ent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076575"/>
            <a:ext cx="5000625" cy="378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9636" name="Picture 4" descr="substit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276600"/>
            <a:ext cx="5000625" cy="3581400"/>
          </a:xfrm>
          <a:prstGeom prst="rect">
            <a:avLst/>
          </a:prstGeom>
          <a:noFill/>
          <a:extLst>
            <a:ext uri="{909E8E84-426E-40DD-AFC4-6F175D3DCCD1}">
              <a14:hiddenFill xmlns:a14="http://schemas.microsoft.com/office/drawing/2010/main">
                <a:solidFill>
                  <a:srgbClr val="FFFFFF"/>
                </a:solidFill>
              </a14:hiddenFill>
            </a:ext>
          </a:extLst>
        </p:spPr>
      </p:pic>
      <p:sp>
        <p:nvSpPr>
          <p:cNvPr id="69634" name="Text Box 2"/>
          <p:cNvSpPr txBox="1">
            <a:spLocks noChangeArrowheads="1"/>
          </p:cNvSpPr>
          <p:nvPr/>
        </p:nvSpPr>
        <p:spPr bwMode="auto">
          <a:xfrm>
            <a:off x="0" y="0"/>
            <a:ext cx="9144000" cy="448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 SEPARACIÓN DE SIETE DÍAS DE ANTELACIÓN</a:t>
            </a:r>
          </a:p>
          <a:p>
            <a:pPr>
              <a:spcBef>
                <a:spcPct val="50000"/>
              </a:spcBef>
            </a:pPr>
            <a:r>
              <a:rPr lang="es-ES"/>
              <a:t>Hay mucho por hacer a fin de preparar el Sumo Sacerdote para este trascendental y fatídico día. Así como el primer Sumo Sacerdote, Aaron, fue separado de los demás durante los siete días de la inauguración ( “Quedaos siete días a la entrada de la Tienda de reunión, hasta que se complete el rito de vuestra dordenación" - Lev. 8: 33 ), también el Sumo Sacerdote sale de su propio hogar y de su familia durante una semana completa antes de la llegada de Yom Kippur, y se retira a su cámara en el Sagrado Templo.</a:t>
            </a:r>
          </a:p>
          <a:p>
            <a:pPr>
              <a:spcBef>
                <a:spcPct val="50000"/>
              </a:spcBef>
            </a:pPr>
            <a:r>
              <a:rPr lang="es-ES"/>
              <a:t>Mientras tanto, al mismo tiempo, otro sacerdote es designado como el Sumo Sacerdote sustitutivo, en el caso de que por inadvertencia quede impuro y no pueda purificar a tiempo para llevar a cabo el servicio.</a:t>
            </a:r>
            <a:br>
              <a:rPr lang="es-ES"/>
            </a:br>
            <a:r>
              <a:rPr lang="es-ES"/>
              <a:t>Se preparan unas vestiduras extra</a:t>
            </a:r>
            <a:br>
              <a:rPr lang="es-ES"/>
            </a:br>
            <a:r>
              <a:rPr lang="es-ES"/>
              <a:t>para el Sumo Sacerdote (las "prendas</a:t>
            </a:r>
            <a:br>
              <a:rPr lang="es-ES"/>
            </a:br>
            <a:r>
              <a:rPr lang="es-ES"/>
              <a:t>de oro") para poder vestir al sustituto</a:t>
            </a:r>
            <a:br>
              <a:rPr lang="es-ES"/>
            </a:br>
            <a:r>
              <a:rPr lang="es-ES"/>
              <a:t>de acuerdo a sus medidas.</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COLOCAR LAS BRASAS EN EL SUELO: PRIMER TEMPLO</a:t>
            </a:r>
          </a:p>
          <a:p>
            <a:pPr>
              <a:spcBef>
                <a:spcPct val="50000"/>
              </a:spcBef>
            </a:pPr>
            <a:r>
              <a:rPr lang="es-ES"/>
              <a:t>Durante el Tabernáculo y el Primer Templo, el Sumo Sacerdote miraba frente a la santa arca del Testimonio y colocaba la pala debajo, justo entre las dos varas del arca.</a:t>
            </a:r>
          </a:p>
        </p:txBody>
      </p:sp>
      <p:pic>
        <p:nvPicPr>
          <p:cNvPr id="13316" name="Picture 4" descr="pl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95675"/>
            <a:ext cx="5000625" cy="336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2" name="Picture 4" descr="placing_2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57375"/>
            <a:ext cx="3276600" cy="5000625"/>
          </a:xfrm>
          <a:prstGeom prst="rect">
            <a:avLst/>
          </a:prstGeom>
          <a:noFill/>
          <a:extLst>
            <a:ext uri="{909E8E84-426E-40DD-AFC4-6F175D3DCCD1}">
              <a14:hiddenFill xmlns:a14="http://schemas.microsoft.com/office/drawing/2010/main">
                <a:solidFill>
                  <a:srgbClr val="FFFFFF"/>
                </a:solidFill>
              </a14:hiddenFill>
            </a:ext>
          </a:extLst>
        </p:spPr>
      </p:pic>
      <p:sp>
        <p:nvSpPr>
          <p:cNvPr id="12290" name="Text Box 2"/>
          <p:cNvSpPr txBox="1">
            <a:spLocks noChangeArrowheads="1"/>
          </p:cNvSpPr>
          <p:nvPr/>
        </p:nvSpPr>
        <p:spPr bwMode="auto">
          <a:xfrm>
            <a:off x="0" y="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b="1"/>
              <a:t>COLOCAR LAS BRASAS EN EL SUELO: SEGUNDO TEMPLO</a:t>
            </a:r>
          </a:p>
          <a:p>
            <a:endParaRPr lang="es-ES" b="1"/>
          </a:p>
          <a:p>
            <a:r>
              <a:rPr lang="es-ES"/>
              <a:t>Sin embargo, ante la ausencia del arca en el Segundo Templo, sucedía que se ponía la pala sobre la piedra en sí, en el lugar donde habían estado las varas del arca.</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8" name="Picture 4" descr="handf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314700"/>
            <a:ext cx="5000625" cy="3543300"/>
          </a:xfrm>
          <a:prstGeom prst="rect">
            <a:avLst/>
          </a:prstGeom>
          <a:noFill/>
          <a:extLst>
            <a:ext uri="{909E8E84-426E-40DD-AFC4-6F175D3DCCD1}">
              <a14:hiddenFill xmlns:a14="http://schemas.microsoft.com/office/drawing/2010/main">
                <a:solidFill>
                  <a:srgbClr val="FFFFFF"/>
                </a:solidFill>
              </a14:hiddenFill>
            </a:ext>
          </a:extLst>
        </p:spPr>
      </p:pic>
      <p:sp>
        <p:nvSpPr>
          <p:cNvPr id="11266" name="Text Box 2"/>
          <p:cNvSpPr txBox="1">
            <a:spLocks noChangeArrowheads="1"/>
          </p:cNvSpPr>
          <p:nvPr/>
        </p:nvSpPr>
        <p:spPr bwMode="auto">
          <a:xfrm>
            <a:off x="0" y="0"/>
            <a:ext cx="9144000" cy="517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 TAREA MÁS DIFÍCIL DE TODAS</a:t>
            </a:r>
          </a:p>
          <a:p>
            <a:pPr>
              <a:spcBef>
                <a:spcPct val="50000"/>
              </a:spcBef>
            </a:pPr>
            <a:r>
              <a:rPr lang="es-ES"/>
              <a:t>Una vez que el Sumo Sacerdote había colocado la pala, debía volver a tomar el incienso contenido en la cuchara de oro en las palmas de las manos - pues el incienso que se echaba sobre las brasas debía ser echado directamente de las palmas de sus manos, un "doble puñado". Esta fue la tarea más difícil jamás realizada por una persona en el Sagrado Templo, pues requería gran experiencia. Parece una hazaña casi imposible para alguien que no ha practicado y ha sido completamente preparado. Se hacía de la siguiente manera: El Sumo Sacerdote toma la cuchara llena de incienso y saca lentamente con sus dos pulgares contra los brazos y el cuerpo, con el mango descansando en su contra (algunos sostienen que en realidad se sujetaba la parte superior de la cuchara con sus dientes). Se equilibra el cuerpo de la cuchara en sí hasta que estaba a nivel con sus manos.</a:t>
            </a:r>
            <a:br>
              <a:rPr lang="es-ES"/>
            </a:br>
            <a:r>
              <a:rPr lang="es-ES"/>
              <a:t>Entonces inclina suavemente la</a:t>
            </a:r>
            <a:br>
              <a:rPr lang="es-ES"/>
            </a:br>
            <a:r>
              <a:rPr lang="es-ES"/>
              <a:t>cuchara en la palma de la mano,</a:t>
            </a:r>
            <a:br>
              <a:rPr lang="es-ES"/>
            </a:br>
            <a:r>
              <a:rPr lang="es-ES"/>
              <a:t>torneando y balanceando hacia</a:t>
            </a:r>
            <a:br>
              <a:rPr lang="es-ES"/>
            </a:br>
            <a:r>
              <a:rPr lang="es-ES"/>
              <a:t>adelante y hacia atrás de modo que el</a:t>
            </a:r>
            <a:br>
              <a:rPr lang="es-ES"/>
            </a:br>
            <a:r>
              <a:rPr lang="es-ES"/>
              <a:t>contenido se vacia en la palma de su</a:t>
            </a:r>
            <a:br>
              <a:rPr lang="es-ES"/>
            </a:br>
            <a:r>
              <a:rPr lang="es-ES"/>
              <a:t>mano.</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NI SIQUIERA UN GRANO PUEDE CAER</a:t>
            </a:r>
          </a:p>
          <a:p>
            <a:pPr>
              <a:spcBef>
                <a:spcPct val="50000"/>
              </a:spcBef>
            </a:pPr>
            <a:r>
              <a:rPr lang="es-ES"/>
              <a:t>Como hemos descrito, este proceso es bastante difícil de lograr. Pero lo que hace el ejercicio aún más formidable - lo suficiente para merecer la denominación de "la tarea más difícil de todas" - es el requisito de que el Sumo Sacerdote no debe permitir que ni siquiera un pequeño grano caiga. Todo el contenido de la cuchara debe ser completamente transferido a sus manos, hasta la última gota. Si faltase esa parte insignificante, entonces la cantidad puesta en las brasas ya no sería un puñado doble, porque algo cayó de sus manos. Por lo tanto, no se cumplimiría el requisito divino.</a:t>
            </a:r>
          </a:p>
        </p:txBody>
      </p:sp>
      <p:pic>
        <p:nvPicPr>
          <p:cNvPr id="26628" name="Picture 4" descr="gr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609975"/>
            <a:ext cx="5000625" cy="324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COLOCAR EL INCIENSO SOBRE LAS BRASAS</a:t>
            </a:r>
          </a:p>
          <a:p>
            <a:pPr>
              <a:spcBef>
                <a:spcPct val="50000"/>
              </a:spcBef>
            </a:pPr>
            <a:r>
              <a:rPr lang="es-ES"/>
              <a:t>De la palma de la mano del Sumo Sacerdote, se pone el incienso en las brasas de la pala, en el lado contrario de la pala de donde está él, de manera que no se queme cuando se enciendan las llamas. Permanece ahí y espera un momento, hasta que toda la cámara se llena de humo.</a:t>
            </a:r>
          </a:p>
          <a:p>
            <a:pPr>
              <a:spcBef>
                <a:spcPct val="50000"/>
              </a:spcBef>
            </a:pPr>
            <a:r>
              <a:rPr lang="es-ES"/>
              <a:t>Así se completa la ofrenda de incienso del Yom Kippur, luego sale del Santo de los Santos con extrema reverencia - hacia atrás, entrando a través de las dos cortinas de nuevo en el Santuario sin dar ni una sola vez la espalda al lugar santo.</a:t>
            </a:r>
          </a:p>
        </p:txBody>
      </p:sp>
      <p:pic>
        <p:nvPicPr>
          <p:cNvPr id="25604" name="Picture 4" descr="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257550"/>
            <a:ext cx="5000625"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580" name="Picture 4" descr="quick_pr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1857375"/>
            <a:ext cx="3143250" cy="5000625"/>
          </a:xfrm>
          <a:prstGeom prst="rect">
            <a:avLst/>
          </a:prstGeom>
          <a:noFill/>
          <a:extLst>
            <a:ext uri="{909E8E84-426E-40DD-AFC4-6F175D3DCCD1}">
              <a14:hiddenFill xmlns:a14="http://schemas.microsoft.com/office/drawing/2010/main">
                <a:solidFill>
                  <a:srgbClr val="FFFFFF"/>
                </a:solidFill>
              </a14:hiddenFill>
            </a:ext>
          </a:extLst>
        </p:spPr>
      </p:pic>
      <p:sp>
        <p:nvSpPr>
          <p:cNvPr id="24578" name="Text Box 2"/>
          <p:cNvSpPr txBox="1">
            <a:spLocks noChangeArrowheads="1"/>
          </p:cNvSpPr>
          <p:nvPr/>
        </p:nvSpPr>
        <p:spPr bwMode="auto">
          <a:xfrm>
            <a:off x="0" y="0"/>
            <a:ext cx="9144000"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 “CORTA” ORACIÓN DEL SUMO SACERDOTE</a:t>
            </a:r>
          </a:p>
          <a:p>
            <a:pPr>
              <a:spcBef>
                <a:spcPct val="50000"/>
              </a:spcBef>
            </a:pPr>
            <a:r>
              <a:rPr lang="es-ES"/>
              <a:t>Permaneciendo solo en el santuario, el Sumo Sacerdote ha entrado y salido del lugar más sagrado en la tierra - el centro de creación y de la gloria de Dios. Él ha hecho expiación por su pueblo en la forma que Dios ha previsto para este día sagrado. Por lo tanto, sería lo más natural para él reflexionar sobre este extraño momento de la Divina comunión y ofrecer su propia oración sincera.</a:t>
            </a:r>
          </a:p>
          <a:p>
            <a:pPr>
              <a:spcBef>
                <a:spcPct val="50000"/>
              </a:spcBef>
            </a:pPr>
            <a:r>
              <a:rPr lang="es-ES"/>
              <a:t>Sin embargo, esta oración, registrada por el Talmud,</a:t>
            </a:r>
            <a:br>
              <a:rPr lang="es-ES"/>
            </a:br>
            <a:r>
              <a:rPr lang="es-ES"/>
              <a:t>es notablemente breve y concisa:</a:t>
            </a:r>
          </a:p>
          <a:p>
            <a:pPr>
              <a:spcBef>
                <a:spcPct val="50000"/>
              </a:spcBef>
            </a:pPr>
            <a:r>
              <a:rPr lang="es-ES"/>
              <a:t>"Que sea tu voluntad, Señor, nuestro Dios, que este</a:t>
            </a:r>
            <a:br>
              <a:rPr lang="es-ES"/>
            </a:br>
            <a:r>
              <a:rPr lang="es-ES"/>
              <a:t>próximo año sea cálido, que también sea lluvioso, y que</a:t>
            </a:r>
            <a:br>
              <a:rPr lang="es-ES"/>
            </a:br>
            <a:r>
              <a:rPr lang="es-ES"/>
              <a:t>no se aparte el cetro de la casa de Judá</a:t>
            </a:r>
            <a:br>
              <a:rPr lang="es-ES"/>
            </a:br>
            <a:r>
              <a:rPr lang="es-ES"/>
              <a:t>(véase Gen 49: 10); y que pueda Tu pueblo Israel</a:t>
            </a:r>
            <a:br>
              <a:rPr lang="es-ES"/>
            </a:br>
            <a:r>
              <a:rPr lang="es-ES"/>
              <a:t>no depender de sus vecinos, y no prestes atención a las</a:t>
            </a:r>
            <a:br>
              <a:rPr lang="es-ES"/>
            </a:br>
            <a:r>
              <a:rPr lang="es-ES"/>
              <a:t>oraciones de los caminantes (que rezan para que</a:t>
            </a:r>
            <a:br>
              <a:rPr lang="es-ES"/>
            </a:br>
            <a:r>
              <a:rPr lang="es-ES"/>
              <a:t>no llueva, porque sería un inconveniente en su viaje)"</a:t>
            </a: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559" name="Picture 7" descr="quick_pr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1857375"/>
            <a:ext cx="3143250" cy="5000625"/>
          </a:xfrm>
          <a:prstGeom prst="rect">
            <a:avLst/>
          </a:prstGeom>
          <a:noFill/>
          <a:extLst>
            <a:ext uri="{909E8E84-426E-40DD-AFC4-6F175D3DCCD1}">
              <a14:hiddenFill xmlns:a14="http://schemas.microsoft.com/office/drawing/2010/main">
                <a:solidFill>
                  <a:srgbClr val="FFFFFF"/>
                </a:solidFill>
              </a14:hiddenFill>
            </a:ext>
          </a:extLst>
        </p:spPr>
      </p:pic>
      <p:sp>
        <p:nvSpPr>
          <p:cNvPr id="23554" name="Text Box 2"/>
          <p:cNvSpPr txBox="1">
            <a:spLocks noChangeArrowheads="1"/>
          </p:cNvSpPr>
          <p:nvPr/>
        </p:nvSpPr>
        <p:spPr bwMode="auto">
          <a:xfrm>
            <a:off x="0" y="0"/>
            <a:ext cx="9144000" cy="682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UN TIEMPO PARA LA BREVEDAD</a:t>
            </a:r>
          </a:p>
          <a:p>
            <a:pPr>
              <a:spcBef>
                <a:spcPct val="50000"/>
              </a:spcBef>
            </a:pPr>
            <a:r>
              <a:rPr lang="es-ES"/>
              <a:t>Había una buena razón para que el Sumo Sacerdote no alargase su oración en este momento particular: muchos Sumos Sacerdotes fue muertos mientras oficiaban en el Santo de los Santos. A pesar de que el Primer Templo duró 410 años, hubo sólo 12 sumos sacerdotes durante todo el período, porque eran muy justos, y fueron bendecidos con la longevidad. Sin embargo, el Segundo Templo, que duró un total de 420 años, tuvo más de 300 sumos sacerdotes. Esto se</a:t>
            </a:r>
            <a:br>
              <a:rPr lang="es-ES"/>
            </a:br>
            <a:r>
              <a:rPr lang="es-ES"/>
              <a:t>debió al declive espiritual de aquellos días, muchos de</a:t>
            </a:r>
            <a:br>
              <a:rPr lang="es-ES"/>
            </a:br>
            <a:r>
              <a:rPr lang="es-ES"/>
              <a:t>estos hombres fueron corruptos, y compraron su cargo</a:t>
            </a:r>
            <a:br>
              <a:rPr lang="es-ES"/>
            </a:br>
            <a:r>
              <a:rPr lang="es-ES"/>
              <a:t>a través de sus influencias. Además, si cambiaba</a:t>
            </a:r>
            <a:br>
              <a:rPr lang="es-ES"/>
            </a:br>
            <a:r>
              <a:rPr lang="es-ES"/>
              <a:t>cualquier detalle del servicio del incienso en el Santo</a:t>
            </a:r>
            <a:br>
              <a:rPr lang="es-ES"/>
            </a:br>
            <a:r>
              <a:rPr lang="es-ES"/>
              <a:t>de los Santos (como hemos mencionado con respecto</a:t>
            </a:r>
            <a:br>
              <a:rPr lang="es-ES"/>
            </a:br>
            <a:r>
              <a:rPr lang="es-ES"/>
              <a:t>a los saduceos), podía morir.</a:t>
            </a:r>
            <a:br>
              <a:rPr lang="es-ES"/>
            </a:br>
            <a:r>
              <a:rPr lang="es-ES"/>
              <a:t>Con esto en la mente, es comprensible que los ojos de</a:t>
            </a:r>
            <a:br>
              <a:rPr lang="es-ES"/>
            </a:br>
            <a:r>
              <a:rPr lang="es-ES"/>
              <a:t>todo Israel esperaran la salida del Sumo Sacerdote</a:t>
            </a:r>
            <a:br>
              <a:rPr lang="es-ES"/>
            </a:br>
            <a:r>
              <a:rPr lang="es-ES"/>
              <a:t>conteniendo el aliento. Consciente de la agitación de su</a:t>
            </a:r>
            <a:br>
              <a:rPr lang="es-ES"/>
            </a:br>
            <a:r>
              <a:rPr lang="es-ES"/>
              <a:t>pueblo, la primera preocupación del Sumo Sacerdote era</a:t>
            </a:r>
            <a:br>
              <a:rPr lang="es-ES"/>
            </a:br>
            <a:r>
              <a:rPr lang="es-ES"/>
              <a:t>no causarles ninguna ansiedad innecesaria ... y cuanto</a:t>
            </a:r>
            <a:br>
              <a:rPr lang="es-ES"/>
            </a:br>
            <a:r>
              <a:rPr lang="es-ES"/>
              <a:t>más se quedase en el interior, tanto más crecía la</a:t>
            </a:r>
            <a:br>
              <a:rPr lang="es-ES"/>
            </a:br>
            <a:r>
              <a:rPr lang="es-ES"/>
              <a:t>aprensión de Israel. Por lo tanto, el Sumo Sacerdote</a:t>
            </a:r>
            <a:br>
              <a:rPr lang="es-ES"/>
            </a:br>
            <a:r>
              <a:rPr lang="es-ES"/>
              <a:t>consideraba oportuno renunciar a la oportunidad de</a:t>
            </a:r>
            <a:br>
              <a:rPr lang="es-ES"/>
            </a:br>
            <a:r>
              <a:rPr lang="es-ES"/>
              <a:t>participar en una larga oración personal, y recitaba la</a:t>
            </a:r>
            <a:br>
              <a:rPr lang="es-ES"/>
            </a:br>
            <a:r>
              <a:rPr lang="es-ES"/>
              <a:t>versión más corta para salir del Santuario con razonable</a:t>
            </a:r>
            <a:br>
              <a:rPr lang="es-ES"/>
            </a:br>
            <a:r>
              <a:rPr lang="es-ES"/>
              <a:t>rapidez.</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2" name="Picture 4" descr="exi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95675"/>
            <a:ext cx="5000625" cy="3362325"/>
          </a:xfrm>
          <a:prstGeom prst="rect">
            <a:avLst/>
          </a:prstGeom>
          <a:noFill/>
          <a:extLst>
            <a:ext uri="{909E8E84-426E-40DD-AFC4-6F175D3DCCD1}">
              <a14:hiddenFill xmlns:a14="http://schemas.microsoft.com/office/drawing/2010/main">
                <a:solidFill>
                  <a:srgbClr val="FFFFFF"/>
                </a:solidFill>
              </a14:hiddenFill>
            </a:ext>
          </a:extLst>
        </p:spPr>
      </p:pic>
      <p:sp>
        <p:nvSpPr>
          <p:cNvPr id="22530" name="Text Box 2"/>
          <p:cNvSpPr txBox="1">
            <a:spLocks noChangeArrowheads="1"/>
          </p:cNvSpPr>
          <p:nvPr/>
        </p:nvSpPr>
        <p:spPr bwMode="auto">
          <a:xfrm>
            <a:off x="0" y="0"/>
            <a:ext cx="91440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SALIR – Y VOLVER A ENTRAR</a:t>
            </a:r>
          </a:p>
          <a:p>
            <a:pPr>
              <a:spcBef>
                <a:spcPct val="50000"/>
              </a:spcBef>
            </a:pPr>
            <a:r>
              <a:rPr lang="es-ES"/>
              <a:t>En la próxima etapa del servicio de Yom Kipur, después de que el Sumo Sacerdote daba por concluído el servicio del incienso, pronunciaba su oración y salía del santuario, regresaba al sacerdote que esperaba a la entrada. Este sacerdote ha estado esperando aquí, desde que el becerro se había sacrificado, junto con la mizrak y la seguía agitando a fin de que su contenido no se coagulase.</a:t>
            </a:r>
          </a:p>
          <a:p>
            <a:pPr>
              <a:spcBef>
                <a:spcPct val="50000"/>
              </a:spcBef>
            </a:pPr>
            <a:r>
              <a:rPr lang="es-ES"/>
              <a:t>El Sumo Sacerdote recibe ahora este recipiente de su colega y vuelve atrás hacia el Santo de los Santos por segunda vez, exactamente como lo hizo anteriormente. Pasa a través de las dos cortinas y lleva el recipiente agitando la sangre de su ofrenda, y se vuelve a colocar "entre las varas" donde se coloca el incienso sobre las brasas encima de la primera piedra.</a:t>
            </a: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9" name="Picture 5" descr="blood_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086100"/>
            <a:ext cx="5000625" cy="3771900"/>
          </a:xfrm>
          <a:prstGeom prst="rect">
            <a:avLst/>
          </a:prstGeom>
          <a:noFill/>
          <a:extLst>
            <a:ext uri="{909E8E84-426E-40DD-AFC4-6F175D3DCCD1}">
              <a14:hiddenFill xmlns:a14="http://schemas.microsoft.com/office/drawing/2010/main">
                <a:solidFill>
                  <a:srgbClr val="FFFFFF"/>
                </a:solidFill>
              </a14:hiddenFill>
            </a:ext>
          </a:extLst>
        </p:spPr>
      </p:pic>
      <p:sp>
        <p:nvSpPr>
          <p:cNvPr id="21506" name="Text Box 2"/>
          <p:cNvSpPr txBox="1">
            <a:spLocks noChangeArrowheads="1"/>
          </p:cNvSpPr>
          <p:nvPr/>
        </p:nvSpPr>
        <p:spPr bwMode="auto">
          <a:xfrm>
            <a:off x="-57150" y="0"/>
            <a:ext cx="920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ES"/>
          </a:p>
        </p:txBody>
      </p:sp>
      <p:sp>
        <p:nvSpPr>
          <p:cNvPr id="21507" name="Text Box 3"/>
          <p:cNvSpPr txBox="1">
            <a:spLocks noChangeArrowheads="1"/>
          </p:cNvSpPr>
          <p:nvPr/>
        </p:nvSpPr>
        <p:spPr bwMode="auto">
          <a:xfrm>
            <a:off x="0" y="0"/>
            <a:ext cx="9144000"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ROCIANDO LA SANGRE DEL BECERRO</a:t>
            </a:r>
          </a:p>
          <a:p>
            <a:pPr>
              <a:spcBef>
                <a:spcPct val="50000"/>
              </a:spcBef>
            </a:pPr>
            <a:r>
              <a:rPr lang="es-ES"/>
              <a:t>Allí, rociaba en el aire con su dedo del contenido de la mizrak, hacia la cubierta del arca. Esto se hacía siguiendo lo especificado en el versículo (Lev. 16: 14), “Después tomará un poco de la sangre del novillo y la rociará con su dedo al costado oriental del propiciatorio, la rociará delante del propiciatorio siete veces“.</a:t>
            </a:r>
          </a:p>
          <a:p>
            <a:pPr>
              <a:spcBef>
                <a:spcPct val="50000"/>
              </a:spcBef>
            </a:pPr>
            <a:r>
              <a:rPr lang="es-ES"/>
              <a:t>Después deja el Santo de los Santos (de la misma manera que hemos discutido antes), y coloca el recipiente en un estante de oro dentro del Santuario.</a:t>
            </a:r>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ROCIANDO LA SANGRE DEL BECERRO (CONTINUACIÓN)</a:t>
            </a:r>
          </a:p>
          <a:p>
            <a:pPr>
              <a:spcBef>
                <a:spcPct val="50000"/>
              </a:spcBef>
            </a:pPr>
            <a:r>
              <a:rPr lang="es-ES"/>
              <a:t>El versículo se refiere a las pequeñas gotas remotas desde la punta de los dedos de la mano. Como en el servicio del incienso, cuando el arca no estuvo presente el Sumo Sacerdote rociaba en la dirección del lugar del arca. Él rociaba con un movimiento hacia arriba una vez ...</a:t>
            </a:r>
          </a:p>
        </p:txBody>
      </p:sp>
      <p:pic>
        <p:nvPicPr>
          <p:cNvPr id="20484" name="Picture 4" descr="finger_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600450"/>
            <a:ext cx="5000625" cy="3257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8612" name="Picture 4" descr="all_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57375"/>
            <a:ext cx="2971800" cy="5000625"/>
          </a:xfrm>
          <a:prstGeom prst="rect">
            <a:avLst/>
          </a:prstGeom>
          <a:noFill/>
          <a:extLst>
            <a:ext uri="{909E8E84-426E-40DD-AFC4-6F175D3DCCD1}">
              <a14:hiddenFill xmlns:a14="http://schemas.microsoft.com/office/drawing/2010/main">
                <a:solidFill>
                  <a:srgbClr val="FFFFFF"/>
                </a:solidFill>
              </a14:hiddenFill>
            </a:ext>
          </a:extLst>
        </p:spPr>
      </p:pic>
      <p:sp>
        <p:nvSpPr>
          <p:cNvPr id="68610" name="Text Box 2"/>
          <p:cNvSpPr txBox="1">
            <a:spLocks noChangeArrowheads="1"/>
          </p:cNvSpPr>
          <p:nvPr/>
        </p:nvSpPr>
        <p:spPr bwMode="auto">
          <a:xfrm>
            <a:off x="0" y="0"/>
            <a:ext cx="9144000"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“LEA EN VOZ ALTA” </a:t>
            </a:r>
          </a:p>
          <a:p>
            <a:pPr>
              <a:spcBef>
                <a:spcPct val="50000"/>
              </a:spcBef>
            </a:pPr>
            <a:r>
              <a:rPr lang="es-ES"/>
              <a:t>Los ancianos piden: "¡Maestro! ¡Sumo Sacerdote! Por favor, lea usted mismo en voz alta, tal vez hay algo que ha olvidado, o algún detalle que no ha aprendido". Esto es debido a que cuando uno lee en voz alta es menos propenso a olvidar que el que sólo ha escuchado las palabras de los labios de otro, y el propósito de todo este proceso es que el Sumo Sacerdote esté absolutamente familiarizado con estos detalles.</a:t>
            </a:r>
          </a:p>
          <a:p>
            <a:pPr>
              <a:spcBef>
                <a:spcPct val="50000"/>
              </a:spcBef>
            </a:pPr>
            <a:r>
              <a:rPr lang="es-ES"/>
              <a:t>Además, la exhortación a "leer en voz alta" era necesaria</a:t>
            </a:r>
            <a:br>
              <a:rPr lang="es-ES"/>
            </a:br>
            <a:r>
              <a:rPr lang="es-ES"/>
              <a:t>durante el periodo del segundo templo. Mientras que los</a:t>
            </a:r>
            <a:br>
              <a:rPr lang="es-ES"/>
            </a:br>
            <a:r>
              <a:rPr lang="es-ES"/>
              <a:t>sumos sacerdotes del Primer Templo fueron elegidos por</a:t>
            </a:r>
            <a:br>
              <a:rPr lang="es-ES"/>
            </a:br>
            <a:r>
              <a:rPr lang="es-ES"/>
              <a:t>su sabiduría y buen juicio, éste no fue siempre el caso</a:t>
            </a:r>
            <a:br>
              <a:rPr lang="es-ES"/>
            </a:br>
            <a:r>
              <a:rPr lang="es-ES"/>
              <a:t>durante los días del Segundo Templo. Muchos sumos</a:t>
            </a:r>
            <a:br>
              <a:rPr lang="es-ES"/>
            </a:br>
            <a:r>
              <a:rPr lang="es-ES"/>
              <a:t>sacerdotes de ese período fueron personas corruptas que</a:t>
            </a:r>
            <a:br>
              <a:rPr lang="es-ES"/>
            </a:br>
            <a:r>
              <a:rPr lang="es-ES"/>
              <a:t>compraron sus posiciones a través de la riqueza y la</a:t>
            </a:r>
            <a:br>
              <a:rPr lang="es-ES"/>
            </a:br>
            <a:r>
              <a:rPr lang="es-ES"/>
              <a:t>influencia con el gobierno extranjero, algunos de estos</a:t>
            </a:r>
            <a:br>
              <a:rPr lang="es-ES"/>
            </a:br>
            <a:r>
              <a:rPr lang="es-ES"/>
              <a:t>hombres estaban lejos de ser adecuados académicamente.</a:t>
            </a:r>
            <a:br>
              <a:rPr lang="es-ES"/>
            </a:br>
            <a:r>
              <a:rPr lang="es-ES"/>
              <a:t>Así pues, los ancianos tenían motivos para sospechar que</a:t>
            </a:r>
            <a:br>
              <a:rPr lang="es-ES"/>
            </a:br>
            <a:r>
              <a:rPr lang="es-ES"/>
              <a:t>no estaban adecuadamente familiarizados con los textos</a:t>
            </a:r>
            <a:br>
              <a:rPr lang="es-ES"/>
            </a:br>
            <a:r>
              <a:rPr lang="es-ES"/>
              <a:t>bíblicos y los principios de culto.</a:t>
            </a: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ROCIANDO LA SANGRE DEL BECERRO (CONTINUACIÓN)</a:t>
            </a:r>
          </a:p>
          <a:p>
            <a:pPr>
              <a:spcBef>
                <a:spcPct val="50000"/>
              </a:spcBef>
            </a:pPr>
            <a:r>
              <a:rPr lang="es-ES"/>
              <a:t>... seguido por siete veces hacia abajo.</a:t>
            </a:r>
          </a:p>
          <a:p>
            <a:pPr>
              <a:spcBef>
                <a:spcPct val="50000"/>
              </a:spcBef>
            </a:pPr>
            <a:r>
              <a:rPr lang="es-ES"/>
              <a:t>Después deja el Santo de los Santos (de la misma manera que hemos discutido antes), y coloca el recipiente en un estante de oro dentro del Santuario.</a:t>
            </a:r>
          </a:p>
        </p:txBody>
      </p:sp>
      <p:pic>
        <p:nvPicPr>
          <p:cNvPr id="19460" name="Picture 4" descr="finger_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695700"/>
            <a:ext cx="5000625" cy="316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4822" name="Picture 6" descr="go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810000"/>
            <a:ext cx="5000625" cy="3048000"/>
          </a:xfrm>
          <a:prstGeom prst="rect">
            <a:avLst/>
          </a:prstGeom>
          <a:noFill/>
          <a:extLst>
            <a:ext uri="{909E8E84-426E-40DD-AFC4-6F175D3DCCD1}">
              <a14:hiddenFill xmlns:a14="http://schemas.microsoft.com/office/drawing/2010/main">
                <a:solidFill>
                  <a:srgbClr val="FFFFFF"/>
                </a:solidFill>
              </a14:hiddenFill>
            </a:ext>
          </a:extLst>
        </p:spPr>
      </p:pic>
      <p:sp>
        <p:nvSpPr>
          <p:cNvPr id="34820" name="Text Box 4"/>
          <p:cNvSpPr txBox="1">
            <a:spLocks noChangeArrowheads="1"/>
          </p:cNvSpPr>
          <p:nvPr/>
        </p:nvSpPr>
        <p:spPr bwMode="auto">
          <a:xfrm>
            <a:off x="0" y="0"/>
            <a:ext cx="9144000"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400" b="1"/>
              <a:t>SACRIFICIO DEL MACHO CABRÍO DESIGNADO “PARA DIOS”</a:t>
            </a:r>
          </a:p>
          <a:p>
            <a:pPr algn="ctr">
              <a:spcBef>
                <a:spcPct val="50000"/>
              </a:spcBef>
            </a:pPr>
            <a:r>
              <a:rPr lang="es-ES" b="1"/>
              <a:t>ENTRANDO DE NUEVO EN EL SANTO DE LOS SANTOS</a:t>
            </a:r>
          </a:p>
          <a:p>
            <a:pPr>
              <a:spcBef>
                <a:spcPct val="50000"/>
              </a:spcBef>
            </a:pPr>
            <a:r>
              <a:rPr lang="es-ES"/>
              <a:t>Ya en el atrio, el macho cabrío que había sido designado “Para Dios" por las suertes, es ahora entregado al Sumo Sacerdote. Sacrifica al animal y recoge su sangre en otro recipiente mizrak.</a:t>
            </a:r>
          </a:p>
          <a:p>
            <a:pPr>
              <a:spcBef>
                <a:spcPct val="50000"/>
              </a:spcBef>
            </a:pPr>
            <a:r>
              <a:rPr lang="es-ES"/>
              <a:t>A continuación, entra en el Santo de los Santos por tercera vez, esta vez llevando el recipiente con la sangre del macho cabrío. Entra en la cámara exactamente como lo hizo la veces anteriores, y de nuevo camina hacia el mismo lugar exacto. Nuevamente "entre las varas", rocía la sangre como antes y, a continuación, sale, coloca este recipiente en un segundo estante de oro pre-colocado en el Santuario.</a:t>
            </a: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5846" name="Picture 6" descr="blood_cur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67100"/>
            <a:ext cx="5000625" cy="3390900"/>
          </a:xfrm>
          <a:prstGeom prst="rect">
            <a:avLst/>
          </a:prstGeom>
          <a:noFill/>
          <a:extLst>
            <a:ext uri="{909E8E84-426E-40DD-AFC4-6F175D3DCCD1}">
              <a14:hiddenFill xmlns:a14="http://schemas.microsoft.com/office/drawing/2010/main">
                <a:solidFill>
                  <a:srgbClr val="FFFFFF"/>
                </a:solidFill>
              </a14:hiddenFill>
            </a:ext>
          </a:extLst>
        </p:spPr>
      </p:pic>
      <p:sp>
        <p:nvSpPr>
          <p:cNvPr id="35844" name="Text Box 4"/>
          <p:cNvSpPr txBox="1">
            <a:spLocks noChangeArrowheads="1"/>
          </p:cNvSpPr>
          <p:nvPr/>
        </p:nvSpPr>
        <p:spPr bwMode="auto">
          <a:xfrm>
            <a:off x="0" y="0"/>
            <a:ext cx="91440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ROCIANDO SOBRE LA CORTINA</a:t>
            </a:r>
          </a:p>
          <a:p>
            <a:pPr>
              <a:spcBef>
                <a:spcPct val="50000"/>
              </a:spcBef>
            </a:pPr>
            <a:r>
              <a:rPr lang="es-ES"/>
              <a:t>Ahora, el Sumo Sacerdote no abandona el Santuario, sino que toma la primera mizrak, que contiene la sangre de los becerros, desde la posición en la que había colocado originalmente. Frente a las cortinas que separan el Lugar Santo (donde ahora está) y el Santo de los Santos, que está enfrente de ese mismo lugar en que ha entrado hasta tres veces - "entre las varas" de el arca.</a:t>
            </a:r>
          </a:p>
          <a:p>
            <a:pPr>
              <a:spcBef>
                <a:spcPct val="50000"/>
              </a:spcBef>
            </a:pPr>
            <a:r>
              <a:rPr lang="es-ES"/>
              <a:t>Esta vez, asperja la sangre del becerro fuera de la cortina, pero hacia el mismo lugar, de la misma manera que hemos descrito. Luego, coloca este mizrak bajo sus pies, y una vez más toma el segundo recipiente que contiene la sangre sacrificial del macho cabrío, y reitera su acción rociando hacia la cortina.</a:t>
            </a: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6870" name="Picture 6" descr="mizr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50" y="1857375"/>
            <a:ext cx="3295650" cy="5000625"/>
          </a:xfrm>
          <a:prstGeom prst="rect">
            <a:avLst/>
          </a:prstGeom>
          <a:noFill/>
          <a:extLst>
            <a:ext uri="{909E8E84-426E-40DD-AFC4-6F175D3DCCD1}">
              <a14:hiddenFill xmlns:a14="http://schemas.microsoft.com/office/drawing/2010/main">
                <a:solidFill>
                  <a:srgbClr val="FFFFFF"/>
                </a:solidFill>
              </a14:hiddenFill>
            </a:ext>
          </a:extLst>
        </p:spPr>
      </p:pic>
      <p:sp>
        <p:nvSpPr>
          <p:cNvPr id="36868" name="Text Box 4"/>
          <p:cNvSpPr txBox="1">
            <a:spLocks noChangeArrowheads="1"/>
          </p:cNvSpPr>
          <p:nvPr/>
        </p:nvSpPr>
        <p:spPr bwMode="auto">
          <a:xfrm>
            <a:off x="0" y="0"/>
            <a:ext cx="914400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MEZCLANDO LOS DOS JUNTOS</a:t>
            </a:r>
          </a:p>
          <a:p>
            <a:pPr>
              <a:spcBef>
                <a:spcPct val="50000"/>
              </a:spcBef>
            </a:pPr>
            <a:r>
              <a:rPr lang="es-ES"/>
              <a:t>Por último, mientras todavía está en el santuario, el Sumo Sacerdote mezcla el contenido de ambos recipientes. Se vierte la mizrak que contiene la sangre del becerro en la del macho cabrío y, a continuación, vierte todo este recipiente en el que está vacío (él del becerro), de manera que quedan totalmente mezclados. Todo esto, según el versículo (Lev. 16: 18) “Aarón saldrá luego para hacer propiciación por el altar que está delante del Señor. Tomará sangre del novillo y del</a:t>
            </a:r>
            <a:br>
              <a:rPr lang="es-ES"/>
            </a:br>
            <a:r>
              <a:rPr lang="es-ES"/>
              <a:t>macho cabrío, y la untará sobre cada uno de los</a:t>
            </a:r>
            <a:br>
              <a:rPr lang="es-ES"/>
            </a:br>
            <a:r>
              <a:rPr lang="es-ES"/>
              <a:t>cuernos del altar“. Vamos a ver ahora la parte del</a:t>
            </a:r>
            <a:br>
              <a:rPr lang="es-ES"/>
            </a:br>
            <a:r>
              <a:rPr lang="es-ES"/>
              <a:t>servicio a que se refiere este versículo.</a:t>
            </a: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7894" name="Picture 6" descr="blood_in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2771775"/>
            <a:ext cx="5000625" cy="4086225"/>
          </a:xfrm>
          <a:prstGeom prst="rect">
            <a:avLst/>
          </a:prstGeom>
          <a:noFill/>
          <a:extLst>
            <a:ext uri="{909E8E84-426E-40DD-AFC4-6F175D3DCCD1}">
              <a14:hiddenFill xmlns:a14="http://schemas.microsoft.com/office/drawing/2010/main">
                <a:solidFill>
                  <a:srgbClr val="FFFFFF"/>
                </a:solidFill>
              </a14:hiddenFill>
            </a:ext>
          </a:extLst>
        </p:spPr>
      </p:pic>
      <p:sp>
        <p:nvSpPr>
          <p:cNvPr id="37892" name="Text Box 4"/>
          <p:cNvSpPr txBox="1">
            <a:spLocks noChangeArrowheads="1"/>
          </p:cNvSpPr>
          <p:nvPr/>
        </p:nvSpPr>
        <p:spPr bwMode="auto">
          <a:xfrm>
            <a:off x="0" y="-26988"/>
            <a:ext cx="9144000" cy="695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b="1"/>
              <a:t>“EL ALTAR QUE ESTÁ DELANTE DE DIOS”</a:t>
            </a:r>
          </a:p>
          <a:p>
            <a:r>
              <a:rPr lang="es-ES"/>
              <a:t>El Sumo Sacerdote ha completado el rociado en el interior del Santo de los Santos y en el Santuario. La Biblia nos enseña que ahora rocía las esquinas de "el altar que está delante de Dios" con la mezcla de ambos recipientes. Esta expresión sólo se puede referir al altar de oro del incienso en el interior del santuario, por su proximidad con el lugar santísimo - del altar exterior que está en el atrio nunca se puede decir que está "delante de Dios“. En cuanto a la instrucción bíblica, ahora debe "salir", esto indica que va a salir desde el lugar donde había estado enmedio de la cortina, y servir en la parte exterior del altar. El Sumo Sacerdote rodea el altar del incienso y rocía sobre cada una de sus cuatro esquinas. Después,</a:t>
            </a:r>
            <a:br>
              <a:rPr lang="es-ES"/>
            </a:br>
            <a:r>
              <a:rPr lang="es-ES"/>
              <a:t>apaga algunas de las brasas de la parte</a:t>
            </a:r>
            <a:br>
              <a:rPr lang="es-ES"/>
            </a:br>
            <a:r>
              <a:rPr lang="es-ES"/>
              <a:t>superior y expone algunas de la</a:t>
            </a:r>
            <a:br>
              <a:rPr lang="es-ES"/>
            </a:br>
            <a:r>
              <a:rPr lang="es-ES"/>
              <a:t>superficie de oro del altar. En esta zona,</a:t>
            </a:r>
            <a:br>
              <a:rPr lang="es-ES"/>
            </a:br>
            <a:r>
              <a:rPr lang="es-ES"/>
              <a:t>el "piso" del pequeño altar del incienso,</a:t>
            </a:r>
            <a:br>
              <a:rPr lang="es-ES"/>
            </a:br>
            <a:r>
              <a:rPr lang="es-ES"/>
              <a:t>se rocía adicionalmente siete veces,</a:t>
            </a:r>
            <a:br>
              <a:rPr lang="es-ES"/>
            </a:br>
            <a:r>
              <a:rPr lang="es-ES"/>
              <a:t>según el versículo (ibíd. 19): “y con el</a:t>
            </a:r>
            <a:br>
              <a:rPr lang="es-ES"/>
            </a:br>
            <a:r>
              <a:rPr lang="es-ES"/>
              <a:t>dedo rociará con sangre el altar siete</a:t>
            </a:r>
            <a:br>
              <a:rPr lang="es-ES"/>
            </a:br>
            <a:r>
              <a:rPr lang="es-ES"/>
              <a:t>veces". La sangre que quedó en la</a:t>
            </a:r>
            <a:br>
              <a:rPr lang="es-ES"/>
            </a:br>
            <a:r>
              <a:rPr lang="es-ES"/>
              <a:t>mizrak al terminar, se derrama al pie</a:t>
            </a:r>
            <a:br>
              <a:rPr lang="es-ES"/>
            </a:br>
            <a:r>
              <a:rPr lang="es-ES"/>
              <a:t>del lado occidental del altar exterior, de</a:t>
            </a:r>
            <a:br>
              <a:rPr lang="es-ES"/>
            </a:br>
            <a:r>
              <a:rPr lang="es-ES"/>
              <a:t>conformidad con las instrucciones (ibíd.</a:t>
            </a:r>
            <a:br>
              <a:rPr lang="es-ES"/>
            </a:br>
            <a:r>
              <a:rPr lang="es-ES"/>
              <a:t>4: 7): “El resto de la sangre del novillo</a:t>
            </a:r>
            <a:br>
              <a:rPr lang="es-ES"/>
            </a:br>
            <a:r>
              <a:rPr lang="es-ES"/>
              <a:t>la derramará al pie del altar del</a:t>
            </a:r>
            <a:br>
              <a:rPr lang="es-ES"/>
            </a:br>
            <a:r>
              <a:rPr lang="es-ES"/>
              <a:t>holocausto, que está a la entrada de la</a:t>
            </a:r>
            <a:br>
              <a:rPr lang="es-ES"/>
            </a:br>
            <a:r>
              <a:rPr lang="es-ES"/>
              <a:t>Tienda de reunión“.</a:t>
            </a: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8918" name="Picture 6" descr="se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857375"/>
            <a:ext cx="3390900" cy="5000625"/>
          </a:xfrm>
          <a:prstGeom prst="rect">
            <a:avLst/>
          </a:prstGeom>
          <a:noFill/>
          <a:extLst>
            <a:ext uri="{909E8E84-426E-40DD-AFC4-6F175D3DCCD1}">
              <a14:hiddenFill xmlns:a14="http://schemas.microsoft.com/office/drawing/2010/main">
                <a:solidFill>
                  <a:srgbClr val="FFFFFF"/>
                </a:solidFill>
              </a14:hiddenFill>
            </a:ext>
          </a:extLst>
        </p:spPr>
      </p:pic>
      <p:sp>
        <p:nvSpPr>
          <p:cNvPr id="38916" name="Text Box 4"/>
          <p:cNvSpPr txBox="1">
            <a:spLocks noChangeArrowheads="1"/>
          </p:cNvSpPr>
          <p:nvPr/>
        </p:nvSpPr>
        <p:spPr bwMode="auto">
          <a:xfrm>
            <a:off x="0" y="0"/>
            <a:ext cx="9144000" cy="471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400" b="1"/>
              <a:t>ENVIAR EL CHIVO EXPIATORIO</a:t>
            </a:r>
          </a:p>
          <a:p>
            <a:pPr algn="ctr">
              <a:spcBef>
                <a:spcPct val="50000"/>
              </a:spcBef>
            </a:pPr>
            <a:r>
              <a:rPr lang="es-ES" b="1"/>
              <a:t>HACIENDO CONFESIÓN POR LA TOTALIDAD DE ISRAEL</a:t>
            </a:r>
          </a:p>
          <a:p>
            <a:pPr>
              <a:spcBef>
                <a:spcPct val="50000"/>
              </a:spcBef>
            </a:pPr>
            <a:r>
              <a:rPr lang="es-ES"/>
              <a:t>El Sumo Sacerdote ahora regresa al lugar donde está el chivo expiatorio esperando, frente a la puerta a través de la cual será conducido hacia el desierto - la Puerta Oriental.</a:t>
            </a:r>
          </a:p>
          <a:p>
            <a:pPr>
              <a:spcBef>
                <a:spcPct val="50000"/>
              </a:spcBef>
            </a:pPr>
            <a:r>
              <a:rPr lang="es-ES"/>
              <a:t>Colocando sus dos manos sobre la cabeza del animal,</a:t>
            </a:r>
            <a:br>
              <a:rPr lang="es-ES"/>
            </a:br>
            <a:r>
              <a:rPr lang="es-ES"/>
              <a:t>entre sus cuernos, el Sumo Sacerdote ofrece ahora</a:t>
            </a:r>
            <a:br>
              <a:rPr lang="es-ES"/>
            </a:br>
            <a:r>
              <a:rPr lang="es-ES"/>
              <a:t>su confesión por toda la nación de Israel, como dice la</a:t>
            </a:r>
            <a:br>
              <a:rPr lang="es-ES"/>
            </a:br>
            <a:r>
              <a:rPr lang="es-ES"/>
              <a:t>Escritura (ibíd. 20-21): “Cuando Aarón haya terminado</a:t>
            </a:r>
            <a:br>
              <a:rPr lang="es-ES"/>
            </a:br>
            <a:r>
              <a:rPr lang="es-ES"/>
              <a:t>de hacer propiciación por el santuario, la Tienda de</a:t>
            </a:r>
            <a:br>
              <a:rPr lang="es-ES"/>
            </a:br>
            <a:r>
              <a:rPr lang="es-ES"/>
              <a:t>reunión y el altar, presentará el macho cabrío vivo, y le</a:t>
            </a:r>
            <a:br>
              <a:rPr lang="es-ES"/>
            </a:br>
            <a:r>
              <a:rPr lang="es-ES"/>
              <a:t>impondrá las manos sobre la cabeza. Confesará</a:t>
            </a:r>
            <a:br>
              <a:rPr lang="es-ES"/>
            </a:br>
            <a:r>
              <a:rPr lang="es-ES"/>
              <a:t>entonces todas las iniquidades y transgresiones de los</a:t>
            </a:r>
            <a:br>
              <a:rPr lang="es-ES"/>
            </a:br>
            <a:r>
              <a:rPr lang="es-ES"/>
              <a:t>israelitas, cualesquiera que hayan sido sus pecados.</a:t>
            </a:r>
            <a:br>
              <a:rPr lang="es-ES"/>
            </a:br>
            <a:r>
              <a:rPr lang="es-ES"/>
              <a:t>Así el macho cabrío cargará con ellos... "</a:t>
            </a: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9942" name="Picture 6" descr="confession_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4000500"/>
            <a:ext cx="5000625" cy="2857500"/>
          </a:xfrm>
          <a:prstGeom prst="rect">
            <a:avLst/>
          </a:prstGeom>
          <a:noFill/>
          <a:extLst>
            <a:ext uri="{909E8E84-426E-40DD-AFC4-6F175D3DCCD1}">
              <a14:hiddenFill xmlns:a14="http://schemas.microsoft.com/office/drawing/2010/main">
                <a:solidFill>
                  <a:srgbClr val="FFFFFF"/>
                </a:solidFill>
              </a14:hiddenFill>
            </a:ext>
          </a:extLst>
        </p:spPr>
      </p:pic>
      <p:sp>
        <p:nvSpPr>
          <p:cNvPr id="39940" name="Text Box 4"/>
          <p:cNvSpPr txBox="1">
            <a:spLocks noChangeArrowheads="1"/>
          </p:cNvSpPr>
          <p:nvPr/>
        </p:nvSpPr>
        <p:spPr bwMode="auto">
          <a:xfrm>
            <a:off x="0" y="0"/>
            <a:ext cx="9144000" cy="517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 CONFESIÓN</a:t>
            </a:r>
          </a:p>
          <a:p>
            <a:pPr>
              <a:spcBef>
                <a:spcPct val="50000"/>
              </a:spcBef>
            </a:pPr>
            <a:r>
              <a:rPr lang="es-ES"/>
              <a:t>"Yo le suplico, oh Señor; </a:t>
            </a:r>
            <a:br>
              <a:rPr lang="es-ES"/>
            </a:br>
            <a:r>
              <a:rPr lang="es-ES"/>
              <a:t>Expía completamente los pecados, </a:t>
            </a:r>
            <a:br>
              <a:rPr lang="es-ES"/>
            </a:br>
            <a:r>
              <a:rPr lang="es-ES"/>
              <a:t>y las iniquidades y transgresiones </a:t>
            </a:r>
            <a:br>
              <a:rPr lang="es-ES"/>
            </a:br>
            <a:r>
              <a:rPr lang="es-ES"/>
              <a:t>que toda la casa de Israel </a:t>
            </a:r>
            <a:br>
              <a:rPr lang="es-ES"/>
            </a:br>
            <a:r>
              <a:rPr lang="es-ES"/>
              <a:t>ha cometido contra tí, </a:t>
            </a:r>
            <a:br>
              <a:rPr lang="es-ES"/>
            </a:br>
            <a:r>
              <a:rPr lang="es-ES"/>
              <a:t>Como está escrito en la Torá </a:t>
            </a:r>
            <a:br>
              <a:rPr lang="es-ES"/>
            </a:br>
            <a:r>
              <a:rPr lang="es-ES"/>
              <a:t>de tu siervo, Moisés: </a:t>
            </a:r>
            <a:br>
              <a:rPr lang="es-ES"/>
            </a:br>
            <a:r>
              <a:rPr lang="es-ES"/>
              <a:t>«En este día</a:t>
            </a:r>
            <a:br>
              <a:rPr lang="es-ES"/>
            </a:br>
            <a:r>
              <a:rPr lang="es-ES"/>
              <a:t>se hará expiación por tí, </a:t>
            </a:r>
            <a:br>
              <a:rPr lang="es-ES"/>
            </a:br>
            <a:r>
              <a:rPr lang="es-ES"/>
              <a:t>para purificarte de todos sus pecados </a:t>
            </a:r>
            <a:br>
              <a:rPr lang="es-ES"/>
            </a:br>
            <a:r>
              <a:rPr lang="es-ES"/>
              <a:t>- antes el Señor serás purificado».“. </a:t>
            </a:r>
            <a:br>
              <a:rPr lang="es-ES"/>
            </a:br>
            <a:r>
              <a:rPr lang="es-ES"/>
              <a:t/>
            </a:r>
            <a:br>
              <a:rPr lang="es-ES"/>
            </a:br>
            <a:r>
              <a:rPr lang="es-ES"/>
              <a:t>Como en el caso anterior,</a:t>
            </a:r>
            <a:br>
              <a:rPr lang="es-ES"/>
            </a:br>
            <a:r>
              <a:rPr lang="es-ES"/>
              <a:t>la congregación responde con</a:t>
            </a:r>
            <a:br>
              <a:rPr lang="es-ES"/>
            </a:br>
            <a:r>
              <a:rPr lang="es-ES"/>
              <a:t>las palabras "¡Bendito sea el nombre</a:t>
            </a:r>
            <a:br>
              <a:rPr lang="es-ES"/>
            </a:br>
            <a:r>
              <a:rPr lang="es-ES"/>
              <a:t>de su reino glorioso, por los siglos</a:t>
            </a:r>
            <a:br>
              <a:rPr lang="es-ES"/>
            </a:br>
            <a:r>
              <a:rPr lang="es-ES"/>
              <a:t>de los siglos!".</a:t>
            </a: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0" y="0"/>
            <a:ext cx="91440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CRUZANDO EL PUENTE</a:t>
            </a:r>
          </a:p>
          <a:p>
            <a:pPr>
              <a:spcBef>
                <a:spcPct val="50000"/>
              </a:spcBef>
            </a:pPr>
            <a:r>
              <a:rPr lang="es-ES"/>
              <a:t>Después de hacer confesión por Israel, el Sumo Sacerdote entrega el chivo expiatorio en manos de la persona que había sido previamente designada para dirigirlo al desierto. Esto también era considerado un gran privilegio. Aunque no es una parte intrínseca del servicio y, por tanto, podría ser realizada incluso por un israelita cualquiera, habitualmente se reservaba esta tarea para la casta sacerdotal.</a:t>
            </a:r>
          </a:p>
        </p:txBody>
      </p:sp>
      <p:pic>
        <p:nvPicPr>
          <p:cNvPr id="56326" name="Picture 6" descr="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038475"/>
            <a:ext cx="5000625" cy="381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0" y="115888"/>
            <a:ext cx="9144000" cy="29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“¡TOMA NUESTROS PECADOS Y VETE!”</a:t>
            </a:r>
          </a:p>
          <a:p>
            <a:pPr>
              <a:spcBef>
                <a:spcPct val="50000"/>
              </a:spcBef>
            </a:pPr>
            <a:r>
              <a:rPr lang="es-ES"/>
              <a:t>Un puente especial conducía directamente desde el atrio del Templo a las afueras de la ciudad. Este puente conectaba el complejo del Monte del Templo con el Monte de la Anunciación, y el chivo expiatorio era llevado a través de este puente al desierto. En el camino, grupos de personas denominadas "babilonios" (pero en realidad identificados como alejandrinos) trataban de agarrar el chivo expiatorio. La Mishna (Yoma 6, 4) describe que eran una molestia: “Tiraban del pelo de cabra y gritaban: «¡Oh, toma nuestros pecados y llévalos contigo! ¡Toma nuestros pecados y vete!». Estaban tan ansiosos por urgir al sacerdote que dirigía al chivo expiatorio, que no hubieran dudado en alquitranarlo si se retrasaba.</a:t>
            </a:r>
          </a:p>
        </p:txBody>
      </p:sp>
      <p:pic>
        <p:nvPicPr>
          <p:cNvPr id="57350" name="Picture 6" descr="grabb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505200"/>
            <a:ext cx="5000625"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0" y="0"/>
            <a:ext cx="914400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DIEZ CASETAS</a:t>
            </a:r>
          </a:p>
          <a:p>
            <a:pPr>
              <a:spcBef>
                <a:spcPct val="50000"/>
              </a:spcBef>
            </a:pPr>
            <a:r>
              <a:rPr lang="es-ES"/>
              <a:t>A lo largo de todo el camino entre Jerusalén y el acantilado - el destino del chivo expiatorio, una serie de estaciones habían sido colocadas desde antes del comienzo del Yom Kippur. Éste era un sistema que había sido concebido para asegurar que la misión fuese llevada a cabo completamente; diversos hombres habían sido pre-posicionados en lugares equidistantes para asegurarse de que el chivo expiatorio tuviera toda la asistencia que pueda necesitar, y para acompañarlo en el camino. La Mishna registra que la distancia entre Jerusalén y el acantilado del desierto era de 90 RIS - 12 mil. La distancia entre cada estación era un mil, o 2000 AMOT (con la excepción de la distancia entre la última estación y el acantilado, que era de 2 mil).</a:t>
            </a:r>
          </a:p>
        </p:txBody>
      </p:sp>
      <p:pic>
        <p:nvPicPr>
          <p:cNvPr id="58374" name="Picture 6" descr="boo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667125"/>
            <a:ext cx="5000625" cy="3190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7588" name="Picture 4" descr="learn_offer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514725"/>
            <a:ext cx="5000625" cy="3343275"/>
          </a:xfrm>
          <a:prstGeom prst="rect">
            <a:avLst/>
          </a:prstGeom>
          <a:noFill/>
          <a:extLst>
            <a:ext uri="{909E8E84-426E-40DD-AFC4-6F175D3DCCD1}">
              <a14:hiddenFill xmlns:a14="http://schemas.microsoft.com/office/drawing/2010/main">
                <a:solidFill>
                  <a:srgbClr val="FFFFFF"/>
                </a:solidFill>
              </a14:hiddenFill>
            </a:ext>
          </a:extLst>
        </p:spPr>
      </p:pic>
      <p:sp>
        <p:nvSpPr>
          <p:cNvPr id="67586" name="Text Box 2"/>
          <p:cNvSpPr txBox="1">
            <a:spLocks noChangeArrowheads="1"/>
          </p:cNvSpPr>
          <p:nvPr/>
        </p:nvSpPr>
        <p:spPr bwMode="auto">
          <a:xfrm>
            <a:off x="0" y="0"/>
            <a:ext cx="9144000" cy="56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400" b="1"/>
              <a:t>LA VÍSPERA DEL DÍA DE LA EXPIACIÓN</a:t>
            </a:r>
          </a:p>
          <a:p>
            <a:pPr algn="ctr">
              <a:spcBef>
                <a:spcPct val="50000"/>
              </a:spcBef>
            </a:pPr>
            <a:r>
              <a:rPr lang="es-ES" b="1"/>
              <a:t>EL CLÍMAX SE ACERCA</a:t>
            </a:r>
          </a:p>
          <a:p>
            <a:pPr>
              <a:spcBef>
                <a:spcPct val="50000"/>
              </a:spcBef>
            </a:pPr>
            <a:r>
              <a:rPr lang="es-ES"/>
              <a:t>El Yom Kippur se está acercando, y la tensión se amonta mientras todos en Israel advierten la llegada del gran día en que se concede la expiación por el pecado y la verdadera naturaleza de la relación del hombre con su Creador es puesta de manifiesto.</a:t>
            </a:r>
          </a:p>
          <a:p>
            <a:pPr>
              <a:spcBef>
                <a:spcPct val="50000"/>
              </a:spcBef>
            </a:pPr>
            <a:r>
              <a:rPr lang="es-ES"/>
              <a:t>Todos los ojos se fijan en el Sumo Sacerdote que, en el día más sagrado del año, entrará en el lugar más sagrado en la tierra - el Santo de los Santos - para hacer expiación por Israel y tratar de corregir los desequilibrios en su conexión espiritual con su Padre celestial.</a:t>
            </a:r>
          </a:p>
          <a:p>
            <a:pPr>
              <a:spcBef>
                <a:spcPct val="50000"/>
              </a:spcBef>
            </a:pPr>
            <a:r>
              <a:rPr lang="es-ES"/>
              <a:t>Durante la mañana anterior al Día de la Expiación, el Sumo Sacerdote se coloca en la Puerta Oriental. Allí, observa</a:t>
            </a:r>
            <a:br>
              <a:rPr lang="es-ES"/>
            </a:br>
            <a:r>
              <a:rPr lang="es-ES"/>
              <a:t>intensamente las vacas, carneros y</a:t>
            </a:r>
            <a:br>
              <a:rPr lang="es-ES"/>
            </a:br>
            <a:r>
              <a:rPr lang="es-ES"/>
              <a:t>ovejas que fueron llevados poco antes</a:t>
            </a:r>
            <a:br>
              <a:rPr lang="es-ES"/>
            </a:br>
            <a:r>
              <a:rPr lang="es-ES"/>
              <a:t>a ese lugar, y revisa mentalmente</a:t>
            </a:r>
            <a:br>
              <a:rPr lang="es-ES"/>
            </a:br>
            <a:r>
              <a:rPr lang="es-ES"/>
              <a:t>todos los preceptos que ha aprendido</a:t>
            </a:r>
            <a:br>
              <a:rPr lang="es-ES"/>
            </a:br>
            <a:r>
              <a:rPr lang="es-ES"/>
              <a:t>acerca del orden de los sacrificios y</a:t>
            </a:r>
            <a:br>
              <a:rPr lang="es-ES"/>
            </a:br>
            <a:r>
              <a:rPr lang="es-ES"/>
              <a:t>otros aspectos del servicio que se</a:t>
            </a:r>
            <a:br>
              <a:rPr lang="es-ES"/>
            </a:br>
            <a:r>
              <a:rPr lang="es-ES"/>
              <a:t>llevará a cabo al día siguiente.</a:t>
            </a:r>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9398" name="Picture 6" descr="final_boo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29000"/>
            <a:ext cx="5000625" cy="3429000"/>
          </a:xfrm>
          <a:prstGeom prst="rect">
            <a:avLst/>
          </a:prstGeom>
          <a:noFill/>
          <a:extLst>
            <a:ext uri="{909E8E84-426E-40DD-AFC4-6F175D3DCCD1}">
              <a14:hiddenFill xmlns:a14="http://schemas.microsoft.com/office/drawing/2010/main">
                <a:solidFill>
                  <a:srgbClr val="FFFFFF"/>
                </a:solidFill>
              </a14:hiddenFill>
            </a:ext>
          </a:extLst>
        </p:spPr>
      </p:pic>
      <p:sp>
        <p:nvSpPr>
          <p:cNvPr id="59396" name="Text Box 4"/>
          <p:cNvSpPr txBox="1">
            <a:spLocks noChangeArrowheads="1"/>
          </p:cNvSpPr>
          <p:nvPr/>
        </p:nvSpPr>
        <p:spPr bwMode="auto">
          <a:xfrm>
            <a:off x="0" y="0"/>
            <a:ext cx="91440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DIEZ CASETAS (CONTINUACIÓN)</a:t>
            </a:r>
          </a:p>
          <a:p>
            <a:pPr>
              <a:spcBef>
                <a:spcPct val="50000"/>
              </a:spcBef>
            </a:pPr>
            <a:r>
              <a:rPr lang="es-ES"/>
              <a:t>Estas "estaciones" eran en realidad casetas con alimentos y bebidas que se colocaban allí para el caso en que el sacerdote que dirigía el chivo expiatorio pudiera sentirse físicamente incapaz de continuar sin romper su ritmo. En tal caso, se le permitía comer y beber – cuando el sacerdote pasaba por cada estación, se le llamaba: “¡Aquí hay alimentos y agua!". Sin embargo, a pesar de la distancia y el calor, el Talmud registra que ningún sacerdote tuvo que romper nunca su ritmo; era ayuda psicológica suficiente para los sacerdotes saber que había alimentos y agua en caso de necesidad. Distinguidos ciudadanos de Jerusalén acompañaban al sacerdote hasta el primer puesto; después, los hombres de cada estación lo acompañaban hasta la próxima estación.</a:t>
            </a: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0" y="188913"/>
            <a:ext cx="8964613"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HACIA EL ACANTILADO</a:t>
            </a:r>
          </a:p>
          <a:p>
            <a:pPr>
              <a:spcBef>
                <a:spcPct val="50000"/>
              </a:spcBef>
            </a:pPr>
            <a:r>
              <a:rPr lang="es-ES"/>
              <a:t>Sin embargo, los hombres de la última estación no podían acompañarlo todo el camino hasta el acantilado, ya que se trataba de una distancia mayor y no estaba permitido caminar más de 2000 AMOT en cualquier dirección en día de reposo o fiesta. Por lo tanto, puestos en pie, miraban desde su posición, para asegurarse de que el chivo expiatorio fuera despeñado en la forma prescrita.</a:t>
            </a:r>
          </a:p>
        </p:txBody>
      </p:sp>
      <p:pic>
        <p:nvPicPr>
          <p:cNvPr id="60422" name="Picture 6" descr="azaz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343275"/>
            <a:ext cx="5000625" cy="3514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46" name="Picture 6" descr="goat_di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1857375"/>
            <a:ext cx="3076575" cy="5000625"/>
          </a:xfrm>
          <a:prstGeom prst="rect">
            <a:avLst/>
          </a:prstGeom>
          <a:noFill/>
          <a:extLst>
            <a:ext uri="{909E8E84-426E-40DD-AFC4-6F175D3DCCD1}">
              <a14:hiddenFill xmlns:a14="http://schemas.microsoft.com/office/drawing/2010/main">
                <a:solidFill>
                  <a:srgbClr val="FFFFFF"/>
                </a:solidFill>
              </a14:hiddenFill>
            </a:ext>
          </a:extLst>
        </p:spPr>
      </p:pic>
      <p:sp>
        <p:nvSpPr>
          <p:cNvPr id="61444" name="Text Box 4"/>
          <p:cNvSpPr txBox="1">
            <a:spLocks noChangeArrowheads="1"/>
          </p:cNvSpPr>
          <p:nvPr/>
        </p:nvSpPr>
        <p:spPr bwMode="auto">
          <a:xfrm>
            <a:off x="0" y="0"/>
            <a:ext cx="9144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EL CHIVO EXPIATORIO MUERE</a:t>
            </a:r>
          </a:p>
          <a:p>
            <a:pPr>
              <a:spcBef>
                <a:spcPct val="50000"/>
              </a:spcBef>
            </a:pPr>
            <a:r>
              <a:rPr lang="es-ES"/>
              <a:t>Al llegar al acantilado, el sacerdote quita la lana carmesí que el Sumo Sacerdote había atado a la cuernos de chivo expiatorio. La divide en dos piezas, una pieza se ata una vez más a los cuernos del animal, y la segunda, a una roca. Esto es para que el sacerdote también sea capaz de ver cuando el color carmesí se convierte en blanco, y sepa que se ha hecho la expiación por los pecados de Israel. Luego empuja hacia atrás al macho cabrío con sus dos manos.</a:t>
            </a:r>
          </a:p>
        </p:txBody>
      </p:sp>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2470" name="Picture 6" descr="goat_di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575" y="1857375"/>
            <a:ext cx="3019425" cy="5000625"/>
          </a:xfrm>
          <a:prstGeom prst="rect">
            <a:avLst/>
          </a:prstGeom>
          <a:noFill/>
          <a:extLst>
            <a:ext uri="{909E8E84-426E-40DD-AFC4-6F175D3DCCD1}">
              <a14:hiddenFill xmlns:a14="http://schemas.microsoft.com/office/drawing/2010/main">
                <a:solidFill>
                  <a:srgbClr val="FFFFFF"/>
                </a:solidFill>
              </a14:hiddenFill>
            </a:ext>
          </a:extLst>
        </p:spPr>
      </p:pic>
      <p:sp>
        <p:nvSpPr>
          <p:cNvPr id="62468" name="Text Box 4"/>
          <p:cNvSpPr txBox="1">
            <a:spLocks noChangeArrowheads="1"/>
          </p:cNvSpPr>
          <p:nvPr/>
        </p:nvSpPr>
        <p:spPr bwMode="auto">
          <a:xfrm>
            <a:off x="0" y="0"/>
            <a:ext cx="91440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EL CHIVO EXPIATORIO MUERE (CONTINUACIÓN)</a:t>
            </a:r>
          </a:p>
          <a:p>
            <a:pPr>
              <a:spcBef>
                <a:spcPct val="50000"/>
              </a:spcBef>
            </a:pPr>
            <a:r>
              <a:rPr lang="es-ES"/>
              <a:t>Después de que ha realizado su tarea, el sacerdote que dirigió al chivo expiatorio vuelve a la última caseta, y espera allí hasta que oscurezca antes de su regreso a Jerusalén - ya que sólo se le permitía viajar esta distancia con el fin de cumplir con el deber del chivo expiatorio. Sin embargo, una vez que se ha realizado, deberá esperar hasta la finalización del Día de la Expiación, antes de regresar.</a:t>
            </a:r>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9158" name="Picture 6" descr="goat_di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1857375"/>
            <a:ext cx="3333750" cy="5000625"/>
          </a:xfrm>
          <a:prstGeom prst="rect">
            <a:avLst/>
          </a:prstGeom>
          <a:noFill/>
          <a:extLst>
            <a:ext uri="{909E8E84-426E-40DD-AFC4-6F175D3DCCD1}">
              <a14:hiddenFill xmlns:a14="http://schemas.microsoft.com/office/drawing/2010/main">
                <a:solidFill>
                  <a:srgbClr val="FFFFFF"/>
                </a:solidFill>
              </a14:hiddenFill>
            </a:ext>
          </a:extLst>
        </p:spPr>
      </p:pic>
      <p:sp>
        <p:nvSpPr>
          <p:cNvPr id="49156" name="Text Box 4"/>
          <p:cNvSpPr txBox="1">
            <a:spLocks noChangeArrowheads="1"/>
          </p:cNvSpPr>
          <p:nvPr/>
        </p:nvSpPr>
        <p:spPr bwMode="auto">
          <a:xfrm>
            <a:off x="0" y="0"/>
            <a:ext cx="9144000"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LAS SEÑALES DE LOS EXPLORADORES</a:t>
            </a:r>
          </a:p>
          <a:p>
            <a:pPr>
              <a:spcBef>
                <a:spcPct val="50000"/>
              </a:spcBef>
            </a:pPr>
            <a:r>
              <a:rPr lang="es-ES"/>
              <a:t>De nuevo en el interior del santo templo, después de haber entregado el chivo expiatorio en las manos de su colega, el Sumo Sacerdote debe esperar a recibir noticias de que el chivo expiatorio ha llegado al desierto, pues no se le permite comenzar la próxima etapa del servicio de la jornada hasta entonces. Además del milagro de que la lana carmesí del Santuario se vuelviese blanca, esta información llegaba al Templo de otra manera también: estaban</a:t>
            </a:r>
            <a:br>
              <a:rPr lang="es-ES"/>
            </a:br>
            <a:r>
              <a:rPr lang="es-ES"/>
              <a:t>situados exploradores en puntos altos a lo largo de</a:t>
            </a:r>
            <a:br>
              <a:rPr lang="es-ES"/>
            </a:br>
            <a:r>
              <a:rPr lang="es-ES"/>
              <a:t>toda la ruta hasta el acantilado. Conforme el macho</a:t>
            </a:r>
            <a:br>
              <a:rPr lang="es-ES"/>
            </a:br>
            <a:r>
              <a:rPr lang="es-ES"/>
              <a:t>cabrío era llevado desde una estación a la siguiente,</a:t>
            </a:r>
            <a:br>
              <a:rPr lang="es-ES"/>
            </a:br>
            <a:r>
              <a:rPr lang="es-ES"/>
              <a:t>estos exploradores hacían señales a los otros agitando</a:t>
            </a:r>
            <a:br>
              <a:rPr lang="es-ES"/>
            </a:br>
            <a:r>
              <a:rPr lang="es-ES"/>
              <a:t>pañuelos. Cuando el chivo expiatorio había sido</a:t>
            </a:r>
            <a:br>
              <a:rPr lang="es-ES"/>
            </a:br>
            <a:r>
              <a:rPr lang="es-ES"/>
              <a:t>enviado fuera, la noticia era transmitida de nuevo al</a:t>
            </a:r>
            <a:br>
              <a:rPr lang="es-ES"/>
            </a:br>
            <a:r>
              <a:rPr lang="es-ES"/>
              <a:t>Templo a través de las señales de los exploradores.</a:t>
            </a:r>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0" y="0"/>
            <a:ext cx="9144000"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LECTURA DE LA TORÁ</a:t>
            </a:r>
          </a:p>
          <a:p>
            <a:pPr>
              <a:spcBef>
                <a:spcPct val="50000"/>
              </a:spcBef>
            </a:pPr>
            <a:r>
              <a:rPr lang="es-ES"/>
              <a:t>Una vez que se ha recibido la noticia, el Sumo Sacerdote desciende al Atrio de las Mujeres y lee en voz alta del libro del Levítico (capítulo 16, la lectura de Yom Kippur) ante la congregación. Esto se hace con una gran solemnidad. En las palabras de la Mishna (Yoma 7, 1): “El Asistente de la sinagoga toma la Torá y se la entrega al jefe de la sinagoga. Él, a su vez, entrega la Torá en manos del asistente del sacerdote. Este último la entrega en las manos del Sumo Sacerdote. Todo esto se hace en honor del Sumo Sacerdote, que tiene un gran número de funcionarios.</a:t>
            </a:r>
          </a:p>
        </p:txBody>
      </p:sp>
      <p:pic>
        <p:nvPicPr>
          <p:cNvPr id="50182" name="Picture 6" descr="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162300"/>
            <a:ext cx="5000625" cy="369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0" y="0"/>
            <a:ext cx="91440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LA QUEMA DEL BECERRO Y DEL MACHO CABRÍO</a:t>
            </a:r>
            <a:r>
              <a:rPr lang="es-ES"/>
              <a:t> </a:t>
            </a:r>
          </a:p>
          <a:p>
            <a:pPr>
              <a:spcBef>
                <a:spcPct val="50000"/>
              </a:spcBef>
            </a:pPr>
            <a:r>
              <a:rPr lang="es-ES"/>
              <a:t>“El novillo del sacrificio expiatorio y el macho cabrío del sacrifico expiatorio, cuya sangre se llevó para hacer propiacición por el santuario, se sacarán del campamento". (Levítico 16: 27)</a:t>
            </a:r>
          </a:p>
          <a:p>
            <a:pPr>
              <a:spcBef>
                <a:spcPct val="50000"/>
              </a:spcBef>
            </a:pPr>
            <a:r>
              <a:rPr lang="es-ES"/>
              <a:t>Las dos ofrendas son sacadas por la puerta norte de Jerusalén al sitio conocido como "el lugar de las cenizas".</a:t>
            </a:r>
          </a:p>
        </p:txBody>
      </p:sp>
      <p:pic>
        <p:nvPicPr>
          <p:cNvPr id="51206" name="Picture 6" descr="bull_and_g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209925"/>
            <a:ext cx="5000625" cy="3648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0" y="0"/>
            <a:ext cx="9144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RECOGIDA DE LAS VESTIDURAS BLANCAS</a:t>
            </a:r>
          </a:p>
          <a:p>
            <a:pPr>
              <a:spcBef>
                <a:spcPct val="50000"/>
              </a:spcBef>
            </a:pPr>
            <a:r>
              <a:rPr lang="es-ES"/>
              <a:t>Al concluir el servicio, el Sumo Sacerdote le da los dos conjuntos de ornamentos de color blanco que ha usado en los servicios de la mañana y de la tarde a sus asistentes, que los recogen en la Cámara de Pinchas, un almacén de prendas de vestir sacerdotales.</a:t>
            </a:r>
          </a:p>
        </p:txBody>
      </p:sp>
      <p:pic>
        <p:nvPicPr>
          <p:cNvPr id="52230" name="Picture 6" descr="vest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67100"/>
            <a:ext cx="5000625" cy="3390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4" name="Picture 6" descr="celeb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1857375"/>
            <a:ext cx="3314700" cy="5000625"/>
          </a:xfrm>
          <a:prstGeom prst="rect">
            <a:avLst/>
          </a:prstGeom>
          <a:noFill/>
          <a:extLst>
            <a:ext uri="{909E8E84-426E-40DD-AFC4-6F175D3DCCD1}">
              <a14:hiddenFill xmlns:a14="http://schemas.microsoft.com/office/drawing/2010/main">
                <a:solidFill>
                  <a:srgbClr val="FFFFFF"/>
                </a:solidFill>
              </a14:hiddenFill>
            </a:ext>
          </a:extLst>
        </p:spPr>
      </p:pic>
      <p:sp>
        <p:nvSpPr>
          <p:cNvPr id="53252" name="Text Box 4"/>
          <p:cNvSpPr txBox="1">
            <a:spLocks noChangeArrowheads="1"/>
          </p:cNvSpPr>
          <p:nvPr/>
        </p:nvSpPr>
        <p:spPr bwMode="auto">
          <a:xfrm>
            <a:off x="0" y="0"/>
            <a:ext cx="91440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UNA CELEBRACIÓN DE ACCIÓN DE GRACIAS</a:t>
            </a:r>
          </a:p>
          <a:p>
            <a:pPr>
              <a:spcBef>
                <a:spcPct val="50000"/>
              </a:spcBef>
            </a:pPr>
            <a:r>
              <a:rPr lang="es-ES"/>
              <a:t>Al concluir este impresionante día, después de completar todo el servicio y de que el día había declinado, el Sumo Sacerdote era acompañado por toda la multitud de fieles a su propia casa. "Cuando el Sumo Sacerdote salía del lugar santo ileso, lo celebraba con sus seres queridos" (ibid., 4) en la celebración de Yom Kippur - para dar gracias a Dios de que dirigió con éxito el servicio, y había sido apto y no había sido afectado negativamente.</a:t>
            </a:r>
          </a:p>
          <a:p>
            <a:pPr>
              <a:spcBef>
                <a:spcPct val="50000"/>
              </a:spcBef>
            </a:pPr>
            <a:r>
              <a:rPr lang="es-ES"/>
              <a:t>Como leemos en el Libro de Oración de las Grandes</a:t>
            </a:r>
            <a:br>
              <a:rPr lang="es-ES"/>
            </a:br>
            <a:r>
              <a:rPr lang="es-ES"/>
              <a:t>Festividades para el Día de la Expiación,</a:t>
            </a:r>
          </a:p>
          <a:p>
            <a:pPr>
              <a:spcBef>
                <a:spcPct val="50000"/>
              </a:spcBef>
            </a:pPr>
            <a:r>
              <a:rPr lang="es-ES"/>
              <a:t>“¡Cómo fue la radiante aparición del Sumo Sacerdote, </a:t>
            </a:r>
            <a:br>
              <a:rPr lang="es-ES"/>
            </a:br>
            <a:r>
              <a:rPr lang="es-ES"/>
              <a:t>cuando salió en paz del lugar santo! </a:t>
            </a:r>
            <a:br>
              <a:rPr lang="es-ES"/>
            </a:br>
            <a:r>
              <a:rPr lang="es-ES"/>
              <a:t>Al igual que destellos de luz que emanan </a:t>
            </a:r>
            <a:br>
              <a:rPr lang="es-ES"/>
            </a:br>
            <a:r>
              <a:rPr lang="es-ES"/>
              <a:t>del resplandor de los ángeles -- </a:t>
            </a:r>
            <a:br>
              <a:rPr lang="es-ES"/>
            </a:br>
            <a:r>
              <a:rPr lang="es-ES"/>
              <a:t>Tal fue la aparición del Sumo Sacerdote. "</a:t>
            </a:r>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0" y="0"/>
            <a:ext cx="9144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NE’ILAH: EL CIERRE DE LAS PUERTAS</a:t>
            </a:r>
          </a:p>
          <a:p>
            <a:pPr>
              <a:spcBef>
                <a:spcPct val="50000"/>
              </a:spcBef>
            </a:pPr>
            <a:r>
              <a:rPr lang="es-ES"/>
              <a:t>Justo antes de la puesta del sol, los levita porteros empujaban las puertas cerrando el Santuario y el atrio.</a:t>
            </a:r>
          </a:p>
        </p:txBody>
      </p:sp>
      <p:pic>
        <p:nvPicPr>
          <p:cNvPr id="54278" name="Picture 6" descr="neil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1857375"/>
            <a:ext cx="3752850" cy="500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0"/>
            <a:ext cx="914400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LOS ANCIANOS DEL SACERDOCIO</a:t>
            </a:r>
          </a:p>
          <a:p>
            <a:pPr>
              <a:spcBef>
                <a:spcPct val="50000"/>
              </a:spcBef>
            </a:pPr>
            <a:r>
              <a:rPr lang="es-ES"/>
              <a:t>Hasta el día de hoy, el Sumo Sacerdote había estado bajo la supervisión del consejo de ancianos, que diariamente leen en voz alta en su presencia. Ahora, en vísperas del día sagrado, estos sabios le presentan a los ancianos del sacerdocio, para que reciba instrucción sobre el servicio del incienso - una tarea más difícil. Tendrá que aprender de la buena experiencia de los ancianos, con el fin de ejecutar este importante deber correctamente. Es acompañado por los ancianos del Sanedrín a la Cámara de Avtinas, donde el incienso es preparado por la familia sacerdotal Avtinas (de acuerdo a su tradición secreta). Es aquí donde recibirá su instrucción de los sacerdotes ancianos acerca del servicio del incienso .</a:t>
            </a:r>
          </a:p>
        </p:txBody>
      </p:sp>
      <p:pic>
        <p:nvPicPr>
          <p:cNvPr id="66564" name="Picture 4" descr="el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86150"/>
            <a:ext cx="5000625" cy="3371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5305" name="Picture 9" descr="conc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1857375"/>
            <a:ext cx="3286125" cy="5000625"/>
          </a:xfrm>
          <a:prstGeom prst="rect">
            <a:avLst/>
          </a:prstGeom>
          <a:noFill/>
          <a:extLst>
            <a:ext uri="{909E8E84-426E-40DD-AFC4-6F175D3DCCD1}">
              <a14:hiddenFill xmlns:a14="http://schemas.microsoft.com/office/drawing/2010/main">
                <a:solidFill>
                  <a:srgbClr val="FFFFFF"/>
                </a:solidFill>
              </a14:hiddenFill>
            </a:ext>
          </a:extLst>
        </p:spPr>
      </p:pic>
      <p:sp>
        <p:nvSpPr>
          <p:cNvPr id="55300" name="Text Box 4"/>
          <p:cNvSpPr txBox="1">
            <a:spLocks noChangeArrowheads="1"/>
          </p:cNvSpPr>
          <p:nvPr/>
        </p:nvSpPr>
        <p:spPr bwMode="auto">
          <a:xfrm>
            <a:off x="0" y="0"/>
            <a:ext cx="9144000"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CONCLUSIÓN</a:t>
            </a:r>
          </a:p>
          <a:p>
            <a:pPr>
              <a:spcBef>
                <a:spcPct val="50000"/>
              </a:spcBef>
            </a:pPr>
            <a:r>
              <a:rPr lang="es-ES"/>
              <a:t>“A cualquiera que dice: «peco, y luego me arrepiento», se le niega la oportunidad de arrepentirse. Y a uno que dice: «peco, que en Yom Kippur se me concederá la expiación» - para esa persona, no hay expiación en Yom Kippur.</a:t>
            </a:r>
          </a:p>
          <a:p>
            <a:pPr>
              <a:spcBef>
                <a:spcPct val="50000"/>
              </a:spcBef>
            </a:pPr>
            <a:r>
              <a:rPr lang="es-ES"/>
              <a:t>El Día de la Expiación sólo sirve para conceder la expiación por los pecados cometidos entre el hombre y Dios. Sin embargo, para los pecados</a:t>
            </a:r>
            <a:br>
              <a:rPr lang="es-ES"/>
            </a:br>
            <a:r>
              <a:rPr lang="es-ES"/>
              <a:t>cometidos entre el hombre y sus compañeros, ni</a:t>
            </a:r>
            <a:br>
              <a:rPr lang="es-ES"/>
            </a:br>
            <a:r>
              <a:rPr lang="es-ES"/>
              <a:t>siquiera Yom Kipur los puede reparar ... hasta que al</a:t>
            </a:r>
            <a:br>
              <a:rPr lang="es-ES"/>
            </a:br>
            <a:r>
              <a:rPr lang="es-ES"/>
              <a:t>hombre tratado injustamente se le haya pedido perdón</a:t>
            </a:r>
            <a:br>
              <a:rPr lang="es-ES"/>
            </a:br>
            <a:r>
              <a:rPr lang="es-ES"/>
              <a:t>y se le haya restituido.</a:t>
            </a:r>
          </a:p>
          <a:p>
            <a:pPr>
              <a:spcBef>
                <a:spcPct val="50000"/>
              </a:spcBef>
            </a:pPr>
            <a:r>
              <a:rPr lang="es-ES"/>
              <a:t>El rabino Akiva enseñó: “¡Feliz es tu suerte, Israel!</a:t>
            </a:r>
            <a:br>
              <a:rPr lang="es-ES"/>
            </a:br>
            <a:r>
              <a:rPr lang="es-ES"/>
              <a:t>Porque ¿quién se purifica a sí mismo, y quién te</a:t>
            </a:r>
            <a:br>
              <a:rPr lang="es-ES"/>
            </a:br>
            <a:r>
              <a:rPr lang="es-ES"/>
              <a:t>purifica a tí? Tu Padre celestial, como dice el versículo</a:t>
            </a:r>
            <a:br>
              <a:rPr lang="es-ES"/>
            </a:br>
            <a:r>
              <a:rPr lang="es-ES"/>
              <a:t>(Ez. 36: 25) «Os rociaré con aguas puras, y quedaréis</a:t>
            </a:r>
            <a:br>
              <a:rPr lang="es-ES"/>
            </a:br>
            <a:r>
              <a:rPr lang="es-ES"/>
              <a:t>purificados»." (Yoma 8, 9).</a:t>
            </a:r>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0" y="523875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000" b="1">
                <a:solidFill>
                  <a:schemeClr val="bg1"/>
                </a:solidFill>
              </a:rPr>
              <a:t>Traducido de la página web del Instituto del Templo.</a:t>
            </a:r>
          </a:p>
          <a:p>
            <a:pPr algn="ctr">
              <a:spcBef>
                <a:spcPct val="50000"/>
              </a:spcBef>
            </a:pPr>
            <a:r>
              <a:rPr lang="es-ES" sz="2000" b="1">
                <a:solidFill>
                  <a:schemeClr val="bg1"/>
                </a:solidFill>
              </a:rPr>
              <a:t>copyright ©1991-2008, Rabbi Chaim Richman &amp; The Temple Institute. </a:t>
            </a:r>
          </a:p>
          <a:p>
            <a:pPr algn="ctr">
              <a:spcBef>
                <a:spcPct val="50000"/>
              </a:spcBef>
            </a:pPr>
            <a:r>
              <a:rPr lang="es-ES" sz="2000" b="1">
                <a:solidFill>
                  <a:schemeClr val="bg1"/>
                </a:solidFill>
              </a:rPr>
              <a:t>http://www.templeinstitute.org/</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9144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b="1"/>
              <a:t>UN JURAMENTO ANTES DE PARTIR</a:t>
            </a:r>
          </a:p>
          <a:p>
            <a:pPr>
              <a:spcBef>
                <a:spcPct val="50000"/>
              </a:spcBef>
            </a:pPr>
            <a:r>
              <a:rPr lang="es-ES"/>
              <a:t>Antes de que el Sumo Sacerdote abandone la custodia de los miembros del Sanedrín, tiene lugar un conmovedor diálogo entre ellos y el sacerdote: le piden que jure que no es miembro de la secta de los saduceos, y que no está de acuerdo con la creencias saduceas (nuevamente, bajo el segundo templo)</a:t>
            </a:r>
          </a:p>
        </p:txBody>
      </p:sp>
      <p:pic>
        <p:nvPicPr>
          <p:cNvPr id="65540" name="Picture 4" descr="all_e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495675"/>
            <a:ext cx="5000625" cy="336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0"/>
            <a:ext cx="9144000"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400" b="1"/>
              <a:t>EL YOM KIPPUR</a:t>
            </a:r>
          </a:p>
          <a:p>
            <a:pPr algn="ctr">
              <a:spcBef>
                <a:spcPct val="50000"/>
              </a:spcBef>
            </a:pPr>
            <a:r>
              <a:rPr lang="es-ES" b="1"/>
              <a:t>LA INMERSIÓN DEL SUMO SACERDOTE</a:t>
            </a:r>
          </a:p>
          <a:p>
            <a:pPr>
              <a:spcBef>
                <a:spcPct val="50000"/>
              </a:spcBef>
            </a:pPr>
            <a:r>
              <a:rPr lang="es-ES"/>
              <a:t>En la mañana del Yom Kippur, el Sumo Sacerdote sube la escalera encima de la Puerta del Agua, con el fin de realizar la primera de las cinco inmersiones en el baño ritual de Yom Kippur.</a:t>
            </a:r>
          </a:p>
        </p:txBody>
      </p:sp>
      <p:pic>
        <p:nvPicPr>
          <p:cNvPr id="64516" name="Picture 4" descr="tvi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381375"/>
            <a:ext cx="5000625" cy="3476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7165</Words>
  <Application>Microsoft Office PowerPoint</Application>
  <PresentationFormat>Presentación en pantalla (4:3)</PresentationFormat>
  <Paragraphs>185</Paragraphs>
  <Slides>71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71</vt:i4>
      </vt:variant>
    </vt:vector>
  </HeadingPairs>
  <TitlesOfParts>
    <vt:vector size="74" baseType="lpstr">
      <vt:lpstr>Times New Roman</vt:lpstr>
      <vt:lpstr>Arial</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 Fustero</dc:creator>
  <cp:lastModifiedBy>Sergio Fustero Carreras</cp:lastModifiedBy>
  <cp:revision>225</cp:revision>
  <dcterms:created xsi:type="dcterms:W3CDTF">2008-11-08T08:26:27Z</dcterms:created>
  <dcterms:modified xsi:type="dcterms:W3CDTF">2016-01-12T19:25:05Z</dcterms:modified>
</cp:coreProperties>
</file>